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D1DE-7C09-49FB-A183-4E5A9C82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F79A0-DFD0-417F-B524-EF4BD9689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D8B86-112B-43EB-81F0-92FFA348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79B4-EE40-490D-BC47-9BF76EC028E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5A88-3F78-42FA-BF13-2C257BD5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B98FE-E867-49C2-8C53-CA99BA911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FA7-7F4D-472B-AC3E-AFA078FF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7AF3-5000-4772-AFC1-BB2F3652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E6A5B-98A8-4058-A623-17EA96D0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C7B3A-F9C4-49C7-A01F-4DB85858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79B4-EE40-490D-BC47-9BF76EC028E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4A3B8-85EB-40AF-AC8C-D3C3C663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9E406-3CB7-40FB-A456-49154E88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FA7-7F4D-472B-AC3E-AFA078FF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4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CCFAE-D462-4279-AD68-18720A99B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83419-552C-409C-8BB7-FF3AA10A8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051E-9891-4CBB-91F9-52C662F7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79B4-EE40-490D-BC47-9BF76EC028E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4386-1402-4197-A1B7-87DD2B12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87E2-7C99-42C9-8CF7-2BB35CFF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FA7-7F4D-472B-AC3E-AFA078FF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69AC-539B-494E-913F-D43728D4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8E48-E7BB-42D2-A4F9-CA11C3D6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886C-4BD8-4EB7-A8EA-6C0DCD0F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79B4-EE40-490D-BC47-9BF76EC028E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F998-4009-4ABF-B125-F352B51D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F505-74D0-4A38-9497-6B1F95B2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FA7-7F4D-472B-AC3E-AFA078FF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3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5C00-6330-43AA-9553-022E2C2F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4BCA1-A5FF-4A32-BF68-8147B1CF9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746B5-3CBE-4630-93CF-E2102B39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79B4-EE40-490D-BC47-9BF76EC028E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8C717-38C4-406C-B759-069F9326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F17F-67DB-4EC9-A448-C6697254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FA7-7F4D-472B-AC3E-AFA078FF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7B50-2B45-46A3-B10B-C288B5C7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C451-83C4-4427-AAA1-E8448D7A5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CEBC0-FBA2-48B3-9AFA-011D2EBE6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DFAD-25B9-49E8-890C-A86FAD6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79B4-EE40-490D-BC47-9BF76EC028E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B5C8-3DCD-4E05-B05C-DF4AAD90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8BE42-C222-439E-90FB-22D9492D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FA7-7F4D-472B-AC3E-AFA078FF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4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02B3-9DFA-45FE-8820-4DE79DD0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FE92-1A66-4033-BD60-561C319C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5D18-B599-4EAD-825B-B4A29D3C5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F0D54-9C4A-4A63-BFFF-1535F2284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15A81-B774-4AFF-A0CB-A8237D6F0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DFA64-FF82-462F-AD5A-399CA37A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79B4-EE40-490D-BC47-9BF76EC028E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0411B-4659-46C0-A53D-60C77309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32473-1E6F-4365-99D3-0E10298D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FA7-7F4D-472B-AC3E-AFA078FF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9898-E0B6-49C9-B626-74E5E6E4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193CB-125D-434F-9386-1F412DC4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79B4-EE40-490D-BC47-9BF76EC028E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6AF44-B3D2-4E0F-9317-92C585E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AF07-F855-4814-A2D8-37A300E6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FA7-7F4D-472B-AC3E-AFA078FF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1C967-8941-431B-8F4E-63300BCF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79B4-EE40-490D-BC47-9BF76EC028E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5C8DD-31B7-436D-ABE6-5CD3FFAA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58553-2684-42C2-8C97-96FAB85D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FA7-7F4D-472B-AC3E-AFA078FF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6177-79D8-40F2-863B-9C3AD248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D4978-FA23-47E0-BB3E-C616D83C1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D3028-FA97-46D5-B2B0-92C886B65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E0CCB-9372-43A6-8C24-DAE3DE33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79B4-EE40-490D-BC47-9BF76EC028E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1629E-AC4A-4347-B5C8-F2F6A2E2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ACBFF-AB69-4548-930D-1DF6ED8F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FA7-7F4D-472B-AC3E-AFA078FF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05AE-28EC-49FB-9B3D-12A4356A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FFB34-A13D-4C06-9071-13F9B3A6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F55AC-0536-4524-850F-9B605EE6A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19426-621F-4D63-B4BE-992BF858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79B4-EE40-490D-BC47-9BF76EC028E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F7663-DE78-4D67-B575-9B315D84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13F89-AE23-4018-B814-3FB4EECA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FA7-7F4D-472B-AC3E-AFA078FF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9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0DC3E-FD1B-4FA6-B10E-813E0E90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D70C-4AEB-4659-917F-465DA2BA7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817B5-955A-47BD-8539-8D96529A7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579B4-EE40-490D-BC47-9BF76EC028E7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B4A12-924B-475A-8E02-FD08C3C95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B7F4-0F6C-4A49-B451-8B6AEC2E0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8FA7-7F4D-472B-AC3E-AFA078FF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E5AC-79A4-45DE-BAC4-2F603689F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QPModel</a:t>
            </a:r>
            <a:r>
              <a:rPr lang="en-US" altLang="zh-CN" baseline="30000" dirty="0"/>
              <a:t>+</a:t>
            </a:r>
            <a:r>
              <a:rPr lang="en-US" altLang="zh-CN" dirty="0"/>
              <a:t> Meeting #1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8DE37-3E3A-4490-B692-1C24074A8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Qingqing Zhou</a:t>
            </a:r>
          </a:p>
          <a:p>
            <a:r>
              <a:rPr lang="en-US" dirty="0"/>
              <a:t>07/2020</a:t>
            </a:r>
          </a:p>
        </p:txBody>
      </p:sp>
    </p:spTree>
    <p:extLst>
      <p:ext uri="{BB962C8B-B14F-4D97-AF65-F5344CB8AC3E}">
        <p14:creationId xmlns:p14="http://schemas.microsoft.com/office/powerpoint/2010/main" val="427476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7C02-4B1A-41D2-959F-19C4A08B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Roadmap:</a:t>
            </a:r>
            <a:r>
              <a:rPr lang="zh-CN" altLang="en-US" dirty="0"/>
              <a:t> </a:t>
            </a:r>
            <a:r>
              <a:rPr lang="en-US" altLang="zh-CN" dirty="0"/>
              <a:t> ~ 12/2020 (TBD)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6127-9895-407E-A109-E9DF719A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67488" cy="4351338"/>
          </a:xfrm>
        </p:spPr>
        <p:txBody>
          <a:bodyPr>
            <a:normAutofit/>
          </a:bodyPr>
          <a:lstStyle/>
          <a:p>
            <a:r>
              <a:rPr lang="en-US" dirty="0"/>
              <a:t>Task: native database engine framework with focus on query optimizer + execution layer </a:t>
            </a:r>
          </a:p>
          <a:p>
            <a:pPr lvl="1"/>
            <a:r>
              <a:rPr lang="en-US" altLang="zh-CN" dirty="0"/>
              <a:t>C1~C3: Based on </a:t>
            </a:r>
            <a:r>
              <a:rPr lang="en-US" altLang="zh-CN" dirty="0" err="1"/>
              <a:t>QPModel</a:t>
            </a:r>
            <a:endParaRPr lang="en-US" altLang="zh-CN" dirty="0"/>
          </a:p>
          <a:p>
            <a:pPr lvl="1"/>
            <a:r>
              <a:rPr lang="en-US" altLang="zh-CN" dirty="0"/>
              <a:t>Community get 3+ long term contributors</a:t>
            </a:r>
          </a:p>
          <a:p>
            <a:pPr lvl="1"/>
            <a:r>
              <a:rPr lang="en-US" altLang="zh-CN" dirty="0"/>
              <a:t>Gift funding projects </a:t>
            </a:r>
          </a:p>
          <a:p>
            <a:pPr lvl="2"/>
            <a:r>
              <a:rPr lang="en-US" altLang="zh-CN" dirty="0"/>
              <a:t>C2: Optimizer improvements</a:t>
            </a:r>
          </a:p>
          <a:p>
            <a:pPr lvl="2"/>
            <a:r>
              <a:rPr lang="en-US" altLang="zh-CN" dirty="0"/>
              <a:t>C4: Storage engine based on </a:t>
            </a:r>
            <a:r>
              <a:rPr lang="en-US" altLang="zh-CN" dirty="0" err="1"/>
              <a:t>Ermia</a:t>
            </a:r>
            <a:r>
              <a:rPr lang="en-US" altLang="zh-CN" dirty="0"/>
              <a:t> scale out</a:t>
            </a:r>
          </a:p>
          <a:p>
            <a:r>
              <a:rPr lang="en-US" altLang="zh-CN" dirty="0"/>
              <a:t>Results</a:t>
            </a:r>
          </a:p>
          <a:p>
            <a:pPr lvl="1"/>
            <a:r>
              <a:rPr lang="en-US" altLang="zh-CN" dirty="0"/>
              <a:t>E2E native database engine (C1~C4)</a:t>
            </a:r>
          </a:p>
          <a:p>
            <a:pPr lvl="2"/>
            <a:r>
              <a:rPr lang="en-US" altLang="zh-CN" dirty="0"/>
              <a:t>Selected features set w.r.t {Resilient, Easy, Performing and Open}</a:t>
            </a:r>
          </a:p>
          <a:p>
            <a:pPr lvl="1"/>
            <a:r>
              <a:rPr lang="en-US" altLang="zh-CN" dirty="0"/>
              <a:t>Integrate with </a:t>
            </a:r>
            <a:r>
              <a:rPr lang="en-US" altLang="zh-CN" dirty="0" err="1"/>
              <a:t>Ermia</a:t>
            </a:r>
            <a:endParaRPr lang="en-US" altLang="zh-C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9A11A9-11F4-4F4B-A519-3B42DE97D752}"/>
              </a:ext>
            </a:extLst>
          </p:cNvPr>
          <p:cNvCxnSpPr>
            <a:cxnSpLocks/>
          </p:cNvCxnSpPr>
          <p:nvPr/>
        </p:nvCxnSpPr>
        <p:spPr>
          <a:xfrm>
            <a:off x="1016000" y="1453662"/>
            <a:ext cx="9605108" cy="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0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17B2-6E5B-48E8-83B6-F988FEC9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Target: Resilient, Easy, Performing and Open</a:t>
            </a:r>
          </a:p>
        </p:txBody>
      </p:sp>
      <p:pic>
        <p:nvPicPr>
          <p:cNvPr id="4" name="Graphic 7" descr="Monkey">
            <a:extLst>
              <a:ext uri="{FF2B5EF4-FFF2-40B4-BE49-F238E27FC236}">
                <a16:creationId xmlns:a16="http://schemas.microsoft.com/office/drawing/2014/main" id="{16F9020D-FFAD-4052-B56E-EC5914EB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1999" y="5209898"/>
            <a:ext cx="914400" cy="914400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1212AA1C-D972-4286-B43C-EBCE6F2FFF48}"/>
              </a:ext>
            </a:extLst>
          </p:cNvPr>
          <p:cNvSpPr txBox="1"/>
          <p:nvPr/>
        </p:nvSpPr>
        <p:spPr>
          <a:xfrm>
            <a:off x="10665246" y="5667098"/>
            <a:ext cx="1118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DB Kernel </a:t>
            </a:r>
            <a:r>
              <a:rPr lang="en-US" sz="1200" dirty="0" err="1"/>
              <a:t>devs</a:t>
            </a:r>
            <a:endParaRPr lang="en-US" sz="1200" dirty="0"/>
          </a:p>
        </p:txBody>
      </p:sp>
      <p:pic>
        <p:nvPicPr>
          <p:cNvPr id="6" name="Graphic 9" descr="Database">
            <a:extLst>
              <a:ext uri="{FF2B5EF4-FFF2-40B4-BE49-F238E27FC236}">
                <a16:creationId xmlns:a16="http://schemas.microsoft.com/office/drawing/2014/main" id="{BE4602AC-F17F-4153-98F8-E12A46393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7894" y="3440155"/>
            <a:ext cx="914400" cy="914400"/>
          </a:xfrm>
          <a:prstGeom prst="rect">
            <a:avLst/>
          </a:prstGeom>
        </p:spPr>
      </p:pic>
      <p:pic>
        <p:nvPicPr>
          <p:cNvPr id="7" name="Graphic 10" descr="Peacock">
            <a:extLst>
              <a:ext uri="{FF2B5EF4-FFF2-40B4-BE49-F238E27FC236}">
                <a16:creationId xmlns:a16="http://schemas.microsoft.com/office/drawing/2014/main" id="{4E48E236-636B-496E-A198-13FDDBAED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5064" y="1725685"/>
            <a:ext cx="914400" cy="914400"/>
          </a:xfrm>
          <a:prstGeom prst="rect">
            <a:avLst/>
          </a:prstGeom>
        </p:spPr>
      </p:pic>
      <p:pic>
        <p:nvPicPr>
          <p:cNvPr id="8" name="Graphic 11" descr="Owl">
            <a:extLst>
              <a:ext uri="{FF2B5EF4-FFF2-40B4-BE49-F238E27FC236}">
                <a16:creationId xmlns:a16="http://schemas.microsoft.com/office/drawing/2014/main" id="{C46F5787-E752-47A8-8DF6-10221A5180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94981" y="3193908"/>
            <a:ext cx="914400" cy="914400"/>
          </a:xfrm>
          <a:prstGeom prst="rect">
            <a:avLst/>
          </a:prstGeom>
        </p:spPr>
      </p:pic>
      <p:pic>
        <p:nvPicPr>
          <p:cNvPr id="9" name="Graphic 12" descr="Hippo">
            <a:extLst>
              <a:ext uri="{FF2B5EF4-FFF2-40B4-BE49-F238E27FC236}">
                <a16:creationId xmlns:a16="http://schemas.microsoft.com/office/drawing/2014/main" id="{7F786F35-29CF-41B1-84AA-F29420C272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7044" y="3997270"/>
            <a:ext cx="914400" cy="914400"/>
          </a:xfrm>
          <a:prstGeom prst="rect">
            <a:avLst/>
          </a:prstGeom>
        </p:spPr>
      </p:pic>
      <p:pic>
        <p:nvPicPr>
          <p:cNvPr id="10" name="Graphic 13" descr="Lion">
            <a:extLst>
              <a:ext uri="{FF2B5EF4-FFF2-40B4-BE49-F238E27FC236}">
                <a16:creationId xmlns:a16="http://schemas.microsoft.com/office/drawing/2014/main" id="{74FF788A-5B6F-4FDF-9C6B-5DB6CED724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10874" y="4869135"/>
            <a:ext cx="914400" cy="914400"/>
          </a:xfrm>
          <a:prstGeom prst="rect">
            <a:avLst/>
          </a:prstGeom>
        </p:spPr>
      </p:pic>
      <p:pic>
        <p:nvPicPr>
          <p:cNvPr id="11" name="Graphic 14" descr="Rhino">
            <a:extLst>
              <a:ext uri="{FF2B5EF4-FFF2-40B4-BE49-F238E27FC236}">
                <a16:creationId xmlns:a16="http://schemas.microsoft.com/office/drawing/2014/main" id="{30F9FCF0-CE00-4A66-81C9-D32E6FAA33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95861" y="1690688"/>
            <a:ext cx="914400" cy="914400"/>
          </a:xfrm>
          <a:prstGeom prst="rect">
            <a:avLst/>
          </a:prstGeom>
        </p:spPr>
      </p:pic>
      <p:pic>
        <p:nvPicPr>
          <p:cNvPr id="12" name="Graphic 15" descr="Elephant">
            <a:extLst>
              <a:ext uri="{FF2B5EF4-FFF2-40B4-BE49-F238E27FC236}">
                <a16:creationId xmlns:a16="http://schemas.microsoft.com/office/drawing/2014/main" id="{1DA1908C-54F7-4871-ACF0-D9FE2917FD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49458" y="2504953"/>
            <a:ext cx="914400" cy="914400"/>
          </a:xfrm>
          <a:prstGeom prst="rect">
            <a:avLst/>
          </a:prstGeom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79E21357-641E-489C-94C1-61FC80F5E835}"/>
              </a:ext>
            </a:extLst>
          </p:cNvPr>
          <p:cNvSpPr txBox="1"/>
          <p:nvPr/>
        </p:nvSpPr>
        <p:spPr>
          <a:xfrm>
            <a:off x="8559954" y="4195583"/>
            <a:ext cx="1508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Database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4EFADCDA-1AE0-43B9-98EA-14E1C6355D84}"/>
              </a:ext>
            </a:extLst>
          </p:cNvPr>
          <p:cNvSpPr txBox="1"/>
          <p:nvPr/>
        </p:nvSpPr>
        <p:spPr>
          <a:xfrm>
            <a:off x="6990160" y="5713188"/>
            <a:ext cx="1430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DBA/Cloud provider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5C00FB33-F5AA-4392-B0D0-991C4A5774A6}"/>
              </a:ext>
            </a:extLst>
          </p:cNvPr>
          <p:cNvSpPr txBox="1"/>
          <p:nvPr/>
        </p:nvSpPr>
        <p:spPr>
          <a:xfrm>
            <a:off x="10774481" y="4687886"/>
            <a:ext cx="755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App </a:t>
            </a:r>
            <a:r>
              <a:rPr lang="en-US" sz="1200" dirty="0" err="1"/>
              <a:t>devs</a:t>
            </a:r>
            <a:endParaRPr lang="en-US" sz="1200" dirty="0"/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9213026D-41A5-43F1-B003-D2250FBE11C6}"/>
              </a:ext>
            </a:extLst>
          </p:cNvPr>
          <p:cNvSpPr txBox="1"/>
          <p:nvPr/>
        </p:nvSpPr>
        <p:spPr>
          <a:xfrm>
            <a:off x="7130322" y="4108308"/>
            <a:ext cx="1095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Data Scientists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FF5A1375-834D-4F15-8583-99AE784B8892}"/>
              </a:ext>
            </a:extLst>
          </p:cNvPr>
          <p:cNvSpPr txBox="1"/>
          <p:nvPr/>
        </p:nvSpPr>
        <p:spPr>
          <a:xfrm>
            <a:off x="9170626" y="2432342"/>
            <a:ext cx="1371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Data platform </a:t>
            </a:r>
            <a:r>
              <a:rPr lang="en-US" sz="1200" dirty="0" err="1"/>
              <a:t>devs</a:t>
            </a:r>
            <a:endParaRPr lang="en-US" sz="1200" dirty="0"/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4A852222-ACE7-4EB1-800E-181DEBB0FEA6}"/>
              </a:ext>
            </a:extLst>
          </p:cNvPr>
          <p:cNvSpPr txBox="1"/>
          <p:nvPr/>
        </p:nvSpPr>
        <p:spPr>
          <a:xfrm>
            <a:off x="7707230" y="2631716"/>
            <a:ext cx="877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Other apps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FB6AEA-A95F-4BC8-88BB-A60EE2D356CA}"/>
              </a:ext>
            </a:extLst>
          </p:cNvPr>
          <p:cNvCxnSpPr>
            <a:cxnSpLocks/>
            <a:stCxn id="4" idx="0"/>
            <a:endCxn id="13" idx="2"/>
          </p:cNvCxnSpPr>
          <p:nvPr/>
        </p:nvCxnSpPr>
        <p:spPr>
          <a:xfrm flipH="1" flipV="1">
            <a:off x="9314360" y="4595693"/>
            <a:ext cx="974839" cy="614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9FF302-B786-4FDF-81BE-51172CF0F7ED}"/>
              </a:ext>
            </a:extLst>
          </p:cNvPr>
          <p:cNvCxnSpPr>
            <a:cxnSpLocks/>
          </p:cNvCxnSpPr>
          <p:nvPr/>
        </p:nvCxnSpPr>
        <p:spPr>
          <a:xfrm flipH="1" flipV="1">
            <a:off x="9667538" y="4099751"/>
            <a:ext cx="886777" cy="17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1E3A83-B8CB-490B-898F-0E03AB85D116}"/>
              </a:ext>
            </a:extLst>
          </p:cNvPr>
          <p:cNvCxnSpPr>
            <a:cxnSpLocks/>
          </p:cNvCxnSpPr>
          <p:nvPr/>
        </p:nvCxnSpPr>
        <p:spPr>
          <a:xfrm flipH="1">
            <a:off x="9454711" y="2800155"/>
            <a:ext cx="259271" cy="61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A508BE-2EB4-4972-BEA8-227F740A6347}"/>
              </a:ext>
            </a:extLst>
          </p:cNvPr>
          <p:cNvCxnSpPr>
            <a:cxnSpLocks/>
          </p:cNvCxnSpPr>
          <p:nvPr/>
        </p:nvCxnSpPr>
        <p:spPr>
          <a:xfrm>
            <a:off x="8247488" y="3012207"/>
            <a:ext cx="659905" cy="43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5B98E7-FDED-4E49-B597-A2531BEB765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109381" y="3651108"/>
            <a:ext cx="618513" cy="24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E01558-9F68-43A2-B387-9E58A66D9F6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891034" y="4395638"/>
            <a:ext cx="668920" cy="56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8">
            <a:extLst>
              <a:ext uri="{FF2B5EF4-FFF2-40B4-BE49-F238E27FC236}">
                <a16:creationId xmlns:a16="http://schemas.microsoft.com/office/drawing/2014/main" id="{4D75F259-1528-48BC-95FD-C4AAC948A1A1}"/>
              </a:ext>
            </a:extLst>
          </p:cNvPr>
          <p:cNvSpPr txBox="1"/>
          <p:nvPr/>
        </p:nvSpPr>
        <p:spPr>
          <a:xfrm>
            <a:off x="10745667" y="3280853"/>
            <a:ext cx="1154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DB tooling </a:t>
            </a:r>
            <a:r>
              <a:rPr lang="en-US" sz="1200" dirty="0" err="1"/>
              <a:t>devs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1EA354-45E9-4CBD-ADB5-467B223F1A4E}"/>
              </a:ext>
            </a:extLst>
          </p:cNvPr>
          <p:cNvCxnSpPr>
            <a:cxnSpLocks/>
          </p:cNvCxnSpPr>
          <p:nvPr/>
        </p:nvCxnSpPr>
        <p:spPr>
          <a:xfrm flipH="1">
            <a:off x="9642294" y="3280853"/>
            <a:ext cx="1016674" cy="46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C22DA4-797F-42D1-B41A-F7FCD7DFA7FC}"/>
              </a:ext>
            </a:extLst>
          </p:cNvPr>
          <p:cNvCxnSpPr>
            <a:cxnSpLocks/>
          </p:cNvCxnSpPr>
          <p:nvPr/>
        </p:nvCxnSpPr>
        <p:spPr>
          <a:xfrm>
            <a:off x="925673" y="1405166"/>
            <a:ext cx="9605108" cy="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F64994A9-7A94-49B0-B7DD-2C6E862D1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93" y="1690687"/>
            <a:ext cx="6736552" cy="51673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database users want?</a:t>
            </a:r>
          </a:p>
          <a:p>
            <a:pPr lvl="1"/>
            <a:r>
              <a:rPr lang="en-US" b="1" dirty="0"/>
              <a:t>DBA or Cloud provider </a:t>
            </a:r>
            <a:r>
              <a:rPr lang="en-US" dirty="0"/>
              <a:t>– who managed the databases  or provides </a:t>
            </a:r>
            <a:r>
              <a:rPr lang="en-US" dirty="0" err="1"/>
              <a:t>DaaS</a:t>
            </a:r>
            <a:endParaRPr lang="en-US" dirty="0"/>
          </a:p>
          <a:p>
            <a:pPr lvl="2"/>
            <a:r>
              <a:rPr lang="en-US" dirty="0"/>
              <a:t>No worry of compliance, configuration, data loss and service interruption (storage increase, computing increase)</a:t>
            </a:r>
          </a:p>
          <a:p>
            <a:pPr lvl="2"/>
            <a:r>
              <a:rPr lang="en-US" dirty="0"/>
              <a:t>Easy to use with serverless usability and TCO</a:t>
            </a:r>
          </a:p>
          <a:p>
            <a:pPr lvl="2"/>
            <a:r>
              <a:rPr lang="en-US" dirty="0"/>
              <a:t>Priority on local cluster scalability and support geo-cluster</a:t>
            </a:r>
          </a:p>
          <a:p>
            <a:pPr lvl="1"/>
            <a:r>
              <a:rPr lang="en-US" b="1" dirty="0"/>
              <a:t>Db application developers / Data Scientists </a:t>
            </a:r>
            <a:r>
              <a:rPr lang="en-US" dirty="0"/>
              <a:t>– who write applications or analysis data on top of database</a:t>
            </a:r>
          </a:p>
          <a:p>
            <a:pPr lvl="2"/>
            <a:r>
              <a:rPr lang="en-US" dirty="0"/>
              <a:t>Less difficult to use and less worry about query type / data model / data wrangling / performance</a:t>
            </a:r>
          </a:p>
          <a:p>
            <a:pPr lvl="2"/>
            <a:r>
              <a:rPr lang="en-US" dirty="0"/>
              <a:t>Store once and access popular data model = {OLTP, </a:t>
            </a:r>
            <a:r>
              <a:rPr lang="en-US" dirty="0" err="1"/>
              <a:t>static</a:t>
            </a:r>
            <a:r>
              <a:rPr lang="en-US" altLang="zh-CN" dirty="0" err="1"/>
              <a:t>|streaming</a:t>
            </a:r>
            <a:r>
              <a:rPr lang="en-US" altLang="zh-CN" dirty="0"/>
              <a:t> OLAP, …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Predictable and stable real performance and scalability and world leading benchmark performance</a:t>
            </a:r>
          </a:p>
          <a:p>
            <a:pPr lvl="2"/>
            <a:r>
              <a:rPr lang="en-US" dirty="0"/>
              <a:t>100% SQL dialect compatibility (we only do best-efforts)</a:t>
            </a:r>
          </a:p>
          <a:p>
            <a:pPr lvl="1"/>
            <a:r>
              <a:rPr lang="en-US" b="1" dirty="0"/>
              <a:t>Our or OSS </a:t>
            </a:r>
            <a:r>
              <a:rPr lang="en-US" b="1" dirty="0" err="1"/>
              <a:t>db</a:t>
            </a:r>
            <a:r>
              <a:rPr lang="en-US" b="1" dirty="0"/>
              <a:t> kernel/tooling developers </a:t>
            </a:r>
            <a:r>
              <a:rPr lang="en-US" dirty="0"/>
              <a:t>– who write the database</a:t>
            </a:r>
          </a:p>
          <a:p>
            <a:pPr lvl="2"/>
            <a:r>
              <a:rPr lang="en-US" dirty="0"/>
              <a:t>Less difficult to debug and improve, open for extension</a:t>
            </a:r>
          </a:p>
          <a:p>
            <a:pPr lvl="1"/>
            <a:r>
              <a:rPr lang="en-US" b="1" dirty="0"/>
              <a:t>Other data platform developers </a:t>
            </a:r>
            <a:r>
              <a:rPr lang="en-US" dirty="0"/>
              <a:t>– who maintain other data platform stack like Spark, </a:t>
            </a:r>
            <a:r>
              <a:rPr lang="en-US" dirty="0" err="1"/>
              <a:t>Hbase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Reusable components (optimizer, metadata and executor as library or service)</a:t>
            </a:r>
          </a:p>
          <a:p>
            <a:pPr lvl="1"/>
            <a:r>
              <a:rPr lang="en-US" b="1" dirty="0"/>
              <a:t>More: </a:t>
            </a:r>
            <a:r>
              <a:rPr lang="en-US" dirty="0"/>
              <a:t>data integration, auditing, security, data cleansing, explanation and visualization,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2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E5AC-79A4-45DE-BAC4-2F603689F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895600"/>
            <a:ext cx="9906000" cy="1066800"/>
          </a:xfrm>
        </p:spPr>
        <p:txBody>
          <a:bodyPr>
            <a:normAutofit/>
          </a:bodyPr>
          <a:lstStyle/>
          <a:p>
            <a:r>
              <a:rPr lang="en-US" dirty="0"/>
              <a:t>std::map&lt;target, components&gt;</a:t>
            </a:r>
          </a:p>
        </p:txBody>
      </p:sp>
    </p:spTree>
    <p:extLst>
      <p:ext uri="{BB962C8B-B14F-4D97-AF65-F5344CB8AC3E}">
        <p14:creationId xmlns:p14="http://schemas.microsoft.com/office/powerpoint/2010/main" val="26685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7C02-4B1A-41D2-959F-19C4A08B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C1: Database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6127-9895-407E-A109-E9DF719A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Task: formalize user requests and expose functionality</a:t>
            </a:r>
            <a:endParaRPr lang="en-US" altLang="zh-CN" dirty="0"/>
          </a:p>
          <a:p>
            <a:pPr lvl="1"/>
            <a:r>
              <a:rPr lang="en-US" dirty="0"/>
              <a:t>Interface language: SQL [dialects], DataFrame and extension points APIs</a:t>
            </a:r>
          </a:p>
          <a:p>
            <a:r>
              <a:rPr lang="en-US" altLang="zh-CN" dirty="0"/>
              <a:t>Vocabulary</a:t>
            </a:r>
          </a:p>
          <a:p>
            <a:pPr lvl="1"/>
            <a:r>
              <a:rPr lang="en-US" altLang="zh-CN" dirty="0"/>
              <a:t>SQL [dialects], </a:t>
            </a:r>
            <a:r>
              <a:rPr lang="en-US" altLang="zh-CN" dirty="0" err="1"/>
              <a:t>DataFrame|Pandas</a:t>
            </a:r>
            <a:r>
              <a:rPr lang="en-US" altLang="zh-CN" dirty="0"/>
              <a:t>, LINQ, Multi-modal, Language integration, Information schema, error correction, </a:t>
            </a:r>
            <a:r>
              <a:rPr lang="en-US" altLang="zh-CN" dirty="0" err="1"/>
              <a:t>intellisense</a:t>
            </a:r>
            <a:r>
              <a:rPr lang="en-US" altLang="zh-CN" dirty="0"/>
              <a:t>, meta data as service,  tooling</a:t>
            </a:r>
          </a:p>
          <a:p>
            <a:pPr lvl="1"/>
            <a:r>
              <a:rPr lang="en-US" altLang="zh-CN" dirty="0"/>
              <a:t>ORM vertical optimization</a:t>
            </a:r>
          </a:p>
          <a:p>
            <a:pPr lvl="1"/>
            <a:r>
              <a:rPr lang="en-US" altLang="zh-CN" dirty="0"/>
              <a:t>Extension point APIs (types, </a:t>
            </a:r>
            <a:r>
              <a:rPr lang="en-US" altLang="zh-CN" dirty="0" err="1"/>
              <a:t>fn</a:t>
            </a:r>
            <a:r>
              <a:rPr lang="en-US" altLang="zh-CN" dirty="0"/>
              <a:t>, syntax </a:t>
            </a:r>
            <a:r>
              <a:rPr lang="en-US" altLang="zh-CN" dirty="0" err="1"/>
              <a:t>etc</a:t>
            </a:r>
            <a:r>
              <a:rPr lang="en-US" altLang="zh-CN" dirty="0"/>
              <a:t>), componentization, word counting, pi computation</a:t>
            </a:r>
          </a:p>
          <a:p>
            <a:r>
              <a:rPr lang="en-US" altLang="zh-CN" dirty="0"/>
              <a:t>Research Problems</a:t>
            </a:r>
          </a:p>
          <a:p>
            <a:pPr lvl="1"/>
            <a:r>
              <a:rPr lang="en-US" altLang="zh-CN" dirty="0"/>
              <a:t>Architecture fits in scoped vocabulary</a:t>
            </a:r>
          </a:p>
          <a:p>
            <a:pPr lvl="1"/>
            <a:r>
              <a:rPr lang="en-US" altLang="zh-CN" dirty="0"/>
              <a:t>Reusable for multiple products and tooling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9A11A9-11F4-4F4B-A519-3B42DE97D752}"/>
              </a:ext>
            </a:extLst>
          </p:cNvPr>
          <p:cNvCxnSpPr>
            <a:cxnSpLocks/>
          </p:cNvCxnSpPr>
          <p:nvPr/>
        </p:nvCxnSpPr>
        <p:spPr>
          <a:xfrm>
            <a:off x="1016000" y="1453662"/>
            <a:ext cx="9605108" cy="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1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7C02-4B1A-41D2-959F-19C4A08B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C2: Query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6127-9895-407E-A109-E9DF719A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Task: interfaced language =&gt; {optimizer} =&gt; optimized </a:t>
            </a:r>
            <a:r>
              <a:rPr lang="en-US" altLang="zh-CN" dirty="0"/>
              <a:t>IR</a:t>
            </a:r>
          </a:p>
          <a:p>
            <a:pPr lvl="1"/>
            <a:r>
              <a:rPr lang="en-US" dirty="0"/>
              <a:t>Optimized IR: query DAG</a:t>
            </a:r>
          </a:p>
          <a:p>
            <a:r>
              <a:rPr lang="en-US" altLang="zh-CN" dirty="0"/>
              <a:t>Vocabulary</a:t>
            </a:r>
          </a:p>
          <a:p>
            <a:pPr lvl="1"/>
            <a:r>
              <a:rPr lang="en-US" altLang="zh-CN" dirty="0"/>
              <a:t>Cost based staging</a:t>
            </a:r>
          </a:p>
          <a:p>
            <a:pPr lvl="1"/>
            <a:r>
              <a:rPr lang="en-US" altLang="zh-CN" dirty="0"/>
              <a:t>Plan versioning</a:t>
            </a:r>
          </a:p>
          <a:p>
            <a:pPr lvl="1"/>
            <a:r>
              <a:rPr lang="en-US" altLang="zh-CN" dirty="0"/>
              <a:t>SQL, DataFrame, </a:t>
            </a:r>
            <a:r>
              <a:rPr lang="en-US" altLang="zh-CN" dirty="0" err="1"/>
              <a:t>udf</a:t>
            </a:r>
            <a:r>
              <a:rPr lang="en-US" altLang="zh-CN" dirty="0"/>
              <a:t>, full program optimization, top down/bottom up, classic operators, external </a:t>
            </a:r>
            <a:r>
              <a:rPr lang="en-US" altLang="zh-CN" dirty="0" err="1"/>
              <a:t>dumb|smart</a:t>
            </a:r>
            <a:r>
              <a:rPr lang="en-US" altLang="zh-CN" dirty="0"/>
              <a:t> data sources, recommendations, advanced stats, parameter queries, Multi-modal, </a:t>
            </a:r>
            <a:r>
              <a:rPr lang="en-US" altLang="zh-CN" dirty="0" err="1"/>
              <a:t>tpc</a:t>
            </a:r>
            <a:r>
              <a:rPr lang="en-US" altLang="zh-CN" dirty="0"/>
              <a:t>*, </a:t>
            </a:r>
            <a:r>
              <a:rPr lang="en-US" altLang="zh-CN" dirty="0" err="1"/>
              <a:t>jobench</a:t>
            </a:r>
            <a:endParaRPr lang="en-US" altLang="zh-CN" dirty="0"/>
          </a:p>
          <a:p>
            <a:pPr lvl="1"/>
            <a:r>
              <a:rPr lang="en-US" altLang="zh-CN" dirty="0"/>
              <a:t>Extended relational algebra optimization, data lake queries, ML based CE/Costing, </a:t>
            </a:r>
            <a:r>
              <a:rPr lang="en-US" altLang="zh-CN" dirty="0" err="1"/>
              <a:t>algerbrizer|optimizer</a:t>
            </a:r>
            <a:r>
              <a:rPr lang="en-US" altLang="zh-CN" dirty="0"/>
              <a:t>|* rule injection, subplan resolver</a:t>
            </a:r>
          </a:p>
          <a:p>
            <a:r>
              <a:rPr lang="en-US" altLang="zh-CN" dirty="0"/>
              <a:t>Research Problems</a:t>
            </a:r>
          </a:p>
          <a:p>
            <a:pPr lvl="1"/>
            <a:r>
              <a:rPr lang="en-US" altLang="zh-CN" dirty="0"/>
              <a:t>Architecture fits in scoped vocabulary</a:t>
            </a:r>
          </a:p>
          <a:p>
            <a:pPr lvl="1"/>
            <a:r>
              <a:rPr lang="en-US" altLang="zh-CN" dirty="0"/>
              <a:t>Extensibility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9A11A9-11F4-4F4B-A519-3B42DE97D752}"/>
              </a:ext>
            </a:extLst>
          </p:cNvPr>
          <p:cNvCxnSpPr>
            <a:cxnSpLocks/>
          </p:cNvCxnSpPr>
          <p:nvPr/>
        </p:nvCxnSpPr>
        <p:spPr>
          <a:xfrm>
            <a:off x="1016000" y="1453662"/>
            <a:ext cx="9605108" cy="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3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7C02-4B1A-41D2-959F-19C4A08B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C3: Query Executor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6127-9895-407E-A109-E9DF719A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Task: Optimized IR =&gt; {executor} =&gt; Result set</a:t>
            </a:r>
          </a:p>
          <a:p>
            <a:r>
              <a:rPr lang="en-US" altLang="zh-CN" dirty="0"/>
              <a:t>Vocabulary</a:t>
            </a:r>
          </a:p>
          <a:p>
            <a:pPr lvl="1"/>
            <a:r>
              <a:rPr lang="en-US" altLang="zh-CN" dirty="0"/>
              <a:t>Staged Exec, resumable</a:t>
            </a:r>
          </a:p>
          <a:p>
            <a:pPr lvl="1"/>
            <a:r>
              <a:rPr lang="en-US" altLang="zh-CN" dirty="0"/>
              <a:t>cliff-avoidance, approximation, adaptive, always on monitoring, provenance, RM, SQLVM, data privacy, i18n</a:t>
            </a:r>
          </a:p>
          <a:p>
            <a:pPr lvl="1"/>
            <a:r>
              <a:rPr lang="en-US" altLang="zh-CN" dirty="0"/>
              <a:t>codeGen, vectorization, continuation, HTAP workload, </a:t>
            </a:r>
            <a:r>
              <a:rPr lang="en-US" altLang="zh-CN" dirty="0" err="1"/>
              <a:t>parallel|distributed</a:t>
            </a:r>
            <a:r>
              <a:rPr lang="en-US" altLang="zh-CN" dirty="0"/>
              <a:t> exec, IVM, CCIX|Arm64, </a:t>
            </a:r>
            <a:r>
              <a:rPr lang="en-US" altLang="zh-CN" dirty="0" err="1"/>
              <a:t>DPAx</a:t>
            </a:r>
            <a:r>
              <a:rPr lang="en-US" altLang="zh-CN" dirty="0"/>
              <a:t>(1~2%)|RISC-V, 0.5sec/H/GB, </a:t>
            </a:r>
            <a:r>
              <a:rPr lang="en-US" altLang="zh-CN" dirty="0" err="1"/>
              <a:t>tpc</a:t>
            </a:r>
            <a:r>
              <a:rPr lang="en-US" altLang="zh-CN" dirty="0"/>
              <a:t>*</a:t>
            </a:r>
          </a:p>
          <a:p>
            <a:pPr lvl="1"/>
            <a:r>
              <a:rPr lang="en-US" altLang="zh-CN" dirty="0"/>
              <a:t>External function, Streaming, multi-modal inter-op, extensible framework</a:t>
            </a:r>
          </a:p>
          <a:p>
            <a:r>
              <a:rPr lang="en-US" altLang="zh-CN" dirty="0"/>
              <a:t>Research Problems</a:t>
            </a:r>
          </a:p>
          <a:p>
            <a:pPr lvl="1"/>
            <a:r>
              <a:rPr lang="en-US" altLang="zh-CN" dirty="0"/>
              <a:t>Architecture fits in scoped vocabulary</a:t>
            </a:r>
          </a:p>
          <a:p>
            <a:pPr lvl="1"/>
            <a:r>
              <a:rPr lang="en-US" altLang="zh-CN" dirty="0"/>
              <a:t>Open reusable computational framework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1786D7-73CC-42DB-A8A2-94D19F488108}"/>
              </a:ext>
            </a:extLst>
          </p:cNvPr>
          <p:cNvCxnSpPr>
            <a:cxnSpLocks/>
          </p:cNvCxnSpPr>
          <p:nvPr/>
        </p:nvCxnSpPr>
        <p:spPr>
          <a:xfrm>
            <a:off x="1016000" y="1453662"/>
            <a:ext cx="9605108" cy="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7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7C02-4B1A-41D2-959F-19C4A08B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C4: Storage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6127-9895-407E-A109-E9DF719A8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Task</a:t>
            </a:r>
          </a:p>
          <a:p>
            <a:pPr lvl="1"/>
            <a:r>
              <a:rPr lang="en-US" dirty="0"/>
              <a:t>Transaction Management, Data Access Methods, Storage Management</a:t>
            </a:r>
          </a:p>
          <a:p>
            <a:r>
              <a:rPr lang="en-US" dirty="0"/>
              <a:t>Vocabulary</a:t>
            </a:r>
          </a:p>
          <a:p>
            <a:pPr lvl="1"/>
            <a:r>
              <a:rPr lang="en-US" altLang="zh-CN" dirty="0"/>
              <a:t>ACID, independent meta data, cross-container</a:t>
            </a:r>
          </a:p>
          <a:p>
            <a:pPr lvl="1"/>
            <a:r>
              <a:rPr lang="en-US" altLang="zh-CN" dirty="0"/>
              <a:t>Schema relaxation, TDE, indexing (cube, filtered, </a:t>
            </a:r>
            <a:r>
              <a:rPr lang="en-US" altLang="zh-CN" dirty="0" err="1"/>
              <a:t>etc</a:t>
            </a:r>
            <a:r>
              <a:rPr lang="en-US" altLang="zh-CN" dirty="0"/>
              <a:t>), online </a:t>
            </a:r>
            <a:r>
              <a:rPr lang="en-US" altLang="zh-CN" dirty="0" err="1"/>
              <a:t>DDL|resharding</a:t>
            </a:r>
            <a:r>
              <a:rPr lang="en-US" altLang="zh-CN" dirty="0"/>
              <a:t>, cloud-integration, many cores, local or geo-cluster, CC flexibility, partition tables, contented update, CDC,</a:t>
            </a:r>
            <a:r>
              <a:rPr lang="zh-CN" altLang="en-US" dirty="0"/>
              <a:t> </a:t>
            </a:r>
            <a:r>
              <a:rPr lang="en-US" altLang="zh-CN" dirty="0"/>
              <a:t>flashback</a:t>
            </a:r>
          </a:p>
          <a:p>
            <a:pPr lvl="1"/>
            <a:r>
              <a:rPr lang="en-US" altLang="zh-CN" dirty="0"/>
              <a:t>Active storage, NDP, modern HW (esp. NVM), </a:t>
            </a:r>
            <a:r>
              <a:rPr lang="en-US" altLang="zh-CN" dirty="0" err="1"/>
              <a:t>Ermia</a:t>
            </a:r>
            <a:r>
              <a:rPr lang="en-US" altLang="zh-CN" dirty="0"/>
              <a:t> (P1|P2|P3 performance), 9*9 durability, 1sec/recovery, 1M/</a:t>
            </a:r>
            <a:r>
              <a:rPr lang="en-US" altLang="zh-CN" dirty="0" err="1"/>
              <a:t>tpsc</a:t>
            </a:r>
            <a:r>
              <a:rPr lang="en-US" altLang="zh-CN" dirty="0"/>
              <a:t>/x-core, </a:t>
            </a:r>
            <a:r>
              <a:rPr lang="en-US" altLang="zh-CN" dirty="0" err="1"/>
              <a:t>Tpc</a:t>
            </a:r>
            <a:r>
              <a:rPr lang="en-US" altLang="zh-CN" dirty="0"/>
              <a:t>*</a:t>
            </a:r>
          </a:p>
          <a:p>
            <a:pPr lvl="1"/>
            <a:r>
              <a:rPr lang="en-US" altLang="zh-CN" dirty="0"/>
              <a:t>External table, external indexing (with transaction)</a:t>
            </a:r>
          </a:p>
          <a:p>
            <a:r>
              <a:rPr lang="en-US" altLang="zh-CN" dirty="0"/>
              <a:t>Research Problems</a:t>
            </a:r>
          </a:p>
          <a:p>
            <a:pPr lvl="1"/>
            <a:r>
              <a:rPr lang="en-US" altLang="zh-CN" dirty="0"/>
              <a:t>Architecture fits in scoped vocabulary</a:t>
            </a:r>
          </a:p>
          <a:p>
            <a:pPr lvl="1"/>
            <a:r>
              <a:rPr lang="en-US" altLang="zh-CN" dirty="0"/>
              <a:t>Sitting on </a:t>
            </a:r>
            <a:r>
              <a:rPr lang="en-US" altLang="zh-CN" dirty="0" err="1"/>
              <a:t>Ermia</a:t>
            </a:r>
            <a:r>
              <a:rPr lang="en-US" altLang="zh-CN" dirty="0"/>
              <a:t>, extend to Local-cluster, Geo-cluster</a:t>
            </a:r>
          </a:p>
          <a:p>
            <a:pPr lvl="1"/>
            <a:r>
              <a:rPr lang="en-US" altLang="zh-CN" dirty="0"/>
              <a:t>Balance on transactional and analytics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188131-1FB1-49D8-82ED-031E84C65978}"/>
              </a:ext>
            </a:extLst>
          </p:cNvPr>
          <p:cNvCxnSpPr>
            <a:cxnSpLocks/>
          </p:cNvCxnSpPr>
          <p:nvPr/>
        </p:nvCxnSpPr>
        <p:spPr>
          <a:xfrm>
            <a:off x="1016000" y="1453662"/>
            <a:ext cx="9605108" cy="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4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7C02-4B1A-41D2-959F-19C4A08B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6127-9895-407E-A109-E9DF719A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165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Target: next generation query optimizer</a:t>
            </a:r>
          </a:p>
          <a:p>
            <a:r>
              <a:rPr lang="en-US" dirty="0"/>
              <a:t>Research Topics:</a:t>
            </a:r>
          </a:p>
          <a:p>
            <a:pPr lvl="1"/>
            <a:r>
              <a:rPr lang="en-US" dirty="0"/>
              <a:t>Architecture to leverage top-down/bottom-up benefits</a:t>
            </a:r>
          </a:p>
          <a:p>
            <a:pPr lvl="1"/>
            <a:r>
              <a:rPr lang="en-US" dirty="0"/>
              <a:t>Cardinality Estimation based kernel density estimation</a:t>
            </a:r>
          </a:p>
          <a:p>
            <a:pPr lvl="1"/>
            <a:r>
              <a:rPr lang="en-US" dirty="0"/>
              <a:t>Adaptive Query Optimization with RL feedback</a:t>
            </a:r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The collaboration will be based on our open source project </a:t>
            </a:r>
            <a:r>
              <a:rPr lang="en-US" dirty="0" err="1"/>
              <a:t>QPModel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9A11A9-11F4-4F4B-A519-3B42DE97D752}"/>
              </a:ext>
            </a:extLst>
          </p:cNvPr>
          <p:cNvCxnSpPr>
            <a:cxnSpLocks/>
          </p:cNvCxnSpPr>
          <p:nvPr/>
        </p:nvCxnSpPr>
        <p:spPr>
          <a:xfrm>
            <a:off x="1016000" y="1453662"/>
            <a:ext cx="9605108" cy="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FFB4AB-232A-4C42-91FA-63365101757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Target: Next Generation Storage Engine</a:t>
            </a:r>
          </a:p>
          <a:p>
            <a:r>
              <a:rPr lang="en-US" dirty="0"/>
              <a:t>Research Topics:</a:t>
            </a:r>
          </a:p>
          <a:p>
            <a:pPr lvl="1"/>
            <a:r>
              <a:rPr lang="en-US" dirty="0"/>
              <a:t>Scale out storage engine on many-cores, local and geo-cluster with 1</a:t>
            </a:r>
            <a:r>
              <a:rPr lang="en-US" baseline="30000" dirty="0"/>
              <a:t>st-</a:t>
            </a:r>
            <a:r>
              <a:rPr lang="en-US" dirty="0"/>
              <a:t>priority on local</a:t>
            </a:r>
          </a:p>
          <a:p>
            <a:pPr lvl="1"/>
            <a:r>
              <a:rPr lang="en-US" dirty="0"/>
              <a:t>Extreme performance assisted by modern hardware like RDMA</a:t>
            </a:r>
          </a:p>
          <a:p>
            <a:pPr lvl="1"/>
            <a:r>
              <a:rPr lang="en-US" dirty="0"/>
              <a:t>Co-Design Storage and engine</a:t>
            </a:r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The collaboration will be based on our open source project </a:t>
            </a:r>
            <a:r>
              <a:rPr lang="en-US" dirty="0" err="1"/>
              <a:t>Ermia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2B8E50-4079-4DDC-9261-FCDE8CC4D3A4}"/>
              </a:ext>
            </a:extLst>
          </p:cNvPr>
          <p:cNvSpPr/>
          <p:nvPr/>
        </p:nvSpPr>
        <p:spPr>
          <a:xfrm>
            <a:off x="886326" y="2085336"/>
            <a:ext cx="224589" cy="22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EE3D2F-A998-4261-9556-25C6F5C1F312}"/>
              </a:ext>
            </a:extLst>
          </p:cNvPr>
          <p:cNvSpPr/>
          <p:nvPr/>
        </p:nvSpPr>
        <p:spPr>
          <a:xfrm>
            <a:off x="6108032" y="2085336"/>
            <a:ext cx="224589" cy="22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3942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7C02-4B1A-41D2-959F-19C4A08B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Roadmap:</a:t>
            </a:r>
            <a:r>
              <a:rPr lang="zh-CN" altLang="en-US" dirty="0"/>
              <a:t> </a:t>
            </a:r>
            <a:r>
              <a:rPr lang="en-US" altLang="zh-CN" dirty="0"/>
              <a:t> ~ 06/2020 (done)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6127-9895-407E-A109-E9DF719A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6195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Task: modeling extensible query optimizer </a:t>
            </a:r>
          </a:p>
          <a:p>
            <a:pPr lvl="1"/>
            <a:r>
              <a:rPr lang="en-US" altLang="zh-CN" dirty="0"/>
              <a:t>C1~C3: selected topics implemented in </a:t>
            </a:r>
            <a:r>
              <a:rPr lang="en-US" altLang="zh-CN" dirty="0" err="1"/>
              <a:t>QPModel</a:t>
            </a:r>
            <a:endParaRPr lang="en-US" altLang="zh-CN" dirty="0"/>
          </a:p>
          <a:p>
            <a:r>
              <a:rPr lang="en-US" altLang="zh-CN" dirty="0"/>
              <a:t>Result</a:t>
            </a:r>
          </a:p>
          <a:p>
            <a:pPr lvl="1"/>
            <a:r>
              <a:rPr lang="en-US" altLang="zh-CN" dirty="0" err="1"/>
              <a:t>Algebrizer</a:t>
            </a:r>
            <a:r>
              <a:rPr lang="en-US" altLang="zh-CN" dirty="0"/>
              <a:t>: algebra optimization, subquery expansion etc.</a:t>
            </a:r>
          </a:p>
          <a:p>
            <a:pPr lvl="1"/>
            <a:r>
              <a:rPr lang="en-US" altLang="zh-CN" dirty="0"/>
              <a:t>Extensible Optimizer with </a:t>
            </a:r>
            <a:r>
              <a:rPr lang="en-US" altLang="zh-CN" dirty="0" err="1"/>
              <a:t>DPccp</a:t>
            </a:r>
            <a:r>
              <a:rPr lang="en-US" altLang="zh-CN" dirty="0"/>
              <a:t> join resolver</a:t>
            </a:r>
          </a:p>
          <a:p>
            <a:pPr lvl="1"/>
            <a:r>
              <a:rPr lang="en-US" altLang="zh-CN" dirty="0"/>
              <a:t>Executor: simplified codeGen model with emulated distributed exec</a:t>
            </a:r>
          </a:p>
          <a:p>
            <a:pPr lvl="1"/>
            <a:r>
              <a:rPr lang="en-US" altLang="zh-CN" dirty="0"/>
              <a:t>All TPCH and part of TPCDS E2E runnable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9A11A9-11F4-4F4B-A519-3B42DE97D752}"/>
              </a:ext>
            </a:extLst>
          </p:cNvPr>
          <p:cNvCxnSpPr>
            <a:cxnSpLocks/>
          </p:cNvCxnSpPr>
          <p:nvPr/>
        </p:nvCxnSpPr>
        <p:spPr>
          <a:xfrm>
            <a:off x="1016000" y="1453662"/>
            <a:ext cx="9605108" cy="0"/>
          </a:xfrm>
          <a:prstGeom prst="line">
            <a:avLst/>
          </a:prstGeom>
          <a:ln w="158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B68E739-5766-444B-99BE-70500BD7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835" y="1461946"/>
            <a:ext cx="3761996" cy="50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7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877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QPModel+ Meeting #1</vt:lpstr>
      <vt:lpstr>Target: Resilient, Easy, Performing and Open</vt:lpstr>
      <vt:lpstr>std::map&lt;target, components&gt;</vt:lpstr>
      <vt:lpstr>C1: Database Interface</vt:lpstr>
      <vt:lpstr>C2: Query Optimizer</vt:lpstr>
      <vt:lpstr>C3: Query Executor</vt:lpstr>
      <vt:lpstr>C4: Storage Engine</vt:lpstr>
      <vt:lpstr>Collaboration Projects</vt:lpstr>
      <vt:lpstr>Roadmap:  ~ 06/2020 (done)</vt:lpstr>
      <vt:lpstr>Roadmap:  ~ 12/2020 (TBD)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QPModel+ RoadMap</dc:title>
  <dc:creator>Qingqing Zhou</dc:creator>
  <cp:lastModifiedBy>Qingqing Zhou</cp:lastModifiedBy>
  <cp:revision>311</cp:revision>
  <dcterms:created xsi:type="dcterms:W3CDTF">2020-07-14T20:23:10Z</dcterms:created>
  <dcterms:modified xsi:type="dcterms:W3CDTF">2020-07-15T01:00:50Z</dcterms:modified>
</cp:coreProperties>
</file>