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8" r:id="rId5"/>
    <p:sldId id="289" r:id="rId6"/>
    <p:sldId id="292" r:id="rId7"/>
    <p:sldId id="288" r:id="rId8"/>
    <p:sldId id="290" r:id="rId9"/>
    <p:sldId id="261" r:id="rId10"/>
    <p:sldId id="286" r:id="rId11"/>
    <p:sldId id="279" r:id="rId12"/>
    <p:sldId id="297" r:id="rId13"/>
    <p:sldId id="298" r:id="rId14"/>
    <p:sldId id="294" r:id="rId15"/>
    <p:sldId id="299" r:id="rId16"/>
    <p:sldId id="267" r:id="rId17"/>
    <p:sldId id="275" r:id="rId18"/>
    <p:sldId id="272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56D"/>
    <a:srgbClr val="2680FF"/>
    <a:srgbClr val="01C6FD"/>
    <a:srgbClr val="79AE02"/>
    <a:srgbClr val="067F9C"/>
    <a:srgbClr val="014E52"/>
    <a:srgbClr val="0C596D"/>
    <a:srgbClr val="145C72"/>
    <a:srgbClr val="0000A4"/>
    <a:srgbClr val="1AB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3120" autoAdjust="0"/>
  </p:normalViewPr>
  <p:slideViewPr>
    <p:cSldViewPr snapToGrid="0">
      <p:cViewPr varScale="1">
        <p:scale>
          <a:sx n="121" d="100"/>
          <a:sy n="121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015FC-A2DE-4642-9643-8C6CB8E134D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5CD0AF-7676-43DC-B2AA-5873149CE6F0}">
      <dgm:prSet/>
      <dgm:spPr/>
      <dgm:t>
        <a:bodyPr/>
        <a:lstStyle/>
        <a:p>
          <a:r>
            <a:rPr lang="en-US" dirty="0"/>
            <a:t>ZNS Named Log Extension</a:t>
          </a:r>
          <a:br>
            <a:rPr lang="en-US" dirty="0"/>
          </a:br>
          <a:r>
            <a:rPr lang="en-US" dirty="0"/>
            <a:t>or ZNS</a:t>
          </a:r>
          <a:r>
            <a:rPr lang="en-US" baseline="-25000" dirty="0"/>
            <a:t>NLOG</a:t>
          </a:r>
        </a:p>
      </dgm:t>
    </dgm:pt>
    <dgm:pt modelId="{54671EB0-E3AE-4596-8CBE-6325DC91944F}" type="parTrans" cxnId="{C2265C8A-E65B-46A6-BFBE-2BE7A2B764C8}">
      <dgm:prSet/>
      <dgm:spPr/>
      <dgm:t>
        <a:bodyPr/>
        <a:lstStyle/>
        <a:p>
          <a:endParaRPr lang="en-US"/>
        </a:p>
      </dgm:t>
    </dgm:pt>
    <dgm:pt modelId="{00AE4D98-B8AA-4907-909D-D2B830A6D68C}" type="sibTrans" cxnId="{C2265C8A-E65B-46A6-BFBE-2BE7A2B764C8}">
      <dgm:prSet/>
      <dgm:spPr/>
      <dgm:t>
        <a:bodyPr/>
        <a:lstStyle/>
        <a:p>
          <a:endParaRPr lang="en-US"/>
        </a:p>
      </dgm:t>
    </dgm:pt>
    <dgm:pt modelId="{A0E62822-D2E1-4592-98A0-1CE03FC7118A}" type="pres">
      <dgm:prSet presAssocID="{965015FC-A2DE-4642-9643-8C6CB8E134D5}" presName="linearFlow" presStyleCnt="0">
        <dgm:presLayoutVars>
          <dgm:dir/>
          <dgm:resizeHandles val="exact"/>
        </dgm:presLayoutVars>
      </dgm:prSet>
      <dgm:spPr/>
    </dgm:pt>
    <dgm:pt modelId="{A8E7359E-321C-4E20-81E9-AFF77695A415}" type="pres">
      <dgm:prSet presAssocID="{3C5CD0AF-7676-43DC-B2AA-5873149CE6F0}" presName="composite" presStyleCnt="0"/>
      <dgm:spPr/>
    </dgm:pt>
    <dgm:pt modelId="{E1C58EF7-FAB0-4D4A-BD2A-4D0BADB59F1B}" type="pres">
      <dgm:prSet presAssocID="{3C5CD0AF-7676-43DC-B2AA-5873149CE6F0}" presName="imgShp" presStyleLbl="fgImgPlace1" presStyleIdx="0" presStyleCnt="1"/>
      <dgm:spPr>
        <a:blipFill dpi="0" rotWithShape="1">
          <a:blip xmlns:r="http://schemas.openxmlformats.org/officeDocument/2006/relationships" r:embed="rId1"/>
          <a:srcRect/>
          <a:stretch>
            <a:fillRect l="11910" t="30955" r="11910" b="30955"/>
          </a:stretch>
        </a:blipFill>
      </dgm:spPr>
    </dgm:pt>
    <dgm:pt modelId="{E48D0C4A-C04B-4704-8F9D-8CEC2BA1CC3A}" type="pres">
      <dgm:prSet presAssocID="{3C5CD0AF-7676-43DC-B2AA-5873149CE6F0}" presName="txShp" presStyleLbl="node1" presStyleIdx="0" presStyleCnt="1">
        <dgm:presLayoutVars>
          <dgm:bulletEnabled val="1"/>
        </dgm:presLayoutVars>
      </dgm:prSet>
      <dgm:spPr/>
    </dgm:pt>
  </dgm:ptLst>
  <dgm:cxnLst>
    <dgm:cxn modelId="{1468DF06-A76A-4C5A-9046-E26AF5EEEDFB}" type="presOf" srcId="{3C5CD0AF-7676-43DC-B2AA-5873149CE6F0}" destId="{E48D0C4A-C04B-4704-8F9D-8CEC2BA1CC3A}" srcOrd="0" destOrd="0" presId="urn:microsoft.com/office/officeart/2005/8/layout/vList3"/>
    <dgm:cxn modelId="{C2265C8A-E65B-46A6-BFBE-2BE7A2B764C8}" srcId="{965015FC-A2DE-4642-9643-8C6CB8E134D5}" destId="{3C5CD0AF-7676-43DC-B2AA-5873149CE6F0}" srcOrd="0" destOrd="0" parTransId="{54671EB0-E3AE-4596-8CBE-6325DC91944F}" sibTransId="{00AE4D98-B8AA-4907-909D-D2B830A6D68C}"/>
    <dgm:cxn modelId="{6967FEA1-EF39-441F-8C85-6AFB9543D3A3}" type="presOf" srcId="{965015FC-A2DE-4642-9643-8C6CB8E134D5}" destId="{A0E62822-D2E1-4592-98A0-1CE03FC7118A}" srcOrd="0" destOrd="0" presId="urn:microsoft.com/office/officeart/2005/8/layout/vList3"/>
    <dgm:cxn modelId="{75AEB44C-CF20-4C01-B1CE-A0CB6C323C60}" type="presParOf" srcId="{A0E62822-D2E1-4592-98A0-1CE03FC7118A}" destId="{A8E7359E-321C-4E20-81E9-AFF77695A415}" srcOrd="0" destOrd="0" presId="urn:microsoft.com/office/officeart/2005/8/layout/vList3"/>
    <dgm:cxn modelId="{E1E4C1AE-A1F2-496D-9C9F-04DB7438F864}" type="presParOf" srcId="{A8E7359E-321C-4E20-81E9-AFF77695A415}" destId="{E1C58EF7-FAB0-4D4A-BD2A-4D0BADB59F1B}" srcOrd="0" destOrd="0" presId="urn:microsoft.com/office/officeart/2005/8/layout/vList3"/>
    <dgm:cxn modelId="{FB8DF16F-A8BC-4293-83A4-C2E946DDB206}" type="presParOf" srcId="{A8E7359E-321C-4E20-81E9-AFF77695A415}" destId="{E48D0C4A-C04B-4704-8F9D-8CEC2BA1CC3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D0C4A-C04B-4704-8F9D-8CEC2BA1CC3A}">
      <dsp:nvSpPr>
        <dsp:cNvPr id="0" name=""/>
        <dsp:cNvSpPr/>
      </dsp:nvSpPr>
      <dsp:spPr>
        <a:xfrm rot="10800000">
          <a:off x="1015159" y="0"/>
          <a:ext cx="2838962" cy="12003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312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ZNS Named Log Extension</a:t>
          </a:r>
          <a:br>
            <a:rPr lang="en-US" sz="2200" kern="1200" dirty="0"/>
          </a:br>
          <a:r>
            <a:rPr lang="en-US" sz="2200" kern="1200" dirty="0"/>
            <a:t>or ZNS</a:t>
          </a:r>
          <a:r>
            <a:rPr lang="en-US" sz="2200" kern="1200" baseline="-25000" dirty="0"/>
            <a:t>NLOG</a:t>
          </a:r>
        </a:p>
      </dsp:txBody>
      <dsp:txXfrm rot="10800000">
        <a:off x="1315241" y="0"/>
        <a:ext cx="2538880" cy="1200329"/>
      </dsp:txXfrm>
    </dsp:sp>
    <dsp:sp modelId="{E1C58EF7-FAB0-4D4A-BD2A-4D0BADB59F1B}">
      <dsp:nvSpPr>
        <dsp:cNvPr id="0" name=""/>
        <dsp:cNvSpPr/>
      </dsp:nvSpPr>
      <dsp:spPr>
        <a:xfrm>
          <a:off x="414994" y="0"/>
          <a:ext cx="1200329" cy="1200329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 l="11910" t="30955" r="11910" b="3095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US" noProof="0" smtClean="0"/>
              <a:t>4/5/2021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E8F2A-B3D4-43F2-B39B-CD77F64A1950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26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claimed benefits from </a:t>
            </a:r>
            <a:r>
              <a:rPr lang="en-US" dirty="0" err="1"/>
              <a:t>BlueStore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E8F2A-B3D4-43F2-B39B-CD77F64A1950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18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27E54-923A-4A5C-A582-DEF0615800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9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E8F2A-B3D4-43F2-B39B-CD77F64A1950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588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create name, device can reject a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E8F2A-B3D4-43F2-B39B-CD77F64A1950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2557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Naming @ Device will make naming more robust.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E8F2A-B3D4-43F2-B39B-CD77F64A1950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09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361818"/>
            <a:ext cx="9144000" cy="480131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US" b="0" i="0" smtClean="0">
                <a:solidFill>
                  <a:schemeClr val="bg2"/>
                </a:solidFill>
                <a:effectLst/>
              </a:defRPr>
            </a:lvl1pPr>
          </a:lstStyle>
          <a:p>
            <a:pPr marL="228600" lvl="0" indent="-22860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Speaker, Title, Company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252356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5FDBC3-1566-4C98-9837-7DCDC24F1C73}"/>
              </a:ext>
            </a:extLst>
          </p:cNvPr>
          <p:cNvSpPr/>
          <p:nvPr userDrawn="1"/>
        </p:nvSpPr>
        <p:spPr>
          <a:xfrm>
            <a:off x="9260378" y="66502"/>
            <a:ext cx="2859578" cy="84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93326A57-11BD-44D7-95E5-C9FC391CB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7321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F187FF-815C-4D27-B23A-82D334FE5FFE}"/>
              </a:ext>
            </a:extLst>
          </p:cNvPr>
          <p:cNvSpPr/>
          <p:nvPr userDrawn="1"/>
        </p:nvSpPr>
        <p:spPr>
          <a:xfrm>
            <a:off x="0" y="3375746"/>
            <a:ext cx="12192000" cy="2985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499772"/>
            <a:ext cx="12192000" cy="2358228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rgbClr val="2680FF"/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Section Header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rgbClr val="2680FF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rgbClr val="7030A0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rgbClr val="0070C0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First level	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CF12F78-E12C-40DF-A7E2-815AC2F0E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605032"/>
            <a:ext cx="8074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2021 SNIA Persistent Memory + Computation Storage Summit.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680FF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176D18B-BF1B-477A-BD15-FE46A2A5C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608935"/>
            <a:ext cx="8074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2021 SNIA Persistent Memory + Computation Storage Summit.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4FAFD8E0-99D5-4424-A86B-2B8E99B5A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5019" t="15312" r="5105" b="36149"/>
          <a:stretch/>
        </p:blipFill>
        <p:spPr>
          <a:xfrm>
            <a:off x="9368444" y="204842"/>
            <a:ext cx="2620263" cy="62972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613525"/>
            <a:ext cx="8074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2021 SNIA Persistent Memory + Computation Storage Summit. All Rights Reserved.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C7C27F7-2811-4CA1-B5AB-AD96A8DA5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1CBAC-7558-4E11-B99E-FCED5E0275E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B840AA-A6C9-47AD-B43D-519F0A0924C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861863" y="6355862"/>
            <a:ext cx="1491937" cy="44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68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rgbClr val="0070C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70C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70C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://www.snia.org/pmsumm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3642959"/>
            <a:ext cx="10607040" cy="1311128"/>
          </a:xfrm>
        </p:spPr>
        <p:txBody>
          <a:bodyPr/>
          <a:lstStyle/>
          <a:p>
            <a:r>
              <a:rPr lang="en-US" dirty="0"/>
              <a:t>Beyond Zoned Namespace, </a:t>
            </a:r>
            <a:br>
              <a:rPr lang="en-US" dirty="0"/>
            </a:br>
            <a:r>
              <a:rPr lang="en-US" dirty="0"/>
              <a:t>What Do Applications Want?</a:t>
            </a:r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Chun Liu, Chief Architect, Futurewei Technologies</a:t>
            </a:r>
          </a:p>
        </p:txBody>
      </p:sp>
    </p:spTree>
    <p:extLst>
      <p:ext uri="{BB962C8B-B14F-4D97-AF65-F5344CB8AC3E}">
        <p14:creationId xmlns:p14="http://schemas.microsoft.com/office/powerpoint/2010/main" val="46032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C06A-9999-4EF4-B1C2-7B899092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Log in SSD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E69F3C-0DFA-425E-9C9A-CB2792A78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430608"/>
              </p:ext>
            </p:extLst>
          </p:nvPr>
        </p:nvGraphicFramePr>
        <p:xfrm>
          <a:off x="446088" y="1463675"/>
          <a:ext cx="111741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736">
                  <a:extLst>
                    <a:ext uri="{9D8B030D-6E8A-4147-A177-3AD203B41FA5}">
                      <a16:colId xmlns:a16="http://schemas.microsoft.com/office/drawing/2014/main" val="115765124"/>
                    </a:ext>
                  </a:extLst>
                </a:gridCol>
                <a:gridCol w="3593592">
                  <a:extLst>
                    <a:ext uri="{9D8B030D-6E8A-4147-A177-3AD203B41FA5}">
                      <a16:colId xmlns:a16="http://schemas.microsoft.com/office/drawing/2014/main" val="139746667"/>
                    </a:ext>
                  </a:extLst>
                </a:gridCol>
                <a:gridCol w="4862859">
                  <a:extLst>
                    <a:ext uri="{9D8B030D-6E8A-4147-A177-3AD203B41FA5}">
                      <a16:colId xmlns:a16="http://schemas.microsoft.com/office/drawing/2014/main" val="1654736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6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6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Immutable until 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8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Variable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Fixed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9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May not aligned w/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Sector Aligned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0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Directory +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ZSLBA (requires FS to map name -&gt; LBA)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79766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A7496-7593-4234-A501-941F79A5A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605032"/>
            <a:ext cx="8074232" cy="365125"/>
          </a:xfrm>
        </p:spPr>
        <p:txBody>
          <a:bodyPr/>
          <a:lstStyle/>
          <a:p>
            <a:r>
              <a:rPr lang="en-US" dirty="0"/>
              <a:t>© 2021 SNIA Persistent Memory + Computation Storage Summit. All Rights Reserved.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63693D-D901-4418-A2EB-BB79571026B3}"/>
              </a:ext>
            </a:extLst>
          </p:cNvPr>
          <p:cNvSpPr txBox="1">
            <a:spLocks/>
          </p:cNvSpPr>
          <p:nvPr/>
        </p:nvSpPr>
        <p:spPr>
          <a:xfrm>
            <a:off x="446088" y="4061244"/>
            <a:ext cx="8030935" cy="438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kern="120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Map application logs natively onto ZNS? Two approaches: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63775D-8A9C-4ABB-B169-B97E49834517}"/>
              </a:ext>
            </a:extLst>
          </p:cNvPr>
          <p:cNvSpPr txBox="1">
            <a:spLocks/>
          </p:cNvSpPr>
          <p:nvPr/>
        </p:nvSpPr>
        <p:spPr>
          <a:xfrm>
            <a:off x="446088" y="4500156"/>
            <a:ext cx="5587093" cy="2104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kern="120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Map logs into zones… (multiple logs in one zone, one log span multiple zones)</a:t>
            </a:r>
          </a:p>
          <a:p>
            <a:pPr marL="457200" lvl="1" indent="0">
              <a:buNone/>
            </a:pPr>
            <a:r>
              <a:rPr lang="en-US" dirty="0"/>
              <a:t>Internal fragmentation</a:t>
            </a:r>
          </a:p>
          <a:p>
            <a:pPr marL="457200" lvl="1" indent="0">
              <a:buNone/>
            </a:pPr>
            <a:r>
              <a:rPr lang="en-US" dirty="0"/>
              <a:t>Garbage collection due to shared zone</a:t>
            </a:r>
          </a:p>
          <a:p>
            <a:pPr marL="457200" lvl="1" indent="0">
              <a:buNone/>
            </a:pPr>
            <a:r>
              <a:rPr lang="en-US" dirty="0"/>
              <a:t>Still need naming to map name -&gt; LBA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59D7B0-CA4F-482D-AC74-BDDB5BFBE995}"/>
              </a:ext>
            </a:extLst>
          </p:cNvPr>
          <p:cNvSpPr txBox="1">
            <a:spLocks/>
          </p:cNvSpPr>
          <p:nvPr/>
        </p:nvSpPr>
        <p:spPr>
          <a:xfrm>
            <a:off x="6033181" y="4500156"/>
            <a:ext cx="5587094" cy="2104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kern="120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Extend the zone to support application logs with:</a:t>
            </a:r>
          </a:p>
          <a:p>
            <a:pPr marL="457200" lvl="1" indent="0">
              <a:buNone/>
            </a:pPr>
            <a:r>
              <a:rPr lang="en-US" dirty="0"/>
              <a:t>Variable Size</a:t>
            </a:r>
          </a:p>
          <a:p>
            <a:pPr marL="457200" lvl="1" indent="0">
              <a:buNone/>
            </a:pPr>
            <a:r>
              <a:rPr lang="en-US" dirty="0"/>
              <a:t>Byte-level Append</a:t>
            </a:r>
          </a:p>
          <a:p>
            <a:pPr marL="457200" lvl="1" indent="0">
              <a:buNone/>
            </a:pPr>
            <a:r>
              <a:rPr lang="en-US" dirty="0"/>
              <a:t>Naming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5A7602-702C-49F5-A1C9-4560CF3C01B7}"/>
              </a:ext>
            </a:extLst>
          </p:cNvPr>
          <p:cNvGrpSpPr/>
          <p:nvPr/>
        </p:nvGrpSpPr>
        <p:grpSpPr>
          <a:xfrm>
            <a:off x="7922883" y="4952429"/>
            <a:ext cx="4269117" cy="1200329"/>
            <a:chOff x="7922883" y="4952429"/>
            <a:chExt cx="4269117" cy="1200329"/>
          </a:xfrm>
        </p:grpSpPr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8B39FFA7-32AB-4AB8-A96A-B45715C5B64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44785629"/>
                </p:ext>
              </p:extLst>
            </p:nvPr>
          </p:nvGraphicFramePr>
          <p:xfrm>
            <a:off x="7922883" y="4952429"/>
            <a:ext cx="4269117" cy="120032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D72CB3-7024-4A49-AA9A-4D14443D5DB0}"/>
                </a:ext>
              </a:extLst>
            </p:cNvPr>
            <p:cNvSpPr txBox="1"/>
            <p:nvPr/>
          </p:nvSpPr>
          <p:spPr>
            <a:xfrm>
              <a:off x="8401051" y="5652298"/>
              <a:ext cx="1058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dirty="0"/>
                <a:t>ZNS</a:t>
              </a:r>
              <a:r>
                <a:rPr lang="en-US" baseline="-25000" dirty="0"/>
                <a:t>NLOG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219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63C4-0E84-4704-BA5E-D7175A99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ZNS</a:t>
            </a:r>
            <a:r>
              <a:rPr lang="en-US" baseline="-25000" dirty="0"/>
              <a:t>NLOG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E57D-0080-4DF2-9DB1-409BD65FD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9425818" cy="4770098"/>
          </a:xfrm>
        </p:spPr>
        <p:txBody>
          <a:bodyPr/>
          <a:lstStyle/>
          <a:p>
            <a:r>
              <a:rPr lang="en-US" dirty="0"/>
              <a:t>Extend the ‘Zone’ concept to be a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Named</a:t>
            </a:r>
            <a:r>
              <a:rPr lang="en-US" dirty="0"/>
              <a:t>, </a:t>
            </a:r>
            <a:r>
              <a:rPr lang="en-US" b="1" dirty="0"/>
              <a:t>Byte Append-able, Variable Size </a:t>
            </a:r>
            <a:r>
              <a:rPr lang="en-US" dirty="0"/>
              <a:t>Linear Space.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13BE2-E692-4173-B7A2-CFC6AD196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605032"/>
            <a:ext cx="8074232" cy="365125"/>
          </a:xfrm>
        </p:spPr>
        <p:txBody>
          <a:bodyPr/>
          <a:lstStyle/>
          <a:p>
            <a:r>
              <a:rPr lang="en-US" dirty="0"/>
              <a:t>© 2021 SNIA Persistent Memory + Computation Storage Summit. All Rights Reserved.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03BA5-6F66-4F80-B278-87F22F6DDD12}"/>
              </a:ext>
            </a:extLst>
          </p:cNvPr>
          <p:cNvSpPr/>
          <p:nvPr/>
        </p:nvSpPr>
        <p:spPr>
          <a:xfrm>
            <a:off x="3606413" y="4164508"/>
            <a:ext cx="2108207" cy="2605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0CB8EA-48B4-43EC-81EB-CEEACD81E8C9}"/>
              </a:ext>
            </a:extLst>
          </p:cNvPr>
          <p:cNvSpPr/>
          <p:nvPr/>
        </p:nvSpPr>
        <p:spPr>
          <a:xfrm>
            <a:off x="2549771" y="5520152"/>
            <a:ext cx="306221" cy="28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E2C625-D940-4A0A-820C-3052AB93568A}"/>
              </a:ext>
            </a:extLst>
          </p:cNvPr>
          <p:cNvSpPr/>
          <p:nvPr/>
        </p:nvSpPr>
        <p:spPr>
          <a:xfrm>
            <a:off x="3148572" y="5520152"/>
            <a:ext cx="306221" cy="28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D481BE-19D2-4DE1-8E66-FF2F1885858E}"/>
              </a:ext>
            </a:extLst>
          </p:cNvPr>
          <p:cNvSpPr/>
          <p:nvPr/>
        </p:nvSpPr>
        <p:spPr>
          <a:xfrm>
            <a:off x="3747373" y="5520152"/>
            <a:ext cx="306221" cy="28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AABD0B-DA16-4153-A76E-F143ECE5CA01}"/>
              </a:ext>
            </a:extLst>
          </p:cNvPr>
          <p:cNvSpPr/>
          <p:nvPr/>
        </p:nvSpPr>
        <p:spPr>
          <a:xfrm>
            <a:off x="4346173" y="5520152"/>
            <a:ext cx="306221" cy="28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378FA0-7613-4B2F-BA70-3B2D2E83CD8C}"/>
              </a:ext>
            </a:extLst>
          </p:cNvPr>
          <p:cNvSpPr/>
          <p:nvPr/>
        </p:nvSpPr>
        <p:spPr>
          <a:xfrm>
            <a:off x="6584494" y="5518259"/>
            <a:ext cx="306221" cy="28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4D3EB1-3148-427A-9894-3A3D8E7F758F}"/>
              </a:ext>
            </a:extLst>
          </p:cNvPr>
          <p:cNvSpPr/>
          <p:nvPr/>
        </p:nvSpPr>
        <p:spPr>
          <a:xfrm>
            <a:off x="7277250" y="5518259"/>
            <a:ext cx="306221" cy="28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F7293D-8121-423D-B382-F8C7AFB1AEF4}"/>
              </a:ext>
            </a:extLst>
          </p:cNvPr>
          <p:cNvSpPr/>
          <p:nvPr/>
        </p:nvSpPr>
        <p:spPr>
          <a:xfrm>
            <a:off x="2319867" y="3181691"/>
            <a:ext cx="2559803" cy="2473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Zone id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BDB7B1-5E18-4FBD-A2D1-6CDE2A3482FA}"/>
              </a:ext>
            </a:extLst>
          </p:cNvPr>
          <p:cNvSpPr/>
          <p:nvPr/>
        </p:nvSpPr>
        <p:spPr>
          <a:xfrm>
            <a:off x="3606413" y="4556822"/>
            <a:ext cx="3919947" cy="2473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Zone </a:t>
            </a:r>
            <a:r>
              <a:rPr lang="en-US" dirty="0" err="1">
                <a:solidFill>
                  <a:schemeClr val="tx1"/>
                </a:solidFill>
              </a:rPr>
              <a:t>id</a:t>
            </a:r>
            <a:r>
              <a:rPr lang="en-US" baseline="-25000" dirty="0" err="1">
                <a:solidFill>
                  <a:schemeClr val="tx1"/>
                </a:solidFill>
              </a:rPr>
              <a:t>inf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795E12-D517-4E8E-A0B2-41EE43C01B27}"/>
              </a:ext>
            </a:extLst>
          </p:cNvPr>
          <p:cNvSpPr/>
          <p:nvPr/>
        </p:nvSpPr>
        <p:spPr>
          <a:xfrm>
            <a:off x="2319866" y="3771800"/>
            <a:ext cx="1269855" cy="2473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Zone id</a:t>
            </a:r>
            <a:r>
              <a:rPr lang="en-US" sz="1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09AC4BD-612D-4BB5-A2EA-7D18520736B6}"/>
              </a:ext>
            </a:extLst>
          </p:cNvPr>
          <p:cNvSpPr/>
          <p:nvPr/>
        </p:nvSpPr>
        <p:spPr>
          <a:xfrm>
            <a:off x="5020684" y="5732267"/>
            <a:ext cx="1311188" cy="28732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 Dies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1A0D2A-EB1D-4FEE-9A64-6B838BA42E0F}"/>
              </a:ext>
            </a:extLst>
          </p:cNvPr>
          <p:cNvCxnSpPr>
            <a:cxnSpLocks/>
            <a:stCxn id="27" idx="1"/>
            <a:endCxn id="12" idx="3"/>
          </p:cNvCxnSpPr>
          <p:nvPr/>
        </p:nvCxnSpPr>
        <p:spPr>
          <a:xfrm flipH="1" flipV="1">
            <a:off x="4652394" y="5663812"/>
            <a:ext cx="368290" cy="21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97DD37-4428-4D45-91A5-F50C4484AAC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6331872" y="5661919"/>
            <a:ext cx="252622" cy="21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92F12CC-B3AE-4655-8138-3D37E428299F}"/>
              </a:ext>
            </a:extLst>
          </p:cNvPr>
          <p:cNvSpPr/>
          <p:nvPr/>
        </p:nvSpPr>
        <p:spPr>
          <a:xfrm>
            <a:off x="446314" y="2766646"/>
            <a:ext cx="929194" cy="281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FBD637-DA04-4C64-B645-E49DD437A2ED}"/>
              </a:ext>
            </a:extLst>
          </p:cNvPr>
          <p:cNvSpPr/>
          <p:nvPr/>
        </p:nvSpPr>
        <p:spPr>
          <a:xfrm>
            <a:off x="446314" y="3048000"/>
            <a:ext cx="929194" cy="281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8451A3-357E-4BA2-966D-3CF72F8F62BF}"/>
              </a:ext>
            </a:extLst>
          </p:cNvPr>
          <p:cNvSpPr/>
          <p:nvPr/>
        </p:nvSpPr>
        <p:spPr>
          <a:xfrm>
            <a:off x="446314" y="3329354"/>
            <a:ext cx="929194" cy="281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  <a:r>
              <a:rPr lang="en-US" sz="12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FF0A85-33ED-4B6E-B2F9-E1BB0A60720F}"/>
              </a:ext>
            </a:extLst>
          </p:cNvPr>
          <p:cNvSpPr/>
          <p:nvPr/>
        </p:nvSpPr>
        <p:spPr>
          <a:xfrm>
            <a:off x="446314" y="3610708"/>
            <a:ext cx="929194" cy="281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…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DC1E1E-51EC-4131-9CA5-CD90CE72BB24}"/>
              </a:ext>
            </a:extLst>
          </p:cNvPr>
          <p:cNvSpPr/>
          <p:nvPr/>
        </p:nvSpPr>
        <p:spPr>
          <a:xfrm>
            <a:off x="446314" y="3892062"/>
            <a:ext cx="929194" cy="281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Name</a:t>
            </a:r>
            <a:r>
              <a:rPr lang="en-US" sz="1200" baseline="-25000" dirty="0" err="1">
                <a:solidFill>
                  <a:schemeClr val="tx1"/>
                </a:solidFill>
              </a:rPr>
              <a:t>inf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E0B56C-3B49-4303-821B-E4F8155DD05B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>
            <a:off x="1375508" y="2907323"/>
            <a:ext cx="944359" cy="39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EA4B95-BF99-4585-A7DE-72268A853496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1375508" y="3188677"/>
            <a:ext cx="944360" cy="42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F4BFCD-B746-41B4-85D4-69F0C3BEEEE5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>
            <a:off x="1375508" y="3470031"/>
            <a:ext cx="944358" cy="42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C2ADE3-2A00-42DC-A1D7-8ED6DA7CF465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1375508" y="4032739"/>
            <a:ext cx="2230905" cy="64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ACF775E-DDB4-4604-B78C-E0B29129C313}"/>
              </a:ext>
            </a:extLst>
          </p:cNvPr>
          <p:cNvSpPr/>
          <p:nvPr/>
        </p:nvSpPr>
        <p:spPr>
          <a:xfrm>
            <a:off x="6205415" y="3181691"/>
            <a:ext cx="1468028" cy="79616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B6A10B9-4231-4B6F-BA70-9C6683D25652}"/>
              </a:ext>
            </a:extLst>
          </p:cNvPr>
          <p:cNvSpPr/>
          <p:nvPr/>
        </p:nvSpPr>
        <p:spPr>
          <a:xfrm>
            <a:off x="9257165" y="3625667"/>
            <a:ext cx="826412" cy="7102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Sector</a:t>
            </a: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4279AC-840D-438E-A3B7-35189F9003CD}"/>
              </a:ext>
            </a:extLst>
          </p:cNvPr>
          <p:cNvSpPr/>
          <p:nvPr/>
        </p:nvSpPr>
        <p:spPr>
          <a:xfrm>
            <a:off x="9257165" y="3681475"/>
            <a:ext cx="217088" cy="335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030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A8E0B6-7517-4B6A-A916-6CDB38E2F169}"/>
              </a:ext>
            </a:extLst>
          </p:cNvPr>
          <p:cNvSpPr/>
          <p:nvPr/>
        </p:nvSpPr>
        <p:spPr>
          <a:xfrm>
            <a:off x="9474253" y="3681475"/>
            <a:ext cx="485158" cy="335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030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4CCD4D-D009-4901-96DD-5BD358F7D017}"/>
              </a:ext>
            </a:extLst>
          </p:cNvPr>
          <p:cNvSpPr/>
          <p:nvPr/>
        </p:nvSpPr>
        <p:spPr>
          <a:xfrm>
            <a:off x="9959410" y="3681475"/>
            <a:ext cx="270039" cy="335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030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ED806F-2208-4156-8D9D-AE9E8F47B126}"/>
              </a:ext>
            </a:extLst>
          </p:cNvPr>
          <p:cNvSpPr/>
          <p:nvPr/>
        </p:nvSpPr>
        <p:spPr>
          <a:xfrm>
            <a:off x="10229449" y="3681475"/>
            <a:ext cx="282047" cy="335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030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ACBEB8A-1D40-482B-AD90-4BAE2280C68D}"/>
              </a:ext>
            </a:extLst>
          </p:cNvPr>
          <p:cNvSpPr/>
          <p:nvPr/>
        </p:nvSpPr>
        <p:spPr>
          <a:xfrm>
            <a:off x="10511496" y="3681475"/>
            <a:ext cx="1298549" cy="3355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482B99B-DBB2-4BB1-82EA-E3F5392180F6}"/>
              </a:ext>
            </a:extLst>
          </p:cNvPr>
          <p:cNvCxnSpPr>
            <a:cxnSpLocks/>
            <a:stCxn id="51" idx="1"/>
          </p:cNvCxnSpPr>
          <p:nvPr/>
        </p:nvCxnSpPr>
        <p:spPr>
          <a:xfrm flipV="1">
            <a:off x="6420403" y="1578136"/>
            <a:ext cx="1854917" cy="172015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B439FC-744A-4DC9-8966-DCE723F75899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6420403" y="3861261"/>
            <a:ext cx="3015134" cy="125509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F9BAFAD-0CB7-48B7-96A2-1E9DE27899BC}"/>
              </a:ext>
            </a:extLst>
          </p:cNvPr>
          <p:cNvSpPr/>
          <p:nvPr/>
        </p:nvSpPr>
        <p:spPr>
          <a:xfrm>
            <a:off x="2319867" y="3486389"/>
            <a:ext cx="4495148" cy="2416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3BCB9B-59CF-4B84-AE37-7B41EE3352FF}"/>
              </a:ext>
            </a:extLst>
          </p:cNvPr>
          <p:cNvSpPr/>
          <p:nvPr/>
        </p:nvSpPr>
        <p:spPr>
          <a:xfrm>
            <a:off x="2319868" y="3486389"/>
            <a:ext cx="5206492" cy="24730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Zone id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Flowchart: Document 67">
            <a:extLst>
              <a:ext uri="{FF2B5EF4-FFF2-40B4-BE49-F238E27FC236}">
                <a16:creationId xmlns:a16="http://schemas.microsoft.com/office/drawing/2014/main" id="{64762F2B-D774-4041-85AA-842CA13B5843}"/>
              </a:ext>
            </a:extLst>
          </p:cNvPr>
          <p:cNvSpPr/>
          <p:nvPr/>
        </p:nvSpPr>
        <p:spPr>
          <a:xfrm rot="5400000">
            <a:off x="8694806" y="3456266"/>
            <a:ext cx="330933" cy="790485"/>
          </a:xfrm>
          <a:prstGeom prst="flowChartDocumen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F56947-F3FB-4453-80B9-7E099D9F6884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6689001" y="3049722"/>
            <a:ext cx="168744" cy="4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BFB164E-04B8-4E61-A64F-DC3031D8B580}"/>
              </a:ext>
            </a:extLst>
          </p:cNvPr>
          <p:cNvSpPr/>
          <p:nvPr/>
        </p:nvSpPr>
        <p:spPr>
          <a:xfrm>
            <a:off x="6033407" y="2762402"/>
            <a:ext cx="1311188" cy="28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WP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85E589C-EDE9-4410-AA35-A7104A2F453D}"/>
              </a:ext>
            </a:extLst>
          </p:cNvPr>
          <p:cNvSpPr/>
          <p:nvPr/>
        </p:nvSpPr>
        <p:spPr>
          <a:xfrm>
            <a:off x="8539144" y="3223759"/>
            <a:ext cx="790481" cy="28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WP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3777718-E607-4BAC-A2F6-452E968E5ACC}"/>
              </a:ext>
            </a:extLst>
          </p:cNvPr>
          <p:cNvCxnSpPr>
            <a:cxnSpLocks/>
            <a:stCxn id="77" idx="2"/>
            <a:endCxn id="53" idx="0"/>
          </p:cNvCxnSpPr>
          <p:nvPr/>
        </p:nvCxnSpPr>
        <p:spPr>
          <a:xfrm>
            <a:off x="8934385" y="3511079"/>
            <a:ext cx="431324" cy="17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6990767-0DFD-4CFD-AF87-BF93CF77BCD8}"/>
              </a:ext>
            </a:extLst>
          </p:cNvPr>
          <p:cNvGrpSpPr/>
          <p:nvPr/>
        </p:nvGrpSpPr>
        <p:grpSpPr>
          <a:xfrm>
            <a:off x="8418998" y="1554046"/>
            <a:ext cx="3328846" cy="335500"/>
            <a:chOff x="8418998" y="1554046"/>
            <a:chExt cx="3328846" cy="33550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77800DDD-47DE-4B35-9F2D-A7C03022FDC6}"/>
                </a:ext>
              </a:extLst>
            </p:cNvPr>
            <p:cNvSpPr/>
            <p:nvPr/>
          </p:nvSpPr>
          <p:spPr>
            <a:xfrm>
              <a:off x="8418998" y="1578136"/>
              <a:ext cx="1366408" cy="28732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Append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810C2A9-EF92-4077-A8B8-8472B1C3A64A}"/>
                </a:ext>
              </a:extLst>
            </p:cNvPr>
            <p:cNvSpPr/>
            <p:nvPr/>
          </p:nvSpPr>
          <p:spPr>
            <a:xfrm>
              <a:off x="10004108" y="1554046"/>
              <a:ext cx="217088" cy="3355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rgbClr val="7030A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273E9DE7-B837-448C-935B-F93D93AD4323}"/>
                </a:ext>
              </a:extLst>
            </p:cNvPr>
            <p:cNvSpPr/>
            <p:nvPr/>
          </p:nvSpPr>
          <p:spPr>
            <a:xfrm>
              <a:off x="10381436" y="1588260"/>
              <a:ext cx="1366408" cy="28732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&lt; sector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B5428BD-1D98-418E-8544-EB3959491B87}"/>
              </a:ext>
            </a:extLst>
          </p:cNvPr>
          <p:cNvGrpSpPr/>
          <p:nvPr/>
        </p:nvGrpSpPr>
        <p:grpSpPr>
          <a:xfrm>
            <a:off x="8418998" y="2005132"/>
            <a:ext cx="2070268" cy="335500"/>
            <a:chOff x="8418998" y="1981150"/>
            <a:chExt cx="2070268" cy="3355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A3CA256-2A09-43A0-9891-36DBF87EC0E2}"/>
                </a:ext>
              </a:extLst>
            </p:cNvPr>
            <p:cNvSpPr/>
            <p:nvPr/>
          </p:nvSpPr>
          <p:spPr>
            <a:xfrm>
              <a:off x="10004108" y="1981150"/>
              <a:ext cx="485158" cy="3355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rgbClr val="7030A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80A51DE2-B3A7-4022-9653-A81786CEC01D}"/>
                </a:ext>
              </a:extLst>
            </p:cNvPr>
            <p:cNvSpPr/>
            <p:nvPr/>
          </p:nvSpPr>
          <p:spPr>
            <a:xfrm>
              <a:off x="8418998" y="2005021"/>
              <a:ext cx="1366408" cy="28732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Append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CECE6AE-E478-46EB-8BC1-06235D036888}"/>
              </a:ext>
            </a:extLst>
          </p:cNvPr>
          <p:cNvGrpSpPr/>
          <p:nvPr/>
        </p:nvGrpSpPr>
        <p:grpSpPr>
          <a:xfrm>
            <a:off x="8418998" y="2456218"/>
            <a:ext cx="1855149" cy="335500"/>
            <a:chOff x="8418998" y="2460525"/>
            <a:chExt cx="1855149" cy="335500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0789E85-8DB0-4B94-82C1-C38DBDA7E840}"/>
                </a:ext>
              </a:extLst>
            </p:cNvPr>
            <p:cNvSpPr/>
            <p:nvPr/>
          </p:nvSpPr>
          <p:spPr>
            <a:xfrm>
              <a:off x="8418998" y="2463187"/>
              <a:ext cx="1366408" cy="28732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Append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D8C6725-46C9-4535-9199-74879009B99A}"/>
                </a:ext>
              </a:extLst>
            </p:cNvPr>
            <p:cNvSpPr/>
            <p:nvPr/>
          </p:nvSpPr>
          <p:spPr>
            <a:xfrm>
              <a:off x="10004108" y="2460525"/>
              <a:ext cx="270039" cy="3355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rgbClr val="7030A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BA8C128-65C4-45BC-9ACB-69C199D14F73}"/>
              </a:ext>
            </a:extLst>
          </p:cNvPr>
          <p:cNvGrpSpPr/>
          <p:nvPr/>
        </p:nvGrpSpPr>
        <p:grpSpPr>
          <a:xfrm>
            <a:off x="8418998" y="2907304"/>
            <a:ext cx="1867576" cy="335500"/>
            <a:chOff x="8418998" y="2907304"/>
            <a:chExt cx="1867576" cy="335500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496506F-8E38-4F1B-80E7-2C721962AE61}"/>
                </a:ext>
              </a:extLst>
            </p:cNvPr>
            <p:cNvSpPr/>
            <p:nvPr/>
          </p:nvSpPr>
          <p:spPr>
            <a:xfrm>
              <a:off x="8418998" y="2908932"/>
              <a:ext cx="1366408" cy="28732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Append</a:t>
              </a:r>
              <a:r>
                <a:rPr lang="en-US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E1EEB18-B7E5-4812-8DBA-FA1C5FF68484}"/>
                </a:ext>
              </a:extLst>
            </p:cNvPr>
            <p:cNvSpPr/>
            <p:nvPr/>
          </p:nvSpPr>
          <p:spPr>
            <a:xfrm>
              <a:off x="10004527" y="2907304"/>
              <a:ext cx="282047" cy="3355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rgbClr val="7030A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F9D4EBD2-6600-4F5D-9183-E642D1E7B76D}"/>
              </a:ext>
            </a:extLst>
          </p:cNvPr>
          <p:cNvCxnSpPr>
            <a:cxnSpLocks/>
            <a:stCxn id="86" idx="1"/>
            <a:endCxn id="53" idx="0"/>
          </p:cNvCxnSpPr>
          <p:nvPr/>
        </p:nvCxnSpPr>
        <p:spPr>
          <a:xfrm rot="10800000" flipV="1">
            <a:off x="9365710" y="1721795"/>
            <a:ext cx="638399" cy="19596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3FCC2F18-8388-40C0-8067-C1CCA991E578}"/>
              </a:ext>
            </a:extLst>
          </p:cNvPr>
          <p:cNvCxnSpPr>
            <a:cxnSpLocks/>
            <a:stCxn id="87" idx="1"/>
            <a:endCxn id="54" idx="0"/>
          </p:cNvCxnSpPr>
          <p:nvPr/>
        </p:nvCxnSpPr>
        <p:spPr>
          <a:xfrm rot="10800000" flipV="1">
            <a:off x="9716832" y="2172881"/>
            <a:ext cx="287276" cy="15085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5B792B26-C387-4A4E-B191-6B01EEFE72A4}"/>
              </a:ext>
            </a:extLst>
          </p:cNvPr>
          <p:cNvCxnSpPr>
            <a:cxnSpLocks/>
            <a:stCxn id="95" idx="3"/>
            <a:endCxn id="56" idx="0"/>
          </p:cNvCxnSpPr>
          <p:nvPr/>
        </p:nvCxnSpPr>
        <p:spPr>
          <a:xfrm>
            <a:off x="10286574" y="3075054"/>
            <a:ext cx="83899" cy="606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AD98582-1624-45CD-9CAC-89F42C1D6470}"/>
              </a:ext>
            </a:extLst>
          </p:cNvPr>
          <p:cNvCxnSpPr>
            <a:cxnSpLocks/>
          </p:cNvCxnSpPr>
          <p:nvPr/>
        </p:nvCxnSpPr>
        <p:spPr>
          <a:xfrm flipV="1">
            <a:off x="3024554" y="2927177"/>
            <a:ext cx="0" cy="33059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CCCB08-875A-43EC-B644-5823ADFF1D18}"/>
              </a:ext>
            </a:extLst>
          </p:cNvPr>
          <p:cNvCxnSpPr>
            <a:cxnSpLocks/>
          </p:cNvCxnSpPr>
          <p:nvPr/>
        </p:nvCxnSpPr>
        <p:spPr>
          <a:xfrm flipV="1">
            <a:off x="3589721" y="2927177"/>
            <a:ext cx="0" cy="33059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647C946-FAF5-4331-9779-B0AD1922FFCF}"/>
              </a:ext>
            </a:extLst>
          </p:cNvPr>
          <p:cNvCxnSpPr>
            <a:cxnSpLocks/>
          </p:cNvCxnSpPr>
          <p:nvPr/>
        </p:nvCxnSpPr>
        <p:spPr>
          <a:xfrm flipV="1">
            <a:off x="4199321" y="2927177"/>
            <a:ext cx="0" cy="33059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5F7CEC2-24FF-4CEF-8900-CEB0D3179B57}"/>
              </a:ext>
            </a:extLst>
          </p:cNvPr>
          <p:cNvCxnSpPr>
            <a:cxnSpLocks/>
          </p:cNvCxnSpPr>
          <p:nvPr/>
        </p:nvCxnSpPr>
        <p:spPr>
          <a:xfrm flipV="1">
            <a:off x="4831183" y="2927177"/>
            <a:ext cx="0" cy="33059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1FCE43B-67C6-46FD-B087-9B96C7CA8FFB}"/>
              </a:ext>
            </a:extLst>
          </p:cNvPr>
          <p:cNvCxnSpPr>
            <a:cxnSpLocks/>
          </p:cNvCxnSpPr>
          <p:nvPr/>
        </p:nvCxnSpPr>
        <p:spPr>
          <a:xfrm flipV="1">
            <a:off x="7089829" y="2927177"/>
            <a:ext cx="0" cy="33059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CAFC44-24A2-410C-9A3E-4361A236DD0B}"/>
              </a:ext>
            </a:extLst>
          </p:cNvPr>
          <p:cNvSpPr txBox="1"/>
          <p:nvPr/>
        </p:nvSpPr>
        <p:spPr>
          <a:xfrm>
            <a:off x="9942608" y="4592833"/>
            <a:ext cx="1655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Minimal Program Unit actually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3A16D3-259B-4AA1-B584-6BB1FDA79E83}"/>
              </a:ext>
            </a:extLst>
          </p:cNvPr>
          <p:cNvCxnSpPr>
            <a:stCxn id="18" idx="1"/>
            <a:endCxn id="52" idx="2"/>
          </p:cNvCxnSpPr>
          <p:nvPr/>
        </p:nvCxnSpPr>
        <p:spPr>
          <a:xfrm flipH="1" flipV="1">
            <a:off x="9670371" y="4335919"/>
            <a:ext cx="272237" cy="46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0D17A6-E974-431B-B95A-566E8AB1F7F9}"/>
              </a:ext>
            </a:extLst>
          </p:cNvPr>
          <p:cNvSpPr txBox="1"/>
          <p:nvPr/>
        </p:nvSpPr>
        <p:spPr>
          <a:xfrm>
            <a:off x="576072" y="455682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Named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746F32-263D-409E-A8F7-C2A0E6E35F73}"/>
              </a:ext>
            </a:extLst>
          </p:cNvPr>
          <p:cNvSpPr txBox="1"/>
          <p:nvPr/>
        </p:nvSpPr>
        <p:spPr>
          <a:xfrm>
            <a:off x="9311029" y="5333593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Byte Append-able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845660-6C09-48E6-84E7-6354BEA209C9}"/>
              </a:ext>
            </a:extLst>
          </p:cNvPr>
          <p:cNvSpPr txBox="1"/>
          <p:nvPr/>
        </p:nvSpPr>
        <p:spPr>
          <a:xfrm>
            <a:off x="4165586" y="5007512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Variable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0F69-2CE1-453D-8EFC-DC67DEE9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RocksDB</a:t>
            </a:r>
            <a:r>
              <a:rPr lang="en-US" dirty="0"/>
              <a:t> over ZNS</a:t>
            </a:r>
            <a:r>
              <a:rPr lang="en-US" baseline="-25000" dirty="0"/>
              <a:t>NLOG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C3463-8019-415D-94CD-5A2C5C648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605032"/>
            <a:ext cx="8074232" cy="365125"/>
          </a:xfrm>
        </p:spPr>
        <p:txBody>
          <a:bodyPr/>
          <a:lstStyle/>
          <a:p>
            <a:r>
              <a:rPr lang="en-US" dirty="0"/>
              <a:t>© 2021 SNIA Persistent Memory + Computation Storage Summit. All Rights Reserved.</a:t>
            </a:r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9EF1F2-328B-458C-928E-22D73A244450}"/>
              </a:ext>
            </a:extLst>
          </p:cNvPr>
          <p:cNvSpPr/>
          <p:nvPr/>
        </p:nvSpPr>
        <p:spPr>
          <a:xfrm>
            <a:off x="1136482" y="1597395"/>
            <a:ext cx="1835825" cy="59093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Write-Ahead Log (WAL)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85CBDD8-5918-47E7-917E-ECFE8EF0C84D}"/>
              </a:ext>
            </a:extLst>
          </p:cNvPr>
          <p:cNvGrpSpPr/>
          <p:nvPr/>
        </p:nvGrpSpPr>
        <p:grpSpPr>
          <a:xfrm>
            <a:off x="3545092" y="1573930"/>
            <a:ext cx="4951211" cy="581832"/>
            <a:chOff x="3562025" y="3215161"/>
            <a:chExt cx="4951211" cy="58183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27E178B-67EF-43C8-B48E-8EF337A60CEE}"/>
                </a:ext>
              </a:extLst>
            </p:cNvPr>
            <p:cNvSpPr/>
            <p:nvPr/>
          </p:nvSpPr>
          <p:spPr>
            <a:xfrm>
              <a:off x="3949703" y="3215161"/>
              <a:ext cx="4563533" cy="36512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SST File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54F9CC2-509D-4E12-9085-F4CFEFAE9418}"/>
                </a:ext>
              </a:extLst>
            </p:cNvPr>
            <p:cNvSpPr/>
            <p:nvPr/>
          </p:nvSpPr>
          <p:spPr>
            <a:xfrm>
              <a:off x="3750518" y="3323440"/>
              <a:ext cx="4563533" cy="36512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SST File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AD30084-FBC1-4AEF-BF9E-B8CFF6E42234}"/>
                </a:ext>
              </a:extLst>
            </p:cNvPr>
            <p:cNvSpPr/>
            <p:nvPr/>
          </p:nvSpPr>
          <p:spPr>
            <a:xfrm>
              <a:off x="3562025" y="3431867"/>
              <a:ext cx="4563533" cy="36512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SST (Static Sorted Table) File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A468A6-4E8D-4F05-B7B7-31B4E723C3DA}"/>
              </a:ext>
            </a:extLst>
          </p:cNvPr>
          <p:cNvSpPr/>
          <p:nvPr/>
        </p:nvSpPr>
        <p:spPr>
          <a:xfrm>
            <a:off x="3545093" y="2379809"/>
            <a:ext cx="493508" cy="42731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E4802E-BB39-47EA-BE65-95D542BD5B73}"/>
              </a:ext>
            </a:extLst>
          </p:cNvPr>
          <p:cNvSpPr/>
          <p:nvPr/>
        </p:nvSpPr>
        <p:spPr>
          <a:xfrm>
            <a:off x="4455260" y="2379809"/>
            <a:ext cx="493508" cy="42731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88812D-9ECD-4E39-B579-22363B0BB31B}"/>
              </a:ext>
            </a:extLst>
          </p:cNvPr>
          <p:cNvSpPr/>
          <p:nvPr/>
        </p:nvSpPr>
        <p:spPr>
          <a:xfrm>
            <a:off x="5433159" y="2379809"/>
            <a:ext cx="493508" cy="42731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23E481-A50A-4A1F-A9C2-D5D7216FF8B9}"/>
              </a:ext>
            </a:extLst>
          </p:cNvPr>
          <p:cNvSpPr/>
          <p:nvPr/>
        </p:nvSpPr>
        <p:spPr>
          <a:xfrm>
            <a:off x="6411058" y="2379809"/>
            <a:ext cx="493508" cy="42731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56C245-7CC7-489B-AC7D-F9653187CAFC}"/>
              </a:ext>
            </a:extLst>
          </p:cNvPr>
          <p:cNvSpPr/>
          <p:nvPr/>
        </p:nvSpPr>
        <p:spPr>
          <a:xfrm>
            <a:off x="7321225" y="2379809"/>
            <a:ext cx="493508" cy="42731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6989ADA-CE78-4976-AB19-B279381261D8}"/>
              </a:ext>
            </a:extLst>
          </p:cNvPr>
          <p:cNvSpPr/>
          <p:nvPr/>
        </p:nvSpPr>
        <p:spPr>
          <a:xfrm>
            <a:off x="3539070" y="2963103"/>
            <a:ext cx="626530" cy="42731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58705C8-C5CC-468C-B766-DCB2A5E57250}"/>
              </a:ext>
            </a:extLst>
          </p:cNvPr>
          <p:cNvSpPr/>
          <p:nvPr/>
        </p:nvSpPr>
        <p:spPr>
          <a:xfrm>
            <a:off x="4449237" y="2963103"/>
            <a:ext cx="626530" cy="42731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2CFCDDF-7631-4B18-93A4-AD662E6D2831}"/>
              </a:ext>
            </a:extLst>
          </p:cNvPr>
          <p:cNvSpPr/>
          <p:nvPr/>
        </p:nvSpPr>
        <p:spPr>
          <a:xfrm>
            <a:off x="5427136" y="2963103"/>
            <a:ext cx="626530" cy="42731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F55CD8F-DAB0-4BF5-86AA-17885470C6A9}"/>
              </a:ext>
            </a:extLst>
          </p:cNvPr>
          <p:cNvSpPr/>
          <p:nvPr/>
        </p:nvSpPr>
        <p:spPr>
          <a:xfrm>
            <a:off x="6405035" y="2963103"/>
            <a:ext cx="626530" cy="42731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56D6D8B-E3EB-43FA-B8F6-8EED2577EC89}"/>
              </a:ext>
            </a:extLst>
          </p:cNvPr>
          <p:cNvSpPr/>
          <p:nvPr/>
        </p:nvSpPr>
        <p:spPr>
          <a:xfrm>
            <a:off x="7315202" y="2963103"/>
            <a:ext cx="626530" cy="42731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F0C30A7-C150-4D02-A0E8-F9775BF11D0F}"/>
              </a:ext>
            </a:extLst>
          </p:cNvPr>
          <p:cNvSpPr/>
          <p:nvPr/>
        </p:nvSpPr>
        <p:spPr>
          <a:xfrm>
            <a:off x="3539070" y="4059942"/>
            <a:ext cx="787400" cy="42731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826C3F3-8AE3-4E78-BDAE-AA68C3292856}"/>
              </a:ext>
            </a:extLst>
          </p:cNvPr>
          <p:cNvSpPr/>
          <p:nvPr/>
        </p:nvSpPr>
        <p:spPr>
          <a:xfrm>
            <a:off x="4449237" y="4059942"/>
            <a:ext cx="787400" cy="42731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AE9DB4B-8D98-45B9-B977-54595ECDAD89}"/>
              </a:ext>
            </a:extLst>
          </p:cNvPr>
          <p:cNvSpPr/>
          <p:nvPr/>
        </p:nvSpPr>
        <p:spPr>
          <a:xfrm>
            <a:off x="5427136" y="4059942"/>
            <a:ext cx="787400" cy="42731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F5B2BEE-39D4-4C5A-B7C7-CACD6B620C2A}"/>
              </a:ext>
            </a:extLst>
          </p:cNvPr>
          <p:cNvSpPr/>
          <p:nvPr/>
        </p:nvSpPr>
        <p:spPr>
          <a:xfrm>
            <a:off x="6405035" y="4059942"/>
            <a:ext cx="787400" cy="42731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8C7A473-0BFB-4888-A67C-9AA3B184E791}"/>
              </a:ext>
            </a:extLst>
          </p:cNvPr>
          <p:cNvSpPr/>
          <p:nvPr/>
        </p:nvSpPr>
        <p:spPr>
          <a:xfrm>
            <a:off x="7315202" y="4059942"/>
            <a:ext cx="787400" cy="42731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EA0DE1-8E99-473A-9CB8-8EBCEEC4B16E}"/>
              </a:ext>
            </a:extLst>
          </p:cNvPr>
          <p:cNvSpPr txBox="1"/>
          <p:nvPr/>
        </p:nvSpPr>
        <p:spPr>
          <a:xfrm>
            <a:off x="3486175" y="3192454"/>
            <a:ext cx="84029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dirty="0"/>
              <a:t>….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3DE61849-BAAF-4A1D-83CE-80926E4B3784}"/>
              </a:ext>
            </a:extLst>
          </p:cNvPr>
          <p:cNvSpPr/>
          <p:nvPr/>
        </p:nvSpPr>
        <p:spPr>
          <a:xfrm>
            <a:off x="9069665" y="1564618"/>
            <a:ext cx="220133" cy="647393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49D41C-6862-4315-BF52-6BD9FE37ADD2}"/>
              </a:ext>
            </a:extLst>
          </p:cNvPr>
          <p:cNvSpPr txBox="1"/>
          <p:nvPr/>
        </p:nvSpPr>
        <p:spPr>
          <a:xfrm>
            <a:off x="9460949" y="170364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350D72B-A75D-4940-A0A2-7900D0C0EB76}"/>
              </a:ext>
            </a:extLst>
          </p:cNvPr>
          <p:cNvSpPr txBox="1"/>
          <p:nvPr/>
        </p:nvSpPr>
        <p:spPr>
          <a:xfrm>
            <a:off x="9460949" y="243444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89E7DE-2E7F-4661-B8AD-FEDAED68DA90}"/>
              </a:ext>
            </a:extLst>
          </p:cNvPr>
          <p:cNvSpPr txBox="1"/>
          <p:nvPr/>
        </p:nvSpPr>
        <p:spPr>
          <a:xfrm>
            <a:off x="9460949" y="301774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31DE5E-3287-4F42-BE7B-B1DF4C8F292C}"/>
              </a:ext>
            </a:extLst>
          </p:cNvPr>
          <p:cNvSpPr txBox="1"/>
          <p:nvPr/>
        </p:nvSpPr>
        <p:spPr>
          <a:xfrm>
            <a:off x="9460949" y="411458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Ln</a:t>
            </a:r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A02ABCC5-99C7-428E-98F3-88B3F6DE5365}"/>
              </a:ext>
            </a:extLst>
          </p:cNvPr>
          <p:cNvSpPr/>
          <p:nvPr/>
        </p:nvSpPr>
        <p:spPr>
          <a:xfrm rot="16200000">
            <a:off x="5798255" y="2366351"/>
            <a:ext cx="150967" cy="46693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BF14D8-B2E9-4752-8527-0A27EB82F505}"/>
              </a:ext>
            </a:extLst>
          </p:cNvPr>
          <p:cNvSpPr txBox="1"/>
          <p:nvPr/>
        </p:nvSpPr>
        <p:spPr>
          <a:xfrm>
            <a:off x="5207004" y="476492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Range</a:t>
            </a:r>
          </a:p>
        </p:txBody>
      </p:sp>
      <p:sp>
        <p:nvSpPr>
          <p:cNvPr id="83" name="Flowchart: Document 82">
            <a:extLst>
              <a:ext uri="{FF2B5EF4-FFF2-40B4-BE49-F238E27FC236}">
                <a16:creationId xmlns:a16="http://schemas.microsoft.com/office/drawing/2014/main" id="{26570621-30BB-4312-A35B-C7C6A3EE4640}"/>
              </a:ext>
            </a:extLst>
          </p:cNvPr>
          <p:cNvSpPr/>
          <p:nvPr/>
        </p:nvSpPr>
        <p:spPr>
          <a:xfrm>
            <a:off x="1128796" y="2803779"/>
            <a:ext cx="1850316" cy="707881"/>
          </a:xfrm>
          <a:prstGeom prst="flowChartDocumen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Manifest</a:t>
            </a:r>
          </a:p>
        </p:txBody>
      </p:sp>
      <p:sp>
        <p:nvSpPr>
          <p:cNvPr id="84" name="Flowchart: Multidocument 83">
            <a:extLst>
              <a:ext uri="{FF2B5EF4-FFF2-40B4-BE49-F238E27FC236}">
                <a16:creationId xmlns:a16="http://schemas.microsoft.com/office/drawing/2014/main" id="{ABAE0E33-FBC2-444F-B0D6-1529614DB128}"/>
              </a:ext>
            </a:extLst>
          </p:cNvPr>
          <p:cNvSpPr/>
          <p:nvPr/>
        </p:nvSpPr>
        <p:spPr>
          <a:xfrm>
            <a:off x="1128796" y="3794369"/>
            <a:ext cx="1850316" cy="707881"/>
          </a:xfrm>
          <a:prstGeom prst="flowChartMultidocumen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Current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32596D0-D934-4313-A256-087126997181}"/>
              </a:ext>
            </a:extLst>
          </p:cNvPr>
          <p:cNvCxnSpPr/>
          <p:nvPr/>
        </p:nvCxnSpPr>
        <p:spPr>
          <a:xfrm>
            <a:off x="446314" y="1257368"/>
            <a:ext cx="92247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9A03FA7-2DAF-48F8-B5C6-911B26DC5413}"/>
              </a:ext>
            </a:extLst>
          </p:cNvPr>
          <p:cNvSpPr txBox="1"/>
          <p:nvPr/>
        </p:nvSpPr>
        <p:spPr>
          <a:xfrm>
            <a:off x="90629" y="1285555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Persistent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B924FF-8239-488C-AB66-00E32D2EAEF9}"/>
              </a:ext>
            </a:extLst>
          </p:cNvPr>
          <p:cNvSpPr/>
          <p:nvPr/>
        </p:nvSpPr>
        <p:spPr>
          <a:xfrm>
            <a:off x="1359773" y="2479853"/>
            <a:ext cx="826412" cy="7102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Sector</a:t>
            </a:r>
            <a:endParaRPr lang="en-US" sz="16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2F7A7A-0DF9-4563-9CFF-6FE5961B61D3}"/>
              </a:ext>
            </a:extLst>
          </p:cNvPr>
          <p:cNvSpPr/>
          <p:nvPr/>
        </p:nvSpPr>
        <p:spPr>
          <a:xfrm>
            <a:off x="1359773" y="2535661"/>
            <a:ext cx="217088" cy="335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030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0B0984C-1FA8-482C-A5AA-4274C65A8EE6}"/>
              </a:ext>
            </a:extLst>
          </p:cNvPr>
          <p:cNvSpPr/>
          <p:nvPr/>
        </p:nvSpPr>
        <p:spPr>
          <a:xfrm>
            <a:off x="1576861" y="2535661"/>
            <a:ext cx="485158" cy="335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030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3B3D9E6-6372-4BEF-8DDA-FC90342C6342}"/>
              </a:ext>
            </a:extLst>
          </p:cNvPr>
          <p:cNvSpPr/>
          <p:nvPr/>
        </p:nvSpPr>
        <p:spPr>
          <a:xfrm>
            <a:off x="2062018" y="2535661"/>
            <a:ext cx="270039" cy="335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030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B46911-8074-4F63-8690-CEEC89C1918A}"/>
              </a:ext>
            </a:extLst>
          </p:cNvPr>
          <p:cNvSpPr/>
          <p:nvPr/>
        </p:nvSpPr>
        <p:spPr>
          <a:xfrm>
            <a:off x="2332057" y="2535661"/>
            <a:ext cx="282047" cy="335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030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B65ED1-376B-42D4-B771-3B0EE0A28D2C}"/>
              </a:ext>
            </a:extLst>
          </p:cNvPr>
          <p:cNvSpPr/>
          <p:nvPr/>
        </p:nvSpPr>
        <p:spPr>
          <a:xfrm>
            <a:off x="2614104" y="2536664"/>
            <a:ext cx="296099" cy="3355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lowchart: Document 89">
            <a:extLst>
              <a:ext uri="{FF2B5EF4-FFF2-40B4-BE49-F238E27FC236}">
                <a16:creationId xmlns:a16="http://schemas.microsoft.com/office/drawing/2014/main" id="{7CAD3EF0-013E-402D-8318-ADF5D304820F}"/>
              </a:ext>
            </a:extLst>
          </p:cNvPr>
          <p:cNvSpPr/>
          <p:nvPr/>
        </p:nvSpPr>
        <p:spPr>
          <a:xfrm rot="5400000">
            <a:off x="797414" y="2310452"/>
            <a:ext cx="330933" cy="790485"/>
          </a:xfrm>
          <a:prstGeom prst="flowChartDocumen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8099FF-188D-4168-8774-2FACA4E701F6}"/>
              </a:ext>
            </a:extLst>
          </p:cNvPr>
          <p:cNvSpPr txBox="1"/>
          <p:nvPr/>
        </p:nvSpPr>
        <p:spPr>
          <a:xfrm>
            <a:off x="523541" y="4652522"/>
            <a:ext cx="2383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Read-Modify-Write</a:t>
            </a:r>
          </a:p>
          <a:p>
            <a:r>
              <a:rPr lang="en-US" b="1" dirty="0"/>
              <a:t>Improve WAL write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1B47716-1E85-4B99-AD05-14994FCEA92E}"/>
              </a:ext>
            </a:extLst>
          </p:cNvPr>
          <p:cNvSpPr/>
          <p:nvPr/>
        </p:nvSpPr>
        <p:spPr>
          <a:xfrm>
            <a:off x="3544284" y="5367340"/>
            <a:ext cx="1165971" cy="24730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Zone </a:t>
            </a:r>
            <a:r>
              <a:rPr lang="en-US" sz="1400" dirty="0" err="1">
                <a:solidFill>
                  <a:schemeClr val="tx1"/>
                </a:solidFill>
              </a:rPr>
              <a:t>Sm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AE07CFF-23B5-4EA5-837B-900D142D50F0}"/>
              </a:ext>
            </a:extLst>
          </p:cNvPr>
          <p:cNvSpPr/>
          <p:nvPr/>
        </p:nvSpPr>
        <p:spPr>
          <a:xfrm>
            <a:off x="3544283" y="5741606"/>
            <a:ext cx="2670253" cy="24730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Zone Md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B65D291-F0E6-4401-8053-15D83994952C}"/>
              </a:ext>
            </a:extLst>
          </p:cNvPr>
          <p:cNvSpPr/>
          <p:nvPr/>
        </p:nvSpPr>
        <p:spPr>
          <a:xfrm>
            <a:off x="3547687" y="6115872"/>
            <a:ext cx="5742111" cy="24730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Zone Lg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731F3-FBCF-40C2-B2FA-950938948160}"/>
              </a:ext>
            </a:extLst>
          </p:cNvPr>
          <p:cNvSpPr txBox="1"/>
          <p:nvPr/>
        </p:nvSpPr>
        <p:spPr>
          <a:xfrm>
            <a:off x="4838381" y="529970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65536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AF71F1-E20C-48E9-BF7B-0EDB0592F49C}"/>
              </a:ext>
            </a:extLst>
          </p:cNvPr>
          <p:cNvSpPr txBox="1"/>
          <p:nvPr/>
        </p:nvSpPr>
        <p:spPr>
          <a:xfrm>
            <a:off x="6255960" y="565719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4096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A94E175-9AF3-476A-8998-130EE585D3F8}"/>
              </a:ext>
            </a:extLst>
          </p:cNvPr>
          <p:cNvSpPr txBox="1"/>
          <p:nvPr/>
        </p:nvSpPr>
        <p:spPr>
          <a:xfrm>
            <a:off x="9338203" y="60548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512</a:t>
            </a: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462264B7-58D2-4758-BD3B-F307BDDD769E}"/>
              </a:ext>
            </a:extLst>
          </p:cNvPr>
          <p:cNvCxnSpPr>
            <a:cxnSpLocks/>
            <a:stCxn id="46" idx="2"/>
            <a:endCxn id="95" idx="3"/>
          </p:cNvCxnSpPr>
          <p:nvPr/>
        </p:nvCxnSpPr>
        <p:spPr>
          <a:xfrm rot="5400000">
            <a:off x="5684081" y="3920875"/>
            <a:ext cx="2474842" cy="14139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39D1CBA-BAA8-4D07-A853-9A96EA0DF307}"/>
              </a:ext>
            </a:extLst>
          </p:cNvPr>
          <p:cNvSpPr txBox="1"/>
          <p:nvPr/>
        </p:nvSpPr>
        <p:spPr>
          <a:xfrm>
            <a:off x="8868782" y="4641535"/>
            <a:ext cx="2383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different size SST files onto </a:t>
            </a:r>
            <a:r>
              <a:rPr lang="en-US" b="1" dirty="0"/>
              <a:t>dedicated</a:t>
            </a:r>
            <a:r>
              <a:rPr lang="en-US" dirty="0"/>
              <a:t> size-matching zones.</a:t>
            </a:r>
          </a:p>
          <a:p>
            <a:r>
              <a:rPr lang="en-US" b="1" dirty="0"/>
              <a:t>Less WA overall</a:t>
            </a:r>
            <a:r>
              <a:rPr lang="en-US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9120B1-0ABD-4D46-8527-605F01E9DDDD}"/>
              </a:ext>
            </a:extLst>
          </p:cNvPr>
          <p:cNvSpPr txBox="1"/>
          <p:nvPr/>
        </p:nvSpPr>
        <p:spPr>
          <a:xfrm>
            <a:off x="7654764" y="3520670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L2_X_TO_Z_005.SST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7D3137DD-2450-4776-BDE1-2DF1F51E7234}"/>
              </a:ext>
            </a:extLst>
          </p:cNvPr>
          <p:cNvCxnSpPr>
            <a:cxnSpLocks/>
            <a:stCxn id="14" idx="2"/>
            <a:endCxn id="94" idx="3"/>
          </p:cNvCxnSpPr>
          <p:nvPr/>
        </p:nvCxnSpPr>
        <p:spPr>
          <a:xfrm rot="16200000" flipH="1">
            <a:off x="3364199" y="4144939"/>
            <a:ext cx="2683870" cy="8241"/>
          </a:xfrm>
          <a:prstGeom prst="curvedConnector4">
            <a:avLst>
              <a:gd name="adj1" fmla="val 47696"/>
              <a:gd name="adj2" fmla="val 5768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0519EDF-3D3F-491D-9588-3B0312C431B5}"/>
              </a:ext>
            </a:extLst>
          </p:cNvPr>
          <p:cNvSpPr txBox="1"/>
          <p:nvPr/>
        </p:nvSpPr>
        <p:spPr>
          <a:xfrm>
            <a:off x="4268167" y="3520670"/>
            <a:ext cx="31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L1_F_TO_M_010.SST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4625E6-F727-4659-BBBD-19530E64696D}"/>
              </a:ext>
            </a:extLst>
          </p:cNvPr>
          <p:cNvSpPr txBox="1"/>
          <p:nvPr/>
        </p:nvSpPr>
        <p:spPr>
          <a:xfrm>
            <a:off x="10037586" y="1706588"/>
            <a:ext cx="2383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Naming the Zone</a:t>
            </a:r>
            <a:br>
              <a:rPr lang="en-US" dirty="0"/>
            </a:br>
            <a:r>
              <a:rPr lang="en-US" dirty="0"/>
              <a:t>eliminates filename-&gt;LBA mapping, </a:t>
            </a:r>
            <a:br>
              <a:rPr lang="en-US" dirty="0"/>
            </a:br>
            <a:r>
              <a:rPr lang="en-US" b="1" dirty="0"/>
              <a:t>making it robust.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10F7D2C-C845-4A52-A4B7-4BE0B6C0B4CB}"/>
              </a:ext>
            </a:extLst>
          </p:cNvPr>
          <p:cNvSpPr/>
          <p:nvPr/>
        </p:nvSpPr>
        <p:spPr>
          <a:xfrm>
            <a:off x="3498871" y="5402818"/>
            <a:ext cx="1165971" cy="24730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Zone </a:t>
            </a:r>
            <a:r>
              <a:rPr lang="en-US" sz="1400" dirty="0" err="1">
                <a:solidFill>
                  <a:schemeClr val="tx1"/>
                </a:solidFill>
              </a:rPr>
              <a:t>Sm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56F385-9DEF-4986-AA16-72F46C983CC9}"/>
              </a:ext>
            </a:extLst>
          </p:cNvPr>
          <p:cNvSpPr/>
          <p:nvPr/>
        </p:nvSpPr>
        <p:spPr>
          <a:xfrm>
            <a:off x="3453458" y="5435616"/>
            <a:ext cx="1165971" cy="24730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Zone </a:t>
            </a:r>
            <a:r>
              <a:rPr lang="en-US" sz="1400" dirty="0" err="1">
                <a:solidFill>
                  <a:schemeClr val="tx1"/>
                </a:solidFill>
              </a:rPr>
              <a:t>Sm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1C6EED1-13F4-446F-B904-8FAD3F648D80}"/>
              </a:ext>
            </a:extLst>
          </p:cNvPr>
          <p:cNvSpPr/>
          <p:nvPr/>
        </p:nvSpPr>
        <p:spPr>
          <a:xfrm>
            <a:off x="3498871" y="5766885"/>
            <a:ext cx="2670253" cy="24730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Zone Md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B43AF00-086D-4291-8053-49BDA1CCB814}"/>
              </a:ext>
            </a:extLst>
          </p:cNvPr>
          <p:cNvSpPr/>
          <p:nvPr/>
        </p:nvSpPr>
        <p:spPr>
          <a:xfrm>
            <a:off x="3448976" y="5806567"/>
            <a:ext cx="2670253" cy="24730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Zone Md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976B9A4-DA32-4D17-885E-DD096055B43D}"/>
              </a:ext>
            </a:extLst>
          </p:cNvPr>
          <p:cNvSpPr/>
          <p:nvPr/>
        </p:nvSpPr>
        <p:spPr>
          <a:xfrm>
            <a:off x="3499015" y="6152723"/>
            <a:ext cx="5742111" cy="24730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Zone Lg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E0D8C1-F0C5-429D-9C42-B847E9F5DCAF}"/>
              </a:ext>
            </a:extLst>
          </p:cNvPr>
          <p:cNvSpPr/>
          <p:nvPr/>
        </p:nvSpPr>
        <p:spPr>
          <a:xfrm>
            <a:off x="3445693" y="6199387"/>
            <a:ext cx="5742111" cy="24730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Zone Lg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88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01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956A-4678-414E-B877-5DBAB494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ZNS</a:t>
            </a:r>
            <a:r>
              <a:rPr lang="en-US" baseline="-25000" dirty="0"/>
              <a:t>NLOG</a:t>
            </a:r>
            <a:r>
              <a:rPr lang="en-US" dirty="0"/>
              <a:t> enables more NDP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4416-4276-45D9-BD6F-0B860B5E2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Transparent compression of the logs.</a:t>
            </a:r>
          </a:p>
          <a:p>
            <a:pPr lvl="1"/>
            <a:r>
              <a:rPr lang="en-US" dirty="0"/>
              <a:t>Much larger size = better compression ratio.</a:t>
            </a:r>
          </a:p>
          <a:p>
            <a:pPr lvl="1"/>
            <a:r>
              <a:rPr lang="en-US" dirty="0"/>
              <a:t>Maintain original logical offset.</a:t>
            </a:r>
          </a:p>
          <a:p>
            <a:r>
              <a:rPr lang="en-US" dirty="0"/>
              <a:t>Offload </a:t>
            </a:r>
            <a:r>
              <a:rPr lang="en-US" dirty="0" err="1"/>
              <a:t>RocksDB’s</a:t>
            </a:r>
            <a:r>
              <a:rPr lang="en-US" dirty="0"/>
              <a:t> operations: </a:t>
            </a:r>
          </a:p>
          <a:p>
            <a:pPr lvl="1"/>
            <a:r>
              <a:rPr lang="en-US" dirty="0"/>
              <a:t>Compaction of SST files (merge-sort).</a:t>
            </a:r>
          </a:p>
          <a:p>
            <a:pPr lvl="2"/>
            <a:r>
              <a:rPr lang="en-US" dirty="0"/>
              <a:t>One zone is one SST file, no more native file system indirection.</a:t>
            </a:r>
          </a:p>
          <a:p>
            <a:pPr lvl="2"/>
            <a:r>
              <a:rPr lang="en-US" dirty="0"/>
              <a:t>Compaction can be offloaded to the SSD to leverage internal SSD bandwidth.</a:t>
            </a:r>
          </a:p>
          <a:p>
            <a:pPr lvl="1"/>
            <a:r>
              <a:rPr lang="en-US" dirty="0"/>
              <a:t>Search multiple SST files on the device.</a:t>
            </a:r>
          </a:p>
          <a:p>
            <a:pPr lvl="1"/>
            <a:r>
              <a:rPr lang="en-US" dirty="0"/>
              <a:t>Wildcard search, not supported by the current prefix or normal </a:t>
            </a:r>
            <a:r>
              <a:rPr lang="en-US" dirty="0" err="1"/>
              <a:t>bloomfilter</a:t>
            </a:r>
            <a:r>
              <a:rPr lang="en-US" dirty="0"/>
              <a:t>.</a:t>
            </a:r>
          </a:p>
          <a:p>
            <a:r>
              <a:rPr lang="en-US" dirty="0"/>
              <a:t>Offload Kafka’s matching operations.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6DBEC-1E10-4559-AE1E-3D6543B22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605032"/>
            <a:ext cx="8074232" cy="365125"/>
          </a:xfrm>
        </p:spPr>
        <p:txBody>
          <a:bodyPr/>
          <a:lstStyle/>
          <a:p>
            <a:r>
              <a:rPr lang="en-US" dirty="0"/>
              <a:t>© 2021 SNIA Persistent Memory + Computation Storage Summit.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7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17AB2818-5E1E-49A1-91ED-F16E703E289A}"/>
              </a:ext>
            </a:extLst>
          </p:cNvPr>
          <p:cNvSpPr/>
          <p:nvPr/>
        </p:nvSpPr>
        <p:spPr>
          <a:xfrm>
            <a:off x="9066498" y="5344258"/>
            <a:ext cx="2670253" cy="24730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SSD: Zones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18EF3ED-1D8C-4D40-87AE-6A3161290516}"/>
              </a:ext>
            </a:extLst>
          </p:cNvPr>
          <p:cNvSpPr/>
          <p:nvPr/>
        </p:nvSpPr>
        <p:spPr>
          <a:xfrm>
            <a:off x="8991908" y="5399482"/>
            <a:ext cx="2670253" cy="24730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SSD: Zones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A12D88-F270-47EF-B324-AA10AF5BAF7E}"/>
              </a:ext>
            </a:extLst>
          </p:cNvPr>
          <p:cNvSpPr/>
          <p:nvPr/>
        </p:nvSpPr>
        <p:spPr>
          <a:xfrm>
            <a:off x="6131175" y="5365930"/>
            <a:ext cx="2670253" cy="24730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PM: Zones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F7E7B2E-D028-4E7F-98FA-A9872C9D078C}"/>
              </a:ext>
            </a:extLst>
          </p:cNvPr>
          <p:cNvSpPr/>
          <p:nvPr/>
        </p:nvSpPr>
        <p:spPr>
          <a:xfrm>
            <a:off x="6066292" y="5413931"/>
            <a:ext cx="2670253" cy="24730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PM: Zones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C5B77-EF67-4F42-9721-7C1B07E0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ZNS</a:t>
            </a:r>
            <a:r>
              <a:rPr lang="en-US" baseline="-25000" dirty="0"/>
              <a:t>NLOG</a:t>
            </a:r>
            <a:r>
              <a:rPr lang="en-US" dirty="0"/>
              <a:t> applicable to 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7A4F3-8FBF-478D-81D1-7405A8C9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6" y="1463040"/>
            <a:ext cx="4703534" cy="4770098"/>
          </a:xfrm>
        </p:spPr>
        <p:txBody>
          <a:bodyPr/>
          <a:lstStyle/>
          <a:p>
            <a:r>
              <a:rPr lang="en-US" dirty="0"/>
              <a:t>PM is byte-addressable and memory allocator dictates the size of allocated memory.</a:t>
            </a:r>
          </a:p>
          <a:p>
            <a:r>
              <a:rPr lang="en-US" dirty="0"/>
              <a:t>Adding a naming service, ZNS</a:t>
            </a:r>
            <a:r>
              <a:rPr lang="en-US" baseline="-25000" dirty="0"/>
              <a:t>NLOG</a:t>
            </a:r>
            <a:r>
              <a:rPr lang="en-US" dirty="0"/>
              <a:t> can be easily implemented on PM.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78535B-AA32-4E15-A261-BC7F3414E5C4}"/>
              </a:ext>
            </a:extLst>
          </p:cNvPr>
          <p:cNvGrpSpPr/>
          <p:nvPr/>
        </p:nvGrpSpPr>
        <p:grpSpPr>
          <a:xfrm>
            <a:off x="6131984" y="1568534"/>
            <a:ext cx="4951211" cy="581832"/>
            <a:chOff x="3562025" y="3215161"/>
            <a:chExt cx="4951211" cy="58183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4A62121-F920-40F9-9EC8-42316BE024FC}"/>
                </a:ext>
              </a:extLst>
            </p:cNvPr>
            <p:cNvSpPr/>
            <p:nvPr/>
          </p:nvSpPr>
          <p:spPr>
            <a:xfrm>
              <a:off x="3949703" y="3215161"/>
              <a:ext cx="4563533" cy="36512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SST File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524D0CD-E198-406B-95C5-38A45312C833}"/>
                </a:ext>
              </a:extLst>
            </p:cNvPr>
            <p:cNvSpPr/>
            <p:nvPr/>
          </p:nvSpPr>
          <p:spPr>
            <a:xfrm>
              <a:off x="3750518" y="3323440"/>
              <a:ext cx="4563533" cy="36512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SST File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3AD67EE-47D7-41F2-B08F-2D9DB8C513A2}"/>
                </a:ext>
              </a:extLst>
            </p:cNvPr>
            <p:cNvSpPr/>
            <p:nvPr/>
          </p:nvSpPr>
          <p:spPr>
            <a:xfrm>
              <a:off x="3562025" y="3431867"/>
              <a:ext cx="4563533" cy="36512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SST (Static Sorted Table) File</a:t>
              </a: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471BBC0-0B4E-425F-A685-D0AD782F28AD}"/>
              </a:ext>
            </a:extLst>
          </p:cNvPr>
          <p:cNvSpPr/>
          <p:nvPr/>
        </p:nvSpPr>
        <p:spPr>
          <a:xfrm>
            <a:off x="6131985" y="2374413"/>
            <a:ext cx="493508" cy="42731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F990D02-ECBF-457E-83D5-CEF9E5E2832E}"/>
              </a:ext>
            </a:extLst>
          </p:cNvPr>
          <p:cNvSpPr/>
          <p:nvPr/>
        </p:nvSpPr>
        <p:spPr>
          <a:xfrm>
            <a:off x="7042152" y="2374413"/>
            <a:ext cx="493508" cy="42731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42977EB-42D1-4C0E-B01A-04596FE8C8B6}"/>
              </a:ext>
            </a:extLst>
          </p:cNvPr>
          <p:cNvSpPr/>
          <p:nvPr/>
        </p:nvSpPr>
        <p:spPr>
          <a:xfrm>
            <a:off x="8020051" y="2374413"/>
            <a:ext cx="493508" cy="42731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214F1C-7D0D-43C0-9083-2B716912C695}"/>
              </a:ext>
            </a:extLst>
          </p:cNvPr>
          <p:cNvSpPr/>
          <p:nvPr/>
        </p:nvSpPr>
        <p:spPr>
          <a:xfrm>
            <a:off x="8997950" y="2374413"/>
            <a:ext cx="493508" cy="42731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A4F204D-265F-4607-B8DD-9E9FAA6602FE}"/>
              </a:ext>
            </a:extLst>
          </p:cNvPr>
          <p:cNvSpPr/>
          <p:nvPr/>
        </p:nvSpPr>
        <p:spPr>
          <a:xfrm>
            <a:off x="9908117" y="2374413"/>
            <a:ext cx="493508" cy="42731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F24CDFD-800C-465F-8A23-A20AB3B4069F}"/>
              </a:ext>
            </a:extLst>
          </p:cNvPr>
          <p:cNvSpPr/>
          <p:nvPr/>
        </p:nvSpPr>
        <p:spPr>
          <a:xfrm>
            <a:off x="6125962" y="2957707"/>
            <a:ext cx="626530" cy="42731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D4DE724-EA30-4CD1-82BF-333089D7C3A1}"/>
              </a:ext>
            </a:extLst>
          </p:cNvPr>
          <p:cNvSpPr/>
          <p:nvPr/>
        </p:nvSpPr>
        <p:spPr>
          <a:xfrm>
            <a:off x="7036129" y="2957707"/>
            <a:ext cx="626530" cy="42731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112B550-7342-4FC9-80AA-4A069E8A9503}"/>
              </a:ext>
            </a:extLst>
          </p:cNvPr>
          <p:cNvSpPr/>
          <p:nvPr/>
        </p:nvSpPr>
        <p:spPr>
          <a:xfrm>
            <a:off x="8014028" y="2957707"/>
            <a:ext cx="626530" cy="42731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FC5EB2C-E134-430E-A25D-E9FCA99DFE18}"/>
              </a:ext>
            </a:extLst>
          </p:cNvPr>
          <p:cNvSpPr/>
          <p:nvPr/>
        </p:nvSpPr>
        <p:spPr>
          <a:xfrm>
            <a:off x="8991927" y="2957707"/>
            <a:ext cx="626530" cy="42731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2A90501-3BC4-442B-A9AB-A2707F37F5E4}"/>
              </a:ext>
            </a:extLst>
          </p:cNvPr>
          <p:cNvSpPr/>
          <p:nvPr/>
        </p:nvSpPr>
        <p:spPr>
          <a:xfrm>
            <a:off x="9902094" y="2957707"/>
            <a:ext cx="626530" cy="42731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B0EE48C-F52C-42BB-91A5-E866A8285350}"/>
              </a:ext>
            </a:extLst>
          </p:cNvPr>
          <p:cNvSpPr/>
          <p:nvPr/>
        </p:nvSpPr>
        <p:spPr>
          <a:xfrm>
            <a:off x="6125962" y="4054546"/>
            <a:ext cx="787400" cy="42731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77E0414-111A-4959-A20D-E9DF0023E285}"/>
              </a:ext>
            </a:extLst>
          </p:cNvPr>
          <p:cNvSpPr/>
          <p:nvPr/>
        </p:nvSpPr>
        <p:spPr>
          <a:xfrm>
            <a:off x="7036129" y="4054546"/>
            <a:ext cx="787400" cy="42731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824839C-4482-426B-9A9B-2EA660075E0E}"/>
              </a:ext>
            </a:extLst>
          </p:cNvPr>
          <p:cNvSpPr/>
          <p:nvPr/>
        </p:nvSpPr>
        <p:spPr>
          <a:xfrm>
            <a:off x="8014028" y="4054546"/>
            <a:ext cx="787400" cy="42731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089D3D-82D8-4DA2-A73C-6C7B8C0B6A4E}"/>
              </a:ext>
            </a:extLst>
          </p:cNvPr>
          <p:cNvSpPr/>
          <p:nvPr/>
        </p:nvSpPr>
        <p:spPr>
          <a:xfrm>
            <a:off x="8991927" y="4054546"/>
            <a:ext cx="787400" cy="42731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0F5F0A6-EA46-48FE-808A-5CED81B1E5B9}"/>
              </a:ext>
            </a:extLst>
          </p:cNvPr>
          <p:cNvSpPr/>
          <p:nvPr/>
        </p:nvSpPr>
        <p:spPr>
          <a:xfrm>
            <a:off x="9902094" y="4054546"/>
            <a:ext cx="787400" cy="42731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1DA164-83C6-44AF-A3FC-56A22C72799E}"/>
              </a:ext>
            </a:extLst>
          </p:cNvPr>
          <p:cNvSpPr txBox="1"/>
          <p:nvPr/>
        </p:nvSpPr>
        <p:spPr>
          <a:xfrm>
            <a:off x="6073067" y="3187058"/>
            <a:ext cx="84029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dirty="0"/>
              <a:t>….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43C16D4B-278C-4621-9BC9-95F3F1D925DB}"/>
              </a:ext>
            </a:extLst>
          </p:cNvPr>
          <p:cNvSpPr/>
          <p:nvPr/>
        </p:nvSpPr>
        <p:spPr>
          <a:xfrm rot="16200000">
            <a:off x="8385147" y="2360955"/>
            <a:ext cx="150967" cy="46693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9748E9-DB8B-4515-B895-245EB4CF1877}"/>
              </a:ext>
            </a:extLst>
          </p:cNvPr>
          <p:cNvSpPr txBox="1"/>
          <p:nvPr/>
        </p:nvSpPr>
        <p:spPr>
          <a:xfrm>
            <a:off x="7793896" y="475953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Range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BE03EC4-B13F-4E88-86F8-E977663EE967}"/>
              </a:ext>
            </a:extLst>
          </p:cNvPr>
          <p:cNvSpPr/>
          <p:nvPr/>
        </p:nvSpPr>
        <p:spPr>
          <a:xfrm>
            <a:off x="5962234" y="1506518"/>
            <a:ext cx="5308050" cy="711836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8B89BC6-ACA6-4C6A-A0AF-05918F0B42A9}"/>
              </a:ext>
            </a:extLst>
          </p:cNvPr>
          <p:cNvSpPr/>
          <p:nvPr/>
        </p:nvSpPr>
        <p:spPr>
          <a:xfrm>
            <a:off x="6001409" y="5482362"/>
            <a:ext cx="2670253" cy="24730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PM: Zones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2BDCA3D-DF62-492D-9276-29DECEBB6B79}"/>
              </a:ext>
            </a:extLst>
          </p:cNvPr>
          <p:cNvSpPr/>
          <p:nvPr/>
        </p:nvSpPr>
        <p:spPr>
          <a:xfrm>
            <a:off x="8927025" y="5467913"/>
            <a:ext cx="2670253" cy="24730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SSD: Zones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A4EB201F-6A34-47F2-BA04-B0E3ECA31395}"/>
              </a:ext>
            </a:extLst>
          </p:cNvPr>
          <p:cNvCxnSpPr>
            <a:cxnSpLocks/>
            <a:stCxn id="59" idx="2"/>
            <a:endCxn id="92" idx="0"/>
          </p:cNvCxnSpPr>
          <p:nvPr/>
        </p:nvCxnSpPr>
        <p:spPr>
          <a:xfrm rot="16200000" flipH="1">
            <a:off x="7006031" y="4905659"/>
            <a:ext cx="884068" cy="364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0C4883F1-A300-4C12-B000-A361979C0DBB}"/>
              </a:ext>
            </a:extLst>
          </p:cNvPr>
          <p:cNvCxnSpPr>
            <a:cxnSpLocks/>
            <a:stCxn id="62" idx="2"/>
            <a:endCxn id="91" idx="0"/>
          </p:cNvCxnSpPr>
          <p:nvPr/>
        </p:nvCxnSpPr>
        <p:spPr>
          <a:xfrm rot="16200000" flipH="1">
            <a:off x="9917511" y="4860144"/>
            <a:ext cx="862396" cy="1058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1154DB3-05F4-4944-967A-50D20396FF53}"/>
              </a:ext>
            </a:extLst>
          </p:cNvPr>
          <p:cNvSpPr txBox="1"/>
          <p:nvPr/>
        </p:nvSpPr>
        <p:spPr>
          <a:xfrm>
            <a:off x="7868825" y="357246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Hotspots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43273DE-FC5B-4205-A0B4-C3013E469868}"/>
              </a:ext>
            </a:extLst>
          </p:cNvPr>
          <p:cNvCxnSpPr>
            <a:stCxn id="102" idx="1"/>
            <a:endCxn id="54" idx="2"/>
          </p:cNvCxnSpPr>
          <p:nvPr/>
        </p:nvCxnSpPr>
        <p:spPr>
          <a:xfrm flipH="1" flipV="1">
            <a:off x="7349394" y="3385023"/>
            <a:ext cx="519431" cy="37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CC21DC2-63AC-4BB7-9FB5-AA4377E89E43}"/>
              </a:ext>
            </a:extLst>
          </p:cNvPr>
          <p:cNvCxnSpPr>
            <a:cxnSpLocks/>
            <a:stCxn id="102" idx="3"/>
            <a:endCxn id="56" idx="2"/>
          </p:cNvCxnSpPr>
          <p:nvPr/>
        </p:nvCxnSpPr>
        <p:spPr>
          <a:xfrm flipV="1">
            <a:off x="9005675" y="3385023"/>
            <a:ext cx="299517" cy="37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AA0C237-B10F-4D49-885B-43194AB6FF37}"/>
              </a:ext>
            </a:extLst>
          </p:cNvPr>
          <p:cNvCxnSpPr>
            <a:cxnSpLocks/>
            <a:stCxn id="102" idx="1"/>
            <a:endCxn id="59" idx="0"/>
          </p:cNvCxnSpPr>
          <p:nvPr/>
        </p:nvCxnSpPr>
        <p:spPr>
          <a:xfrm flipH="1">
            <a:off x="7429829" y="3757134"/>
            <a:ext cx="438996" cy="29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87BB095-0EA5-4050-B0D6-E661C85CDDAE}"/>
              </a:ext>
            </a:extLst>
          </p:cNvPr>
          <p:cNvCxnSpPr>
            <a:cxnSpLocks/>
            <a:stCxn id="102" idx="3"/>
            <a:endCxn id="61" idx="0"/>
          </p:cNvCxnSpPr>
          <p:nvPr/>
        </p:nvCxnSpPr>
        <p:spPr>
          <a:xfrm>
            <a:off x="9005675" y="3757134"/>
            <a:ext cx="379952" cy="29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F71F51-8104-4DA8-B158-D84C5F181EBF}"/>
              </a:ext>
            </a:extLst>
          </p:cNvPr>
          <p:cNvCxnSpPr>
            <a:cxnSpLocks/>
            <a:stCxn id="102" idx="1"/>
            <a:endCxn id="49" idx="2"/>
          </p:cNvCxnSpPr>
          <p:nvPr/>
        </p:nvCxnSpPr>
        <p:spPr>
          <a:xfrm flipH="1" flipV="1">
            <a:off x="7288906" y="2801729"/>
            <a:ext cx="579919" cy="95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A91448-9A77-484E-BCBB-AF72A120624C}"/>
              </a:ext>
            </a:extLst>
          </p:cNvPr>
          <p:cNvCxnSpPr>
            <a:cxnSpLocks/>
            <a:stCxn id="102" idx="3"/>
            <a:endCxn id="51" idx="2"/>
          </p:cNvCxnSpPr>
          <p:nvPr/>
        </p:nvCxnSpPr>
        <p:spPr>
          <a:xfrm flipV="1">
            <a:off x="9005675" y="2801729"/>
            <a:ext cx="239029" cy="95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6EF1AB-C353-4409-8F80-76B67007011A}"/>
              </a:ext>
            </a:extLst>
          </p:cNvPr>
          <p:cNvSpPr txBox="1"/>
          <p:nvPr/>
        </p:nvSpPr>
        <p:spPr>
          <a:xfrm>
            <a:off x="5471869" y="5957394"/>
            <a:ext cx="652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RocksDB</a:t>
            </a:r>
            <a:r>
              <a:rPr lang="en-US" dirty="0"/>
              <a:t> w/ SST on tiered zones: PM Zones and SSD Zones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296BBD-E4CF-4806-B443-A47D36E93D7F}"/>
              </a:ext>
            </a:extLst>
          </p:cNvPr>
          <p:cNvSpPr txBox="1"/>
          <p:nvPr/>
        </p:nvSpPr>
        <p:spPr>
          <a:xfrm>
            <a:off x="4433385" y="4825718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L5_D_TO_E_110.SST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F0CEAE-B114-430F-94C2-17AAFAE99A8B}"/>
              </a:ext>
            </a:extLst>
          </p:cNvPr>
          <p:cNvSpPr txBox="1"/>
          <p:nvPr/>
        </p:nvSpPr>
        <p:spPr>
          <a:xfrm>
            <a:off x="9244704" y="4682564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L5_X_TO_Z_120.SST</a:t>
            </a:r>
          </a:p>
        </p:txBody>
      </p:sp>
      <p:sp>
        <p:nvSpPr>
          <p:cNvPr id="66" name="Footer Placeholder 3">
            <a:extLst>
              <a:ext uri="{FF2B5EF4-FFF2-40B4-BE49-F238E27FC236}">
                <a16:creationId xmlns:a16="http://schemas.microsoft.com/office/drawing/2014/main" id="{5C46CD05-264C-4BDA-A1F0-F79AD0FC1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605032"/>
            <a:ext cx="8074232" cy="365125"/>
          </a:xfrm>
        </p:spPr>
        <p:txBody>
          <a:bodyPr/>
          <a:lstStyle/>
          <a:p>
            <a:r>
              <a:rPr lang="en-US" dirty="0"/>
              <a:t>© 2021 SNIA Persistent Memory + Computation Storage Summit.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5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C6A3-25FA-4C93-BC81-8799DD03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A1CE-F015-467A-B95E-BD05633E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sz="2800" dirty="0"/>
              <a:t>ZNS</a:t>
            </a:r>
            <a:r>
              <a:rPr lang="en-US" sz="2800" baseline="-25000" dirty="0"/>
              <a:t>NLOG</a:t>
            </a:r>
            <a:r>
              <a:rPr lang="en-US" sz="2800" dirty="0"/>
              <a:t> can bridge the </a:t>
            </a:r>
            <a:r>
              <a:rPr lang="en-US" sz="2800" dirty="0">
                <a:solidFill>
                  <a:srgbClr val="0070C0"/>
                </a:solidFill>
              </a:rPr>
              <a:t>semantical gap </a:t>
            </a:r>
            <a:r>
              <a:rPr lang="en-US" sz="2800" dirty="0"/>
              <a:t>between applications and SSD, which traditionally was blurred by file systems.</a:t>
            </a:r>
          </a:p>
          <a:p>
            <a:pPr lvl="1"/>
            <a:r>
              <a:rPr lang="en-US" sz="2600" dirty="0"/>
              <a:t>Named, Byte Append-able, Variable Size.</a:t>
            </a:r>
          </a:p>
          <a:p>
            <a:r>
              <a:rPr lang="en-US" sz="2800" dirty="0"/>
              <a:t>ZNS</a:t>
            </a:r>
            <a:r>
              <a:rPr lang="en-US" sz="2800" baseline="-25000" dirty="0"/>
              <a:t>NLOG</a:t>
            </a:r>
            <a:r>
              <a:rPr lang="en-US" sz="2800" dirty="0"/>
              <a:t> enables </a:t>
            </a:r>
            <a:r>
              <a:rPr lang="en-US" sz="2800" dirty="0">
                <a:solidFill>
                  <a:srgbClr val="0070C0"/>
                </a:solidFill>
              </a:rPr>
              <a:t>less write amplification</a:t>
            </a:r>
            <a:r>
              <a:rPr lang="en-US" sz="2800" dirty="0"/>
              <a:t>, more </a:t>
            </a:r>
            <a:r>
              <a:rPr lang="en-US" sz="2800" dirty="0">
                <a:solidFill>
                  <a:srgbClr val="0070C0"/>
                </a:solidFill>
              </a:rPr>
              <a:t>log write </a:t>
            </a:r>
            <a:r>
              <a:rPr lang="en-US" sz="2800" dirty="0"/>
              <a:t>performance, and provides more </a:t>
            </a:r>
            <a:r>
              <a:rPr lang="en-US" sz="2800" dirty="0">
                <a:solidFill>
                  <a:srgbClr val="0070C0"/>
                </a:solidFill>
              </a:rPr>
              <a:t>flexible and robust naming service</a:t>
            </a:r>
            <a:r>
              <a:rPr lang="en-US" sz="2800" dirty="0"/>
              <a:t>.</a:t>
            </a:r>
          </a:p>
          <a:p>
            <a:r>
              <a:rPr lang="en-US" sz="2800" dirty="0"/>
              <a:t>ZNS</a:t>
            </a:r>
            <a:r>
              <a:rPr lang="en-US" sz="2800" baseline="-25000" dirty="0"/>
              <a:t>NLOG</a:t>
            </a:r>
            <a:r>
              <a:rPr lang="en-US" sz="2800" dirty="0"/>
              <a:t> lowers the technical barrier for </a:t>
            </a:r>
            <a:r>
              <a:rPr lang="en-US" sz="2800" dirty="0">
                <a:solidFill>
                  <a:srgbClr val="0070C0"/>
                </a:solidFill>
              </a:rPr>
              <a:t>near data processing</a:t>
            </a:r>
            <a:r>
              <a:rPr lang="en-US" sz="2800" dirty="0"/>
              <a:t>.</a:t>
            </a:r>
          </a:p>
          <a:p>
            <a:r>
              <a:rPr lang="en-US" sz="2800" dirty="0"/>
              <a:t>ZNS</a:t>
            </a:r>
            <a:r>
              <a:rPr lang="en-US" sz="2800" baseline="-25000" dirty="0"/>
              <a:t>NLOG</a:t>
            </a:r>
            <a:r>
              <a:rPr lang="en-US" sz="2800" dirty="0"/>
              <a:t> concept is </a:t>
            </a:r>
            <a:r>
              <a:rPr lang="en-US" sz="2800" dirty="0">
                <a:solidFill>
                  <a:srgbClr val="0070C0"/>
                </a:solidFill>
              </a:rPr>
              <a:t>applicable to Persistent Memory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E8170-4EF2-4832-8867-A739A4036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605032"/>
            <a:ext cx="8074232" cy="365125"/>
          </a:xfrm>
        </p:spPr>
        <p:txBody>
          <a:bodyPr/>
          <a:lstStyle/>
          <a:p>
            <a:r>
              <a:rPr lang="en-US" dirty="0"/>
              <a:t>© 2021 SNIA Persistent Memory + Computation Storage Summit.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73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4E439-7AFE-41C2-9561-67F5879C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08" y="1611383"/>
            <a:ext cx="9666514" cy="74684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7B128-5866-4067-9B7F-0E73E6CBF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visit </a:t>
            </a:r>
            <a:r>
              <a:rPr lang="en-US" dirty="0">
                <a:hlinkClick r:id="rId2"/>
              </a:rPr>
              <a:t>www.snia.org/pmsummit</a:t>
            </a:r>
            <a:r>
              <a:rPr lang="en-US" dirty="0"/>
              <a:t> for presentations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A910B8A-C82A-4E81-9270-CD27D277859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16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Placeholder 6" descr="Background pattern&#10;&#10;Description automatically generated">
            <a:extLst>
              <a:ext uri="{FF2B5EF4-FFF2-40B4-BE49-F238E27FC236}">
                <a16:creationId xmlns:a16="http://schemas.microsoft.com/office/drawing/2014/main" id="{18EC2A6E-AB33-4D73-9C2C-4FF5B5DB4D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2031" b="32031"/>
          <a:stretch>
            <a:fillRect/>
          </a:stretch>
        </p:blipFill>
        <p:spPr>
          <a:xfrm>
            <a:off x="0" y="4664279"/>
            <a:ext cx="12205208" cy="2193721"/>
          </a:xfrm>
        </p:spPr>
      </p:pic>
    </p:spTree>
    <p:extLst>
      <p:ext uri="{BB962C8B-B14F-4D97-AF65-F5344CB8AC3E}">
        <p14:creationId xmlns:p14="http://schemas.microsoft.com/office/powerpoint/2010/main" val="398022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14EF-3032-4D8A-A1AF-19CCF6EC7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2021 SNIA Persistent Memory + Computation Storage Summit. All Rights Reserved.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BA429-9E04-413A-9264-60F16DA1EF30}"/>
              </a:ext>
            </a:extLst>
          </p:cNvPr>
          <p:cNvSpPr txBox="1"/>
          <p:nvPr/>
        </p:nvSpPr>
        <p:spPr>
          <a:xfrm>
            <a:off x="8181989" y="366568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LevelDB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551BF7-B45B-49EF-BE4D-F309959E17C7}"/>
              </a:ext>
            </a:extLst>
          </p:cNvPr>
          <p:cNvSpPr txBox="1"/>
          <p:nvPr/>
        </p:nvSpPr>
        <p:spPr>
          <a:xfrm>
            <a:off x="441045" y="584878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Native File Systems</a:t>
            </a:r>
          </a:p>
        </p:txBody>
      </p:sp>
      <p:pic>
        <p:nvPicPr>
          <p:cNvPr id="1026" name="Picture 2" descr="Spark Logo">
            <a:extLst>
              <a:ext uri="{FF2B5EF4-FFF2-40B4-BE49-F238E27FC236}">
                <a16:creationId xmlns:a16="http://schemas.microsoft.com/office/drawing/2014/main" id="{2A0584B9-37F2-417C-8C7F-F647200F8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38" y="1850786"/>
            <a:ext cx="1179469" cy="61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E143F97-4EC7-4B1A-8CC6-A88BE305C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77" y="1914403"/>
            <a:ext cx="1534394" cy="48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BC25CEB-8443-4D63-8EE5-59BEE4BCF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449" y="4583587"/>
            <a:ext cx="2738437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35C6759-4722-43B3-A2E8-544C1C82E838}"/>
              </a:ext>
            </a:extLst>
          </p:cNvPr>
          <p:cNvGrpSpPr/>
          <p:nvPr/>
        </p:nvGrpSpPr>
        <p:grpSpPr>
          <a:xfrm>
            <a:off x="6634407" y="3194570"/>
            <a:ext cx="1133644" cy="1311570"/>
            <a:chOff x="8645995" y="5039219"/>
            <a:chExt cx="1133644" cy="131157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2B666B-53BE-4284-A19A-964B530A2BB3}"/>
                </a:ext>
              </a:extLst>
            </p:cNvPr>
            <p:cNvSpPr txBox="1"/>
            <p:nvPr/>
          </p:nvSpPr>
          <p:spPr>
            <a:xfrm>
              <a:off x="8645995" y="5981457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RocksDB</a:t>
              </a:r>
              <a:endParaRPr lang="en-US" dirty="0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61F048AF-1885-420B-B97E-D890D027A2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3404" y="5039219"/>
              <a:ext cx="965460" cy="96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Apache Hive">
            <a:extLst>
              <a:ext uri="{FF2B5EF4-FFF2-40B4-BE49-F238E27FC236}">
                <a16:creationId xmlns:a16="http://schemas.microsoft.com/office/drawing/2014/main" id="{4BB4FB2A-A7F9-424E-A508-FB399DC4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74" y="1657386"/>
            <a:ext cx="10858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457DE0E-8767-4035-9992-A34554427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691" y="1882250"/>
            <a:ext cx="1754390" cy="55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amza Logo">
            <a:extLst>
              <a:ext uri="{FF2B5EF4-FFF2-40B4-BE49-F238E27FC236}">
                <a16:creationId xmlns:a16="http://schemas.microsoft.com/office/drawing/2014/main" id="{E6FF4929-6544-45A4-AB55-BCEFB56F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748" y="1942303"/>
            <a:ext cx="1721160" cy="4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2DC4496-2DC8-4446-AAC6-DE6078F42B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50575" y="1855817"/>
            <a:ext cx="1170878" cy="603263"/>
          </a:xfrm>
          <a:prstGeom prst="rect">
            <a:avLst/>
          </a:prstGeom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50BA4518-9E9D-4D5F-8744-0CE93D6E5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120" y="1861983"/>
            <a:ext cx="1700568" cy="59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B980046-B4DC-4E9F-A130-C504F8DC7CD9}"/>
              </a:ext>
            </a:extLst>
          </p:cNvPr>
          <p:cNvSpPr txBox="1"/>
          <p:nvPr/>
        </p:nvSpPr>
        <p:spPr>
          <a:xfrm>
            <a:off x="441045" y="4886538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Distributed</a:t>
            </a:r>
            <a:br>
              <a:rPr lang="en-US" dirty="0"/>
            </a:br>
            <a:r>
              <a:rPr lang="en-US" dirty="0"/>
              <a:t>Storage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8F580-041F-4482-879B-6A6C1396E9AC}"/>
              </a:ext>
            </a:extLst>
          </p:cNvPr>
          <p:cNvSpPr txBox="1"/>
          <p:nvPr/>
        </p:nvSpPr>
        <p:spPr>
          <a:xfrm>
            <a:off x="441045" y="3665689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Database/</a:t>
            </a:r>
            <a:br>
              <a:rPr lang="en-US" dirty="0"/>
            </a:br>
            <a:r>
              <a:rPr lang="en-US" dirty="0" err="1"/>
              <a:t>DataStore</a:t>
            </a:r>
            <a:endParaRPr lang="en-US" dirty="0"/>
          </a:p>
        </p:txBody>
      </p:sp>
      <p:pic>
        <p:nvPicPr>
          <p:cNvPr id="1048" name="Picture 24" descr="Apache Cassandra - Wikipedia">
            <a:extLst>
              <a:ext uri="{FF2B5EF4-FFF2-40B4-BE49-F238E27FC236}">
                <a16:creationId xmlns:a16="http://schemas.microsoft.com/office/drawing/2014/main" id="{1F376AB5-406B-4BC1-AFF2-6FBABFB71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967" y="3403649"/>
            <a:ext cx="1333500" cy="89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pache HBase">
            <a:extLst>
              <a:ext uri="{FF2B5EF4-FFF2-40B4-BE49-F238E27FC236}">
                <a16:creationId xmlns:a16="http://schemas.microsoft.com/office/drawing/2014/main" id="{9D89CC19-DAF2-4652-A953-760E1141B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547" y="3554890"/>
            <a:ext cx="2314480" cy="59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98CAADBF-D016-49E3-940F-5C9FE98AAB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32495" y="4658675"/>
            <a:ext cx="1754391" cy="92218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ECAE41E-8A4D-4891-879B-FF7D5A2E0E9D}"/>
              </a:ext>
            </a:extLst>
          </p:cNvPr>
          <p:cNvSpPr txBox="1"/>
          <p:nvPr/>
        </p:nvSpPr>
        <p:spPr>
          <a:xfrm>
            <a:off x="3758507" y="584878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A085AF-CFF5-4A6A-8180-AD4C5A793188}"/>
              </a:ext>
            </a:extLst>
          </p:cNvPr>
          <p:cNvSpPr txBox="1"/>
          <p:nvPr/>
        </p:nvSpPr>
        <p:spPr>
          <a:xfrm>
            <a:off x="4773563" y="584878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XFS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D76EC0-C4D2-41E3-99C4-6B6C54368252}"/>
              </a:ext>
            </a:extLst>
          </p:cNvPr>
          <p:cNvSpPr txBox="1"/>
          <p:nvPr/>
        </p:nvSpPr>
        <p:spPr>
          <a:xfrm>
            <a:off x="5716484" y="584878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BtrFS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93BE55-1D65-439A-84A0-E359DB5779D2}"/>
              </a:ext>
            </a:extLst>
          </p:cNvPr>
          <p:cNvSpPr txBox="1"/>
          <p:nvPr/>
        </p:nvSpPr>
        <p:spPr>
          <a:xfrm>
            <a:off x="6798866" y="58487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F2FS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B0555B-8F4D-4217-97CD-F655DECC2BAB}"/>
              </a:ext>
            </a:extLst>
          </p:cNvPr>
          <p:cNvSpPr txBox="1"/>
          <p:nvPr/>
        </p:nvSpPr>
        <p:spPr>
          <a:xfrm>
            <a:off x="7841173" y="584878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ZFS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393C82-DCE5-410E-808A-A08857EEBB5F}"/>
              </a:ext>
            </a:extLst>
          </p:cNvPr>
          <p:cNvSpPr txBox="1"/>
          <p:nvPr/>
        </p:nvSpPr>
        <p:spPr>
          <a:xfrm>
            <a:off x="8839221" y="58487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2D6F35A-BA5C-4652-A0BE-E0F7733A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Landscape</a:t>
            </a:r>
          </a:p>
        </p:txBody>
      </p:sp>
    </p:spTree>
    <p:extLst>
      <p:ext uri="{BB962C8B-B14F-4D97-AF65-F5344CB8AC3E}">
        <p14:creationId xmlns:p14="http://schemas.microsoft.com/office/powerpoint/2010/main" val="213993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CD5B474-B0E4-43B2-BB74-50E976364596}"/>
              </a:ext>
            </a:extLst>
          </p:cNvPr>
          <p:cNvSpPr/>
          <p:nvPr/>
        </p:nvSpPr>
        <p:spPr>
          <a:xfrm>
            <a:off x="6075287" y="1811579"/>
            <a:ext cx="1522559" cy="59093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Immutable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Memtable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3AAC1EF-01C2-49AE-8E06-91273832A35D}"/>
              </a:ext>
            </a:extLst>
          </p:cNvPr>
          <p:cNvSpPr/>
          <p:nvPr/>
        </p:nvSpPr>
        <p:spPr>
          <a:xfrm>
            <a:off x="5813990" y="1922470"/>
            <a:ext cx="1522559" cy="59093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Immutable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Memtable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0BE90F-13AD-4D68-9290-1C35D852DC10}"/>
              </a:ext>
            </a:extLst>
          </p:cNvPr>
          <p:cNvSpPr/>
          <p:nvPr/>
        </p:nvSpPr>
        <p:spPr>
          <a:xfrm>
            <a:off x="5582558" y="2033098"/>
            <a:ext cx="1522559" cy="59093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Immutable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Memtable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90F69-2CE1-453D-8EFC-DC67DEE9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RocksDB</a:t>
            </a:r>
            <a:r>
              <a:rPr lang="en-US" dirty="0"/>
              <a:t> builds on logs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C3463-8019-415D-94CD-5A2C5C648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605032"/>
            <a:ext cx="8074232" cy="365125"/>
          </a:xfrm>
        </p:spPr>
        <p:txBody>
          <a:bodyPr/>
          <a:lstStyle/>
          <a:p>
            <a:r>
              <a:rPr lang="en-US" dirty="0"/>
              <a:t>© 2021 SNIA Persistent Memory + Computation Storage Summit. All Rights Reserved.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789813-3BC6-4425-9216-5C83FF058314}"/>
              </a:ext>
            </a:extLst>
          </p:cNvPr>
          <p:cNvSpPr/>
          <p:nvPr/>
        </p:nvSpPr>
        <p:spPr>
          <a:xfrm>
            <a:off x="3404320" y="1298875"/>
            <a:ext cx="1522559" cy="59093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Memtable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9EF1F2-328B-458C-928E-22D73A244450}"/>
              </a:ext>
            </a:extLst>
          </p:cNvPr>
          <p:cNvSpPr/>
          <p:nvPr/>
        </p:nvSpPr>
        <p:spPr>
          <a:xfrm>
            <a:off x="1136482" y="3035426"/>
            <a:ext cx="1835825" cy="59093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Write-Ahead Log (WAL)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85CBDD8-5918-47E7-917E-ECFE8EF0C84D}"/>
              </a:ext>
            </a:extLst>
          </p:cNvPr>
          <p:cNvGrpSpPr/>
          <p:nvPr/>
        </p:nvGrpSpPr>
        <p:grpSpPr>
          <a:xfrm>
            <a:off x="3545092" y="3011961"/>
            <a:ext cx="4951211" cy="581832"/>
            <a:chOff x="3562025" y="3215161"/>
            <a:chExt cx="4951211" cy="58183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27E178B-67EF-43C8-B48E-8EF337A60CEE}"/>
                </a:ext>
              </a:extLst>
            </p:cNvPr>
            <p:cNvSpPr/>
            <p:nvPr/>
          </p:nvSpPr>
          <p:spPr>
            <a:xfrm>
              <a:off x="3949703" y="3215161"/>
              <a:ext cx="4563533" cy="36512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SST File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54F9CC2-509D-4E12-9085-F4CFEFAE9418}"/>
                </a:ext>
              </a:extLst>
            </p:cNvPr>
            <p:cNvSpPr/>
            <p:nvPr/>
          </p:nvSpPr>
          <p:spPr>
            <a:xfrm>
              <a:off x="3750518" y="3323440"/>
              <a:ext cx="4563533" cy="36512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SST File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AD30084-FBC1-4AEF-BF9E-B8CFF6E42234}"/>
                </a:ext>
              </a:extLst>
            </p:cNvPr>
            <p:cNvSpPr/>
            <p:nvPr/>
          </p:nvSpPr>
          <p:spPr>
            <a:xfrm>
              <a:off x="3562025" y="3431867"/>
              <a:ext cx="4563533" cy="36512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SST (Static Sorted Table) File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A468A6-4E8D-4F05-B7B7-31B4E723C3DA}"/>
              </a:ext>
            </a:extLst>
          </p:cNvPr>
          <p:cNvSpPr/>
          <p:nvPr/>
        </p:nvSpPr>
        <p:spPr>
          <a:xfrm>
            <a:off x="3545093" y="3817840"/>
            <a:ext cx="493508" cy="42731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E4802E-BB39-47EA-BE65-95D542BD5B73}"/>
              </a:ext>
            </a:extLst>
          </p:cNvPr>
          <p:cNvSpPr/>
          <p:nvPr/>
        </p:nvSpPr>
        <p:spPr>
          <a:xfrm>
            <a:off x="4455260" y="3817840"/>
            <a:ext cx="493508" cy="42731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88812D-9ECD-4E39-B579-22363B0BB31B}"/>
              </a:ext>
            </a:extLst>
          </p:cNvPr>
          <p:cNvSpPr/>
          <p:nvPr/>
        </p:nvSpPr>
        <p:spPr>
          <a:xfrm>
            <a:off x="5433159" y="3817840"/>
            <a:ext cx="493508" cy="42731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23E481-A50A-4A1F-A9C2-D5D7216FF8B9}"/>
              </a:ext>
            </a:extLst>
          </p:cNvPr>
          <p:cNvSpPr/>
          <p:nvPr/>
        </p:nvSpPr>
        <p:spPr>
          <a:xfrm>
            <a:off x="6411058" y="3817840"/>
            <a:ext cx="493508" cy="42731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56C245-7CC7-489B-AC7D-F9653187CAFC}"/>
              </a:ext>
            </a:extLst>
          </p:cNvPr>
          <p:cNvSpPr/>
          <p:nvPr/>
        </p:nvSpPr>
        <p:spPr>
          <a:xfrm>
            <a:off x="7321225" y="3817840"/>
            <a:ext cx="493508" cy="42731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65D57-D284-479B-A0D5-CFF13858185D}"/>
              </a:ext>
            </a:extLst>
          </p:cNvPr>
          <p:cNvSpPr txBox="1"/>
          <p:nvPr/>
        </p:nvSpPr>
        <p:spPr>
          <a:xfrm>
            <a:off x="1733962" y="1440453"/>
            <a:ext cx="62549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Write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0B7BDB-3F1B-49E9-9E1B-A072055C5F2B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2359454" y="1594341"/>
            <a:ext cx="1044866" cy="1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3FAD13-116F-4684-ABC5-145208E30AA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046708" y="1748230"/>
            <a:ext cx="7687" cy="1287196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BDA5406-6ED6-43CD-92F9-3F00B12AA3B5}"/>
              </a:ext>
            </a:extLst>
          </p:cNvPr>
          <p:cNvCxnSpPr>
            <a:cxnSpLocks/>
            <a:stCxn id="5" idx="3"/>
            <a:endCxn id="68" idx="0"/>
          </p:cNvCxnSpPr>
          <p:nvPr/>
        </p:nvCxnSpPr>
        <p:spPr>
          <a:xfrm>
            <a:off x="4926879" y="1594341"/>
            <a:ext cx="1909688" cy="217238"/>
          </a:xfrm>
          <a:prstGeom prst="bentConnector2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49929D4-E2C3-47DA-8F11-B5C2790747DC}"/>
              </a:ext>
            </a:extLst>
          </p:cNvPr>
          <p:cNvSpPr txBox="1"/>
          <p:nvPr/>
        </p:nvSpPr>
        <p:spPr>
          <a:xfrm>
            <a:off x="5582558" y="1253890"/>
            <a:ext cx="4203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full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6989ADA-CE78-4976-AB19-B279381261D8}"/>
              </a:ext>
            </a:extLst>
          </p:cNvPr>
          <p:cNvSpPr/>
          <p:nvPr/>
        </p:nvSpPr>
        <p:spPr>
          <a:xfrm>
            <a:off x="3539070" y="4401134"/>
            <a:ext cx="626530" cy="42731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58705C8-C5CC-468C-B766-DCB2A5E57250}"/>
              </a:ext>
            </a:extLst>
          </p:cNvPr>
          <p:cNvSpPr/>
          <p:nvPr/>
        </p:nvSpPr>
        <p:spPr>
          <a:xfrm>
            <a:off x="4449237" y="4401134"/>
            <a:ext cx="626530" cy="42731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2CFCDDF-7631-4B18-93A4-AD662E6D2831}"/>
              </a:ext>
            </a:extLst>
          </p:cNvPr>
          <p:cNvSpPr/>
          <p:nvPr/>
        </p:nvSpPr>
        <p:spPr>
          <a:xfrm>
            <a:off x="5427136" y="4401134"/>
            <a:ext cx="626530" cy="42731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F55CD8F-DAB0-4BF5-86AA-17885470C6A9}"/>
              </a:ext>
            </a:extLst>
          </p:cNvPr>
          <p:cNvSpPr/>
          <p:nvPr/>
        </p:nvSpPr>
        <p:spPr>
          <a:xfrm>
            <a:off x="6405035" y="4401134"/>
            <a:ext cx="626530" cy="42731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56D6D8B-E3EB-43FA-B8F6-8EED2577EC89}"/>
              </a:ext>
            </a:extLst>
          </p:cNvPr>
          <p:cNvSpPr/>
          <p:nvPr/>
        </p:nvSpPr>
        <p:spPr>
          <a:xfrm>
            <a:off x="7315202" y="4401134"/>
            <a:ext cx="626530" cy="42731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F0C30A7-C150-4D02-A0E8-F9775BF11D0F}"/>
              </a:ext>
            </a:extLst>
          </p:cNvPr>
          <p:cNvSpPr/>
          <p:nvPr/>
        </p:nvSpPr>
        <p:spPr>
          <a:xfrm>
            <a:off x="3539070" y="5497973"/>
            <a:ext cx="787400" cy="42731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826C3F3-8AE3-4E78-BDAE-AA68C3292856}"/>
              </a:ext>
            </a:extLst>
          </p:cNvPr>
          <p:cNvSpPr/>
          <p:nvPr/>
        </p:nvSpPr>
        <p:spPr>
          <a:xfrm>
            <a:off x="4449237" y="5497973"/>
            <a:ext cx="787400" cy="42731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AE9DB4B-8D98-45B9-B977-54595ECDAD89}"/>
              </a:ext>
            </a:extLst>
          </p:cNvPr>
          <p:cNvSpPr/>
          <p:nvPr/>
        </p:nvSpPr>
        <p:spPr>
          <a:xfrm>
            <a:off x="5427136" y="5497973"/>
            <a:ext cx="787400" cy="42731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F5B2BEE-39D4-4C5A-B7C7-CACD6B620C2A}"/>
              </a:ext>
            </a:extLst>
          </p:cNvPr>
          <p:cNvSpPr/>
          <p:nvPr/>
        </p:nvSpPr>
        <p:spPr>
          <a:xfrm>
            <a:off x="6405035" y="5497973"/>
            <a:ext cx="787400" cy="42731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8C7A473-0BFB-4888-A67C-9AA3B184E791}"/>
              </a:ext>
            </a:extLst>
          </p:cNvPr>
          <p:cNvSpPr/>
          <p:nvPr/>
        </p:nvSpPr>
        <p:spPr>
          <a:xfrm>
            <a:off x="7315202" y="5497973"/>
            <a:ext cx="787400" cy="42731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EA0DE1-8E99-473A-9CB8-8EBCEEC4B16E}"/>
              </a:ext>
            </a:extLst>
          </p:cNvPr>
          <p:cNvSpPr txBox="1"/>
          <p:nvPr/>
        </p:nvSpPr>
        <p:spPr>
          <a:xfrm>
            <a:off x="3486175" y="4630485"/>
            <a:ext cx="84029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dirty="0"/>
              <a:t>….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3DE61849-BAAF-4A1D-83CE-80926E4B3784}"/>
              </a:ext>
            </a:extLst>
          </p:cNvPr>
          <p:cNvSpPr/>
          <p:nvPr/>
        </p:nvSpPr>
        <p:spPr>
          <a:xfrm>
            <a:off x="9069665" y="3002649"/>
            <a:ext cx="220133" cy="647393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081743DD-9DCE-411B-BEF5-B41F3156FEF7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5783030" y="2667859"/>
            <a:ext cx="604638" cy="5169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1818F8-63DE-439F-A0FF-586038421EC6}"/>
              </a:ext>
            </a:extLst>
          </p:cNvPr>
          <p:cNvSpPr txBox="1"/>
          <p:nvPr/>
        </p:nvSpPr>
        <p:spPr>
          <a:xfrm>
            <a:off x="6484258" y="2684689"/>
            <a:ext cx="59343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Flush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49D41C-6862-4315-BF52-6BD9FE37ADD2}"/>
              </a:ext>
            </a:extLst>
          </p:cNvPr>
          <p:cNvSpPr txBox="1"/>
          <p:nvPr/>
        </p:nvSpPr>
        <p:spPr>
          <a:xfrm>
            <a:off x="9460949" y="314168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L0, 10s of MBs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350D72B-A75D-4940-A0A2-7900D0C0EB76}"/>
              </a:ext>
            </a:extLst>
          </p:cNvPr>
          <p:cNvSpPr txBox="1"/>
          <p:nvPr/>
        </p:nvSpPr>
        <p:spPr>
          <a:xfrm>
            <a:off x="9460949" y="3872478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L1, 100s of MBs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89E7DE-2E7F-4661-B8AD-FEDAED68DA90}"/>
              </a:ext>
            </a:extLst>
          </p:cNvPr>
          <p:cNvSpPr txBox="1"/>
          <p:nvPr/>
        </p:nvSpPr>
        <p:spPr>
          <a:xfrm>
            <a:off x="9460949" y="445577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L2, GBs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31DE5E-3287-4F42-BE7B-B1DF4C8F292C}"/>
              </a:ext>
            </a:extLst>
          </p:cNvPr>
          <p:cNvSpPr txBox="1"/>
          <p:nvPr/>
        </p:nvSpPr>
        <p:spPr>
          <a:xfrm>
            <a:off x="9460949" y="5552611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Ln, 10s of GBs</a:t>
            </a:r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A02ABCC5-99C7-428E-98F3-88B3F6DE5365}"/>
              </a:ext>
            </a:extLst>
          </p:cNvPr>
          <p:cNvSpPr/>
          <p:nvPr/>
        </p:nvSpPr>
        <p:spPr>
          <a:xfrm rot="16200000">
            <a:off x="5798255" y="3804382"/>
            <a:ext cx="150967" cy="46693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BF14D8-B2E9-4752-8527-0A27EB82F505}"/>
              </a:ext>
            </a:extLst>
          </p:cNvPr>
          <p:cNvSpPr txBox="1"/>
          <p:nvPr/>
        </p:nvSpPr>
        <p:spPr>
          <a:xfrm>
            <a:off x="5207004" y="620296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Range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74D0035-B34B-4889-9E4D-9B65ACB2AF24}"/>
              </a:ext>
            </a:extLst>
          </p:cNvPr>
          <p:cNvGrpSpPr/>
          <p:nvPr/>
        </p:nvGrpSpPr>
        <p:grpSpPr>
          <a:xfrm>
            <a:off x="3277367" y="2946398"/>
            <a:ext cx="6123988" cy="1327137"/>
            <a:chOff x="3277367" y="2946398"/>
            <a:chExt cx="6123988" cy="1327137"/>
          </a:xfrm>
        </p:grpSpPr>
        <p:cxnSp>
          <p:nvCxnSpPr>
            <p:cNvPr id="76" name="Connector: Curved 75">
              <a:extLst>
                <a:ext uri="{FF2B5EF4-FFF2-40B4-BE49-F238E27FC236}">
                  <a16:creationId xmlns:a16="http://schemas.microsoft.com/office/drawing/2014/main" id="{FEF9A38B-1917-43DD-90C3-12E7E6A8BFFD}"/>
                </a:ext>
              </a:extLst>
            </p:cNvPr>
            <p:cNvCxnSpPr>
              <a:cxnSpLocks/>
              <a:stCxn id="80" idx="2"/>
              <a:endCxn id="17" idx="3"/>
            </p:cNvCxnSpPr>
            <p:nvPr/>
          </p:nvCxnSpPr>
          <p:spPr>
            <a:xfrm rot="16200000" flipH="1">
              <a:off x="6686430" y="2903195"/>
              <a:ext cx="373264" cy="1883341"/>
            </a:xfrm>
            <a:prstGeom prst="curvedConnector4">
              <a:avLst>
                <a:gd name="adj1" fmla="val 21380"/>
                <a:gd name="adj2" fmla="val 15305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EC475DF-8A2C-41C5-A2EA-21FD8C0767C8}"/>
                </a:ext>
              </a:extLst>
            </p:cNvPr>
            <p:cNvSpPr txBox="1"/>
            <p:nvPr/>
          </p:nvSpPr>
          <p:spPr>
            <a:xfrm>
              <a:off x="8102602" y="3965758"/>
              <a:ext cx="1298753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Compaction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0A38A3F4-6696-4721-B471-F45243D90BB5}"/>
                </a:ext>
              </a:extLst>
            </p:cNvPr>
            <p:cNvSpPr/>
            <p:nvPr/>
          </p:nvSpPr>
          <p:spPr>
            <a:xfrm>
              <a:off x="3277367" y="2946398"/>
              <a:ext cx="5308050" cy="711836"/>
            </a:xfrm>
            <a:prstGeom prst="round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Flowchart: Document 82">
            <a:extLst>
              <a:ext uri="{FF2B5EF4-FFF2-40B4-BE49-F238E27FC236}">
                <a16:creationId xmlns:a16="http://schemas.microsoft.com/office/drawing/2014/main" id="{26570621-30BB-4312-A35B-C7C6A3EE4640}"/>
              </a:ext>
            </a:extLst>
          </p:cNvPr>
          <p:cNvSpPr/>
          <p:nvPr/>
        </p:nvSpPr>
        <p:spPr>
          <a:xfrm>
            <a:off x="1128796" y="4241810"/>
            <a:ext cx="1850316" cy="707881"/>
          </a:xfrm>
          <a:prstGeom prst="flowChart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Manifest</a:t>
            </a:r>
          </a:p>
        </p:txBody>
      </p:sp>
      <p:sp>
        <p:nvSpPr>
          <p:cNvPr id="84" name="Flowchart: Multidocument 83">
            <a:extLst>
              <a:ext uri="{FF2B5EF4-FFF2-40B4-BE49-F238E27FC236}">
                <a16:creationId xmlns:a16="http://schemas.microsoft.com/office/drawing/2014/main" id="{ABAE0E33-FBC2-444F-B0D6-1529614DB128}"/>
              </a:ext>
            </a:extLst>
          </p:cNvPr>
          <p:cNvSpPr/>
          <p:nvPr/>
        </p:nvSpPr>
        <p:spPr>
          <a:xfrm>
            <a:off x="1128796" y="5232400"/>
            <a:ext cx="1850316" cy="707881"/>
          </a:xfrm>
          <a:prstGeom prst="flowChartMulti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9FF01A4-4FE4-4FF1-AC97-E708C15E75A9}"/>
              </a:ext>
            </a:extLst>
          </p:cNvPr>
          <p:cNvSpPr txBox="1"/>
          <p:nvPr/>
        </p:nvSpPr>
        <p:spPr>
          <a:xfrm>
            <a:off x="8586211" y="1266357"/>
            <a:ext cx="2997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WAL is </a:t>
            </a:r>
            <a:r>
              <a:rPr lang="en-US" sz="2400" b="1" dirty="0"/>
              <a:t>log</a:t>
            </a:r>
          </a:p>
          <a:p>
            <a:r>
              <a:rPr lang="en-US" sz="2400" dirty="0"/>
              <a:t>All SST files are </a:t>
            </a:r>
            <a:r>
              <a:rPr lang="en-US" sz="2400" b="1" dirty="0"/>
              <a:t>logs</a:t>
            </a:r>
          </a:p>
          <a:p>
            <a:r>
              <a:rPr lang="en-US" sz="2400" dirty="0"/>
              <a:t>SST files vary in size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32596D0-D934-4313-A256-087126997181}"/>
              </a:ext>
            </a:extLst>
          </p:cNvPr>
          <p:cNvCxnSpPr/>
          <p:nvPr/>
        </p:nvCxnSpPr>
        <p:spPr>
          <a:xfrm>
            <a:off x="446314" y="2695399"/>
            <a:ext cx="92247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6357391-59A8-475D-B261-478FBF226F6B}"/>
              </a:ext>
            </a:extLst>
          </p:cNvPr>
          <p:cNvSpPr txBox="1"/>
          <p:nvPr/>
        </p:nvSpPr>
        <p:spPr>
          <a:xfrm>
            <a:off x="281922" y="224911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Volatile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9A03FA7-2DAF-48F8-B5C6-911B26DC5413}"/>
              </a:ext>
            </a:extLst>
          </p:cNvPr>
          <p:cNvSpPr txBox="1"/>
          <p:nvPr/>
        </p:nvSpPr>
        <p:spPr>
          <a:xfrm>
            <a:off x="90629" y="272358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838AB7-24B4-499F-977B-02602BAA6FF9}"/>
              </a:ext>
            </a:extLst>
          </p:cNvPr>
          <p:cNvSpPr txBox="1"/>
          <p:nvPr/>
        </p:nvSpPr>
        <p:spPr>
          <a:xfrm>
            <a:off x="7336549" y="604254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[X..Z]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7587AC-117D-41E1-938A-9313BC1FDA7D}"/>
              </a:ext>
            </a:extLst>
          </p:cNvPr>
          <p:cNvSpPr txBox="1"/>
          <p:nvPr/>
        </p:nvSpPr>
        <p:spPr>
          <a:xfrm>
            <a:off x="4465926" y="604833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[F..M]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77CDA-C2B4-4F31-8E56-F9AC58289F4E}"/>
              </a:ext>
            </a:extLst>
          </p:cNvPr>
          <p:cNvSpPr txBox="1"/>
          <p:nvPr/>
        </p:nvSpPr>
        <p:spPr>
          <a:xfrm>
            <a:off x="3578011" y="60483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[A..E]</a:t>
            </a:r>
          </a:p>
        </p:txBody>
      </p:sp>
    </p:spTree>
    <p:extLst>
      <p:ext uri="{BB962C8B-B14F-4D97-AF65-F5344CB8AC3E}">
        <p14:creationId xmlns:p14="http://schemas.microsoft.com/office/powerpoint/2010/main" val="272610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3A320A8-53E3-49EB-9DA4-D5F998B7E078}"/>
              </a:ext>
            </a:extLst>
          </p:cNvPr>
          <p:cNvSpPr/>
          <p:nvPr/>
        </p:nvSpPr>
        <p:spPr>
          <a:xfrm>
            <a:off x="1846091" y="1946732"/>
            <a:ext cx="1181318" cy="94964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Broker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1E94865E-6819-4B54-903B-63486D68AB73}"/>
              </a:ext>
            </a:extLst>
          </p:cNvPr>
          <p:cNvSpPr/>
          <p:nvPr/>
        </p:nvSpPr>
        <p:spPr>
          <a:xfrm>
            <a:off x="1717752" y="2016925"/>
            <a:ext cx="1181318" cy="94964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Broker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6ACB53F-3FDC-42AA-AC9D-397A20FDF28E}"/>
              </a:ext>
            </a:extLst>
          </p:cNvPr>
          <p:cNvGrpSpPr/>
          <p:nvPr/>
        </p:nvGrpSpPr>
        <p:grpSpPr>
          <a:xfrm>
            <a:off x="8019051" y="1362651"/>
            <a:ext cx="3939702" cy="4007796"/>
            <a:chOff x="3939703" y="1954879"/>
            <a:chExt cx="3939702" cy="4007796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C1319A07-3D50-4C1B-99A4-6276846204CE}"/>
                </a:ext>
              </a:extLst>
            </p:cNvPr>
            <p:cNvSpPr/>
            <p:nvPr/>
          </p:nvSpPr>
          <p:spPr>
            <a:xfrm>
              <a:off x="3939703" y="1954879"/>
              <a:ext cx="3939702" cy="400779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err="1">
                  <a:solidFill>
                    <a:schemeClr val="tx1"/>
                  </a:solidFill>
                </a:rPr>
                <a:t>My_Topic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02FC4659-1CE1-41D3-B2DB-2EB52D35EE38}"/>
                </a:ext>
              </a:extLst>
            </p:cNvPr>
            <p:cNvGrpSpPr/>
            <p:nvPr/>
          </p:nvGrpSpPr>
          <p:grpSpPr>
            <a:xfrm>
              <a:off x="4836907" y="2917917"/>
              <a:ext cx="2723742" cy="340468"/>
              <a:chOff x="8229600" y="2733472"/>
              <a:chExt cx="2723742" cy="340468"/>
            </a:xfrm>
          </p:grpSpPr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E553EA3B-0998-4559-8B60-BD5FBA1E074C}"/>
                  </a:ext>
                </a:extLst>
              </p:cNvPr>
              <p:cNvSpPr/>
              <p:nvPr/>
            </p:nvSpPr>
            <p:spPr>
              <a:xfrm>
                <a:off x="8229600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FD291AE4-0161-419E-82EA-7BEE906590A5}"/>
                  </a:ext>
                </a:extLst>
              </p:cNvPr>
              <p:cNvSpPr/>
              <p:nvPr/>
            </p:nvSpPr>
            <p:spPr>
              <a:xfrm>
                <a:off x="8618706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5F034794-40BE-4FF3-9BF0-C3FCE8BDC108}"/>
                  </a:ext>
                </a:extLst>
              </p:cNvPr>
              <p:cNvSpPr/>
              <p:nvPr/>
            </p:nvSpPr>
            <p:spPr>
              <a:xfrm>
                <a:off x="9007812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D2C140C-9D55-4527-9616-3D058748D103}"/>
                  </a:ext>
                </a:extLst>
              </p:cNvPr>
              <p:cNvSpPr/>
              <p:nvPr/>
            </p:nvSpPr>
            <p:spPr>
              <a:xfrm>
                <a:off x="9396918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50953AEA-D0AF-43C1-B1EB-F9D9EB3BB10F}"/>
                  </a:ext>
                </a:extLst>
              </p:cNvPr>
              <p:cNvSpPr/>
              <p:nvPr/>
            </p:nvSpPr>
            <p:spPr>
              <a:xfrm>
                <a:off x="9786024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744E8552-94DA-48F1-B396-56F3F7383DE4}"/>
                  </a:ext>
                </a:extLst>
              </p:cNvPr>
              <p:cNvSpPr/>
              <p:nvPr/>
            </p:nvSpPr>
            <p:spPr>
              <a:xfrm>
                <a:off x="10175130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DACCFCD4-D335-461D-AAE2-34A98E0A4FF9}"/>
                  </a:ext>
                </a:extLst>
              </p:cNvPr>
              <p:cNvSpPr/>
              <p:nvPr/>
            </p:nvSpPr>
            <p:spPr>
              <a:xfrm>
                <a:off x="10564236" y="2733472"/>
                <a:ext cx="389106" cy="340468"/>
              </a:xfrm>
              <a:prstGeom prst="rect">
                <a:avLst/>
              </a:prstGeom>
              <a:solidFill>
                <a:srgbClr val="0070C0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35461612-F146-4EA7-B35A-6134773DBDEB}"/>
                </a:ext>
              </a:extLst>
            </p:cNvPr>
            <p:cNvSpPr txBox="1"/>
            <p:nvPr/>
          </p:nvSpPr>
          <p:spPr>
            <a:xfrm>
              <a:off x="4149344" y="2548585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Topic_0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8D0F5724-01BD-4825-B67C-E99C4DD4EDDA}"/>
                </a:ext>
              </a:extLst>
            </p:cNvPr>
            <p:cNvGrpSpPr/>
            <p:nvPr/>
          </p:nvGrpSpPr>
          <p:grpSpPr>
            <a:xfrm>
              <a:off x="4836907" y="3696081"/>
              <a:ext cx="2723742" cy="340468"/>
              <a:chOff x="8229600" y="2733472"/>
              <a:chExt cx="2723742" cy="340468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D86A4592-2251-4063-98E6-EDC03ECC3B83}"/>
                  </a:ext>
                </a:extLst>
              </p:cNvPr>
              <p:cNvSpPr/>
              <p:nvPr/>
            </p:nvSpPr>
            <p:spPr>
              <a:xfrm>
                <a:off x="8229600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CBD2AC6F-F830-45B0-9CBC-BB215EBD8D45}"/>
                  </a:ext>
                </a:extLst>
              </p:cNvPr>
              <p:cNvSpPr/>
              <p:nvPr/>
            </p:nvSpPr>
            <p:spPr>
              <a:xfrm>
                <a:off x="8618706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A146B4CD-D99C-4BD6-83EE-1BB6C0312345}"/>
                  </a:ext>
                </a:extLst>
              </p:cNvPr>
              <p:cNvSpPr/>
              <p:nvPr/>
            </p:nvSpPr>
            <p:spPr>
              <a:xfrm>
                <a:off x="9007812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8C1F300-3402-4678-9AF1-ADDAE34201EE}"/>
                  </a:ext>
                </a:extLst>
              </p:cNvPr>
              <p:cNvSpPr/>
              <p:nvPr/>
            </p:nvSpPr>
            <p:spPr>
              <a:xfrm>
                <a:off x="9396918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770A0DCA-6014-40B3-A928-4D07EF1B8D10}"/>
                  </a:ext>
                </a:extLst>
              </p:cNvPr>
              <p:cNvSpPr/>
              <p:nvPr/>
            </p:nvSpPr>
            <p:spPr>
              <a:xfrm>
                <a:off x="9786024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9D14F1B7-97D9-42EB-B79D-684891F6E454}"/>
                  </a:ext>
                </a:extLst>
              </p:cNvPr>
              <p:cNvSpPr/>
              <p:nvPr/>
            </p:nvSpPr>
            <p:spPr>
              <a:xfrm>
                <a:off x="10175130" y="2733472"/>
                <a:ext cx="389106" cy="340468"/>
              </a:xfrm>
              <a:prstGeom prst="rect">
                <a:avLst/>
              </a:prstGeom>
              <a:solidFill>
                <a:srgbClr val="92D050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D54CF053-DCED-4FF2-9788-449D8AEECEC5}"/>
                  </a:ext>
                </a:extLst>
              </p:cNvPr>
              <p:cNvSpPr/>
              <p:nvPr/>
            </p:nvSpPr>
            <p:spPr>
              <a:xfrm>
                <a:off x="10564236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5E98DB3E-CD2C-4E65-9927-7625FE3B9516}"/>
                </a:ext>
              </a:extLst>
            </p:cNvPr>
            <p:cNvSpPr txBox="1"/>
            <p:nvPr/>
          </p:nvSpPr>
          <p:spPr>
            <a:xfrm>
              <a:off x="4149344" y="3326749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Topic_1</a:t>
              </a:r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A172CFC4-23C9-4BA5-BF67-9E78E702779D}"/>
                </a:ext>
              </a:extLst>
            </p:cNvPr>
            <p:cNvGrpSpPr/>
            <p:nvPr/>
          </p:nvGrpSpPr>
          <p:grpSpPr>
            <a:xfrm>
              <a:off x="4836907" y="4474245"/>
              <a:ext cx="2723742" cy="340468"/>
              <a:chOff x="8229600" y="2733472"/>
              <a:chExt cx="2723742" cy="340468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29F76CBB-67A1-4802-9A24-3D12834BCE1E}"/>
                  </a:ext>
                </a:extLst>
              </p:cNvPr>
              <p:cNvSpPr/>
              <p:nvPr/>
            </p:nvSpPr>
            <p:spPr>
              <a:xfrm>
                <a:off x="8229600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536251D-C845-4C33-A13F-F8DCA53649B1}"/>
                  </a:ext>
                </a:extLst>
              </p:cNvPr>
              <p:cNvSpPr/>
              <p:nvPr/>
            </p:nvSpPr>
            <p:spPr>
              <a:xfrm>
                <a:off x="8618706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9DB48E9F-CEED-48DA-93D5-98A390E57C5E}"/>
                  </a:ext>
                </a:extLst>
              </p:cNvPr>
              <p:cNvSpPr/>
              <p:nvPr/>
            </p:nvSpPr>
            <p:spPr>
              <a:xfrm>
                <a:off x="9007812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22DA9F16-8576-47E8-9006-9443E510E696}"/>
                  </a:ext>
                </a:extLst>
              </p:cNvPr>
              <p:cNvSpPr/>
              <p:nvPr/>
            </p:nvSpPr>
            <p:spPr>
              <a:xfrm>
                <a:off x="9396918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CEDBE807-DB09-4A97-9FA5-3C06669D0AFF}"/>
                  </a:ext>
                </a:extLst>
              </p:cNvPr>
              <p:cNvSpPr/>
              <p:nvPr/>
            </p:nvSpPr>
            <p:spPr>
              <a:xfrm>
                <a:off x="9786024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458A9E75-4E41-4CEB-9181-B8B22736B737}"/>
                  </a:ext>
                </a:extLst>
              </p:cNvPr>
              <p:cNvSpPr/>
              <p:nvPr/>
            </p:nvSpPr>
            <p:spPr>
              <a:xfrm>
                <a:off x="10175130" y="2733472"/>
                <a:ext cx="389106" cy="340468"/>
              </a:xfrm>
              <a:prstGeom prst="rect">
                <a:avLst/>
              </a:prstGeom>
              <a:solidFill>
                <a:srgbClr val="92D050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BFD02E2B-8247-43FA-9041-297251AA1F79}"/>
                  </a:ext>
                </a:extLst>
              </p:cNvPr>
              <p:cNvSpPr/>
              <p:nvPr/>
            </p:nvSpPr>
            <p:spPr>
              <a:xfrm>
                <a:off x="10564236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32303C2-B286-46D0-8AAE-AAD3AE91699A}"/>
                </a:ext>
              </a:extLst>
            </p:cNvPr>
            <p:cNvSpPr txBox="1"/>
            <p:nvPr/>
          </p:nvSpPr>
          <p:spPr>
            <a:xfrm>
              <a:off x="4149344" y="4104913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Topic_2</a:t>
              </a: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5F667E6A-6393-400C-8DF3-AC01212768C8}"/>
                </a:ext>
              </a:extLst>
            </p:cNvPr>
            <p:cNvGrpSpPr/>
            <p:nvPr/>
          </p:nvGrpSpPr>
          <p:grpSpPr>
            <a:xfrm>
              <a:off x="4836907" y="5252630"/>
              <a:ext cx="2723742" cy="340468"/>
              <a:chOff x="8229600" y="2733472"/>
              <a:chExt cx="2723742" cy="340468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CCEA4A4-CFF6-494C-84AB-300301F8BCF8}"/>
                  </a:ext>
                </a:extLst>
              </p:cNvPr>
              <p:cNvSpPr/>
              <p:nvPr/>
            </p:nvSpPr>
            <p:spPr>
              <a:xfrm>
                <a:off x="8229600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EF2D4A2-C123-49D7-968F-14FBF0E1FAFD}"/>
                  </a:ext>
                </a:extLst>
              </p:cNvPr>
              <p:cNvSpPr/>
              <p:nvPr/>
            </p:nvSpPr>
            <p:spPr>
              <a:xfrm>
                <a:off x="8618706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5C98FBBE-57E7-4C5C-AF8B-91C35182748A}"/>
                  </a:ext>
                </a:extLst>
              </p:cNvPr>
              <p:cNvSpPr/>
              <p:nvPr/>
            </p:nvSpPr>
            <p:spPr>
              <a:xfrm>
                <a:off x="9007812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82A9F18C-C1BA-4397-A503-F739EABC6151}"/>
                  </a:ext>
                </a:extLst>
              </p:cNvPr>
              <p:cNvSpPr/>
              <p:nvPr/>
            </p:nvSpPr>
            <p:spPr>
              <a:xfrm>
                <a:off x="9396918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0DDE6E54-317B-4847-AF1F-1694D306B198}"/>
                  </a:ext>
                </a:extLst>
              </p:cNvPr>
              <p:cNvSpPr/>
              <p:nvPr/>
            </p:nvSpPr>
            <p:spPr>
              <a:xfrm>
                <a:off x="9786024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6AF00911-D8E1-4864-A174-FA6E11AA3DAE}"/>
                  </a:ext>
                </a:extLst>
              </p:cNvPr>
              <p:cNvSpPr/>
              <p:nvPr/>
            </p:nvSpPr>
            <p:spPr>
              <a:xfrm>
                <a:off x="10175130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FDFAD266-5F79-497F-9205-03ABCAA5A85D}"/>
                  </a:ext>
                </a:extLst>
              </p:cNvPr>
              <p:cNvSpPr/>
              <p:nvPr/>
            </p:nvSpPr>
            <p:spPr>
              <a:xfrm>
                <a:off x="10564236" y="2733472"/>
                <a:ext cx="389106" cy="340468"/>
              </a:xfrm>
              <a:prstGeom prst="rect">
                <a:avLst/>
              </a:prstGeom>
              <a:solidFill>
                <a:srgbClr val="92D050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49D1C336-2C21-404D-B249-89D2C7D877BA}"/>
                </a:ext>
              </a:extLst>
            </p:cNvPr>
            <p:cNvSpPr txBox="1"/>
            <p:nvPr/>
          </p:nvSpPr>
          <p:spPr>
            <a:xfrm>
              <a:off x="4149344" y="4883298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Topic_3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44742D7-FF06-4C42-AB40-804E37F3357F}"/>
              </a:ext>
            </a:extLst>
          </p:cNvPr>
          <p:cNvGrpSpPr/>
          <p:nvPr/>
        </p:nvGrpSpPr>
        <p:grpSpPr>
          <a:xfrm>
            <a:off x="7120854" y="1735722"/>
            <a:ext cx="3939702" cy="4007796"/>
            <a:chOff x="3939703" y="1954879"/>
            <a:chExt cx="3939702" cy="4007796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E73FBB7-AC4A-42E7-AFAB-B4B25D4E06C0}"/>
                </a:ext>
              </a:extLst>
            </p:cNvPr>
            <p:cNvSpPr/>
            <p:nvPr/>
          </p:nvSpPr>
          <p:spPr>
            <a:xfrm>
              <a:off x="3939703" y="1954879"/>
              <a:ext cx="3939702" cy="400779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err="1">
                  <a:solidFill>
                    <a:schemeClr val="tx1"/>
                  </a:solidFill>
                </a:rPr>
                <a:t>My_Topic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8DFC0CFF-2AB0-4970-931B-67D72A98845F}"/>
                </a:ext>
              </a:extLst>
            </p:cNvPr>
            <p:cNvGrpSpPr/>
            <p:nvPr/>
          </p:nvGrpSpPr>
          <p:grpSpPr>
            <a:xfrm>
              <a:off x="4836907" y="2917917"/>
              <a:ext cx="2723742" cy="340468"/>
              <a:chOff x="8229600" y="2733472"/>
              <a:chExt cx="2723742" cy="340468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1EF9E0AD-68AB-4ACD-A32A-0E87492DD490}"/>
                  </a:ext>
                </a:extLst>
              </p:cNvPr>
              <p:cNvSpPr/>
              <p:nvPr/>
            </p:nvSpPr>
            <p:spPr>
              <a:xfrm>
                <a:off x="8229600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59338D10-FBA1-4E79-BD2B-54CC00B1A9B7}"/>
                  </a:ext>
                </a:extLst>
              </p:cNvPr>
              <p:cNvSpPr/>
              <p:nvPr/>
            </p:nvSpPr>
            <p:spPr>
              <a:xfrm>
                <a:off x="8618706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FDCB32F0-6901-4D0B-9321-C0172DB5D0BD}"/>
                  </a:ext>
                </a:extLst>
              </p:cNvPr>
              <p:cNvSpPr/>
              <p:nvPr/>
            </p:nvSpPr>
            <p:spPr>
              <a:xfrm>
                <a:off x="9007812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ADD02D8-A1C5-4199-85A3-6D16A995961B}"/>
                  </a:ext>
                </a:extLst>
              </p:cNvPr>
              <p:cNvSpPr/>
              <p:nvPr/>
            </p:nvSpPr>
            <p:spPr>
              <a:xfrm>
                <a:off x="9396918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34AA5997-7477-43E3-934A-1AF396934ED0}"/>
                  </a:ext>
                </a:extLst>
              </p:cNvPr>
              <p:cNvSpPr/>
              <p:nvPr/>
            </p:nvSpPr>
            <p:spPr>
              <a:xfrm>
                <a:off x="9786024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E8BDE6AA-63DD-4742-889E-46DCC852D658}"/>
                  </a:ext>
                </a:extLst>
              </p:cNvPr>
              <p:cNvSpPr/>
              <p:nvPr/>
            </p:nvSpPr>
            <p:spPr>
              <a:xfrm>
                <a:off x="10175130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FFFA31FD-B40F-4238-BDFD-B8C06B134FD4}"/>
                  </a:ext>
                </a:extLst>
              </p:cNvPr>
              <p:cNvSpPr/>
              <p:nvPr/>
            </p:nvSpPr>
            <p:spPr>
              <a:xfrm>
                <a:off x="10564236" y="2733472"/>
                <a:ext cx="389106" cy="340468"/>
              </a:xfrm>
              <a:prstGeom prst="rect">
                <a:avLst/>
              </a:prstGeom>
              <a:solidFill>
                <a:srgbClr val="92D050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6C45D3-E322-4A42-859B-63DAEA16CE70}"/>
                </a:ext>
              </a:extLst>
            </p:cNvPr>
            <p:cNvSpPr txBox="1"/>
            <p:nvPr/>
          </p:nvSpPr>
          <p:spPr>
            <a:xfrm>
              <a:off x="4149344" y="2548585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Topic_0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479CA2EC-3064-4E04-873F-2C01BF25992A}"/>
                </a:ext>
              </a:extLst>
            </p:cNvPr>
            <p:cNvGrpSpPr/>
            <p:nvPr/>
          </p:nvGrpSpPr>
          <p:grpSpPr>
            <a:xfrm>
              <a:off x="4836907" y="3696081"/>
              <a:ext cx="2723742" cy="340468"/>
              <a:chOff x="8229600" y="2733472"/>
              <a:chExt cx="2723742" cy="34046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2549806-0EED-40E1-9BB8-069AE25D56BE}"/>
                  </a:ext>
                </a:extLst>
              </p:cNvPr>
              <p:cNvSpPr/>
              <p:nvPr/>
            </p:nvSpPr>
            <p:spPr>
              <a:xfrm>
                <a:off x="8229600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AA1914F6-D2AB-49B3-A390-1BDC1B01B8CE}"/>
                  </a:ext>
                </a:extLst>
              </p:cNvPr>
              <p:cNvSpPr/>
              <p:nvPr/>
            </p:nvSpPr>
            <p:spPr>
              <a:xfrm>
                <a:off x="8618706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37AFC93D-1904-47D5-8E21-F56E579628AA}"/>
                  </a:ext>
                </a:extLst>
              </p:cNvPr>
              <p:cNvSpPr/>
              <p:nvPr/>
            </p:nvSpPr>
            <p:spPr>
              <a:xfrm>
                <a:off x="9007812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1A240ACC-1263-465E-AB6A-EAC031519EF9}"/>
                  </a:ext>
                </a:extLst>
              </p:cNvPr>
              <p:cNvSpPr/>
              <p:nvPr/>
            </p:nvSpPr>
            <p:spPr>
              <a:xfrm>
                <a:off x="9396918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EE19BAAF-837B-4850-A27A-3B737A02C6F3}"/>
                  </a:ext>
                </a:extLst>
              </p:cNvPr>
              <p:cNvSpPr/>
              <p:nvPr/>
            </p:nvSpPr>
            <p:spPr>
              <a:xfrm>
                <a:off x="9786024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FF0CF3B2-E04E-4570-BC30-4CB24A82B51D}"/>
                  </a:ext>
                </a:extLst>
              </p:cNvPr>
              <p:cNvSpPr/>
              <p:nvPr/>
            </p:nvSpPr>
            <p:spPr>
              <a:xfrm>
                <a:off x="10175130" y="2733472"/>
                <a:ext cx="389106" cy="340468"/>
              </a:xfrm>
              <a:prstGeom prst="rect">
                <a:avLst/>
              </a:prstGeom>
              <a:solidFill>
                <a:srgbClr val="92D050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0CC94139-A326-4EF7-9E94-58153CE9EB31}"/>
                  </a:ext>
                </a:extLst>
              </p:cNvPr>
              <p:cNvSpPr/>
              <p:nvPr/>
            </p:nvSpPr>
            <p:spPr>
              <a:xfrm>
                <a:off x="10564236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03BC4194-6CDF-4E3F-A7C2-052D216FE729}"/>
                </a:ext>
              </a:extLst>
            </p:cNvPr>
            <p:cNvSpPr txBox="1"/>
            <p:nvPr/>
          </p:nvSpPr>
          <p:spPr>
            <a:xfrm>
              <a:off x="4149344" y="3326749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Topic_1</a:t>
              </a: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D15BCC40-E626-4922-BFDA-A6CB07CF05C0}"/>
                </a:ext>
              </a:extLst>
            </p:cNvPr>
            <p:cNvGrpSpPr/>
            <p:nvPr/>
          </p:nvGrpSpPr>
          <p:grpSpPr>
            <a:xfrm>
              <a:off x="4836907" y="4474245"/>
              <a:ext cx="2723742" cy="340468"/>
              <a:chOff x="8229600" y="2733472"/>
              <a:chExt cx="2723742" cy="340468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F1C7FCE0-EDE5-4B5C-BBDF-3F49580FDE75}"/>
                  </a:ext>
                </a:extLst>
              </p:cNvPr>
              <p:cNvSpPr/>
              <p:nvPr/>
            </p:nvSpPr>
            <p:spPr>
              <a:xfrm>
                <a:off x="8229600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13D4CCD5-5ED4-4F46-9739-A494136AA302}"/>
                  </a:ext>
                </a:extLst>
              </p:cNvPr>
              <p:cNvSpPr/>
              <p:nvPr/>
            </p:nvSpPr>
            <p:spPr>
              <a:xfrm>
                <a:off x="8618706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38A4A0CA-5C24-4F81-931B-B1BB7D1492A1}"/>
                  </a:ext>
                </a:extLst>
              </p:cNvPr>
              <p:cNvSpPr/>
              <p:nvPr/>
            </p:nvSpPr>
            <p:spPr>
              <a:xfrm>
                <a:off x="9007812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07C9F5C9-DBE7-468B-8FD3-2E1229F558B4}"/>
                  </a:ext>
                </a:extLst>
              </p:cNvPr>
              <p:cNvSpPr/>
              <p:nvPr/>
            </p:nvSpPr>
            <p:spPr>
              <a:xfrm>
                <a:off x="9396918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3621141D-7FD8-4B94-8CB4-EFAE49E7DE4E}"/>
                  </a:ext>
                </a:extLst>
              </p:cNvPr>
              <p:cNvSpPr/>
              <p:nvPr/>
            </p:nvSpPr>
            <p:spPr>
              <a:xfrm>
                <a:off x="9786024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3864C8E-8ABE-4430-B538-432A50B163C9}"/>
                  </a:ext>
                </a:extLst>
              </p:cNvPr>
              <p:cNvSpPr/>
              <p:nvPr/>
            </p:nvSpPr>
            <p:spPr>
              <a:xfrm>
                <a:off x="10175130" y="2733472"/>
                <a:ext cx="389106" cy="340468"/>
              </a:xfrm>
              <a:prstGeom prst="rect">
                <a:avLst/>
              </a:prstGeom>
              <a:solidFill>
                <a:srgbClr val="0070C0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DCDE525-6C90-477B-B2B1-7FEBF9D06F99}"/>
                  </a:ext>
                </a:extLst>
              </p:cNvPr>
              <p:cNvSpPr/>
              <p:nvPr/>
            </p:nvSpPr>
            <p:spPr>
              <a:xfrm>
                <a:off x="10564236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DA30E25-1C79-45A7-B063-519BCB08D437}"/>
                </a:ext>
              </a:extLst>
            </p:cNvPr>
            <p:cNvSpPr txBox="1"/>
            <p:nvPr/>
          </p:nvSpPr>
          <p:spPr>
            <a:xfrm>
              <a:off x="4149344" y="4104913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Topic_2</a:t>
              </a:r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5CB99C1E-A4D3-4BA7-8A6D-EBF692FB93EB}"/>
                </a:ext>
              </a:extLst>
            </p:cNvPr>
            <p:cNvGrpSpPr/>
            <p:nvPr/>
          </p:nvGrpSpPr>
          <p:grpSpPr>
            <a:xfrm>
              <a:off x="4836907" y="5252630"/>
              <a:ext cx="2723742" cy="340468"/>
              <a:chOff x="8229600" y="2733472"/>
              <a:chExt cx="2723742" cy="340468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EBC0C95-2A2D-4FDA-A259-EA0278EB1115}"/>
                  </a:ext>
                </a:extLst>
              </p:cNvPr>
              <p:cNvSpPr/>
              <p:nvPr/>
            </p:nvSpPr>
            <p:spPr>
              <a:xfrm>
                <a:off x="8229600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109D609-9354-4F85-91EC-76B822503998}"/>
                  </a:ext>
                </a:extLst>
              </p:cNvPr>
              <p:cNvSpPr/>
              <p:nvPr/>
            </p:nvSpPr>
            <p:spPr>
              <a:xfrm>
                <a:off x="8618706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6F033B9F-A903-47AE-81AF-EB23605A8C85}"/>
                  </a:ext>
                </a:extLst>
              </p:cNvPr>
              <p:cNvSpPr/>
              <p:nvPr/>
            </p:nvSpPr>
            <p:spPr>
              <a:xfrm>
                <a:off x="9007812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5174CB62-2A76-434D-8BB7-19FE07582149}"/>
                  </a:ext>
                </a:extLst>
              </p:cNvPr>
              <p:cNvSpPr/>
              <p:nvPr/>
            </p:nvSpPr>
            <p:spPr>
              <a:xfrm>
                <a:off x="9396918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01AE98A-AA9E-434E-A8E0-106AC599FE56}"/>
                  </a:ext>
                </a:extLst>
              </p:cNvPr>
              <p:cNvSpPr/>
              <p:nvPr/>
            </p:nvSpPr>
            <p:spPr>
              <a:xfrm>
                <a:off x="9786024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89409EC5-5FDC-4901-9FD9-F25EADBCB80C}"/>
                  </a:ext>
                </a:extLst>
              </p:cNvPr>
              <p:cNvSpPr/>
              <p:nvPr/>
            </p:nvSpPr>
            <p:spPr>
              <a:xfrm>
                <a:off x="10175130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4880285B-D13B-4A83-A793-530D2E87613E}"/>
                  </a:ext>
                </a:extLst>
              </p:cNvPr>
              <p:cNvSpPr/>
              <p:nvPr/>
            </p:nvSpPr>
            <p:spPr>
              <a:xfrm>
                <a:off x="10564236" y="2733472"/>
                <a:ext cx="389106" cy="340468"/>
              </a:xfrm>
              <a:prstGeom prst="rect">
                <a:avLst/>
              </a:prstGeom>
              <a:solidFill>
                <a:srgbClr val="92D050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26150A09-64EA-40E4-8003-9E1182B25D4F}"/>
                </a:ext>
              </a:extLst>
            </p:cNvPr>
            <p:cNvSpPr txBox="1"/>
            <p:nvPr/>
          </p:nvSpPr>
          <p:spPr>
            <a:xfrm>
              <a:off x="4149344" y="4883298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Topic_3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2C4ED8-87F7-4B4E-8EA1-8DF400B3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also builds on logs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4B79C-DEF3-4F03-9529-747578C42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605032"/>
            <a:ext cx="8074232" cy="365125"/>
          </a:xfrm>
        </p:spPr>
        <p:txBody>
          <a:bodyPr/>
          <a:lstStyle/>
          <a:p>
            <a:r>
              <a:rPr lang="en-US" dirty="0"/>
              <a:t>© 2021 SNIA Persistent Memory + Computation Storage Summit. All Rights Reserved.</a:t>
            </a:r>
          </a:p>
          <a:p>
            <a:endParaRPr lang="en-US" dirty="0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A52123E-7F44-43AB-9E6E-EFD65FEC14BC}"/>
              </a:ext>
            </a:extLst>
          </p:cNvPr>
          <p:cNvGrpSpPr/>
          <p:nvPr/>
        </p:nvGrpSpPr>
        <p:grpSpPr>
          <a:xfrm>
            <a:off x="6215296" y="2101560"/>
            <a:ext cx="3939702" cy="4007796"/>
            <a:chOff x="3939703" y="1954879"/>
            <a:chExt cx="3939702" cy="40077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D46999-2B75-4067-B55C-B585C77FBD83}"/>
                </a:ext>
              </a:extLst>
            </p:cNvPr>
            <p:cNvSpPr/>
            <p:nvPr/>
          </p:nvSpPr>
          <p:spPr>
            <a:xfrm>
              <a:off x="3939703" y="1954879"/>
              <a:ext cx="3939702" cy="400779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err="1">
                  <a:solidFill>
                    <a:schemeClr val="tx1"/>
                  </a:solidFill>
                </a:rPr>
                <a:t>My_Topic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F39BE0F-AEE7-4CB3-A1F2-3CFA4EB78D3B}"/>
                </a:ext>
              </a:extLst>
            </p:cNvPr>
            <p:cNvGrpSpPr/>
            <p:nvPr/>
          </p:nvGrpSpPr>
          <p:grpSpPr>
            <a:xfrm>
              <a:off x="4836907" y="2917917"/>
              <a:ext cx="2723742" cy="340468"/>
              <a:chOff x="8229600" y="2733472"/>
              <a:chExt cx="2723742" cy="34046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74E2E1E-64EC-4AFB-89CB-09EA4ADC87D5}"/>
                  </a:ext>
                </a:extLst>
              </p:cNvPr>
              <p:cNvSpPr/>
              <p:nvPr/>
            </p:nvSpPr>
            <p:spPr>
              <a:xfrm>
                <a:off x="8229600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631C781-87A7-48A2-BB67-8CFB27205B72}"/>
                  </a:ext>
                </a:extLst>
              </p:cNvPr>
              <p:cNvSpPr/>
              <p:nvPr/>
            </p:nvSpPr>
            <p:spPr>
              <a:xfrm>
                <a:off x="8618706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3298F8-BC58-4BE2-AA0F-ECEA1F47EC2F}"/>
                  </a:ext>
                </a:extLst>
              </p:cNvPr>
              <p:cNvSpPr/>
              <p:nvPr/>
            </p:nvSpPr>
            <p:spPr>
              <a:xfrm>
                <a:off x="9007812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4856007-B160-46EC-AC2E-44AE331108F1}"/>
                  </a:ext>
                </a:extLst>
              </p:cNvPr>
              <p:cNvSpPr/>
              <p:nvPr/>
            </p:nvSpPr>
            <p:spPr>
              <a:xfrm>
                <a:off x="9396918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E6AA3B-08A5-49B2-82B1-91FD3DA5418D}"/>
                  </a:ext>
                </a:extLst>
              </p:cNvPr>
              <p:cNvSpPr/>
              <p:nvPr/>
            </p:nvSpPr>
            <p:spPr>
              <a:xfrm>
                <a:off x="9786024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A415DB-31B9-48FD-8871-78322D35E459}"/>
                  </a:ext>
                </a:extLst>
              </p:cNvPr>
              <p:cNvSpPr/>
              <p:nvPr/>
            </p:nvSpPr>
            <p:spPr>
              <a:xfrm>
                <a:off x="10175130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9F8D39C-42DD-4A5A-8CA2-FB31E9706F6E}"/>
                  </a:ext>
                </a:extLst>
              </p:cNvPr>
              <p:cNvSpPr/>
              <p:nvPr/>
            </p:nvSpPr>
            <p:spPr>
              <a:xfrm>
                <a:off x="10564236" y="2733472"/>
                <a:ext cx="389106" cy="340468"/>
              </a:xfrm>
              <a:prstGeom prst="rect">
                <a:avLst/>
              </a:prstGeom>
              <a:solidFill>
                <a:srgbClr val="92D050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11F177-C66E-4C1F-91C4-B7509E7C05DD}"/>
                </a:ext>
              </a:extLst>
            </p:cNvPr>
            <p:cNvSpPr txBox="1"/>
            <p:nvPr/>
          </p:nvSpPr>
          <p:spPr>
            <a:xfrm>
              <a:off x="4149344" y="2548585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My_Topic_0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152DC99-04FB-4D90-A642-137DE1D574BA}"/>
                </a:ext>
              </a:extLst>
            </p:cNvPr>
            <p:cNvGrpSpPr/>
            <p:nvPr/>
          </p:nvGrpSpPr>
          <p:grpSpPr>
            <a:xfrm>
              <a:off x="4836907" y="3696081"/>
              <a:ext cx="2723742" cy="340468"/>
              <a:chOff x="8229600" y="2733472"/>
              <a:chExt cx="2723742" cy="34046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5A84E01-C661-48CB-BE8E-8A1417A21F51}"/>
                  </a:ext>
                </a:extLst>
              </p:cNvPr>
              <p:cNvSpPr/>
              <p:nvPr/>
            </p:nvSpPr>
            <p:spPr>
              <a:xfrm>
                <a:off x="8229600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CA7E743-18FB-4768-AB2D-54E5B85BB281}"/>
                  </a:ext>
                </a:extLst>
              </p:cNvPr>
              <p:cNvSpPr/>
              <p:nvPr/>
            </p:nvSpPr>
            <p:spPr>
              <a:xfrm>
                <a:off x="8618706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1876F72-26C6-4FB8-B129-9FDC85CC2D90}"/>
                  </a:ext>
                </a:extLst>
              </p:cNvPr>
              <p:cNvSpPr/>
              <p:nvPr/>
            </p:nvSpPr>
            <p:spPr>
              <a:xfrm>
                <a:off x="9007812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D09CF07-F8B7-4439-962C-758F6AB77513}"/>
                  </a:ext>
                </a:extLst>
              </p:cNvPr>
              <p:cNvSpPr/>
              <p:nvPr/>
            </p:nvSpPr>
            <p:spPr>
              <a:xfrm>
                <a:off x="9396918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273967D-456A-4D1A-A333-78BC9C6A7B39}"/>
                  </a:ext>
                </a:extLst>
              </p:cNvPr>
              <p:cNvSpPr/>
              <p:nvPr/>
            </p:nvSpPr>
            <p:spPr>
              <a:xfrm>
                <a:off x="9786024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8D2D791-54F8-42D4-857B-64A6665D9AEA}"/>
                  </a:ext>
                </a:extLst>
              </p:cNvPr>
              <p:cNvSpPr/>
              <p:nvPr/>
            </p:nvSpPr>
            <p:spPr>
              <a:xfrm>
                <a:off x="10175130" y="2733472"/>
                <a:ext cx="389106" cy="340468"/>
              </a:xfrm>
              <a:prstGeom prst="rect">
                <a:avLst/>
              </a:prstGeom>
              <a:solidFill>
                <a:srgbClr val="0070C0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DC21C87-EA1C-49DE-8AC4-50281B282CF3}"/>
                  </a:ext>
                </a:extLst>
              </p:cNvPr>
              <p:cNvSpPr/>
              <p:nvPr/>
            </p:nvSpPr>
            <p:spPr>
              <a:xfrm>
                <a:off x="10564236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AC6D9E-3BE1-4FA4-AF81-70D30982080F}"/>
                </a:ext>
              </a:extLst>
            </p:cNvPr>
            <p:cNvSpPr txBox="1"/>
            <p:nvPr/>
          </p:nvSpPr>
          <p:spPr>
            <a:xfrm>
              <a:off x="4149344" y="3326749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My_Topic_1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3C5A3B6-FDF8-459C-8125-CF999F25D6F6}"/>
                </a:ext>
              </a:extLst>
            </p:cNvPr>
            <p:cNvGrpSpPr/>
            <p:nvPr/>
          </p:nvGrpSpPr>
          <p:grpSpPr>
            <a:xfrm>
              <a:off x="4836907" y="4474245"/>
              <a:ext cx="2723742" cy="340468"/>
              <a:chOff x="8229600" y="2733472"/>
              <a:chExt cx="2723742" cy="34046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10751E3-AA96-4E65-AF1E-1214E3B1096E}"/>
                  </a:ext>
                </a:extLst>
              </p:cNvPr>
              <p:cNvSpPr/>
              <p:nvPr/>
            </p:nvSpPr>
            <p:spPr>
              <a:xfrm>
                <a:off x="8229600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0465E46-8C25-4299-9069-11745E1EBD2B}"/>
                  </a:ext>
                </a:extLst>
              </p:cNvPr>
              <p:cNvSpPr/>
              <p:nvPr/>
            </p:nvSpPr>
            <p:spPr>
              <a:xfrm>
                <a:off x="8618706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A8F3DDC-3850-4D5A-AB85-18DEE85FDD4B}"/>
                  </a:ext>
                </a:extLst>
              </p:cNvPr>
              <p:cNvSpPr/>
              <p:nvPr/>
            </p:nvSpPr>
            <p:spPr>
              <a:xfrm>
                <a:off x="9007812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BDAF206-ED96-499D-BEF0-2A60497E171D}"/>
                  </a:ext>
                </a:extLst>
              </p:cNvPr>
              <p:cNvSpPr/>
              <p:nvPr/>
            </p:nvSpPr>
            <p:spPr>
              <a:xfrm>
                <a:off x="9396918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26A3480-E97B-4095-9FEB-E791805EE4B7}"/>
                  </a:ext>
                </a:extLst>
              </p:cNvPr>
              <p:cNvSpPr/>
              <p:nvPr/>
            </p:nvSpPr>
            <p:spPr>
              <a:xfrm>
                <a:off x="9786024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5B150BC-E228-4125-B7AD-4C41DE3078DE}"/>
                  </a:ext>
                </a:extLst>
              </p:cNvPr>
              <p:cNvSpPr/>
              <p:nvPr/>
            </p:nvSpPr>
            <p:spPr>
              <a:xfrm>
                <a:off x="10175130" y="2733472"/>
                <a:ext cx="389106" cy="340468"/>
              </a:xfrm>
              <a:prstGeom prst="rect">
                <a:avLst/>
              </a:prstGeom>
              <a:solidFill>
                <a:srgbClr val="92D050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28A8DC9-6E11-478C-A483-C1D81944B54B}"/>
                  </a:ext>
                </a:extLst>
              </p:cNvPr>
              <p:cNvSpPr/>
              <p:nvPr/>
            </p:nvSpPr>
            <p:spPr>
              <a:xfrm>
                <a:off x="10564236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CFDE45F-ED77-4D0E-A8C4-621C19F6979A}"/>
                </a:ext>
              </a:extLst>
            </p:cNvPr>
            <p:cNvSpPr txBox="1"/>
            <p:nvPr/>
          </p:nvSpPr>
          <p:spPr>
            <a:xfrm>
              <a:off x="4149344" y="4104913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My_Topic_2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F39BF83-5891-46E9-982C-4AC1DAC85FFB}"/>
                </a:ext>
              </a:extLst>
            </p:cNvPr>
            <p:cNvGrpSpPr/>
            <p:nvPr/>
          </p:nvGrpSpPr>
          <p:grpSpPr>
            <a:xfrm>
              <a:off x="4836907" y="5252630"/>
              <a:ext cx="2723742" cy="340468"/>
              <a:chOff x="8229600" y="2733472"/>
              <a:chExt cx="2723742" cy="34046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EECC36-5CBA-49F3-865F-D0D1D1A5C226}"/>
                  </a:ext>
                </a:extLst>
              </p:cNvPr>
              <p:cNvSpPr/>
              <p:nvPr/>
            </p:nvSpPr>
            <p:spPr>
              <a:xfrm>
                <a:off x="8229600" y="2733472"/>
                <a:ext cx="389106" cy="3404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8670C7F-5BEC-4582-8A66-EDD1E2EFC541}"/>
                  </a:ext>
                </a:extLst>
              </p:cNvPr>
              <p:cNvSpPr/>
              <p:nvPr/>
            </p:nvSpPr>
            <p:spPr>
              <a:xfrm>
                <a:off x="8618706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BEC00C7-AC03-418F-9BB1-5B4362C9D3CB}"/>
                  </a:ext>
                </a:extLst>
              </p:cNvPr>
              <p:cNvSpPr/>
              <p:nvPr/>
            </p:nvSpPr>
            <p:spPr>
              <a:xfrm>
                <a:off x="9007812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A9438F3-A426-4364-9266-150D830FC2E1}"/>
                  </a:ext>
                </a:extLst>
              </p:cNvPr>
              <p:cNvSpPr/>
              <p:nvPr/>
            </p:nvSpPr>
            <p:spPr>
              <a:xfrm>
                <a:off x="9396918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EEF241D-4955-4771-8354-F3F0580DA67C}"/>
                  </a:ext>
                </a:extLst>
              </p:cNvPr>
              <p:cNvSpPr/>
              <p:nvPr/>
            </p:nvSpPr>
            <p:spPr>
              <a:xfrm>
                <a:off x="9786024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620C174-5FB3-476D-80F5-F9AF6F530E22}"/>
                  </a:ext>
                </a:extLst>
              </p:cNvPr>
              <p:cNvSpPr/>
              <p:nvPr/>
            </p:nvSpPr>
            <p:spPr>
              <a:xfrm>
                <a:off x="10175130" y="2733472"/>
                <a:ext cx="389106" cy="3404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7F69AB6-C587-48D1-A46E-A41914BD48FA}"/>
                  </a:ext>
                </a:extLst>
              </p:cNvPr>
              <p:cNvSpPr/>
              <p:nvPr/>
            </p:nvSpPr>
            <p:spPr>
              <a:xfrm>
                <a:off x="10564236" y="2733472"/>
                <a:ext cx="389106" cy="340468"/>
              </a:xfrm>
              <a:prstGeom prst="rect">
                <a:avLst/>
              </a:prstGeom>
              <a:solidFill>
                <a:srgbClr val="0070C0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AD9611-D088-436B-9A77-8FF6B05E6B54}"/>
                </a:ext>
              </a:extLst>
            </p:cNvPr>
            <p:cNvSpPr txBox="1"/>
            <p:nvPr/>
          </p:nvSpPr>
          <p:spPr>
            <a:xfrm>
              <a:off x="4149344" y="4883298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My_Topic_3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9C47E92-0142-426D-95EF-780BDF73E5EB}"/>
              </a:ext>
            </a:extLst>
          </p:cNvPr>
          <p:cNvSpPr txBox="1"/>
          <p:nvPr/>
        </p:nvSpPr>
        <p:spPr>
          <a:xfrm>
            <a:off x="4845484" y="251060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FA1D9A-D042-46D2-9490-5433CD531D12}"/>
              </a:ext>
            </a:extLst>
          </p:cNvPr>
          <p:cNvCxnSpPr>
            <a:stCxn id="42" idx="3"/>
            <a:endCxn id="14" idx="1"/>
          </p:cNvCxnSpPr>
          <p:nvPr/>
        </p:nvCxnSpPr>
        <p:spPr>
          <a:xfrm>
            <a:off x="6024012" y="2695266"/>
            <a:ext cx="40092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DC445-60E9-48EB-B350-CD28DB866CF0}"/>
              </a:ext>
            </a:extLst>
          </p:cNvPr>
          <p:cNvCxnSpPr>
            <a:cxnSpLocks/>
            <a:stCxn id="42" idx="3"/>
            <a:endCxn id="23" idx="1"/>
          </p:cNvCxnSpPr>
          <p:nvPr/>
        </p:nvCxnSpPr>
        <p:spPr>
          <a:xfrm>
            <a:off x="6024012" y="2695266"/>
            <a:ext cx="400925" cy="96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70E404-FE97-454C-B949-4C9AA27F657C}"/>
              </a:ext>
            </a:extLst>
          </p:cNvPr>
          <p:cNvCxnSpPr>
            <a:cxnSpLocks/>
            <a:stCxn id="42" idx="3"/>
            <a:endCxn id="32" idx="1"/>
          </p:cNvCxnSpPr>
          <p:nvPr/>
        </p:nvCxnSpPr>
        <p:spPr>
          <a:xfrm>
            <a:off x="6024012" y="2695266"/>
            <a:ext cx="400925" cy="174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CE34A4-752E-4F97-81D9-5CDB4145E080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6024012" y="2695266"/>
            <a:ext cx="400925" cy="251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87BE406-38AA-4661-8399-36D9F6D1C013}"/>
              </a:ext>
            </a:extLst>
          </p:cNvPr>
          <p:cNvSpPr txBox="1"/>
          <p:nvPr/>
        </p:nvSpPr>
        <p:spPr>
          <a:xfrm>
            <a:off x="7323134" y="2273036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02D3104-B2F1-45A7-9E6E-89C73E13F4B5}"/>
              </a:ext>
            </a:extLst>
          </p:cNvPr>
          <p:cNvCxnSpPr>
            <a:cxnSpLocks/>
            <a:stCxn id="58" idx="2"/>
            <a:endCxn id="6" idx="0"/>
          </p:cNvCxnSpPr>
          <p:nvPr/>
        </p:nvCxnSpPr>
        <p:spPr>
          <a:xfrm flipH="1">
            <a:off x="7307053" y="2642368"/>
            <a:ext cx="657443" cy="42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D32AA24-CC9E-4F01-A05E-89827DCF5968}"/>
              </a:ext>
            </a:extLst>
          </p:cNvPr>
          <p:cNvCxnSpPr>
            <a:cxnSpLocks/>
            <a:stCxn id="58" idx="2"/>
            <a:endCxn id="7" idx="0"/>
          </p:cNvCxnSpPr>
          <p:nvPr/>
        </p:nvCxnSpPr>
        <p:spPr>
          <a:xfrm flipH="1">
            <a:off x="7696159" y="2642368"/>
            <a:ext cx="268337" cy="42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A4A9076-1700-4A6C-BDFC-468C85C5ABCC}"/>
              </a:ext>
            </a:extLst>
          </p:cNvPr>
          <p:cNvCxnSpPr>
            <a:cxnSpLocks/>
            <a:stCxn id="58" idx="2"/>
            <a:endCxn id="8" idx="0"/>
          </p:cNvCxnSpPr>
          <p:nvPr/>
        </p:nvCxnSpPr>
        <p:spPr>
          <a:xfrm>
            <a:off x="7964496" y="2642368"/>
            <a:ext cx="120769" cy="42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57DAB1B-58ED-4569-97FA-80788AE767E3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>
            <a:off x="7964496" y="2642368"/>
            <a:ext cx="509875" cy="42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C6B2F6A-3D18-45F5-9CE9-840D7B1F95DF}"/>
              </a:ext>
            </a:extLst>
          </p:cNvPr>
          <p:cNvCxnSpPr>
            <a:cxnSpLocks/>
            <a:stCxn id="58" idx="2"/>
            <a:endCxn id="10" idx="0"/>
          </p:cNvCxnSpPr>
          <p:nvPr/>
        </p:nvCxnSpPr>
        <p:spPr>
          <a:xfrm>
            <a:off x="7964496" y="2642368"/>
            <a:ext cx="898981" cy="42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348991-A035-4557-B2D3-349B6C505019}"/>
              </a:ext>
            </a:extLst>
          </p:cNvPr>
          <p:cNvCxnSpPr>
            <a:cxnSpLocks/>
            <a:stCxn id="58" idx="2"/>
            <a:endCxn id="11" idx="0"/>
          </p:cNvCxnSpPr>
          <p:nvPr/>
        </p:nvCxnSpPr>
        <p:spPr>
          <a:xfrm>
            <a:off x="7964496" y="2642368"/>
            <a:ext cx="1288087" cy="42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882FA59-8EC0-40EE-9D4C-01EEC65E2CF2}"/>
              </a:ext>
            </a:extLst>
          </p:cNvPr>
          <p:cNvCxnSpPr>
            <a:cxnSpLocks/>
            <a:stCxn id="58" idx="2"/>
            <a:endCxn id="12" idx="0"/>
          </p:cNvCxnSpPr>
          <p:nvPr/>
        </p:nvCxnSpPr>
        <p:spPr>
          <a:xfrm>
            <a:off x="7964496" y="2642368"/>
            <a:ext cx="1677193" cy="42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Left Brace 79">
            <a:extLst>
              <a:ext uri="{FF2B5EF4-FFF2-40B4-BE49-F238E27FC236}">
                <a16:creationId xmlns:a16="http://schemas.microsoft.com/office/drawing/2014/main" id="{EAED73F9-8242-4654-ABD5-C084AC2AEFC0}"/>
              </a:ext>
            </a:extLst>
          </p:cNvPr>
          <p:cNvSpPr/>
          <p:nvPr/>
        </p:nvSpPr>
        <p:spPr>
          <a:xfrm rot="16200000">
            <a:off x="8344783" y="5066650"/>
            <a:ext cx="259177" cy="19455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65D506D-B9F1-46FB-B3D3-CBC1E5210D78}"/>
              </a:ext>
            </a:extLst>
          </p:cNvPr>
          <p:cNvSpPr txBox="1"/>
          <p:nvPr/>
        </p:nvSpPr>
        <p:spPr>
          <a:xfrm>
            <a:off x="7839632" y="618226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5C5BA9-482F-4F24-80E9-C4AB855215A7}"/>
              </a:ext>
            </a:extLst>
          </p:cNvPr>
          <p:cNvSpPr txBox="1"/>
          <p:nvPr/>
        </p:nvSpPr>
        <p:spPr>
          <a:xfrm>
            <a:off x="9476319" y="618766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CA62B1-0A6A-4720-97E7-97083D2216CF}"/>
              </a:ext>
            </a:extLst>
          </p:cNvPr>
          <p:cNvSpPr txBox="1"/>
          <p:nvPr/>
        </p:nvSpPr>
        <p:spPr>
          <a:xfrm>
            <a:off x="6431349" y="618766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F177610-1FF9-4719-9FAF-F1130042FB07}"/>
              </a:ext>
            </a:extLst>
          </p:cNvPr>
          <p:cNvCxnSpPr>
            <a:cxnSpLocks/>
            <a:stCxn id="85" idx="0"/>
            <a:endCxn id="34" idx="2"/>
          </p:cNvCxnSpPr>
          <p:nvPr/>
        </p:nvCxnSpPr>
        <p:spPr>
          <a:xfrm flipV="1">
            <a:off x="6942868" y="5739779"/>
            <a:ext cx="364185" cy="44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06781CB-47B3-4580-B2D4-0B3555157548}"/>
              </a:ext>
            </a:extLst>
          </p:cNvPr>
          <p:cNvCxnSpPr>
            <a:cxnSpLocks/>
            <a:stCxn id="84" idx="0"/>
            <a:endCxn id="40" idx="2"/>
          </p:cNvCxnSpPr>
          <p:nvPr/>
        </p:nvCxnSpPr>
        <p:spPr>
          <a:xfrm flipH="1" flipV="1">
            <a:off x="9641689" y="5739779"/>
            <a:ext cx="439924" cy="44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420B99F-C9FF-40CA-9920-6AF9C456FB65}"/>
              </a:ext>
            </a:extLst>
          </p:cNvPr>
          <p:cNvSpPr txBox="1"/>
          <p:nvPr/>
        </p:nvSpPr>
        <p:spPr>
          <a:xfrm>
            <a:off x="4673354" y="2873020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Implemented via </a:t>
            </a:r>
          </a:p>
          <a:p>
            <a:r>
              <a:rPr lang="en-US" sz="1200" b="1" dirty="0"/>
              <a:t>Directories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AB741AC-0D2B-41AC-A03C-F2272C2CE79A}"/>
              </a:ext>
            </a:extLst>
          </p:cNvPr>
          <p:cNvSpPr txBox="1"/>
          <p:nvPr/>
        </p:nvSpPr>
        <p:spPr>
          <a:xfrm>
            <a:off x="8641419" y="2225751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Implemented via </a:t>
            </a:r>
          </a:p>
          <a:p>
            <a:r>
              <a:rPr lang="en-US" sz="1200" b="1" dirty="0"/>
              <a:t>Files: {log, index}</a:t>
            </a:r>
          </a:p>
        </p:txBody>
      </p:sp>
      <p:sp>
        <p:nvSpPr>
          <p:cNvPr id="306" name="Right Brace 305">
            <a:extLst>
              <a:ext uri="{FF2B5EF4-FFF2-40B4-BE49-F238E27FC236}">
                <a16:creationId xmlns:a16="http://schemas.microsoft.com/office/drawing/2014/main" id="{EF97C60C-064C-4B9F-9994-8614A5DC800E}"/>
              </a:ext>
            </a:extLst>
          </p:cNvPr>
          <p:cNvSpPr/>
          <p:nvPr/>
        </p:nvSpPr>
        <p:spPr>
          <a:xfrm rot="3243114">
            <a:off x="10890167" y="4910974"/>
            <a:ext cx="409139" cy="17124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B1E4726B-252D-4951-A791-371FA865C3AD}"/>
              </a:ext>
            </a:extLst>
          </p:cNvPr>
          <p:cNvSpPr txBox="1"/>
          <p:nvPr/>
        </p:nvSpPr>
        <p:spPr>
          <a:xfrm rot="19409304">
            <a:off x="10654838" y="582328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Replicated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825CC18-3CCA-4AB3-9880-6668267526A3}"/>
              </a:ext>
            </a:extLst>
          </p:cNvPr>
          <p:cNvSpPr txBox="1"/>
          <p:nvPr/>
        </p:nvSpPr>
        <p:spPr>
          <a:xfrm>
            <a:off x="5491133" y="177160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Broker_0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DC7F1BAE-3931-4B16-BE83-BEB2E9A6232F}"/>
              </a:ext>
            </a:extLst>
          </p:cNvPr>
          <p:cNvSpPr txBox="1"/>
          <p:nvPr/>
        </p:nvSpPr>
        <p:spPr>
          <a:xfrm>
            <a:off x="6680711" y="140784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Broker_1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A3A88E2-022C-4549-ABFB-EE09F51BCC01}"/>
              </a:ext>
            </a:extLst>
          </p:cNvPr>
          <p:cNvSpPr txBox="1"/>
          <p:nvPr/>
        </p:nvSpPr>
        <p:spPr>
          <a:xfrm>
            <a:off x="7964495" y="99145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Broker_2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A55BB2-A666-4641-B273-98C37A208A95}"/>
              </a:ext>
            </a:extLst>
          </p:cNvPr>
          <p:cNvSpPr txBox="1"/>
          <p:nvPr/>
        </p:nvSpPr>
        <p:spPr>
          <a:xfrm>
            <a:off x="5026770" y="397967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Leader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57FB3EF-51BD-492B-B1C6-2A7816EBA438}"/>
              </a:ext>
            </a:extLst>
          </p:cNvPr>
          <p:cNvSpPr/>
          <p:nvPr/>
        </p:nvSpPr>
        <p:spPr>
          <a:xfrm>
            <a:off x="4583109" y="3989362"/>
            <a:ext cx="389106" cy="34046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F4D2016-40E8-4DFF-9474-FE7FF70A7D24}"/>
              </a:ext>
            </a:extLst>
          </p:cNvPr>
          <p:cNvSpPr/>
          <p:nvPr/>
        </p:nvSpPr>
        <p:spPr>
          <a:xfrm>
            <a:off x="4583109" y="4569307"/>
            <a:ext cx="389106" cy="340468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5869F6-E8F7-4C0A-B372-0D79C1FF7337}"/>
              </a:ext>
            </a:extLst>
          </p:cNvPr>
          <p:cNvSpPr txBox="1"/>
          <p:nvPr/>
        </p:nvSpPr>
        <p:spPr>
          <a:xfrm>
            <a:off x="5026770" y="455595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Follower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8853277-F7ED-483F-A25A-1B309EB891D1}"/>
              </a:ext>
            </a:extLst>
          </p:cNvPr>
          <p:cNvCxnSpPr>
            <a:cxnSpLocks/>
            <a:stCxn id="84" idx="0"/>
            <a:endCxn id="30" idx="2"/>
          </p:cNvCxnSpPr>
          <p:nvPr/>
        </p:nvCxnSpPr>
        <p:spPr>
          <a:xfrm flipH="1" flipV="1">
            <a:off x="9252583" y="4961394"/>
            <a:ext cx="829030" cy="122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B86ACDC-C35F-4281-9CC3-6FC2B015FF98}"/>
              </a:ext>
            </a:extLst>
          </p:cNvPr>
          <p:cNvCxnSpPr>
            <a:cxnSpLocks/>
            <a:stCxn id="84" idx="0"/>
            <a:endCxn id="21" idx="2"/>
          </p:cNvCxnSpPr>
          <p:nvPr/>
        </p:nvCxnSpPr>
        <p:spPr>
          <a:xfrm flipH="1" flipV="1">
            <a:off x="9252583" y="4183230"/>
            <a:ext cx="829030" cy="200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1ECFCE6-29E0-46B6-A63F-E8A3DBE74A75}"/>
              </a:ext>
            </a:extLst>
          </p:cNvPr>
          <p:cNvCxnSpPr>
            <a:cxnSpLocks/>
            <a:stCxn id="84" idx="0"/>
            <a:endCxn id="12" idx="2"/>
          </p:cNvCxnSpPr>
          <p:nvPr/>
        </p:nvCxnSpPr>
        <p:spPr>
          <a:xfrm flipH="1" flipV="1">
            <a:off x="9641689" y="3405066"/>
            <a:ext cx="439924" cy="278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66774C89-F0A0-4FCA-9CF7-682F615BECAA}"/>
              </a:ext>
            </a:extLst>
          </p:cNvPr>
          <p:cNvSpPr txBox="1"/>
          <p:nvPr/>
        </p:nvSpPr>
        <p:spPr>
          <a:xfrm>
            <a:off x="219225" y="4342847"/>
            <a:ext cx="60115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Partition is a </a:t>
            </a:r>
            <a:r>
              <a:rPr lang="en-US" sz="2000" b="1" dirty="0"/>
              <a:t>log</a:t>
            </a:r>
          </a:p>
          <a:p>
            <a:r>
              <a:rPr lang="en-US" sz="2000" dirty="0"/>
              <a:t>Segments are </a:t>
            </a:r>
            <a:r>
              <a:rPr lang="en-US" sz="2000" b="1" dirty="0"/>
              <a:t>logs</a:t>
            </a:r>
          </a:p>
          <a:p>
            <a:r>
              <a:rPr lang="en-US" sz="2000" dirty="0"/>
              <a:t>Partition append: create segment</a:t>
            </a:r>
          </a:p>
          <a:p>
            <a:r>
              <a:rPr lang="en-US" sz="2000" dirty="0"/>
              <a:t>Partition truncation: delete segment</a:t>
            </a:r>
          </a:p>
          <a:p>
            <a:endParaRPr lang="en-US" sz="2000" b="1" dirty="0"/>
          </a:p>
          <a:p>
            <a:r>
              <a:rPr lang="en-US" sz="2000" b="1" dirty="0"/>
              <a:t>HDFS</a:t>
            </a:r>
            <a:r>
              <a:rPr lang="en-US" sz="2000" dirty="0"/>
              <a:t> is write-once + append + truncate as well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3BE444-74AF-454D-AF44-2A3C56D82F71}"/>
              </a:ext>
            </a:extLst>
          </p:cNvPr>
          <p:cNvSpPr/>
          <p:nvPr/>
        </p:nvSpPr>
        <p:spPr>
          <a:xfrm>
            <a:off x="201398" y="1657565"/>
            <a:ext cx="1181318" cy="36933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Producer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BBA2231A-7D47-4881-9245-7DE7E34EC7A8}"/>
              </a:ext>
            </a:extLst>
          </p:cNvPr>
          <p:cNvSpPr/>
          <p:nvPr/>
        </p:nvSpPr>
        <p:spPr>
          <a:xfrm>
            <a:off x="1580412" y="2101560"/>
            <a:ext cx="1181318" cy="94964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Broker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89984AC4-4224-48B9-9229-C663988A71C0}"/>
              </a:ext>
            </a:extLst>
          </p:cNvPr>
          <p:cNvSpPr/>
          <p:nvPr/>
        </p:nvSpPr>
        <p:spPr>
          <a:xfrm>
            <a:off x="3204946" y="1666740"/>
            <a:ext cx="1316732" cy="36933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Consumer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C19387-0D04-4638-9A83-4FB7943DFA40}"/>
              </a:ext>
            </a:extLst>
          </p:cNvPr>
          <p:cNvSpPr/>
          <p:nvPr/>
        </p:nvSpPr>
        <p:spPr>
          <a:xfrm>
            <a:off x="1757765" y="2589723"/>
            <a:ext cx="838392" cy="2922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Topics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14389AB9-31CB-40DA-91C1-4A535DAD7144}"/>
              </a:ext>
            </a:extLst>
          </p:cNvPr>
          <p:cNvSpPr/>
          <p:nvPr/>
        </p:nvSpPr>
        <p:spPr>
          <a:xfrm>
            <a:off x="201398" y="2278258"/>
            <a:ext cx="1181318" cy="36933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Producer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A52337E7-D5C2-40DE-B2EE-AF180E0CF3AD}"/>
              </a:ext>
            </a:extLst>
          </p:cNvPr>
          <p:cNvSpPr/>
          <p:nvPr/>
        </p:nvSpPr>
        <p:spPr>
          <a:xfrm>
            <a:off x="197148" y="2876541"/>
            <a:ext cx="1181318" cy="36933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Producer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779B2E82-58D6-4FD8-80DE-CE3F56ED4FE9}"/>
              </a:ext>
            </a:extLst>
          </p:cNvPr>
          <p:cNvSpPr/>
          <p:nvPr/>
        </p:nvSpPr>
        <p:spPr>
          <a:xfrm>
            <a:off x="3204946" y="2278258"/>
            <a:ext cx="1316732" cy="36933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Consumer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535FD190-33FA-43AA-8637-DD0133EEA5F3}"/>
              </a:ext>
            </a:extLst>
          </p:cNvPr>
          <p:cNvSpPr/>
          <p:nvPr/>
        </p:nvSpPr>
        <p:spPr>
          <a:xfrm>
            <a:off x="3204946" y="2874013"/>
            <a:ext cx="1316732" cy="36933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Consumer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A5FA37-8916-4FBB-AF26-476724EAC7C7}"/>
              </a:ext>
            </a:extLst>
          </p:cNvPr>
          <p:cNvSpPr/>
          <p:nvPr/>
        </p:nvSpPr>
        <p:spPr>
          <a:xfrm>
            <a:off x="1506805" y="1360782"/>
            <a:ext cx="1571652" cy="188256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Kafka Cluster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E3032E59-34BA-47F3-B072-984BD64CB6D9}"/>
              </a:ext>
            </a:extLst>
          </p:cNvPr>
          <p:cNvSpPr/>
          <p:nvPr/>
        </p:nvSpPr>
        <p:spPr>
          <a:xfrm>
            <a:off x="1378264" y="2288710"/>
            <a:ext cx="210947" cy="3484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8" name="Arrow: Right 167">
            <a:extLst>
              <a:ext uri="{FF2B5EF4-FFF2-40B4-BE49-F238E27FC236}">
                <a16:creationId xmlns:a16="http://schemas.microsoft.com/office/drawing/2014/main" id="{F58BEFB6-803D-4768-8227-5189D9ABC0EF}"/>
              </a:ext>
            </a:extLst>
          </p:cNvPr>
          <p:cNvSpPr/>
          <p:nvPr/>
        </p:nvSpPr>
        <p:spPr>
          <a:xfrm>
            <a:off x="1374054" y="1676892"/>
            <a:ext cx="210947" cy="3484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A5682776-4965-44EA-B85B-88B0C376DE20}"/>
              </a:ext>
            </a:extLst>
          </p:cNvPr>
          <p:cNvSpPr/>
          <p:nvPr/>
        </p:nvSpPr>
        <p:spPr>
          <a:xfrm>
            <a:off x="1383347" y="2898996"/>
            <a:ext cx="210947" cy="3484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67FD60DD-D1B3-434E-840A-3B3F56E40DE5}"/>
              </a:ext>
            </a:extLst>
          </p:cNvPr>
          <p:cNvSpPr/>
          <p:nvPr/>
        </p:nvSpPr>
        <p:spPr>
          <a:xfrm>
            <a:off x="2989822" y="1676892"/>
            <a:ext cx="210947" cy="3484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180FC753-28F3-4042-9182-E30902ED687B}"/>
              </a:ext>
            </a:extLst>
          </p:cNvPr>
          <p:cNvSpPr/>
          <p:nvPr/>
        </p:nvSpPr>
        <p:spPr>
          <a:xfrm>
            <a:off x="2997822" y="2284775"/>
            <a:ext cx="210947" cy="3484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911A0995-7932-4EDA-BF63-4E8000C1D16A}"/>
              </a:ext>
            </a:extLst>
          </p:cNvPr>
          <p:cNvSpPr/>
          <p:nvPr/>
        </p:nvSpPr>
        <p:spPr>
          <a:xfrm>
            <a:off x="2979882" y="2884465"/>
            <a:ext cx="210947" cy="3484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27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D6B81-220B-46E0-887E-21BFA3FFB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605032"/>
            <a:ext cx="8074232" cy="365125"/>
          </a:xfrm>
        </p:spPr>
        <p:txBody>
          <a:bodyPr/>
          <a:lstStyle/>
          <a:p>
            <a:r>
              <a:rPr lang="en-US" dirty="0"/>
              <a:t>© 2021 SNIA Persistent Memory + Computation Storage Summit. All Rights Reserved.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B6E70-9455-459C-8A30-4371E4909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220857"/>
            <a:ext cx="7706801" cy="2953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9C9B61-A845-4E9B-B561-BB1EA50E3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79" y="3574424"/>
            <a:ext cx="5073914" cy="2853677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1F6E8CD-D6A5-41FA-BE45-77704EF828BA}"/>
              </a:ext>
            </a:extLst>
          </p:cNvPr>
          <p:cNvGrpSpPr/>
          <p:nvPr/>
        </p:nvGrpSpPr>
        <p:grpSpPr>
          <a:xfrm>
            <a:off x="2548234" y="5520502"/>
            <a:ext cx="4309766" cy="689588"/>
            <a:chOff x="2548234" y="5520502"/>
            <a:chExt cx="4309766" cy="6895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C0901F-2EC0-43B8-8A66-B4DBF42B4DF6}"/>
                </a:ext>
              </a:extLst>
            </p:cNvPr>
            <p:cNvSpPr txBox="1"/>
            <p:nvPr/>
          </p:nvSpPr>
          <p:spPr>
            <a:xfrm>
              <a:off x="2548234" y="5840758"/>
              <a:ext cx="2515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Hook into FS internals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88452B-A49A-4F82-8175-17087A24EB6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5063666" y="5520502"/>
              <a:ext cx="1794334" cy="5049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357DD5-0AB7-45BD-A4E5-6C1F3811A027}"/>
              </a:ext>
            </a:extLst>
          </p:cNvPr>
          <p:cNvGrpSpPr/>
          <p:nvPr/>
        </p:nvGrpSpPr>
        <p:grpSpPr>
          <a:xfrm>
            <a:off x="2548234" y="5187571"/>
            <a:ext cx="4387587" cy="470471"/>
            <a:chOff x="2548234" y="5187571"/>
            <a:chExt cx="4387587" cy="47047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B88653-FB97-4F03-806C-BBB70CC80C3F}"/>
                </a:ext>
              </a:extLst>
            </p:cNvPr>
            <p:cNvSpPr txBox="1"/>
            <p:nvPr/>
          </p:nvSpPr>
          <p:spPr>
            <a:xfrm>
              <a:off x="2548234" y="5288710"/>
              <a:ext cx="2002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 Space WAL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064B32-1B97-42FC-94F4-BF370D8DFCE8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4550705" y="5187571"/>
              <a:ext cx="2385116" cy="2858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CBC12A8-340D-4E36-8591-8424A85BF954}"/>
              </a:ext>
            </a:extLst>
          </p:cNvPr>
          <p:cNvGrpSpPr/>
          <p:nvPr/>
        </p:nvGrpSpPr>
        <p:grpSpPr>
          <a:xfrm>
            <a:off x="2548234" y="4736663"/>
            <a:ext cx="4679417" cy="369332"/>
            <a:chOff x="2548234" y="4736663"/>
            <a:chExt cx="4679417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3EA22B-11A6-4EE1-A63A-6BBEE98369C1}"/>
                </a:ext>
              </a:extLst>
            </p:cNvPr>
            <p:cNvSpPr txBox="1"/>
            <p:nvPr/>
          </p:nvSpPr>
          <p:spPr>
            <a:xfrm>
              <a:off x="2548234" y="4736663"/>
              <a:ext cx="3005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RocksDB</a:t>
              </a:r>
              <a:r>
                <a:rPr lang="en-US" dirty="0"/>
                <a:t> w/ Journaling FS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B8CBB0A-61A9-4ED6-A854-ED7583171A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554185" y="4886857"/>
              <a:ext cx="1673466" cy="3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475A6E98-EF5C-4944-8D58-9883CB4A52B7}"/>
              </a:ext>
            </a:extLst>
          </p:cNvPr>
          <p:cNvSpPr/>
          <p:nvPr/>
        </p:nvSpPr>
        <p:spPr>
          <a:xfrm>
            <a:off x="6935821" y="4377447"/>
            <a:ext cx="1217294" cy="442742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4367881-CFFD-45C3-928D-57E4CC21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err="1"/>
              <a:t>Ceph’s</a:t>
            </a:r>
            <a:r>
              <a:rPr lang="en-US" dirty="0"/>
              <a:t> Lessons</a:t>
            </a:r>
          </a:p>
        </p:txBody>
      </p:sp>
    </p:spTree>
    <p:extLst>
      <p:ext uri="{BB962C8B-B14F-4D97-AF65-F5344CB8AC3E}">
        <p14:creationId xmlns:p14="http://schemas.microsoft.com/office/powerpoint/2010/main" val="324765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Ceph’s</a:t>
            </a:r>
            <a:r>
              <a:rPr lang="en-US" dirty="0"/>
              <a:t> </a:t>
            </a:r>
            <a:r>
              <a:rPr lang="en-US" dirty="0" err="1"/>
              <a:t>BlueStore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E315919-C3EF-4808-80A6-2F50938C6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605032"/>
            <a:ext cx="8074232" cy="365125"/>
          </a:xfrm>
        </p:spPr>
        <p:txBody>
          <a:bodyPr/>
          <a:lstStyle/>
          <a:p>
            <a:r>
              <a:rPr lang="en-US" dirty="0"/>
              <a:t>© 2021 SNIA Persistent Memory + Computation Storage Summit. All Rights Reserved.</a:t>
            </a:r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571216-8887-41DF-AEED-A03E273F0AB2}"/>
              </a:ext>
            </a:extLst>
          </p:cNvPr>
          <p:cNvSpPr/>
          <p:nvPr/>
        </p:nvSpPr>
        <p:spPr>
          <a:xfrm>
            <a:off x="2899834" y="1285351"/>
            <a:ext cx="1066800" cy="25400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7821DE-14CE-4E77-A175-C067D6393C92}"/>
              </a:ext>
            </a:extLst>
          </p:cNvPr>
          <p:cNvSpPr/>
          <p:nvPr/>
        </p:nvSpPr>
        <p:spPr>
          <a:xfrm>
            <a:off x="5856817" y="4250267"/>
            <a:ext cx="558800" cy="38946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OSD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B0E38D-539D-46F2-8B91-A0B93F77539D}"/>
              </a:ext>
            </a:extLst>
          </p:cNvPr>
          <p:cNvSpPr/>
          <p:nvPr/>
        </p:nvSpPr>
        <p:spPr>
          <a:xfrm>
            <a:off x="6542617" y="4250267"/>
            <a:ext cx="558800" cy="38946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OSD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AFDD0C-CA80-4A1B-9A39-19D998AB9367}"/>
              </a:ext>
            </a:extLst>
          </p:cNvPr>
          <p:cNvSpPr/>
          <p:nvPr/>
        </p:nvSpPr>
        <p:spPr>
          <a:xfrm>
            <a:off x="7228417" y="4250267"/>
            <a:ext cx="558800" cy="38946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OSD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FC56BC-B2EA-467A-9FA4-2019ED9D582B}"/>
              </a:ext>
            </a:extLst>
          </p:cNvPr>
          <p:cNvSpPr/>
          <p:nvPr/>
        </p:nvSpPr>
        <p:spPr>
          <a:xfrm>
            <a:off x="3729695" y="4250267"/>
            <a:ext cx="287866" cy="38946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020A71-7605-4FD4-BE70-48E3A892282D}"/>
              </a:ext>
            </a:extLst>
          </p:cNvPr>
          <p:cNvSpPr/>
          <p:nvPr/>
        </p:nvSpPr>
        <p:spPr>
          <a:xfrm>
            <a:off x="4131861" y="4250267"/>
            <a:ext cx="287866" cy="38946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459AEBA-2600-405F-B437-63D39BCBC820}"/>
              </a:ext>
            </a:extLst>
          </p:cNvPr>
          <p:cNvSpPr/>
          <p:nvPr/>
        </p:nvSpPr>
        <p:spPr>
          <a:xfrm>
            <a:off x="4529795" y="4250267"/>
            <a:ext cx="287866" cy="38946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493D76-9221-4B9D-A645-784C07EF1271}"/>
              </a:ext>
            </a:extLst>
          </p:cNvPr>
          <p:cNvSpPr/>
          <p:nvPr/>
        </p:nvSpPr>
        <p:spPr>
          <a:xfrm>
            <a:off x="1794728" y="4250267"/>
            <a:ext cx="287866" cy="38946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6DBF86-1111-41C5-A550-1740FA5F3248}"/>
              </a:ext>
            </a:extLst>
          </p:cNvPr>
          <p:cNvSpPr/>
          <p:nvPr/>
        </p:nvSpPr>
        <p:spPr>
          <a:xfrm>
            <a:off x="2196894" y="4250267"/>
            <a:ext cx="287866" cy="38946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0FBB7B-415E-4F73-A860-53CA027B9F26}"/>
              </a:ext>
            </a:extLst>
          </p:cNvPr>
          <p:cNvSpPr/>
          <p:nvPr/>
        </p:nvSpPr>
        <p:spPr>
          <a:xfrm>
            <a:off x="2594828" y="4250267"/>
            <a:ext cx="287866" cy="38946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890FED-8D3F-497C-A0BF-58977123ADDF}"/>
              </a:ext>
            </a:extLst>
          </p:cNvPr>
          <p:cNvSpPr/>
          <p:nvPr/>
        </p:nvSpPr>
        <p:spPr>
          <a:xfrm>
            <a:off x="8686800" y="1803401"/>
            <a:ext cx="2878667" cy="29210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OSD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AD8918-87CA-4E16-B506-EEB31A0BDA35}"/>
              </a:ext>
            </a:extLst>
          </p:cNvPr>
          <p:cNvSpPr/>
          <p:nvPr/>
        </p:nvSpPr>
        <p:spPr>
          <a:xfrm>
            <a:off x="8862486" y="2463802"/>
            <a:ext cx="2560106" cy="2228346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BlueStore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970AA-1BAF-45C3-B080-2874669A24CF}"/>
              </a:ext>
            </a:extLst>
          </p:cNvPr>
          <p:cNvSpPr txBox="1"/>
          <p:nvPr/>
        </p:nvSpPr>
        <p:spPr>
          <a:xfrm>
            <a:off x="9163048" y="2956124"/>
            <a:ext cx="62549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CBDC4D-D048-4F80-A3D3-02A48BF717C0}"/>
              </a:ext>
            </a:extLst>
          </p:cNvPr>
          <p:cNvSpPr txBox="1"/>
          <p:nvPr/>
        </p:nvSpPr>
        <p:spPr>
          <a:xfrm>
            <a:off x="10066354" y="2956124"/>
            <a:ext cx="1091966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MetaData</a:t>
            </a:r>
            <a:endParaRPr lang="en-US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24F0331-03EA-4E18-A762-C0167549F77F}"/>
              </a:ext>
            </a:extLst>
          </p:cNvPr>
          <p:cNvSpPr/>
          <p:nvPr/>
        </p:nvSpPr>
        <p:spPr>
          <a:xfrm>
            <a:off x="10182997" y="3730374"/>
            <a:ext cx="924983" cy="38946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RocksDB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0BCFCE-B5E2-4676-A6B9-D0ADBE7FEE63}"/>
              </a:ext>
            </a:extLst>
          </p:cNvPr>
          <p:cNvSpPr/>
          <p:nvPr/>
        </p:nvSpPr>
        <p:spPr>
          <a:xfrm>
            <a:off x="10192590" y="4119840"/>
            <a:ext cx="924983" cy="38946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BlueFS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8F236685-5CA0-46D6-AF77-10D35C953720}"/>
              </a:ext>
            </a:extLst>
          </p:cNvPr>
          <p:cNvSpPr/>
          <p:nvPr/>
        </p:nvSpPr>
        <p:spPr>
          <a:xfrm>
            <a:off x="9426326" y="3337333"/>
            <a:ext cx="237066" cy="660400"/>
          </a:xfrm>
          <a:prstGeom prst="downArrow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351AA19-D806-40D4-B595-75A7B972BB30}"/>
              </a:ext>
            </a:extLst>
          </p:cNvPr>
          <p:cNvSpPr/>
          <p:nvPr/>
        </p:nvSpPr>
        <p:spPr>
          <a:xfrm>
            <a:off x="10536548" y="3304023"/>
            <a:ext cx="237066" cy="363510"/>
          </a:xfrm>
          <a:prstGeom prst="downArrow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15BFA121-65A9-4506-AF14-DFCB90E62AE1}"/>
              </a:ext>
            </a:extLst>
          </p:cNvPr>
          <p:cNvSpPr/>
          <p:nvPr/>
        </p:nvSpPr>
        <p:spPr>
          <a:xfrm>
            <a:off x="1794728" y="5063067"/>
            <a:ext cx="287866" cy="365125"/>
          </a:xfrm>
          <a:prstGeom prst="flowChartMagneticDisk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66B5E00E-AB1F-44E7-86FB-151F12005044}"/>
              </a:ext>
            </a:extLst>
          </p:cNvPr>
          <p:cNvSpPr/>
          <p:nvPr/>
        </p:nvSpPr>
        <p:spPr>
          <a:xfrm>
            <a:off x="2196894" y="5063066"/>
            <a:ext cx="287866" cy="365125"/>
          </a:xfrm>
          <a:prstGeom prst="flowChartMagneticDisk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0D810379-AE37-4DE5-8E28-C70A150E3560}"/>
              </a:ext>
            </a:extLst>
          </p:cNvPr>
          <p:cNvSpPr/>
          <p:nvPr/>
        </p:nvSpPr>
        <p:spPr>
          <a:xfrm>
            <a:off x="2594828" y="5063066"/>
            <a:ext cx="287866" cy="365125"/>
          </a:xfrm>
          <a:prstGeom prst="flowChartMagneticDisk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CB4FC838-B6EB-4D1D-A720-486928029FCB}"/>
              </a:ext>
            </a:extLst>
          </p:cNvPr>
          <p:cNvSpPr/>
          <p:nvPr/>
        </p:nvSpPr>
        <p:spPr>
          <a:xfrm>
            <a:off x="3729695" y="5063067"/>
            <a:ext cx="287866" cy="365125"/>
          </a:xfrm>
          <a:prstGeom prst="flowChartMagneticDisk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67C2A0F9-6F37-4DFB-8824-AC84573E8BE7}"/>
              </a:ext>
            </a:extLst>
          </p:cNvPr>
          <p:cNvSpPr/>
          <p:nvPr/>
        </p:nvSpPr>
        <p:spPr>
          <a:xfrm>
            <a:off x="4131861" y="5063066"/>
            <a:ext cx="287866" cy="365125"/>
          </a:xfrm>
          <a:prstGeom prst="flowChartMagneticDisk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E109826A-D8A9-4F2D-9DEB-BCB0B66BF030}"/>
              </a:ext>
            </a:extLst>
          </p:cNvPr>
          <p:cNvSpPr/>
          <p:nvPr/>
        </p:nvSpPr>
        <p:spPr>
          <a:xfrm>
            <a:off x="4529795" y="5063066"/>
            <a:ext cx="287866" cy="365125"/>
          </a:xfrm>
          <a:prstGeom prst="flowChartMagneticDisk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3A53B8D3-8E5F-4189-999C-5960BC534228}"/>
              </a:ext>
            </a:extLst>
          </p:cNvPr>
          <p:cNvSpPr/>
          <p:nvPr/>
        </p:nvSpPr>
        <p:spPr>
          <a:xfrm>
            <a:off x="5992284" y="5063065"/>
            <a:ext cx="287866" cy="365125"/>
          </a:xfrm>
          <a:prstGeom prst="flowChartMagneticDisk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D03386C2-A562-45CA-9C6E-EDC57BF8CA25}"/>
              </a:ext>
            </a:extLst>
          </p:cNvPr>
          <p:cNvSpPr/>
          <p:nvPr/>
        </p:nvSpPr>
        <p:spPr>
          <a:xfrm>
            <a:off x="6678088" y="5063065"/>
            <a:ext cx="287866" cy="365125"/>
          </a:xfrm>
          <a:prstGeom prst="flowChartMagneticDisk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27FE17C0-617D-444A-881B-693128704A0A}"/>
              </a:ext>
            </a:extLst>
          </p:cNvPr>
          <p:cNvSpPr/>
          <p:nvPr/>
        </p:nvSpPr>
        <p:spPr>
          <a:xfrm>
            <a:off x="7363884" y="5063066"/>
            <a:ext cx="287866" cy="365125"/>
          </a:xfrm>
          <a:prstGeom prst="flowChartMagneticDisk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164CB2-AE9D-4849-A04C-C597599FBADE}"/>
              </a:ext>
            </a:extLst>
          </p:cNvPr>
          <p:cNvCxnSpPr>
            <a:stCxn id="18" idx="2"/>
            <a:endCxn id="27" idx="1"/>
          </p:cNvCxnSpPr>
          <p:nvPr/>
        </p:nvCxnSpPr>
        <p:spPr>
          <a:xfrm>
            <a:off x="1938661" y="4639733"/>
            <a:ext cx="0" cy="4233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44E665-56D3-45A0-A1B0-468054D1389F}"/>
              </a:ext>
            </a:extLst>
          </p:cNvPr>
          <p:cNvCxnSpPr>
            <a:cxnSpLocks/>
            <a:stCxn id="19" idx="2"/>
            <a:endCxn id="28" idx="1"/>
          </p:cNvCxnSpPr>
          <p:nvPr/>
        </p:nvCxnSpPr>
        <p:spPr>
          <a:xfrm>
            <a:off x="2340827" y="4639733"/>
            <a:ext cx="0" cy="4233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918C9D-AAEF-450A-A737-9F8F53D9F282}"/>
              </a:ext>
            </a:extLst>
          </p:cNvPr>
          <p:cNvCxnSpPr>
            <a:cxnSpLocks/>
            <a:stCxn id="20" idx="2"/>
            <a:endCxn id="29" idx="1"/>
          </p:cNvCxnSpPr>
          <p:nvPr/>
        </p:nvCxnSpPr>
        <p:spPr>
          <a:xfrm>
            <a:off x="2738761" y="4639733"/>
            <a:ext cx="0" cy="4233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43BCE0-7B1E-44BE-863C-585CDBD13781}"/>
              </a:ext>
            </a:extLst>
          </p:cNvPr>
          <p:cNvCxnSpPr>
            <a:cxnSpLocks/>
            <a:stCxn id="15" idx="2"/>
            <a:endCxn id="30" idx="1"/>
          </p:cNvCxnSpPr>
          <p:nvPr/>
        </p:nvCxnSpPr>
        <p:spPr>
          <a:xfrm>
            <a:off x="3873628" y="4639733"/>
            <a:ext cx="0" cy="4233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B0EC93-8950-4862-9BEB-A4E3C769250A}"/>
              </a:ext>
            </a:extLst>
          </p:cNvPr>
          <p:cNvCxnSpPr>
            <a:cxnSpLocks/>
            <a:stCxn id="16" idx="2"/>
            <a:endCxn id="31" idx="1"/>
          </p:cNvCxnSpPr>
          <p:nvPr/>
        </p:nvCxnSpPr>
        <p:spPr>
          <a:xfrm>
            <a:off x="4275794" y="4639733"/>
            <a:ext cx="0" cy="4233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251DFD-587C-4A0F-8D0A-50D182B26B00}"/>
              </a:ext>
            </a:extLst>
          </p:cNvPr>
          <p:cNvCxnSpPr>
            <a:cxnSpLocks/>
            <a:stCxn id="17" idx="2"/>
            <a:endCxn id="32" idx="1"/>
          </p:cNvCxnSpPr>
          <p:nvPr/>
        </p:nvCxnSpPr>
        <p:spPr>
          <a:xfrm>
            <a:off x="4673728" y="4639733"/>
            <a:ext cx="0" cy="4233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27EAC3-DAB9-48E4-8767-DC42FACEDD45}"/>
              </a:ext>
            </a:extLst>
          </p:cNvPr>
          <p:cNvCxnSpPr>
            <a:cxnSpLocks/>
            <a:stCxn id="5" idx="2"/>
            <a:endCxn id="33" idx="1"/>
          </p:cNvCxnSpPr>
          <p:nvPr/>
        </p:nvCxnSpPr>
        <p:spPr>
          <a:xfrm>
            <a:off x="6136217" y="4639733"/>
            <a:ext cx="0" cy="4233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9DA4EF-D795-4F15-AFC6-0FCFE2847A0C}"/>
              </a:ext>
            </a:extLst>
          </p:cNvPr>
          <p:cNvCxnSpPr>
            <a:cxnSpLocks/>
            <a:stCxn id="12" idx="2"/>
            <a:endCxn id="34" idx="1"/>
          </p:cNvCxnSpPr>
          <p:nvPr/>
        </p:nvCxnSpPr>
        <p:spPr>
          <a:xfrm>
            <a:off x="6822017" y="4639733"/>
            <a:ext cx="4" cy="4233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C6CAA0-5BF4-4ED5-9865-0648B02B53B8}"/>
              </a:ext>
            </a:extLst>
          </p:cNvPr>
          <p:cNvCxnSpPr>
            <a:cxnSpLocks/>
            <a:stCxn id="14" idx="2"/>
            <a:endCxn id="35" idx="1"/>
          </p:cNvCxnSpPr>
          <p:nvPr/>
        </p:nvCxnSpPr>
        <p:spPr>
          <a:xfrm>
            <a:off x="7507817" y="4639733"/>
            <a:ext cx="0" cy="4233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8CA1F8-EF3B-4AC6-AB23-BBC5A2621458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2342943" y="1539351"/>
            <a:ext cx="1090291" cy="109378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28ABAC-0A64-4FC8-9D47-5CB7044C0590}"/>
              </a:ext>
            </a:extLst>
          </p:cNvPr>
          <p:cNvCxnSpPr>
            <a:cxnSpLocks/>
            <a:stCxn id="4" idx="0"/>
            <a:endCxn id="18" idx="0"/>
          </p:cNvCxnSpPr>
          <p:nvPr/>
        </p:nvCxnSpPr>
        <p:spPr>
          <a:xfrm flipH="1">
            <a:off x="1938661" y="2633133"/>
            <a:ext cx="404282" cy="161713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E6B29C-1FD1-4F71-A948-753E46B667F4}"/>
              </a:ext>
            </a:extLst>
          </p:cNvPr>
          <p:cNvCxnSpPr>
            <a:cxnSpLocks/>
            <a:stCxn id="4" idx="0"/>
            <a:endCxn id="19" idx="0"/>
          </p:cNvCxnSpPr>
          <p:nvPr/>
        </p:nvCxnSpPr>
        <p:spPr>
          <a:xfrm flipH="1">
            <a:off x="2340827" y="2633133"/>
            <a:ext cx="2116" cy="161713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4CEE2B0-E821-461B-9D4E-7D3F8E42C49E}"/>
              </a:ext>
            </a:extLst>
          </p:cNvPr>
          <p:cNvCxnSpPr>
            <a:cxnSpLocks/>
            <a:stCxn id="4" idx="0"/>
            <a:endCxn id="20" idx="0"/>
          </p:cNvCxnSpPr>
          <p:nvPr/>
        </p:nvCxnSpPr>
        <p:spPr>
          <a:xfrm>
            <a:off x="2342943" y="2633133"/>
            <a:ext cx="395818" cy="161713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0CFA412-8020-48F1-A2ED-A2EAA2306524}"/>
              </a:ext>
            </a:extLst>
          </p:cNvPr>
          <p:cNvCxnSpPr>
            <a:cxnSpLocks/>
            <a:stCxn id="8" idx="0"/>
            <a:endCxn id="15" idx="0"/>
          </p:cNvCxnSpPr>
          <p:nvPr/>
        </p:nvCxnSpPr>
        <p:spPr>
          <a:xfrm flipH="1">
            <a:off x="3873628" y="2633133"/>
            <a:ext cx="402166" cy="161713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C5CBC41-D897-43D3-9943-BA4D384C23D6}"/>
              </a:ext>
            </a:extLst>
          </p:cNvPr>
          <p:cNvCxnSpPr>
            <a:cxnSpLocks/>
            <a:stCxn id="8" idx="0"/>
            <a:endCxn id="16" idx="0"/>
          </p:cNvCxnSpPr>
          <p:nvPr/>
        </p:nvCxnSpPr>
        <p:spPr>
          <a:xfrm>
            <a:off x="4275794" y="2633133"/>
            <a:ext cx="0" cy="161713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B9052BC-9A9E-4337-8038-2CBE17398741}"/>
              </a:ext>
            </a:extLst>
          </p:cNvPr>
          <p:cNvCxnSpPr>
            <a:cxnSpLocks/>
            <a:stCxn id="8" idx="0"/>
            <a:endCxn id="17" idx="0"/>
          </p:cNvCxnSpPr>
          <p:nvPr/>
        </p:nvCxnSpPr>
        <p:spPr>
          <a:xfrm>
            <a:off x="4275794" y="2633133"/>
            <a:ext cx="397934" cy="161713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3922A2-78F8-48AA-A38D-53268BDCA992}"/>
              </a:ext>
            </a:extLst>
          </p:cNvPr>
          <p:cNvCxnSpPr>
            <a:cxnSpLocks/>
            <a:stCxn id="11" idx="0"/>
            <a:endCxn id="5" idx="0"/>
          </p:cNvCxnSpPr>
          <p:nvPr/>
        </p:nvCxnSpPr>
        <p:spPr>
          <a:xfrm flipH="1">
            <a:off x="6136217" y="2633133"/>
            <a:ext cx="681566" cy="161713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60825DF-3F22-4920-A3E0-3B7FB5AAC3EC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>
            <a:off x="6817783" y="2633133"/>
            <a:ext cx="4234" cy="161713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264B3F-28EF-4B8A-B9A4-1492F83B1745}"/>
              </a:ext>
            </a:extLst>
          </p:cNvPr>
          <p:cNvCxnSpPr>
            <a:cxnSpLocks/>
            <a:stCxn id="11" idx="0"/>
            <a:endCxn id="14" idx="0"/>
          </p:cNvCxnSpPr>
          <p:nvPr/>
        </p:nvCxnSpPr>
        <p:spPr>
          <a:xfrm>
            <a:off x="6817783" y="2633133"/>
            <a:ext cx="690034" cy="161713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A3A4250-4B50-4317-9C0C-7461B37518C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3433234" y="1539351"/>
            <a:ext cx="842560" cy="109378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70BA68B-8AF3-4FBA-B29F-2F20F392D082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3433234" y="1539351"/>
            <a:ext cx="3384549" cy="109378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63619BA-722E-4A6F-B51B-FD631EBD4906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507817" y="1972733"/>
            <a:ext cx="1265483" cy="227753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834D404-5B04-4A04-945C-573F551ED84D}"/>
              </a:ext>
            </a:extLst>
          </p:cNvPr>
          <p:cNvCxnSpPr>
            <a:cxnSpLocks/>
            <a:stCxn id="35" idx="3"/>
            <a:endCxn id="124" idx="3"/>
          </p:cNvCxnSpPr>
          <p:nvPr/>
        </p:nvCxnSpPr>
        <p:spPr>
          <a:xfrm>
            <a:off x="7507817" y="5428191"/>
            <a:ext cx="2692794" cy="846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D5C9BA-4921-4005-A272-FEF2306088BE}"/>
              </a:ext>
            </a:extLst>
          </p:cNvPr>
          <p:cNvSpPr/>
          <p:nvPr/>
        </p:nvSpPr>
        <p:spPr>
          <a:xfrm>
            <a:off x="1720643" y="2633133"/>
            <a:ext cx="1244600" cy="2277534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BBB15-CB51-4487-9216-21B973C0ABAF}"/>
              </a:ext>
            </a:extLst>
          </p:cNvPr>
          <p:cNvSpPr/>
          <p:nvPr/>
        </p:nvSpPr>
        <p:spPr>
          <a:xfrm>
            <a:off x="3653494" y="2633133"/>
            <a:ext cx="1244600" cy="2277534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831B19-F41E-400D-89F3-934F509A5CF7}"/>
              </a:ext>
            </a:extLst>
          </p:cNvPr>
          <p:cNvSpPr/>
          <p:nvPr/>
        </p:nvSpPr>
        <p:spPr>
          <a:xfrm>
            <a:off x="5560483" y="2633133"/>
            <a:ext cx="2514600" cy="2277534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Storage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A4EB5DD-C987-4251-A165-69E8D59BBC89}"/>
              </a:ext>
            </a:extLst>
          </p:cNvPr>
          <p:cNvSpPr txBox="1"/>
          <p:nvPr/>
        </p:nvSpPr>
        <p:spPr>
          <a:xfrm>
            <a:off x="743639" y="5044744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</a:t>
            </a:r>
          </a:p>
          <a:p>
            <a:r>
              <a:rPr lang="en-US" dirty="0"/>
              <a:t>Device</a:t>
            </a:r>
          </a:p>
        </p:txBody>
      </p:sp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27D08E45-C09D-453D-AE61-0D245C2FC562}"/>
              </a:ext>
            </a:extLst>
          </p:cNvPr>
          <p:cNvSpPr/>
          <p:nvPr/>
        </p:nvSpPr>
        <p:spPr>
          <a:xfrm>
            <a:off x="8978630" y="4844267"/>
            <a:ext cx="2443962" cy="592389"/>
          </a:xfrm>
          <a:prstGeom prst="flowChartMagneticDisk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 Device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978BB3-A4C3-48C5-AAED-EE53B4649FED}"/>
              </a:ext>
            </a:extLst>
          </p:cNvPr>
          <p:cNvSpPr txBox="1"/>
          <p:nvPr/>
        </p:nvSpPr>
        <p:spPr>
          <a:xfrm>
            <a:off x="907626" y="5746934"/>
            <a:ext cx="8428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Bypassing file system</a:t>
            </a:r>
            <a:r>
              <a:rPr lang="en-US" dirty="0"/>
              <a:t>, </a:t>
            </a:r>
            <a:r>
              <a:rPr lang="en-US" dirty="0" err="1"/>
              <a:t>BlueFS</a:t>
            </a:r>
            <a:r>
              <a:rPr lang="en-US" dirty="0"/>
              <a:t> </a:t>
            </a:r>
            <a:r>
              <a:rPr lang="en-US" b="1" dirty="0"/>
              <a:t>provides a log interface.</a:t>
            </a:r>
          </a:p>
          <a:p>
            <a:r>
              <a:rPr lang="en-US" dirty="0" err="1"/>
              <a:t>BlueFS</a:t>
            </a:r>
            <a:r>
              <a:rPr lang="en-US" dirty="0"/>
              <a:t> operates in user space,  “</a:t>
            </a:r>
            <a:r>
              <a:rPr lang="en-US" b="1" dirty="0"/>
              <a:t>runs on raw storage device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Stabilized in 2 years (not 10 years), due to simplicity and limited semantics.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95329-DD10-4586-B2D5-2FCCB57818B1}"/>
              </a:ext>
            </a:extLst>
          </p:cNvPr>
          <p:cNvSpPr txBox="1"/>
          <p:nvPr/>
        </p:nvSpPr>
        <p:spPr>
          <a:xfrm>
            <a:off x="703971" y="2744779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Storage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299479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C083-F8A9-4074-BC5C-23336064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349D-B085-4580-8893-3A37E80A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463040"/>
            <a:ext cx="9301189" cy="477009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“Databases”/Distributed Storages are using log-structured approach to manage data.</a:t>
            </a:r>
          </a:p>
          <a:p>
            <a:pPr lvl="1"/>
            <a:r>
              <a:rPr lang="en-US" dirty="0"/>
              <a:t>Log approach: append-only, immutable, delete-as-a-whole.</a:t>
            </a:r>
          </a:p>
          <a:p>
            <a:pPr lvl="1"/>
            <a:r>
              <a:rPr lang="en-US" dirty="0"/>
              <a:t>Logs vary in size, from several MBs to hundreds of GBs.</a:t>
            </a:r>
          </a:p>
          <a:p>
            <a:r>
              <a:rPr lang="en-US" dirty="0"/>
              <a:t>Most existing data processing frameworks are still using native file system, which is demonstrated to be “unfit”</a:t>
            </a:r>
          </a:p>
          <a:p>
            <a:pPr lvl="1"/>
            <a:r>
              <a:rPr lang="en-US" dirty="0"/>
              <a:t>Slow read-modify-write</a:t>
            </a:r>
          </a:p>
          <a:p>
            <a:pPr lvl="1"/>
            <a:r>
              <a:rPr lang="en-US" dirty="0"/>
              <a:t>Double writes</a:t>
            </a:r>
          </a:p>
          <a:p>
            <a:pPr lvl="1"/>
            <a:r>
              <a:rPr lang="en-US" dirty="0"/>
              <a:t>Slow to adopt new hardware like Zoned Namespace.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9BF66A2-6348-4995-AA1C-166B92BEA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605032"/>
            <a:ext cx="8074232" cy="365125"/>
          </a:xfrm>
        </p:spPr>
        <p:txBody>
          <a:bodyPr/>
          <a:lstStyle/>
          <a:p>
            <a:r>
              <a:rPr lang="en-US" dirty="0"/>
              <a:t>© 2021 SNIA Persistent Memory + Computation Storage Summit.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4393-AFF2-45DC-AA4D-0D2727FA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en-US" altLang="zh-CN" dirty="0"/>
              <a:t>oned Namespace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E5C487-9224-4E91-95CC-45ADC3F45BFB}"/>
              </a:ext>
            </a:extLst>
          </p:cNvPr>
          <p:cNvSpPr/>
          <p:nvPr/>
        </p:nvSpPr>
        <p:spPr>
          <a:xfrm>
            <a:off x="922866" y="1574800"/>
            <a:ext cx="1769497" cy="3894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Zone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63B12-1350-4A47-B914-E89824F04DF9}"/>
              </a:ext>
            </a:extLst>
          </p:cNvPr>
          <p:cNvSpPr/>
          <p:nvPr/>
        </p:nvSpPr>
        <p:spPr>
          <a:xfrm>
            <a:off x="2696591" y="1574800"/>
            <a:ext cx="1765268" cy="3894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Zone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09B66F-AE7E-42D8-90DC-FC6599C6674D}"/>
              </a:ext>
            </a:extLst>
          </p:cNvPr>
          <p:cNvSpPr/>
          <p:nvPr/>
        </p:nvSpPr>
        <p:spPr>
          <a:xfrm>
            <a:off x="4466085" y="1574800"/>
            <a:ext cx="1756690" cy="3894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Zone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381304-24BB-465B-BF43-C08A34061F04}"/>
              </a:ext>
            </a:extLst>
          </p:cNvPr>
          <p:cNvSpPr/>
          <p:nvPr/>
        </p:nvSpPr>
        <p:spPr>
          <a:xfrm>
            <a:off x="6235553" y="1574799"/>
            <a:ext cx="1629978" cy="3894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6EFECB-B4CA-4507-B980-C92EC132EFAF}"/>
              </a:ext>
            </a:extLst>
          </p:cNvPr>
          <p:cNvSpPr/>
          <p:nvPr/>
        </p:nvSpPr>
        <p:spPr>
          <a:xfrm>
            <a:off x="7865531" y="1574798"/>
            <a:ext cx="1773694" cy="3894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Zone n-1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C12231-EADD-4B7B-8813-D3114A69A490}"/>
              </a:ext>
            </a:extLst>
          </p:cNvPr>
          <p:cNvGrpSpPr/>
          <p:nvPr/>
        </p:nvGrpSpPr>
        <p:grpSpPr>
          <a:xfrm>
            <a:off x="922867" y="1964262"/>
            <a:ext cx="1769497" cy="389470"/>
            <a:chOff x="922867" y="1964262"/>
            <a:chExt cx="1769497" cy="3894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CB7755-4DD1-4E11-B683-7D273C34868C}"/>
                </a:ext>
              </a:extLst>
            </p:cNvPr>
            <p:cNvSpPr/>
            <p:nvPr/>
          </p:nvSpPr>
          <p:spPr>
            <a:xfrm>
              <a:off x="922867" y="1964265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EABCCC-AE44-4B6D-8AC6-92F68B686717}"/>
                </a:ext>
              </a:extLst>
            </p:cNvPr>
            <p:cNvSpPr/>
            <p:nvPr/>
          </p:nvSpPr>
          <p:spPr>
            <a:xfrm>
              <a:off x="1083733" y="1964265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824D12-83F7-4FAB-93E2-41E3853C7AD7}"/>
                </a:ext>
              </a:extLst>
            </p:cNvPr>
            <p:cNvSpPr/>
            <p:nvPr/>
          </p:nvSpPr>
          <p:spPr>
            <a:xfrm>
              <a:off x="1244599" y="1964264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7EA255-9471-4928-AC70-4832B9CE1C69}"/>
                </a:ext>
              </a:extLst>
            </p:cNvPr>
            <p:cNvSpPr/>
            <p:nvPr/>
          </p:nvSpPr>
          <p:spPr>
            <a:xfrm>
              <a:off x="1405465" y="1964264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350109-2EFD-4FB3-8E62-401DCA01D4C4}"/>
                </a:ext>
              </a:extLst>
            </p:cNvPr>
            <p:cNvSpPr/>
            <p:nvPr/>
          </p:nvSpPr>
          <p:spPr>
            <a:xfrm>
              <a:off x="1566331" y="1964264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5ED41C-FD21-43D8-B1DA-157CA83E9552}"/>
                </a:ext>
              </a:extLst>
            </p:cNvPr>
            <p:cNvSpPr/>
            <p:nvPr/>
          </p:nvSpPr>
          <p:spPr>
            <a:xfrm>
              <a:off x="1727197" y="1964264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522BCC-5C62-4F86-8EFB-5FD3413E8B8E}"/>
                </a:ext>
              </a:extLst>
            </p:cNvPr>
            <p:cNvSpPr/>
            <p:nvPr/>
          </p:nvSpPr>
          <p:spPr>
            <a:xfrm>
              <a:off x="1888063" y="1964263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DA075C-FBBC-474D-B206-7F4C544A814A}"/>
                </a:ext>
              </a:extLst>
            </p:cNvPr>
            <p:cNvSpPr/>
            <p:nvPr/>
          </p:nvSpPr>
          <p:spPr>
            <a:xfrm>
              <a:off x="2053158" y="1964262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E27002-8EB3-400B-92E6-D145491521B6}"/>
                </a:ext>
              </a:extLst>
            </p:cNvPr>
            <p:cNvSpPr/>
            <p:nvPr/>
          </p:nvSpPr>
          <p:spPr>
            <a:xfrm>
              <a:off x="2209786" y="1964262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E248CC-31CF-4940-B25A-D7DC0264CB18}"/>
                </a:ext>
              </a:extLst>
            </p:cNvPr>
            <p:cNvSpPr/>
            <p:nvPr/>
          </p:nvSpPr>
          <p:spPr>
            <a:xfrm>
              <a:off x="2370652" y="1964262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3E378B-AB64-4E00-839D-AEFE59947C45}"/>
                </a:ext>
              </a:extLst>
            </p:cNvPr>
            <p:cNvSpPr/>
            <p:nvPr/>
          </p:nvSpPr>
          <p:spPr>
            <a:xfrm>
              <a:off x="2531498" y="1964262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BF43102-8477-4FF1-9C0A-F76531A3D8A0}"/>
              </a:ext>
            </a:extLst>
          </p:cNvPr>
          <p:cNvGrpSpPr/>
          <p:nvPr/>
        </p:nvGrpSpPr>
        <p:grpSpPr>
          <a:xfrm>
            <a:off x="2692363" y="1964265"/>
            <a:ext cx="1769497" cy="389470"/>
            <a:chOff x="922867" y="1964262"/>
            <a:chExt cx="1769497" cy="38947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53641A1-ACF7-4E78-8A70-C77C3D42A84D}"/>
                </a:ext>
              </a:extLst>
            </p:cNvPr>
            <p:cNvSpPr/>
            <p:nvPr/>
          </p:nvSpPr>
          <p:spPr>
            <a:xfrm>
              <a:off x="922867" y="1964265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3C55148-0695-4917-8319-38CAEA32B2B0}"/>
                </a:ext>
              </a:extLst>
            </p:cNvPr>
            <p:cNvSpPr/>
            <p:nvPr/>
          </p:nvSpPr>
          <p:spPr>
            <a:xfrm>
              <a:off x="1083733" y="1964265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9543F46-1B62-42C7-97FC-68AC00F16FEB}"/>
                </a:ext>
              </a:extLst>
            </p:cNvPr>
            <p:cNvSpPr/>
            <p:nvPr/>
          </p:nvSpPr>
          <p:spPr>
            <a:xfrm>
              <a:off x="1244599" y="1964264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D6D8F-6BE6-4512-860D-F0986CB8A729}"/>
                </a:ext>
              </a:extLst>
            </p:cNvPr>
            <p:cNvSpPr/>
            <p:nvPr/>
          </p:nvSpPr>
          <p:spPr>
            <a:xfrm>
              <a:off x="1405465" y="1964264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D40CE5-045E-43B5-9C7B-B8C04D6F4AE1}"/>
                </a:ext>
              </a:extLst>
            </p:cNvPr>
            <p:cNvSpPr/>
            <p:nvPr/>
          </p:nvSpPr>
          <p:spPr>
            <a:xfrm>
              <a:off x="1566331" y="1964264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78379D-DBE0-43AD-8AA4-2F7DBFF321C7}"/>
                </a:ext>
              </a:extLst>
            </p:cNvPr>
            <p:cNvSpPr/>
            <p:nvPr/>
          </p:nvSpPr>
          <p:spPr>
            <a:xfrm>
              <a:off x="1727197" y="1964264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EC6907-687A-495B-8EF1-3F2E5512E2B5}"/>
                </a:ext>
              </a:extLst>
            </p:cNvPr>
            <p:cNvSpPr/>
            <p:nvPr/>
          </p:nvSpPr>
          <p:spPr>
            <a:xfrm>
              <a:off x="1888063" y="1964263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C4BE28-3883-4EAF-9F74-405F8B98F8B3}"/>
                </a:ext>
              </a:extLst>
            </p:cNvPr>
            <p:cNvSpPr/>
            <p:nvPr/>
          </p:nvSpPr>
          <p:spPr>
            <a:xfrm>
              <a:off x="2053158" y="1964262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A2D51B-77F6-4498-9BF4-0948C56C5F47}"/>
                </a:ext>
              </a:extLst>
            </p:cNvPr>
            <p:cNvSpPr/>
            <p:nvPr/>
          </p:nvSpPr>
          <p:spPr>
            <a:xfrm>
              <a:off x="2209786" y="1964262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F6E7501-66DD-4F6F-8426-AF3430A42A0D}"/>
                </a:ext>
              </a:extLst>
            </p:cNvPr>
            <p:cNvSpPr/>
            <p:nvPr/>
          </p:nvSpPr>
          <p:spPr>
            <a:xfrm>
              <a:off x="2370652" y="1964262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D900CA9-2DAE-4E34-B84A-6CF303C28C49}"/>
                </a:ext>
              </a:extLst>
            </p:cNvPr>
            <p:cNvSpPr/>
            <p:nvPr/>
          </p:nvSpPr>
          <p:spPr>
            <a:xfrm>
              <a:off x="2531498" y="1964262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841C6-2843-4C51-96E6-9F677C6D1D38}"/>
              </a:ext>
            </a:extLst>
          </p:cNvPr>
          <p:cNvGrpSpPr/>
          <p:nvPr/>
        </p:nvGrpSpPr>
        <p:grpSpPr>
          <a:xfrm>
            <a:off x="4457569" y="1964259"/>
            <a:ext cx="1769497" cy="389470"/>
            <a:chOff x="922867" y="1964262"/>
            <a:chExt cx="1769497" cy="38947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284578-1572-4DF0-A793-8E49D322238F}"/>
                </a:ext>
              </a:extLst>
            </p:cNvPr>
            <p:cNvSpPr/>
            <p:nvPr/>
          </p:nvSpPr>
          <p:spPr>
            <a:xfrm>
              <a:off x="922867" y="1964265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6DB3F5-4D36-42AB-878B-A3A44CAA913D}"/>
                </a:ext>
              </a:extLst>
            </p:cNvPr>
            <p:cNvSpPr/>
            <p:nvPr/>
          </p:nvSpPr>
          <p:spPr>
            <a:xfrm>
              <a:off x="1083733" y="1964265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6166B5-CF2E-416F-B770-D93C18A65E88}"/>
                </a:ext>
              </a:extLst>
            </p:cNvPr>
            <p:cNvSpPr/>
            <p:nvPr/>
          </p:nvSpPr>
          <p:spPr>
            <a:xfrm>
              <a:off x="1244599" y="1964264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E10F9FD-BAA8-4477-A236-D80903B24554}"/>
                </a:ext>
              </a:extLst>
            </p:cNvPr>
            <p:cNvSpPr/>
            <p:nvPr/>
          </p:nvSpPr>
          <p:spPr>
            <a:xfrm>
              <a:off x="1405465" y="1964264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BF4F20-8698-44A3-AE24-8CE8A5093B12}"/>
                </a:ext>
              </a:extLst>
            </p:cNvPr>
            <p:cNvSpPr/>
            <p:nvPr/>
          </p:nvSpPr>
          <p:spPr>
            <a:xfrm>
              <a:off x="1566331" y="1964264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2A91329-0684-4899-9ECA-453191BBFED8}"/>
                </a:ext>
              </a:extLst>
            </p:cNvPr>
            <p:cNvSpPr/>
            <p:nvPr/>
          </p:nvSpPr>
          <p:spPr>
            <a:xfrm>
              <a:off x="1727197" y="1964264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7DAEFAF-DA77-4247-B10F-983D7554D944}"/>
                </a:ext>
              </a:extLst>
            </p:cNvPr>
            <p:cNvSpPr/>
            <p:nvPr/>
          </p:nvSpPr>
          <p:spPr>
            <a:xfrm>
              <a:off x="1888063" y="1964263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843CA56-A78C-44A9-9E3C-8DF4F458DDD9}"/>
                </a:ext>
              </a:extLst>
            </p:cNvPr>
            <p:cNvSpPr/>
            <p:nvPr/>
          </p:nvSpPr>
          <p:spPr>
            <a:xfrm>
              <a:off x="2053158" y="1964262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8E87192-DBBA-4501-921F-4E70C532B684}"/>
                </a:ext>
              </a:extLst>
            </p:cNvPr>
            <p:cNvSpPr/>
            <p:nvPr/>
          </p:nvSpPr>
          <p:spPr>
            <a:xfrm>
              <a:off x="2209786" y="1964262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6695EF-796C-4F6F-A65F-FFC4A1FB4062}"/>
                </a:ext>
              </a:extLst>
            </p:cNvPr>
            <p:cNvSpPr/>
            <p:nvPr/>
          </p:nvSpPr>
          <p:spPr>
            <a:xfrm>
              <a:off x="2370652" y="1964262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35D9B35-D648-42F2-9C8B-E0D752645A94}"/>
                </a:ext>
              </a:extLst>
            </p:cNvPr>
            <p:cNvSpPr/>
            <p:nvPr/>
          </p:nvSpPr>
          <p:spPr>
            <a:xfrm>
              <a:off x="2531498" y="1964262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8203ED-4D5B-4029-AB7C-F3CEFEBB6E9E}"/>
              </a:ext>
            </a:extLst>
          </p:cNvPr>
          <p:cNvGrpSpPr/>
          <p:nvPr/>
        </p:nvGrpSpPr>
        <p:grpSpPr>
          <a:xfrm>
            <a:off x="7865531" y="1964256"/>
            <a:ext cx="1769497" cy="389470"/>
            <a:chOff x="922867" y="1964262"/>
            <a:chExt cx="1769497" cy="38947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9FCEC01-CB4E-4AF9-91F8-60B2310F93ED}"/>
                </a:ext>
              </a:extLst>
            </p:cNvPr>
            <p:cNvSpPr/>
            <p:nvPr/>
          </p:nvSpPr>
          <p:spPr>
            <a:xfrm>
              <a:off x="922867" y="1964265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C7A6658-D6F4-4BA5-BEB9-4D7ACE374E67}"/>
                </a:ext>
              </a:extLst>
            </p:cNvPr>
            <p:cNvSpPr/>
            <p:nvPr/>
          </p:nvSpPr>
          <p:spPr>
            <a:xfrm>
              <a:off x="1083733" y="1964265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40A6F38-151E-40E8-BC15-96A4C0FEC757}"/>
                </a:ext>
              </a:extLst>
            </p:cNvPr>
            <p:cNvSpPr/>
            <p:nvPr/>
          </p:nvSpPr>
          <p:spPr>
            <a:xfrm>
              <a:off x="1244599" y="1964264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89981D7-E39A-4BEA-9516-05B244E6DA9A}"/>
                </a:ext>
              </a:extLst>
            </p:cNvPr>
            <p:cNvSpPr/>
            <p:nvPr/>
          </p:nvSpPr>
          <p:spPr>
            <a:xfrm>
              <a:off x="1405465" y="1964264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49EE63D-BFD5-46A8-9F1D-C6B7C114E075}"/>
                </a:ext>
              </a:extLst>
            </p:cNvPr>
            <p:cNvSpPr/>
            <p:nvPr/>
          </p:nvSpPr>
          <p:spPr>
            <a:xfrm>
              <a:off x="1566331" y="1964264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58DFB2-7EDD-4DD3-9DF4-F099D9076D17}"/>
                </a:ext>
              </a:extLst>
            </p:cNvPr>
            <p:cNvSpPr/>
            <p:nvPr/>
          </p:nvSpPr>
          <p:spPr>
            <a:xfrm>
              <a:off x="1727197" y="1964264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6DDDF37-CFC2-415B-B947-62F347E447CB}"/>
                </a:ext>
              </a:extLst>
            </p:cNvPr>
            <p:cNvSpPr/>
            <p:nvPr/>
          </p:nvSpPr>
          <p:spPr>
            <a:xfrm>
              <a:off x="1888063" y="1964263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028762B-D329-4B90-9781-6CD155797716}"/>
                </a:ext>
              </a:extLst>
            </p:cNvPr>
            <p:cNvSpPr/>
            <p:nvPr/>
          </p:nvSpPr>
          <p:spPr>
            <a:xfrm>
              <a:off x="2053158" y="1964262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EB07D7-CE41-4C0C-9027-4C4FCFEDD70B}"/>
                </a:ext>
              </a:extLst>
            </p:cNvPr>
            <p:cNvSpPr/>
            <p:nvPr/>
          </p:nvSpPr>
          <p:spPr>
            <a:xfrm>
              <a:off x="2209786" y="1964262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3187E34-6A0E-49EB-99F0-84DDD0505487}"/>
                </a:ext>
              </a:extLst>
            </p:cNvPr>
            <p:cNvSpPr/>
            <p:nvPr/>
          </p:nvSpPr>
          <p:spPr>
            <a:xfrm>
              <a:off x="2370652" y="1964262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52F6025-E8F3-4C97-AF93-30DDCAE0DF64}"/>
                </a:ext>
              </a:extLst>
            </p:cNvPr>
            <p:cNvSpPr/>
            <p:nvPr/>
          </p:nvSpPr>
          <p:spPr>
            <a:xfrm>
              <a:off x="2531498" y="1964262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02E2BA9-C74C-4543-A53A-19AAF0859CF2}"/>
              </a:ext>
            </a:extLst>
          </p:cNvPr>
          <p:cNvSpPr/>
          <p:nvPr/>
        </p:nvSpPr>
        <p:spPr>
          <a:xfrm>
            <a:off x="6235552" y="1964255"/>
            <a:ext cx="1621425" cy="3894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E9EB45B-D3DD-41CE-9FD8-DF4D83C65BE7}"/>
              </a:ext>
            </a:extLst>
          </p:cNvPr>
          <p:cNvSpPr txBox="1"/>
          <p:nvPr/>
        </p:nvSpPr>
        <p:spPr>
          <a:xfrm>
            <a:off x="608800" y="265853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LBA 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0B4546-AC8A-454A-8FEE-CA70D2BAA641}"/>
              </a:ext>
            </a:extLst>
          </p:cNvPr>
          <p:cNvCxnSpPr>
            <a:stCxn id="73" idx="0"/>
            <a:endCxn id="11" idx="2"/>
          </p:cNvCxnSpPr>
          <p:nvPr/>
        </p:nvCxnSpPr>
        <p:spPr>
          <a:xfrm flipV="1">
            <a:off x="1003300" y="2353732"/>
            <a:ext cx="0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4C7EBCA-2B1D-46AE-8F9C-9096924D5B82}"/>
              </a:ext>
            </a:extLst>
          </p:cNvPr>
          <p:cNvSpPr txBox="1"/>
          <p:nvPr/>
        </p:nvSpPr>
        <p:spPr>
          <a:xfrm>
            <a:off x="5503198" y="906480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 Size Zones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2DADF47-E305-4F7C-82DE-8F0D73C8DD20}"/>
              </a:ext>
            </a:extLst>
          </p:cNvPr>
          <p:cNvCxnSpPr>
            <a:cxnSpLocks/>
            <a:stCxn id="76" idx="1"/>
            <a:endCxn id="8" idx="0"/>
          </p:cNvCxnSpPr>
          <p:nvPr/>
        </p:nvCxnSpPr>
        <p:spPr>
          <a:xfrm flipH="1">
            <a:off x="5344430" y="1091146"/>
            <a:ext cx="158768" cy="48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BE208866-290F-49BC-ADCA-2D989C8711EF}"/>
              </a:ext>
            </a:extLst>
          </p:cNvPr>
          <p:cNvSpPr/>
          <p:nvPr/>
        </p:nvSpPr>
        <p:spPr>
          <a:xfrm>
            <a:off x="2451085" y="3035009"/>
            <a:ext cx="723876" cy="198980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ZSLBA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6C62F5C-7786-408D-98FD-81F17900E319}"/>
              </a:ext>
            </a:extLst>
          </p:cNvPr>
          <p:cNvSpPr/>
          <p:nvPr/>
        </p:nvSpPr>
        <p:spPr>
          <a:xfrm>
            <a:off x="3179210" y="3035012"/>
            <a:ext cx="788999" cy="19897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ZSLBA+1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32AA2BB-45B1-4776-92CC-74DF409BDBE3}"/>
              </a:ext>
            </a:extLst>
          </p:cNvPr>
          <p:cNvSpPr/>
          <p:nvPr/>
        </p:nvSpPr>
        <p:spPr>
          <a:xfrm>
            <a:off x="3968208" y="3035012"/>
            <a:ext cx="788999" cy="19897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ZSLBA+2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5F489D-E704-4C19-9519-AA2F5CF3C907}"/>
              </a:ext>
            </a:extLst>
          </p:cNvPr>
          <p:cNvSpPr/>
          <p:nvPr/>
        </p:nvSpPr>
        <p:spPr>
          <a:xfrm>
            <a:off x="5543416" y="3035009"/>
            <a:ext cx="723876" cy="1989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E9C232C-A59D-4AEB-9AA0-C7E8E23978A1}"/>
              </a:ext>
            </a:extLst>
          </p:cNvPr>
          <p:cNvSpPr/>
          <p:nvPr/>
        </p:nvSpPr>
        <p:spPr>
          <a:xfrm>
            <a:off x="6265275" y="3035012"/>
            <a:ext cx="1105736" cy="198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LBA+ZCAP-2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F0836B-41CB-4B12-85B2-71873661F48E}"/>
              </a:ext>
            </a:extLst>
          </p:cNvPr>
          <p:cNvSpPr/>
          <p:nvPr/>
        </p:nvSpPr>
        <p:spPr>
          <a:xfrm>
            <a:off x="7373975" y="3035009"/>
            <a:ext cx="1227902" cy="1989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LBA+ZCAP-1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90C0365-860C-4D99-99C8-9A8334B7F3F2}"/>
              </a:ext>
            </a:extLst>
          </p:cNvPr>
          <p:cNvSpPr/>
          <p:nvPr/>
        </p:nvSpPr>
        <p:spPr>
          <a:xfrm>
            <a:off x="4757207" y="3035012"/>
            <a:ext cx="788999" cy="198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ZSLBA+3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1F3C58E-F994-4636-A8C2-B48B6C2CD7D4}"/>
              </a:ext>
            </a:extLst>
          </p:cNvPr>
          <p:cNvCxnSpPr>
            <a:cxnSpLocks/>
            <a:stCxn id="37" idx="2"/>
            <a:endCxn id="87" idx="0"/>
          </p:cNvCxnSpPr>
          <p:nvPr/>
        </p:nvCxnSpPr>
        <p:spPr>
          <a:xfrm flipH="1">
            <a:off x="2813023" y="2353729"/>
            <a:ext cx="1724979" cy="68128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A500CED-C34C-480A-9982-5B8379F4FE0B}"/>
              </a:ext>
            </a:extLst>
          </p:cNvPr>
          <p:cNvCxnSpPr>
            <a:cxnSpLocks/>
            <a:stCxn id="47" idx="2"/>
            <a:endCxn id="92" idx="0"/>
          </p:cNvCxnSpPr>
          <p:nvPr/>
        </p:nvCxnSpPr>
        <p:spPr>
          <a:xfrm>
            <a:off x="6146633" y="2353726"/>
            <a:ext cx="1841293" cy="68128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574171D-C988-446D-AE17-23E320CB8A51}"/>
              </a:ext>
            </a:extLst>
          </p:cNvPr>
          <p:cNvSpPr txBox="1"/>
          <p:nvPr/>
        </p:nvSpPr>
        <p:spPr>
          <a:xfrm>
            <a:off x="3688072" y="2394219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Pointer (WP), resettable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7FB772-8253-45C5-BED6-7B3E0463F2B3}"/>
              </a:ext>
            </a:extLst>
          </p:cNvPr>
          <p:cNvCxnSpPr>
            <a:cxnSpLocks/>
            <a:stCxn id="102" idx="2"/>
            <a:endCxn id="93" idx="0"/>
          </p:cNvCxnSpPr>
          <p:nvPr/>
        </p:nvCxnSpPr>
        <p:spPr>
          <a:xfrm flipH="1">
            <a:off x="5151707" y="2763551"/>
            <a:ext cx="254143" cy="27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0AAC668-DE21-48A4-B65F-C7970AE37A8D}"/>
              </a:ext>
            </a:extLst>
          </p:cNvPr>
          <p:cNvSpPr txBox="1"/>
          <p:nvPr/>
        </p:nvSpPr>
        <p:spPr>
          <a:xfrm>
            <a:off x="2450845" y="3233987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Sequential Write within a zone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1F3DA09-0044-4F45-A676-E8FB58758F85}"/>
              </a:ext>
            </a:extLst>
          </p:cNvPr>
          <p:cNvSpPr/>
          <p:nvPr/>
        </p:nvSpPr>
        <p:spPr>
          <a:xfrm>
            <a:off x="644393" y="4576683"/>
            <a:ext cx="804321" cy="736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ZSE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5E9AAD1-1A4B-4762-8F6A-90F80778F2D0}"/>
              </a:ext>
            </a:extLst>
          </p:cNvPr>
          <p:cNvSpPr/>
          <p:nvPr/>
        </p:nvSpPr>
        <p:spPr>
          <a:xfrm>
            <a:off x="644394" y="5550350"/>
            <a:ext cx="804321" cy="736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ZSF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3F51A38-5F5C-4A34-9BF7-FEB71415AAAF}"/>
              </a:ext>
            </a:extLst>
          </p:cNvPr>
          <p:cNvSpPr/>
          <p:nvPr/>
        </p:nvSpPr>
        <p:spPr>
          <a:xfrm>
            <a:off x="1762269" y="5486850"/>
            <a:ext cx="965187" cy="863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ZSC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60777B6-0FE2-4411-8DE1-BA47C33F5BC2}"/>
              </a:ext>
            </a:extLst>
          </p:cNvPr>
          <p:cNvSpPr/>
          <p:nvPr/>
        </p:nvSpPr>
        <p:spPr>
          <a:xfrm>
            <a:off x="3173689" y="4360783"/>
            <a:ext cx="965187" cy="863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ZSIO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C926495-6964-4ADC-A67D-06B3B4A42D40}"/>
              </a:ext>
            </a:extLst>
          </p:cNvPr>
          <p:cNvSpPr/>
          <p:nvPr/>
        </p:nvSpPr>
        <p:spPr>
          <a:xfrm>
            <a:off x="3133471" y="5486850"/>
            <a:ext cx="1045625" cy="863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ZSEO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B8D3BC8-D6C7-4247-8EEB-A021DE468097}"/>
              </a:ext>
            </a:extLst>
          </p:cNvPr>
          <p:cNvCxnSpPr>
            <a:stCxn id="109" idx="4"/>
            <a:endCxn id="110" idx="0"/>
          </p:cNvCxnSpPr>
          <p:nvPr/>
        </p:nvCxnSpPr>
        <p:spPr>
          <a:xfrm>
            <a:off x="1046554" y="5313283"/>
            <a:ext cx="1" cy="23706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BD6A5FF-FFAF-4065-ACD9-F3BF509239CB}"/>
              </a:ext>
            </a:extLst>
          </p:cNvPr>
          <p:cNvSpPr/>
          <p:nvPr/>
        </p:nvSpPr>
        <p:spPr>
          <a:xfrm>
            <a:off x="3046271" y="4207828"/>
            <a:ext cx="1293658" cy="224354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6FA8B2D-7C57-462C-BBBA-F8C28B1E9445}"/>
              </a:ext>
            </a:extLst>
          </p:cNvPr>
          <p:cNvSpPr/>
          <p:nvPr/>
        </p:nvSpPr>
        <p:spPr>
          <a:xfrm>
            <a:off x="1640746" y="4064449"/>
            <a:ext cx="2940505" cy="243840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39EEFE-1D21-48A4-A21D-E10395389EDE}"/>
              </a:ext>
            </a:extLst>
          </p:cNvPr>
          <p:cNvCxnSpPr>
            <a:cxnSpLocks/>
            <a:stCxn id="109" idx="6"/>
          </p:cNvCxnSpPr>
          <p:nvPr/>
        </p:nvCxnSpPr>
        <p:spPr>
          <a:xfrm>
            <a:off x="1448714" y="4944983"/>
            <a:ext cx="1608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0C68ED-D265-4184-9481-AB76C83D7784}"/>
              </a:ext>
            </a:extLst>
          </p:cNvPr>
          <p:cNvCxnSpPr>
            <a:cxnSpLocks/>
          </p:cNvCxnSpPr>
          <p:nvPr/>
        </p:nvCxnSpPr>
        <p:spPr>
          <a:xfrm flipH="1">
            <a:off x="1410622" y="4792583"/>
            <a:ext cx="23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832B38C-F432-4A95-971D-DF5D012D929E}"/>
              </a:ext>
            </a:extLst>
          </p:cNvPr>
          <p:cNvCxnSpPr>
            <a:cxnSpLocks/>
            <a:stCxn id="109" idx="5"/>
            <a:endCxn id="111" idx="1"/>
          </p:cNvCxnSpPr>
          <p:nvPr/>
        </p:nvCxnSpPr>
        <p:spPr>
          <a:xfrm>
            <a:off x="1330924" y="5205410"/>
            <a:ext cx="572693" cy="40791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4BD1CD1-7A25-4EDB-92AF-77A66EB053EC}"/>
              </a:ext>
            </a:extLst>
          </p:cNvPr>
          <p:cNvCxnSpPr>
            <a:cxnSpLocks/>
            <a:endCxn id="110" idx="6"/>
          </p:cNvCxnSpPr>
          <p:nvPr/>
        </p:nvCxnSpPr>
        <p:spPr>
          <a:xfrm flipH="1">
            <a:off x="1448715" y="5918650"/>
            <a:ext cx="192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BAFC021-B75B-4E59-946F-B09434949FF1}"/>
              </a:ext>
            </a:extLst>
          </p:cNvPr>
          <p:cNvCxnSpPr>
            <a:cxnSpLocks/>
            <a:endCxn id="111" idx="6"/>
          </p:cNvCxnSpPr>
          <p:nvPr/>
        </p:nvCxnSpPr>
        <p:spPr>
          <a:xfrm flipH="1">
            <a:off x="2727456" y="5918650"/>
            <a:ext cx="30642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520C714-A7BE-4762-B9A7-78D929C50F71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>
          <a:xfrm>
            <a:off x="3656283" y="5224383"/>
            <a:ext cx="1" cy="26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6ABFC83-D24F-4A3A-A19A-DEDB3A706C0E}"/>
              </a:ext>
            </a:extLst>
          </p:cNvPr>
          <p:cNvSpPr txBox="1"/>
          <p:nvPr/>
        </p:nvSpPr>
        <p:spPr>
          <a:xfrm>
            <a:off x="102436" y="3924888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Zone State </a:t>
            </a:r>
            <a:br>
              <a:rPr lang="en-US" dirty="0"/>
            </a:br>
            <a:r>
              <a:rPr lang="en-US" dirty="0"/>
              <a:t>Machine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E6E6DEE-8AE9-4BC3-885B-5A2A287D65CD}"/>
              </a:ext>
            </a:extLst>
          </p:cNvPr>
          <p:cNvSpPr txBox="1"/>
          <p:nvPr/>
        </p:nvSpPr>
        <p:spPr>
          <a:xfrm>
            <a:off x="6096000" y="3593950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Zone Mapping Config A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10DD8CF-5018-44D8-B1F4-9AF82E0AE4D7}"/>
              </a:ext>
            </a:extLst>
          </p:cNvPr>
          <p:cNvSpPr/>
          <p:nvPr/>
        </p:nvSpPr>
        <p:spPr>
          <a:xfrm>
            <a:off x="6337333" y="5562055"/>
            <a:ext cx="1110628" cy="3894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Zone 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CC4795D-0373-45C8-8A30-11C80C4E656F}"/>
              </a:ext>
            </a:extLst>
          </p:cNvPr>
          <p:cNvSpPr/>
          <p:nvPr/>
        </p:nvSpPr>
        <p:spPr>
          <a:xfrm>
            <a:off x="7786507" y="5562054"/>
            <a:ext cx="1110628" cy="3894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Zone 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6349705-1600-426E-A882-C33A4474DFCC}"/>
              </a:ext>
            </a:extLst>
          </p:cNvPr>
          <p:cNvSpPr/>
          <p:nvPr/>
        </p:nvSpPr>
        <p:spPr>
          <a:xfrm>
            <a:off x="8995691" y="5569223"/>
            <a:ext cx="1227817" cy="3894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58509AB-E328-471F-92EC-9B4BB17541D3}"/>
              </a:ext>
            </a:extLst>
          </p:cNvPr>
          <p:cNvSpPr/>
          <p:nvPr/>
        </p:nvSpPr>
        <p:spPr>
          <a:xfrm>
            <a:off x="10338741" y="5562053"/>
            <a:ext cx="1205085" cy="3894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Zone n-1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C8BA0CF6-F8EF-4767-A848-4844D746128E}"/>
              </a:ext>
            </a:extLst>
          </p:cNvPr>
          <p:cNvSpPr/>
          <p:nvPr/>
        </p:nvSpPr>
        <p:spPr>
          <a:xfrm>
            <a:off x="6647630" y="5994377"/>
            <a:ext cx="306221" cy="28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2B43309-F4E5-4D69-8FE6-B3D3D1F198F9}"/>
              </a:ext>
            </a:extLst>
          </p:cNvPr>
          <p:cNvSpPr/>
          <p:nvPr/>
        </p:nvSpPr>
        <p:spPr>
          <a:xfrm>
            <a:off x="7050909" y="5994377"/>
            <a:ext cx="306221" cy="28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269D6A9C-2F9D-43B8-9FF9-9107EBFAA560}"/>
              </a:ext>
            </a:extLst>
          </p:cNvPr>
          <p:cNvSpPr/>
          <p:nvPr/>
        </p:nvSpPr>
        <p:spPr>
          <a:xfrm>
            <a:off x="8040753" y="5994377"/>
            <a:ext cx="306221" cy="28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41D45E9A-E419-444E-9C67-5E53D0CF0D30}"/>
              </a:ext>
            </a:extLst>
          </p:cNvPr>
          <p:cNvSpPr/>
          <p:nvPr/>
        </p:nvSpPr>
        <p:spPr>
          <a:xfrm>
            <a:off x="8444032" y="5994377"/>
            <a:ext cx="306221" cy="28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42CBD71D-81DB-4C69-89E1-3C580DB4B3C8}"/>
              </a:ext>
            </a:extLst>
          </p:cNvPr>
          <p:cNvSpPr/>
          <p:nvPr/>
        </p:nvSpPr>
        <p:spPr>
          <a:xfrm>
            <a:off x="10682353" y="5992484"/>
            <a:ext cx="306221" cy="28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3FE92ABF-717A-47BE-B36D-E5CE28A829B0}"/>
              </a:ext>
            </a:extLst>
          </p:cNvPr>
          <p:cNvSpPr/>
          <p:nvPr/>
        </p:nvSpPr>
        <p:spPr>
          <a:xfrm>
            <a:off x="11085632" y="5992484"/>
            <a:ext cx="306221" cy="28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7DE2D0A-717E-4645-A14B-A0F6D5816205}"/>
              </a:ext>
            </a:extLst>
          </p:cNvPr>
          <p:cNvSpPr/>
          <p:nvPr/>
        </p:nvSpPr>
        <p:spPr>
          <a:xfrm>
            <a:off x="6337333" y="3972898"/>
            <a:ext cx="5206493" cy="1899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Zone 0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23B29B0-A8A7-4309-ACEE-12E277202E97}"/>
              </a:ext>
            </a:extLst>
          </p:cNvPr>
          <p:cNvSpPr/>
          <p:nvPr/>
        </p:nvSpPr>
        <p:spPr>
          <a:xfrm>
            <a:off x="6559482" y="4712165"/>
            <a:ext cx="306221" cy="28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60088819-DF4D-48A4-953D-92DC720E4E1D}"/>
              </a:ext>
            </a:extLst>
          </p:cNvPr>
          <p:cNvSpPr/>
          <p:nvPr/>
        </p:nvSpPr>
        <p:spPr>
          <a:xfrm>
            <a:off x="7158283" y="4712165"/>
            <a:ext cx="306221" cy="28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BD94E0E1-4915-41E9-82FF-AA8BF11EF4A0}"/>
              </a:ext>
            </a:extLst>
          </p:cNvPr>
          <p:cNvSpPr/>
          <p:nvPr/>
        </p:nvSpPr>
        <p:spPr>
          <a:xfrm>
            <a:off x="7757084" y="4712165"/>
            <a:ext cx="306221" cy="28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91A86DBB-2A27-4EBF-BC59-57338AA6057E}"/>
              </a:ext>
            </a:extLst>
          </p:cNvPr>
          <p:cNvSpPr/>
          <p:nvPr/>
        </p:nvSpPr>
        <p:spPr>
          <a:xfrm>
            <a:off x="8355884" y="4712165"/>
            <a:ext cx="306221" cy="28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9BCD7FE1-7A52-45F3-846F-94A8D549E50A}"/>
              </a:ext>
            </a:extLst>
          </p:cNvPr>
          <p:cNvSpPr/>
          <p:nvPr/>
        </p:nvSpPr>
        <p:spPr>
          <a:xfrm>
            <a:off x="10518450" y="4707740"/>
            <a:ext cx="325559" cy="28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B41D4948-F43D-4259-8B01-3A329928486D}"/>
              </a:ext>
            </a:extLst>
          </p:cNvPr>
          <p:cNvSpPr/>
          <p:nvPr/>
        </p:nvSpPr>
        <p:spPr>
          <a:xfrm>
            <a:off x="11138022" y="4710272"/>
            <a:ext cx="306221" cy="2873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4EFDCCE-15B7-41C5-B51C-35DB0D1735D7}"/>
              </a:ext>
            </a:extLst>
          </p:cNvPr>
          <p:cNvSpPr/>
          <p:nvPr/>
        </p:nvSpPr>
        <p:spPr>
          <a:xfrm>
            <a:off x="6337333" y="4220208"/>
            <a:ext cx="5206493" cy="1899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Zone 1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924EA78-4FA6-49DD-9507-C4E102823C1B}"/>
              </a:ext>
            </a:extLst>
          </p:cNvPr>
          <p:cNvSpPr/>
          <p:nvPr/>
        </p:nvSpPr>
        <p:spPr>
          <a:xfrm>
            <a:off x="6337333" y="4493771"/>
            <a:ext cx="5206493" cy="1899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Zone n-1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9C194CC-6516-4E61-BECC-B103AE06E7A7}"/>
              </a:ext>
            </a:extLst>
          </p:cNvPr>
          <p:cNvSpPr txBox="1"/>
          <p:nvPr/>
        </p:nvSpPr>
        <p:spPr>
          <a:xfrm>
            <a:off x="6146633" y="5202091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Zone Mapping Config B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02E326E-C083-4A3F-B1CF-CF3DC76C06F4}"/>
              </a:ext>
            </a:extLst>
          </p:cNvPr>
          <p:cNvCxnSpPr/>
          <p:nvPr/>
        </p:nvCxnSpPr>
        <p:spPr>
          <a:xfrm>
            <a:off x="102436" y="3593950"/>
            <a:ext cx="11615431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E713669-8ED5-4661-BE73-9728F5152B80}"/>
              </a:ext>
            </a:extLst>
          </p:cNvPr>
          <p:cNvCxnSpPr/>
          <p:nvPr/>
        </p:nvCxnSpPr>
        <p:spPr>
          <a:xfrm>
            <a:off x="5905354" y="3603319"/>
            <a:ext cx="0" cy="289560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53092E41-D32C-42E6-AEFB-46299DAC4940}"/>
              </a:ext>
            </a:extLst>
          </p:cNvPr>
          <p:cNvSpPr/>
          <p:nvPr/>
        </p:nvSpPr>
        <p:spPr>
          <a:xfrm>
            <a:off x="8913250" y="4941764"/>
            <a:ext cx="1311188" cy="28732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 Dies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C94FC3F-4F86-476E-AADF-1E6705827F9E}"/>
              </a:ext>
            </a:extLst>
          </p:cNvPr>
          <p:cNvCxnSpPr>
            <a:stCxn id="172" idx="1"/>
            <a:endCxn id="160" idx="3"/>
          </p:cNvCxnSpPr>
          <p:nvPr/>
        </p:nvCxnSpPr>
        <p:spPr>
          <a:xfrm flipH="1" flipV="1">
            <a:off x="8662105" y="4855825"/>
            <a:ext cx="251145" cy="22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51956AE-C971-430A-88F5-ABB1730296ED}"/>
              </a:ext>
            </a:extLst>
          </p:cNvPr>
          <p:cNvCxnSpPr>
            <a:cxnSpLocks/>
            <a:stCxn id="172" idx="3"/>
            <a:endCxn id="161" idx="1"/>
          </p:cNvCxnSpPr>
          <p:nvPr/>
        </p:nvCxnSpPr>
        <p:spPr>
          <a:xfrm flipV="1">
            <a:off x="10224438" y="4851400"/>
            <a:ext cx="294012" cy="23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5D03DAE8-9430-4DF1-BF2A-F594989F419B}"/>
              </a:ext>
            </a:extLst>
          </p:cNvPr>
          <p:cNvSpPr/>
          <p:nvPr/>
        </p:nvSpPr>
        <p:spPr>
          <a:xfrm>
            <a:off x="9118543" y="6206492"/>
            <a:ext cx="1311188" cy="28732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 Dies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95CE2568-C138-4E6A-8383-9B4623AC33C2}"/>
              </a:ext>
            </a:extLst>
          </p:cNvPr>
          <p:cNvCxnSpPr>
            <a:cxnSpLocks/>
            <a:stCxn id="181" idx="1"/>
            <a:endCxn id="153" idx="3"/>
          </p:cNvCxnSpPr>
          <p:nvPr/>
        </p:nvCxnSpPr>
        <p:spPr>
          <a:xfrm flipH="1" flipV="1">
            <a:off x="8750253" y="6138037"/>
            <a:ext cx="368290" cy="21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ED7B3E0-36C8-4D65-ABCE-73F4EE875FDD}"/>
              </a:ext>
            </a:extLst>
          </p:cNvPr>
          <p:cNvCxnSpPr>
            <a:cxnSpLocks/>
            <a:stCxn id="181" idx="3"/>
            <a:endCxn id="154" idx="1"/>
          </p:cNvCxnSpPr>
          <p:nvPr/>
        </p:nvCxnSpPr>
        <p:spPr>
          <a:xfrm flipV="1">
            <a:off x="10429731" y="6136144"/>
            <a:ext cx="252622" cy="21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D1C6FAD9-8603-4CDA-8958-BE3CCB8F1D76}"/>
              </a:ext>
            </a:extLst>
          </p:cNvPr>
          <p:cNvSpPr/>
          <p:nvPr/>
        </p:nvSpPr>
        <p:spPr>
          <a:xfrm>
            <a:off x="4866850" y="4573464"/>
            <a:ext cx="804321" cy="736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RO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9749272-50E5-43E2-B6C9-94DF9C044132}"/>
              </a:ext>
            </a:extLst>
          </p:cNvPr>
          <p:cNvSpPr/>
          <p:nvPr/>
        </p:nvSpPr>
        <p:spPr>
          <a:xfrm>
            <a:off x="4866851" y="5547131"/>
            <a:ext cx="804321" cy="736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ZSO</a:t>
            </a:r>
          </a:p>
        </p:txBody>
      </p:sp>
      <p:sp>
        <p:nvSpPr>
          <p:cNvPr id="122" name="Footer Placeholder 3">
            <a:extLst>
              <a:ext uri="{FF2B5EF4-FFF2-40B4-BE49-F238E27FC236}">
                <a16:creationId xmlns:a16="http://schemas.microsoft.com/office/drawing/2014/main" id="{96903B7B-F706-4A72-B6DB-3B6827BE9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605032"/>
            <a:ext cx="8074232" cy="365125"/>
          </a:xfrm>
        </p:spPr>
        <p:txBody>
          <a:bodyPr/>
          <a:lstStyle/>
          <a:p>
            <a:r>
              <a:rPr lang="en-US" dirty="0"/>
              <a:t>© 2021 SNIA Persistent Memory + Computation Storage Summit. All Rights Reserved.</a:t>
            </a:r>
          </a:p>
          <a:p>
            <a:endParaRPr lang="en-US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106CA4E-BDB5-464C-A227-25E20012D7A0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4581251" y="4941764"/>
            <a:ext cx="285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14DAC01-F83B-433B-9967-210FB60DDECC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81251" y="5915431"/>
            <a:ext cx="285600" cy="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8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1931-4B91-4520-9A11-E89FD03C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en-US" altLang="zh-CN" dirty="0"/>
              <a:t>oned Namespace (contd.)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29825-D39D-4184-82D6-9DDB6F6D4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605032"/>
            <a:ext cx="8074232" cy="365125"/>
          </a:xfrm>
        </p:spPr>
        <p:txBody>
          <a:bodyPr/>
          <a:lstStyle/>
          <a:p>
            <a:r>
              <a:rPr lang="en-US" dirty="0"/>
              <a:t>© 2021 SNIA Persistent Memory + Computation Storage Summit. All Rights Reserved.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4D243D-16EA-4C62-B871-F56A848C56C1}"/>
              </a:ext>
            </a:extLst>
          </p:cNvPr>
          <p:cNvSpPr/>
          <p:nvPr/>
        </p:nvSpPr>
        <p:spPr>
          <a:xfrm>
            <a:off x="347965" y="3035009"/>
            <a:ext cx="723876" cy="198980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ZSLBA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23BBA9-97D9-4FA3-B811-879E9E4B1C70}"/>
              </a:ext>
            </a:extLst>
          </p:cNvPr>
          <p:cNvSpPr/>
          <p:nvPr/>
        </p:nvSpPr>
        <p:spPr>
          <a:xfrm>
            <a:off x="1076090" y="3035012"/>
            <a:ext cx="788999" cy="198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ZSLBA+1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B96F2-B348-42CF-9242-A878DBDEB4A4}"/>
              </a:ext>
            </a:extLst>
          </p:cNvPr>
          <p:cNvSpPr/>
          <p:nvPr/>
        </p:nvSpPr>
        <p:spPr>
          <a:xfrm>
            <a:off x="1865088" y="3035012"/>
            <a:ext cx="788999" cy="198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ZSLBA+2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B733F-45FC-43DA-B258-C1B4A02B5C36}"/>
              </a:ext>
            </a:extLst>
          </p:cNvPr>
          <p:cNvSpPr/>
          <p:nvPr/>
        </p:nvSpPr>
        <p:spPr>
          <a:xfrm>
            <a:off x="3440296" y="3035009"/>
            <a:ext cx="463740" cy="198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2294E3-0326-4D9E-BAD1-7D7C5B0C62A8}"/>
              </a:ext>
            </a:extLst>
          </p:cNvPr>
          <p:cNvSpPr/>
          <p:nvPr/>
        </p:nvSpPr>
        <p:spPr>
          <a:xfrm>
            <a:off x="3904036" y="3035009"/>
            <a:ext cx="1105736" cy="198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LBA+ZCAP-2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F7D3DC-A3B2-426A-AE9A-F94B93A64F47}"/>
              </a:ext>
            </a:extLst>
          </p:cNvPr>
          <p:cNvSpPr/>
          <p:nvPr/>
        </p:nvSpPr>
        <p:spPr>
          <a:xfrm>
            <a:off x="5012736" y="3035006"/>
            <a:ext cx="1227902" cy="1989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LBA+ZCAP-1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65B5CC-51CD-4FFE-A910-6DEDE70C8C3D}"/>
              </a:ext>
            </a:extLst>
          </p:cNvPr>
          <p:cNvSpPr/>
          <p:nvPr/>
        </p:nvSpPr>
        <p:spPr>
          <a:xfrm>
            <a:off x="2654087" y="3035012"/>
            <a:ext cx="788999" cy="198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ZSLBA+3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E06FF-E4F4-4E69-A7EC-B8DE84A2A557}"/>
              </a:ext>
            </a:extLst>
          </p:cNvPr>
          <p:cNvSpPr txBox="1"/>
          <p:nvPr/>
        </p:nvSpPr>
        <p:spPr>
          <a:xfrm>
            <a:off x="1934330" y="2539073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Pointer (WP)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BB634-15C4-4267-9EC1-28D7BDB63B72}"/>
              </a:ext>
            </a:extLst>
          </p:cNvPr>
          <p:cNvCxnSpPr>
            <a:cxnSpLocks/>
            <a:stCxn id="12" idx="1"/>
            <a:endCxn id="6" idx="0"/>
          </p:cNvCxnSpPr>
          <p:nvPr/>
        </p:nvCxnSpPr>
        <p:spPr>
          <a:xfrm flipH="1">
            <a:off x="1470590" y="2723739"/>
            <a:ext cx="463740" cy="31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BC040B-7776-4C23-BEA8-6A3E095B49E3}"/>
              </a:ext>
            </a:extLst>
          </p:cNvPr>
          <p:cNvSpPr/>
          <p:nvPr/>
        </p:nvSpPr>
        <p:spPr>
          <a:xfrm>
            <a:off x="2362965" y="1574800"/>
            <a:ext cx="1756690" cy="3894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Zone 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4E4F64-6551-4AB0-A90B-4DA820FE41EA}"/>
              </a:ext>
            </a:extLst>
          </p:cNvPr>
          <p:cNvGrpSpPr/>
          <p:nvPr/>
        </p:nvGrpSpPr>
        <p:grpSpPr>
          <a:xfrm>
            <a:off x="2354449" y="1964259"/>
            <a:ext cx="1769497" cy="389470"/>
            <a:chOff x="922867" y="1964262"/>
            <a:chExt cx="1769497" cy="38947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3BB8DB-904C-446B-AE02-47E981F9F091}"/>
                </a:ext>
              </a:extLst>
            </p:cNvPr>
            <p:cNvSpPr/>
            <p:nvPr/>
          </p:nvSpPr>
          <p:spPr>
            <a:xfrm>
              <a:off x="922867" y="1964265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4070D2-D189-420A-9873-8844AFF47071}"/>
                </a:ext>
              </a:extLst>
            </p:cNvPr>
            <p:cNvSpPr/>
            <p:nvPr/>
          </p:nvSpPr>
          <p:spPr>
            <a:xfrm>
              <a:off x="1083733" y="1964265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646973-7BA2-4140-90D2-C0872DAC846A}"/>
                </a:ext>
              </a:extLst>
            </p:cNvPr>
            <p:cNvSpPr/>
            <p:nvPr/>
          </p:nvSpPr>
          <p:spPr>
            <a:xfrm>
              <a:off x="1244599" y="1964264"/>
              <a:ext cx="160866" cy="389467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BC9833-23FD-47CD-9201-407F9E000772}"/>
                </a:ext>
              </a:extLst>
            </p:cNvPr>
            <p:cNvSpPr/>
            <p:nvPr/>
          </p:nvSpPr>
          <p:spPr>
            <a:xfrm>
              <a:off x="1405465" y="1964264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78E78B-ECBC-46CA-B5C5-C9A0DEAE868C}"/>
                </a:ext>
              </a:extLst>
            </p:cNvPr>
            <p:cNvSpPr/>
            <p:nvPr/>
          </p:nvSpPr>
          <p:spPr>
            <a:xfrm>
              <a:off x="1566331" y="1964264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F153AB2-9671-4191-B5A8-6895317D46F1}"/>
                </a:ext>
              </a:extLst>
            </p:cNvPr>
            <p:cNvSpPr/>
            <p:nvPr/>
          </p:nvSpPr>
          <p:spPr>
            <a:xfrm>
              <a:off x="1727197" y="1964264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907CCA3-F9E8-400B-BB86-0869B72340BA}"/>
                </a:ext>
              </a:extLst>
            </p:cNvPr>
            <p:cNvSpPr/>
            <p:nvPr/>
          </p:nvSpPr>
          <p:spPr>
            <a:xfrm>
              <a:off x="1888063" y="1964263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363469-D065-4F65-9228-C1EB31C33542}"/>
                </a:ext>
              </a:extLst>
            </p:cNvPr>
            <p:cNvSpPr/>
            <p:nvPr/>
          </p:nvSpPr>
          <p:spPr>
            <a:xfrm>
              <a:off x="2053158" y="1964262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9DD819D-BFDC-49A5-9A88-7B015EDAA579}"/>
                </a:ext>
              </a:extLst>
            </p:cNvPr>
            <p:cNvSpPr/>
            <p:nvPr/>
          </p:nvSpPr>
          <p:spPr>
            <a:xfrm>
              <a:off x="2209786" y="1964262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279B2F-9567-4AC2-AE1F-579424537C4E}"/>
                </a:ext>
              </a:extLst>
            </p:cNvPr>
            <p:cNvSpPr/>
            <p:nvPr/>
          </p:nvSpPr>
          <p:spPr>
            <a:xfrm>
              <a:off x="2370652" y="1964262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71D179-14E0-4DC1-B84E-0E3CD7C124F1}"/>
                </a:ext>
              </a:extLst>
            </p:cNvPr>
            <p:cNvSpPr/>
            <p:nvPr/>
          </p:nvSpPr>
          <p:spPr>
            <a:xfrm>
              <a:off x="2531498" y="1964262"/>
              <a:ext cx="160866" cy="3894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FEBBEF-FD6E-4911-B3CA-AB52DE73E739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 flipH="1">
            <a:off x="709903" y="2353729"/>
            <a:ext cx="1724979" cy="68128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A39FAE-84B3-4B53-AF03-49907D6FD829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>
            <a:off x="4043513" y="2353726"/>
            <a:ext cx="1583174" cy="68128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253E062-DBBF-423B-8421-678C032C9F4F}"/>
              </a:ext>
            </a:extLst>
          </p:cNvPr>
          <p:cNvSpPr txBox="1"/>
          <p:nvPr/>
        </p:nvSpPr>
        <p:spPr>
          <a:xfrm>
            <a:off x="2595748" y="5812552"/>
            <a:ext cx="3881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 enables QD &gt; 1 update </a:t>
            </a:r>
            <a:br>
              <a:rPr lang="en-US" dirty="0"/>
            </a:br>
            <a:r>
              <a:rPr lang="en-US" dirty="0"/>
              <a:t>via nameless writes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0BCAD55-716C-4D37-A50F-CE143B73E8A4}"/>
              </a:ext>
            </a:extLst>
          </p:cNvPr>
          <p:cNvSpPr/>
          <p:nvPr/>
        </p:nvSpPr>
        <p:spPr>
          <a:xfrm>
            <a:off x="1210454" y="4213015"/>
            <a:ext cx="723876" cy="1989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Append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D3C809-6DF7-4556-A49B-79DAE5C36B70}"/>
              </a:ext>
            </a:extLst>
          </p:cNvPr>
          <p:cNvCxnSpPr/>
          <p:nvPr/>
        </p:nvCxnSpPr>
        <p:spPr>
          <a:xfrm>
            <a:off x="446314" y="4312505"/>
            <a:ext cx="0" cy="211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C13C1C-A4A2-413F-8975-8C3C36C8CA02}"/>
              </a:ext>
            </a:extLst>
          </p:cNvPr>
          <p:cNvSpPr txBox="1"/>
          <p:nvPr/>
        </p:nvSpPr>
        <p:spPr>
          <a:xfrm>
            <a:off x="514430" y="61473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85CC5F6-B61B-4556-AFC9-6A56B396B05D}"/>
              </a:ext>
            </a:extLst>
          </p:cNvPr>
          <p:cNvSpPr/>
          <p:nvPr/>
        </p:nvSpPr>
        <p:spPr>
          <a:xfrm>
            <a:off x="1210454" y="4521551"/>
            <a:ext cx="723876" cy="1989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Append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F789A0-908E-4555-AE59-3633E8A89A3F}"/>
              </a:ext>
            </a:extLst>
          </p:cNvPr>
          <p:cNvSpPr/>
          <p:nvPr/>
        </p:nvSpPr>
        <p:spPr>
          <a:xfrm>
            <a:off x="1210454" y="4797841"/>
            <a:ext cx="723876" cy="1989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Append</a:t>
            </a:r>
          </a:p>
        </p:txBody>
      </p:sp>
      <p:sp>
        <p:nvSpPr>
          <p:cNvPr id="51" name="Flowchart: Magnetic Disk 50">
            <a:extLst>
              <a:ext uri="{FF2B5EF4-FFF2-40B4-BE49-F238E27FC236}">
                <a16:creationId xmlns:a16="http://schemas.microsoft.com/office/drawing/2014/main" id="{8F0FEB7A-9712-45B1-9079-91E1A4464304}"/>
              </a:ext>
            </a:extLst>
          </p:cNvPr>
          <p:cNvSpPr/>
          <p:nvPr/>
        </p:nvSpPr>
        <p:spPr>
          <a:xfrm>
            <a:off x="3078346" y="3792179"/>
            <a:ext cx="287866" cy="365125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2278A8-64C9-4908-A20E-CB8B05734978}"/>
              </a:ext>
            </a:extLst>
          </p:cNvPr>
          <p:cNvCxnSpPr>
            <a:cxnSpLocks/>
            <a:stCxn id="45" idx="3"/>
            <a:endCxn id="63" idx="1"/>
          </p:cNvCxnSpPr>
          <p:nvPr/>
        </p:nvCxnSpPr>
        <p:spPr>
          <a:xfrm>
            <a:off x="1934330" y="4312505"/>
            <a:ext cx="1224449" cy="20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BB32BF-67EA-444A-AB88-7C646CCCEBA9}"/>
              </a:ext>
            </a:extLst>
          </p:cNvPr>
          <p:cNvCxnSpPr>
            <a:cxnSpLocks/>
            <a:stCxn id="49" idx="3"/>
            <a:endCxn id="68" idx="1"/>
          </p:cNvCxnSpPr>
          <p:nvPr/>
        </p:nvCxnSpPr>
        <p:spPr>
          <a:xfrm>
            <a:off x="1934330" y="4621041"/>
            <a:ext cx="1224449" cy="20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AD54316-FE76-43D0-B1D2-78AE51703936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1934330" y="4897331"/>
            <a:ext cx="1224449" cy="20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8AF5AF7-9979-4E2E-8C33-15692A9F4977}"/>
              </a:ext>
            </a:extLst>
          </p:cNvPr>
          <p:cNvSpPr/>
          <p:nvPr/>
        </p:nvSpPr>
        <p:spPr>
          <a:xfrm>
            <a:off x="3158779" y="4429485"/>
            <a:ext cx="162747" cy="1742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A6E8FE6-FCF1-4C7E-991E-02B0376CF82F}"/>
              </a:ext>
            </a:extLst>
          </p:cNvPr>
          <p:cNvSpPr/>
          <p:nvPr/>
        </p:nvSpPr>
        <p:spPr>
          <a:xfrm>
            <a:off x="3158779" y="4742956"/>
            <a:ext cx="162747" cy="1742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A4143C4-A69F-4AA2-BA66-37968C56381F}"/>
              </a:ext>
            </a:extLst>
          </p:cNvPr>
          <p:cNvSpPr/>
          <p:nvPr/>
        </p:nvSpPr>
        <p:spPr>
          <a:xfrm>
            <a:off x="3158779" y="5039132"/>
            <a:ext cx="162747" cy="1742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CD6E3852-E4C0-4737-A347-671B5C8EB07F}"/>
              </a:ext>
            </a:extLst>
          </p:cNvPr>
          <p:cNvCxnSpPr>
            <a:stCxn id="63" idx="3"/>
            <a:endCxn id="6" idx="2"/>
          </p:cNvCxnSpPr>
          <p:nvPr/>
        </p:nvCxnSpPr>
        <p:spPr>
          <a:xfrm flipH="1" flipV="1">
            <a:off x="1470590" y="3233987"/>
            <a:ext cx="1850936" cy="1282629"/>
          </a:xfrm>
          <a:prstGeom prst="curvedConnector4">
            <a:avLst>
              <a:gd name="adj1" fmla="val -12351"/>
              <a:gd name="adj2" fmla="val 5339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CECD59F0-C83C-41B5-9C82-151C390C29A5}"/>
              </a:ext>
            </a:extLst>
          </p:cNvPr>
          <p:cNvCxnSpPr>
            <a:cxnSpLocks/>
            <a:stCxn id="68" idx="3"/>
            <a:endCxn id="7" idx="2"/>
          </p:cNvCxnSpPr>
          <p:nvPr/>
        </p:nvCxnSpPr>
        <p:spPr>
          <a:xfrm flipH="1" flipV="1">
            <a:off x="2259588" y="3233987"/>
            <a:ext cx="1061938" cy="1596100"/>
          </a:xfrm>
          <a:prstGeom prst="curvedConnector4">
            <a:avLst>
              <a:gd name="adj1" fmla="val -40470"/>
              <a:gd name="adj2" fmla="val 6647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43C307F7-3F38-4D0C-B0BD-9F49FD015D27}"/>
              </a:ext>
            </a:extLst>
          </p:cNvPr>
          <p:cNvCxnSpPr>
            <a:cxnSpLocks/>
            <a:stCxn id="69" idx="3"/>
            <a:endCxn id="11" idx="2"/>
          </p:cNvCxnSpPr>
          <p:nvPr/>
        </p:nvCxnSpPr>
        <p:spPr>
          <a:xfrm flipH="1" flipV="1">
            <a:off x="3048587" y="3233987"/>
            <a:ext cx="272939" cy="1892276"/>
          </a:xfrm>
          <a:prstGeom prst="curvedConnector4">
            <a:avLst>
              <a:gd name="adj1" fmla="val -207712"/>
              <a:gd name="adj2" fmla="val 7259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67D6B1B-E667-41F6-8E1A-EE544C2BC7EF}"/>
              </a:ext>
            </a:extLst>
          </p:cNvPr>
          <p:cNvSpPr/>
          <p:nvPr/>
        </p:nvSpPr>
        <p:spPr>
          <a:xfrm>
            <a:off x="1469100" y="5433767"/>
            <a:ext cx="162747" cy="17426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5861B60-DFEB-4E0F-AD83-44C6B5BD55B3}"/>
              </a:ext>
            </a:extLst>
          </p:cNvPr>
          <p:cNvSpPr/>
          <p:nvPr/>
        </p:nvSpPr>
        <p:spPr>
          <a:xfrm>
            <a:off x="1469100" y="5747238"/>
            <a:ext cx="162747" cy="17426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8DA51EE0-D959-4965-B3F9-7D027538042B}"/>
              </a:ext>
            </a:extLst>
          </p:cNvPr>
          <p:cNvSpPr/>
          <p:nvPr/>
        </p:nvSpPr>
        <p:spPr>
          <a:xfrm>
            <a:off x="1469100" y="6043414"/>
            <a:ext cx="162747" cy="17426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00AD07D-8D5F-4A7C-870F-28D7833A42DE}"/>
              </a:ext>
            </a:extLst>
          </p:cNvPr>
          <p:cNvCxnSpPr>
            <a:cxnSpLocks/>
            <a:stCxn id="63" idx="1"/>
            <a:endCxn id="87" idx="3"/>
          </p:cNvCxnSpPr>
          <p:nvPr/>
        </p:nvCxnSpPr>
        <p:spPr>
          <a:xfrm flipH="1">
            <a:off x="1631847" y="4516616"/>
            <a:ext cx="1526932" cy="100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795774B-D6C7-4A5F-AC50-E261FEC90877}"/>
              </a:ext>
            </a:extLst>
          </p:cNvPr>
          <p:cNvCxnSpPr>
            <a:cxnSpLocks/>
            <a:stCxn id="68" idx="1"/>
            <a:endCxn id="88" idx="3"/>
          </p:cNvCxnSpPr>
          <p:nvPr/>
        </p:nvCxnSpPr>
        <p:spPr>
          <a:xfrm flipH="1">
            <a:off x="1631847" y="4830087"/>
            <a:ext cx="1526932" cy="100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660725E-6E55-482A-8335-F8C8F5B41D34}"/>
              </a:ext>
            </a:extLst>
          </p:cNvPr>
          <p:cNvCxnSpPr>
            <a:cxnSpLocks/>
            <a:stCxn id="69" idx="1"/>
            <a:endCxn id="89" idx="3"/>
          </p:cNvCxnSpPr>
          <p:nvPr/>
        </p:nvCxnSpPr>
        <p:spPr>
          <a:xfrm flipH="1">
            <a:off x="1631847" y="5126263"/>
            <a:ext cx="1526932" cy="100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5E21768-3A0A-4009-97F3-3FE86CFB2146}"/>
              </a:ext>
            </a:extLst>
          </p:cNvPr>
          <p:cNvSpPr/>
          <p:nvPr/>
        </p:nvSpPr>
        <p:spPr>
          <a:xfrm rot="19524626">
            <a:off x="1801524" y="5054070"/>
            <a:ext cx="788999" cy="198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ZSLBA+1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CB2F1BE-3202-4730-BD1E-0BF0DB7BC5F9}"/>
              </a:ext>
            </a:extLst>
          </p:cNvPr>
          <p:cNvSpPr/>
          <p:nvPr/>
        </p:nvSpPr>
        <p:spPr>
          <a:xfrm rot="19524626">
            <a:off x="1801524" y="5382674"/>
            <a:ext cx="788999" cy="198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ZSLBA+2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30DC439-60EC-456A-BF9C-25FB1AA7AD8A}"/>
              </a:ext>
            </a:extLst>
          </p:cNvPr>
          <p:cNvSpPr/>
          <p:nvPr/>
        </p:nvSpPr>
        <p:spPr>
          <a:xfrm rot="19524626">
            <a:off x="1801524" y="5692796"/>
            <a:ext cx="788999" cy="198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ZSLBA+3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0F1F0-BB5B-4249-885B-B4DDE4E3C54B}"/>
              </a:ext>
            </a:extLst>
          </p:cNvPr>
          <p:cNvSpPr txBox="1"/>
          <p:nvPr/>
        </p:nvSpPr>
        <p:spPr>
          <a:xfrm>
            <a:off x="7324344" y="1837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6B8B98C-DB4C-46DC-950F-306797276053}"/>
              </a:ext>
            </a:extLst>
          </p:cNvPr>
          <p:cNvSpPr txBox="1"/>
          <p:nvPr/>
        </p:nvSpPr>
        <p:spPr>
          <a:xfrm>
            <a:off x="6844173" y="1837944"/>
            <a:ext cx="39632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Improved Performance</a:t>
            </a:r>
          </a:p>
          <a:p>
            <a:pPr lvl="1"/>
            <a:r>
              <a:rPr lang="en-US" b="1" dirty="0"/>
              <a:t>Bandwidth </a:t>
            </a:r>
            <a:r>
              <a:rPr lang="en-US" dirty="0"/>
              <a:t>w/ reduced WAF</a:t>
            </a:r>
          </a:p>
          <a:p>
            <a:pPr lvl="1"/>
            <a:r>
              <a:rPr lang="en-US" b="1" dirty="0"/>
              <a:t>Tail latency </a:t>
            </a:r>
            <a:r>
              <a:rPr lang="en-US" dirty="0"/>
              <a:t>w/ isolation and reduced GC</a:t>
            </a:r>
          </a:p>
          <a:p>
            <a:endParaRPr lang="en-US" dirty="0"/>
          </a:p>
          <a:p>
            <a:r>
              <a:rPr lang="en-US" dirty="0"/>
              <a:t>Reduce </a:t>
            </a:r>
            <a:r>
              <a:rPr lang="en-US" b="1" dirty="0"/>
              <a:t>TCO</a:t>
            </a:r>
          </a:p>
          <a:p>
            <a:pPr lvl="1"/>
            <a:r>
              <a:rPr lang="en-US" dirty="0"/>
              <a:t>Less OP, DRAM, WAF and </a:t>
            </a:r>
            <a:br>
              <a:rPr lang="en-US" dirty="0"/>
            </a:br>
            <a:r>
              <a:rPr lang="en-US" b="1" dirty="0"/>
              <a:t>QLC </a:t>
            </a:r>
            <a:r>
              <a:rPr lang="en-US" dirty="0"/>
              <a:t>adoption</a:t>
            </a:r>
          </a:p>
          <a:p>
            <a:pPr lvl="1"/>
            <a:endParaRPr lang="en-US" dirty="0"/>
          </a:p>
          <a:p>
            <a:r>
              <a:rPr lang="en-US" dirty="0"/>
              <a:t>SMR Drive: </a:t>
            </a:r>
            <a:r>
              <a:rPr lang="en-US" b="1" dirty="0"/>
              <a:t>Extra Capacity</a:t>
            </a:r>
            <a:r>
              <a:rPr lang="en-US" dirty="0"/>
              <a:t>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DABE0FD-A51E-452A-A444-C341696DE87F}"/>
              </a:ext>
            </a:extLst>
          </p:cNvPr>
          <p:cNvSpPr txBox="1"/>
          <p:nvPr/>
        </p:nvSpPr>
        <p:spPr>
          <a:xfrm>
            <a:off x="6844173" y="5101265"/>
            <a:ext cx="35285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Can we do more? </a:t>
            </a: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68855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542378"/>
      </a:dk1>
      <a:lt1>
        <a:sysClr val="window" lastClr="FFFFFF"/>
      </a:lt1>
      <a:dk2>
        <a:srgbClr val="4A2467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70C0"/>
      </a:hlink>
      <a:folHlink>
        <a:srgbClr val="002060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15846_Ocean presentation_RVA_v4.potx" id="{354FE8D4-E883-4E79-A422-6A1915D44872}" vid="{AAC9F203-D7BC-4B95-936D-67F55828A5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9B7651-08C1-49A1-AFE9-4E4CD34217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C3D7A05-DE9A-4773-A113-AAE964924F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E2C315-492F-482C-BE04-955377E16A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Microsoft Office PowerPoint</Application>
  <PresentationFormat>Widescreen</PresentationFormat>
  <Paragraphs>409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Office Theme</vt:lpstr>
      <vt:lpstr>Beyond Zoned Namespace,  What Do Applications Want?</vt:lpstr>
      <vt:lpstr>Landscape</vt:lpstr>
      <vt:lpstr>RocksDB builds on logs</vt:lpstr>
      <vt:lpstr>Kafka also builds on logs</vt:lpstr>
      <vt:lpstr>Ceph’s Lessons</vt:lpstr>
      <vt:lpstr>Ceph’s BlueStore</vt:lpstr>
      <vt:lpstr>Takeaways</vt:lpstr>
      <vt:lpstr>Zoned Namespace</vt:lpstr>
      <vt:lpstr>Zoned Namespace (contd.)</vt:lpstr>
      <vt:lpstr>Application Log in SSD</vt:lpstr>
      <vt:lpstr>ZNSNLOG</vt:lpstr>
      <vt:lpstr>RocksDB over ZNSNLOG</vt:lpstr>
      <vt:lpstr>ZNSNLOG enables more NDP</vt:lpstr>
      <vt:lpstr>ZNSNLOG applicable to PM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2019-12-04T22:55:07Z</dcterms:created>
  <dcterms:modified xsi:type="dcterms:W3CDTF">2021-04-06T04:29:41Z</dcterms:modified>
</cp:coreProperties>
</file>