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92" r:id="rId4"/>
    <p:sldId id="291" r:id="rId5"/>
    <p:sldId id="293" r:id="rId6"/>
    <p:sldId id="294" r:id="rId7"/>
    <p:sldId id="295" r:id="rId8"/>
    <p:sldId id="296" r:id="rId9"/>
    <p:sldId id="297" r:id="rId10"/>
    <p:sldId id="298" r:id="rId11"/>
    <p:sldId id="299" r:id="rId12"/>
    <p:sldId id="300" r:id="rId13"/>
    <p:sldId id="301" r:id="rId14"/>
    <p:sldId id="302" r:id="rId15"/>
    <p:sldId id="303" r:id="rId16"/>
    <p:sldId id="304" r:id="rId17"/>
    <p:sldId id="290" r:id="rId18"/>
    <p:sldId id="33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snapToGrid="0" snapToObjects="1">
      <p:cViewPr varScale="1">
        <p:scale>
          <a:sx n="94" d="100"/>
          <a:sy n="94"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11/23/22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11/23/22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11/23/22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Adelaiye O.I.</a:t>
            </a:r>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Parsing</a:t>
            </a:r>
          </a:p>
        </p:txBody>
      </p:sp>
      <p:sp>
        <p:nvSpPr>
          <p:cNvPr id="3" name="Content Placeholder 2"/>
          <p:cNvSpPr>
            <a:spLocks noGrp="1"/>
          </p:cNvSpPr>
          <p:nvPr>
            <p:ph idx="1"/>
          </p:nvPr>
        </p:nvSpPr>
        <p:spPr/>
        <p:txBody>
          <a:bodyPr>
            <a:noAutofit/>
          </a:bodyPr>
          <a:lstStyle/>
          <a:p>
            <a:r>
              <a:rPr lang="en-US" sz="2800" dirty="0"/>
              <a:t>A shallow form of semantic representation is a case-role analysis (a.k.a. a semantic role labeling), which identifies roles such as agent, patient, source, and destination. </a:t>
            </a:r>
          </a:p>
          <a:p>
            <a:r>
              <a:rPr lang="en-US" sz="2800" dirty="0"/>
              <a:t>A deeper semantic analysis provides a representation of the sentence in predicate logic or other formal language which supports automated reasoning. </a:t>
            </a:r>
          </a:p>
          <a:p>
            <a:endParaRPr lang="en-US" sz="2800" dirty="0"/>
          </a:p>
        </p:txBody>
      </p:sp>
    </p:spTree>
    <p:extLst>
      <p:ext uri="{BB962C8B-B14F-4D97-AF65-F5344CB8AC3E}">
        <p14:creationId xmlns:p14="http://schemas.microsoft.com/office/powerpoint/2010/main" val="326467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Parsing</a:t>
            </a:r>
          </a:p>
        </p:txBody>
      </p:sp>
      <p:sp>
        <p:nvSpPr>
          <p:cNvPr id="3" name="Content Placeholder 2"/>
          <p:cNvSpPr>
            <a:spLocks noGrp="1"/>
          </p:cNvSpPr>
          <p:nvPr>
            <p:ph idx="1"/>
          </p:nvPr>
        </p:nvSpPr>
        <p:spPr/>
        <p:txBody>
          <a:bodyPr>
            <a:noAutofit/>
          </a:bodyPr>
          <a:lstStyle/>
          <a:p>
            <a:r>
              <a:rPr lang="en-US" sz="4800" dirty="0"/>
              <a:t>Semantic parsing can thus be understood as extracting the precise meaning of an utterance</a:t>
            </a:r>
          </a:p>
        </p:txBody>
      </p:sp>
    </p:spTree>
    <p:extLst>
      <p:ext uri="{BB962C8B-B14F-4D97-AF65-F5344CB8AC3E}">
        <p14:creationId xmlns:p14="http://schemas.microsoft.com/office/powerpoint/2010/main" val="263953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Parsing</a:t>
            </a:r>
          </a:p>
        </p:txBody>
      </p:sp>
      <p:sp>
        <p:nvSpPr>
          <p:cNvPr id="3" name="Content Placeholder 2"/>
          <p:cNvSpPr>
            <a:spLocks noGrp="1"/>
          </p:cNvSpPr>
          <p:nvPr>
            <p:ph idx="1"/>
          </p:nvPr>
        </p:nvSpPr>
        <p:spPr/>
        <p:txBody>
          <a:bodyPr/>
          <a:lstStyle/>
          <a:p>
            <a:r>
              <a:rPr lang="en-US" dirty="0"/>
              <a:t>Shallow semantic parsing is concerned with identifying entities in an utterance and </a:t>
            </a:r>
            <a:r>
              <a:rPr lang="en-US" dirty="0" err="1"/>
              <a:t>labelling</a:t>
            </a:r>
            <a:r>
              <a:rPr lang="en-US" dirty="0"/>
              <a:t> them with the roles they play. Shallow semantic parsing is sometimes known as slot-filling or frame semantic parsing</a:t>
            </a:r>
          </a:p>
          <a:p>
            <a:r>
              <a:rPr lang="en-US" dirty="0"/>
              <a:t>Deep semantic parsing, also known as compositional semantic parsing, is concerned with producing precise meaning representations of utterances that can contain significant compositionality.</a:t>
            </a:r>
          </a:p>
        </p:txBody>
      </p:sp>
    </p:spTree>
    <p:extLst>
      <p:ext uri="{BB962C8B-B14F-4D97-AF65-F5344CB8AC3E}">
        <p14:creationId xmlns:p14="http://schemas.microsoft.com/office/powerpoint/2010/main" val="286169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Sentimental Analysis</a:t>
            </a:r>
          </a:p>
        </p:txBody>
      </p:sp>
      <p:sp>
        <p:nvSpPr>
          <p:cNvPr id="3" name="Content Placeholder 2"/>
          <p:cNvSpPr>
            <a:spLocks noGrp="1"/>
          </p:cNvSpPr>
          <p:nvPr>
            <p:ph idx="1"/>
          </p:nvPr>
        </p:nvSpPr>
        <p:spPr/>
        <p:txBody>
          <a:bodyPr>
            <a:noAutofit/>
          </a:bodyPr>
          <a:lstStyle/>
          <a:p>
            <a:r>
              <a:rPr lang="en-US" sz="3600" dirty="0"/>
              <a:t>Sentiment = feelings</a:t>
            </a:r>
          </a:p>
          <a:p>
            <a:pPr lvl="1"/>
            <a:r>
              <a:rPr lang="en-US" sz="3200" dirty="0"/>
              <a:t>Attitudes</a:t>
            </a:r>
          </a:p>
          <a:p>
            <a:pPr lvl="1"/>
            <a:r>
              <a:rPr lang="en-US" sz="3200" dirty="0"/>
              <a:t>Emotions</a:t>
            </a:r>
          </a:p>
          <a:p>
            <a:pPr lvl="1"/>
            <a:r>
              <a:rPr lang="en-US" sz="3200" dirty="0"/>
              <a:t>Opinions</a:t>
            </a:r>
          </a:p>
          <a:p>
            <a:r>
              <a:rPr lang="en-US" sz="3600" dirty="0"/>
              <a:t>Subjective Impressions, not facts</a:t>
            </a:r>
          </a:p>
        </p:txBody>
      </p:sp>
    </p:spTree>
    <p:extLst>
      <p:ext uri="{BB962C8B-B14F-4D97-AF65-F5344CB8AC3E}">
        <p14:creationId xmlns:p14="http://schemas.microsoft.com/office/powerpoint/2010/main" val="164404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Sentimental Analysis</a:t>
            </a:r>
          </a:p>
        </p:txBody>
      </p:sp>
      <p:sp>
        <p:nvSpPr>
          <p:cNvPr id="3" name="Content Placeholder 2"/>
          <p:cNvSpPr>
            <a:spLocks noGrp="1"/>
          </p:cNvSpPr>
          <p:nvPr>
            <p:ph idx="1"/>
          </p:nvPr>
        </p:nvSpPr>
        <p:spPr/>
        <p:txBody>
          <a:bodyPr>
            <a:normAutofit/>
          </a:bodyPr>
          <a:lstStyle/>
          <a:p>
            <a:r>
              <a:rPr lang="en-US" sz="3200" dirty="0">
                <a:effectLst/>
              </a:rPr>
              <a:t>Using NLP, statistics, or machine learning methods to extract, identify, or otherwise characterize the sentiment content of a text unit</a:t>
            </a:r>
          </a:p>
          <a:p>
            <a:r>
              <a:rPr lang="en-US" sz="3200" dirty="0">
                <a:effectLst/>
              </a:rPr>
              <a:t>Sometimes </a:t>
            </a:r>
            <a:r>
              <a:rPr lang="en-US" sz="3200" dirty="0" err="1">
                <a:effectLst/>
              </a:rPr>
              <a:t>refered</a:t>
            </a:r>
            <a:r>
              <a:rPr lang="en-US" sz="3200" dirty="0">
                <a:effectLst/>
              </a:rPr>
              <a:t> to as opinion mining, although the emphasis in this case is on extraction</a:t>
            </a:r>
          </a:p>
          <a:p>
            <a:endParaRPr lang="en-US" sz="3200" dirty="0"/>
          </a:p>
        </p:txBody>
      </p:sp>
    </p:spTree>
    <p:extLst>
      <p:ext uri="{BB962C8B-B14F-4D97-AF65-F5344CB8AC3E}">
        <p14:creationId xmlns:p14="http://schemas.microsoft.com/office/powerpoint/2010/main" val="425965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idx="1"/>
          </p:nvPr>
        </p:nvSpPr>
        <p:spPr/>
        <p:txBody>
          <a:bodyPr/>
          <a:lstStyle/>
          <a:p>
            <a:r>
              <a:rPr lang="en-US" dirty="0">
                <a:effectLst/>
              </a:rPr>
              <a:t>Is this product review positive or negative?</a:t>
            </a:r>
          </a:p>
          <a:p>
            <a:r>
              <a:rPr lang="en-US" dirty="0">
                <a:effectLst/>
              </a:rPr>
              <a:t>Is this customer email satisfied or dis-satisfied?</a:t>
            </a:r>
          </a:p>
          <a:p>
            <a:r>
              <a:rPr lang="en-US" dirty="0">
                <a:effectLst/>
              </a:rPr>
              <a:t>Based on a sample of tweets, how are people responding to this ad campaign/product release/news item?</a:t>
            </a:r>
          </a:p>
          <a:p>
            <a:r>
              <a:rPr lang="en-US" dirty="0">
                <a:effectLst/>
              </a:rPr>
              <a:t>How have bloggers' attitudes about the president changed since the election?</a:t>
            </a:r>
          </a:p>
          <a:p>
            <a:endParaRPr lang="en-US" dirty="0"/>
          </a:p>
        </p:txBody>
      </p:sp>
    </p:spTree>
    <p:extLst>
      <p:ext uri="{BB962C8B-B14F-4D97-AF65-F5344CB8AC3E}">
        <p14:creationId xmlns:p14="http://schemas.microsoft.com/office/powerpoint/2010/main" val="355652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normAutofit/>
          </a:bodyPr>
          <a:lstStyle/>
          <a:p>
            <a:r>
              <a:rPr lang="en-US" sz="3600" dirty="0"/>
              <a:t>Paraphrase and Natural Language inference</a:t>
            </a:r>
          </a:p>
          <a:p>
            <a:r>
              <a:rPr lang="en-US" sz="3600" dirty="0"/>
              <a:t>Dialogue Agents</a:t>
            </a:r>
          </a:p>
          <a:p>
            <a:r>
              <a:rPr lang="en-US" sz="3600" dirty="0"/>
              <a:t>Summarization</a:t>
            </a:r>
          </a:p>
          <a:p>
            <a:r>
              <a:rPr lang="en-US" sz="3600" dirty="0"/>
              <a:t>Question and Answer</a:t>
            </a:r>
          </a:p>
        </p:txBody>
      </p:sp>
    </p:spTree>
    <p:extLst>
      <p:ext uri="{BB962C8B-B14F-4D97-AF65-F5344CB8AC3E}">
        <p14:creationId xmlns:p14="http://schemas.microsoft.com/office/powerpoint/2010/main" val="148636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a:t>
            </a:r>
          </a:p>
        </p:txBody>
      </p:sp>
      <p:sp>
        <p:nvSpPr>
          <p:cNvPr id="3" name="Content Placeholder 2"/>
          <p:cNvSpPr>
            <a:spLocks noGrp="1"/>
          </p:cNvSpPr>
          <p:nvPr>
            <p:ph idx="1"/>
          </p:nvPr>
        </p:nvSpPr>
        <p:spPr>
          <a:xfrm>
            <a:off x="33616" y="1378688"/>
            <a:ext cx="9052560" cy="5477256"/>
          </a:xfrm>
        </p:spPr>
        <p:txBody>
          <a:bodyPr>
            <a:normAutofit fontScale="77500" lnSpcReduction="20000"/>
          </a:bodyPr>
          <a:lstStyle/>
          <a:p>
            <a:pPr marL="0" indent="0">
              <a:lnSpc>
                <a:spcPct val="140000"/>
              </a:lnSpc>
              <a:spcBef>
                <a:spcPts val="200"/>
              </a:spcBef>
              <a:buNone/>
            </a:pPr>
            <a:r>
              <a:rPr lang="en-US" dirty="0"/>
              <a:t>import spacy </a:t>
            </a:r>
          </a:p>
          <a:p>
            <a:pPr marL="0" indent="0">
              <a:lnSpc>
                <a:spcPct val="140000"/>
              </a:lnSpc>
              <a:spcBef>
                <a:spcPts val="200"/>
              </a:spcBef>
              <a:buNone/>
            </a:pPr>
            <a:r>
              <a:rPr lang="en-US" dirty="0"/>
              <a:t># Load the large English NLP model </a:t>
            </a:r>
          </a:p>
          <a:p>
            <a:pPr marL="0" indent="0">
              <a:lnSpc>
                <a:spcPct val="140000"/>
              </a:lnSpc>
              <a:spcBef>
                <a:spcPts val="200"/>
              </a:spcBef>
              <a:buNone/>
            </a:pPr>
            <a:r>
              <a:rPr lang="en-US" dirty="0" err="1"/>
              <a:t>nlp</a:t>
            </a:r>
            <a:r>
              <a:rPr lang="en-US" dirty="0"/>
              <a:t> = </a:t>
            </a:r>
            <a:r>
              <a:rPr lang="en-US" dirty="0" err="1"/>
              <a:t>spacy.load</a:t>
            </a:r>
            <a:r>
              <a:rPr lang="en-US" dirty="0"/>
              <a:t>('</a:t>
            </a:r>
            <a:r>
              <a:rPr lang="en-US" dirty="0" err="1"/>
              <a:t>en_core_web_lg</a:t>
            </a:r>
            <a:r>
              <a:rPr lang="en-US" dirty="0"/>
              <a:t>') </a:t>
            </a:r>
          </a:p>
          <a:p>
            <a:pPr marL="0" indent="0">
              <a:lnSpc>
                <a:spcPct val="140000"/>
              </a:lnSpc>
              <a:spcBef>
                <a:spcPts val="200"/>
              </a:spcBef>
              <a:buNone/>
            </a:pPr>
            <a:r>
              <a:rPr lang="en-US" dirty="0"/>
              <a:t># The text we want to examine </a:t>
            </a:r>
          </a:p>
          <a:p>
            <a:pPr marL="0" indent="0">
              <a:lnSpc>
                <a:spcPct val="140000"/>
              </a:lnSpc>
              <a:spcBef>
                <a:spcPts val="200"/>
              </a:spcBef>
              <a:buNone/>
            </a:pPr>
            <a:r>
              <a:rPr lang="en-US" dirty="0"/>
              <a:t>text = """London is the capital and most populous city of England and the United Kingdom. Standing on the River Thames in the south east of the island of Great Britain, London has been a major settlement for two millennia. It was founded by the Romans, who named it </a:t>
            </a:r>
            <a:r>
              <a:rPr lang="en-US" dirty="0" err="1"/>
              <a:t>Londinium</a:t>
            </a:r>
            <a:r>
              <a:rPr lang="en-US" dirty="0"/>
              <a:t>. """ </a:t>
            </a:r>
          </a:p>
          <a:p>
            <a:pPr marL="0" indent="0">
              <a:lnSpc>
                <a:spcPct val="140000"/>
              </a:lnSpc>
              <a:spcBef>
                <a:spcPts val="200"/>
              </a:spcBef>
              <a:buNone/>
            </a:pPr>
            <a:r>
              <a:rPr lang="en-US" dirty="0"/>
              <a:t># Parse the text with </a:t>
            </a:r>
            <a:r>
              <a:rPr lang="en-US" dirty="0" err="1"/>
              <a:t>spaCy</a:t>
            </a:r>
            <a:r>
              <a:rPr lang="en-US" dirty="0"/>
              <a:t>. This runs the entire pipeline. </a:t>
            </a:r>
          </a:p>
          <a:p>
            <a:pPr marL="0" indent="0">
              <a:lnSpc>
                <a:spcPct val="140000"/>
              </a:lnSpc>
              <a:spcBef>
                <a:spcPts val="200"/>
              </a:spcBef>
              <a:buNone/>
            </a:pPr>
            <a:r>
              <a:rPr lang="en-US" dirty="0"/>
              <a:t>doc = </a:t>
            </a:r>
            <a:r>
              <a:rPr lang="en-US" dirty="0" err="1"/>
              <a:t>nlp</a:t>
            </a:r>
            <a:r>
              <a:rPr lang="en-US" dirty="0"/>
              <a:t>(text) </a:t>
            </a:r>
          </a:p>
          <a:p>
            <a:pPr marL="0" indent="0">
              <a:lnSpc>
                <a:spcPct val="140000"/>
              </a:lnSpc>
              <a:spcBef>
                <a:spcPts val="200"/>
              </a:spcBef>
              <a:buNone/>
            </a:pPr>
            <a:r>
              <a:rPr lang="en-US" dirty="0"/>
              <a:t># 'doc' now contains a parsed version of text. We can use it to do anything we want! </a:t>
            </a:r>
          </a:p>
          <a:p>
            <a:pPr marL="0" indent="0">
              <a:lnSpc>
                <a:spcPct val="140000"/>
              </a:lnSpc>
              <a:spcBef>
                <a:spcPts val="200"/>
              </a:spcBef>
              <a:buNone/>
            </a:pPr>
            <a:r>
              <a:rPr lang="en-US" dirty="0"/>
              <a:t># For example, this will print out all the named entities that were detected: </a:t>
            </a:r>
          </a:p>
          <a:p>
            <a:pPr marL="0" indent="0">
              <a:lnSpc>
                <a:spcPct val="140000"/>
              </a:lnSpc>
              <a:spcBef>
                <a:spcPts val="200"/>
              </a:spcBef>
              <a:buNone/>
            </a:pPr>
            <a:r>
              <a:rPr lang="en-US" dirty="0"/>
              <a:t>for entity in </a:t>
            </a:r>
            <a:r>
              <a:rPr lang="en-US" dirty="0" err="1"/>
              <a:t>doc.ents</a:t>
            </a:r>
            <a:r>
              <a:rPr lang="en-US" dirty="0"/>
              <a:t>: </a:t>
            </a:r>
          </a:p>
          <a:p>
            <a:pPr marL="0" indent="0">
              <a:lnSpc>
                <a:spcPct val="140000"/>
              </a:lnSpc>
              <a:spcBef>
                <a:spcPts val="200"/>
              </a:spcBef>
              <a:buNone/>
            </a:pPr>
            <a:r>
              <a:rPr lang="en-US" dirty="0"/>
              <a:t>	print(f"{</a:t>
            </a:r>
            <a:r>
              <a:rPr lang="en-US" dirty="0" err="1"/>
              <a:t>entity.text</a:t>
            </a:r>
            <a:r>
              <a:rPr lang="en-US" dirty="0"/>
              <a:t>} ({</a:t>
            </a:r>
            <a:r>
              <a:rPr lang="en-US" dirty="0" err="1"/>
              <a:t>entity.label</a:t>
            </a:r>
            <a:r>
              <a:rPr lang="en-US" dirty="0"/>
              <a:t>_})")</a:t>
            </a:r>
          </a:p>
        </p:txBody>
      </p:sp>
    </p:spTree>
    <p:extLst>
      <p:ext uri="{BB962C8B-B14F-4D97-AF65-F5344CB8AC3E}">
        <p14:creationId xmlns:p14="http://schemas.microsoft.com/office/powerpoint/2010/main" val="59974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Natural Language</a:t>
            </a:r>
          </a:p>
        </p:txBody>
      </p:sp>
      <p:sp>
        <p:nvSpPr>
          <p:cNvPr id="3" name="Text Placeholder 2"/>
          <p:cNvSpPr>
            <a:spLocks noGrp="1"/>
          </p:cNvSpPr>
          <p:nvPr>
            <p:ph type="body" idx="1"/>
          </p:nvPr>
        </p:nvSpPr>
        <p:spPr/>
        <p:txBody>
          <a:bodyPr/>
          <a:lstStyle/>
          <a:p>
            <a:r>
              <a:rPr lang="en-US" dirty="0"/>
              <a:t>Lecture 3</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a:t>
            </a:r>
          </a:p>
        </p:txBody>
      </p:sp>
      <p:sp>
        <p:nvSpPr>
          <p:cNvPr id="3" name="Content Placeholder 2"/>
          <p:cNvSpPr>
            <a:spLocks noGrp="1"/>
          </p:cNvSpPr>
          <p:nvPr>
            <p:ph idx="1"/>
          </p:nvPr>
        </p:nvSpPr>
        <p:spPr/>
        <p:txBody>
          <a:bodyPr>
            <a:normAutofit lnSpcReduction="10000"/>
          </a:bodyPr>
          <a:lstStyle/>
          <a:p>
            <a:r>
              <a:rPr lang="en-US" dirty="0"/>
              <a:t>Relation Extraction</a:t>
            </a:r>
          </a:p>
          <a:p>
            <a:r>
              <a:rPr lang="en-US" dirty="0"/>
              <a:t>Semantic parsing</a:t>
            </a:r>
          </a:p>
          <a:p>
            <a:r>
              <a:rPr lang="en-US" dirty="0"/>
              <a:t>Sentimental Analysis</a:t>
            </a:r>
          </a:p>
          <a:p>
            <a:r>
              <a:rPr lang="en-US" dirty="0"/>
              <a:t>Paraphrase and Natural Language inference</a:t>
            </a:r>
          </a:p>
          <a:p>
            <a:r>
              <a:rPr lang="en-US" dirty="0"/>
              <a:t>Dialogue Agents</a:t>
            </a:r>
          </a:p>
          <a:p>
            <a:r>
              <a:rPr lang="en-US" dirty="0"/>
              <a:t>Summarization</a:t>
            </a:r>
          </a:p>
          <a:p>
            <a:r>
              <a:rPr lang="en-US" dirty="0"/>
              <a:t>Question and Answer</a:t>
            </a:r>
          </a:p>
        </p:txBody>
      </p:sp>
    </p:spTree>
    <p:extLst>
      <p:ext uri="{BB962C8B-B14F-4D97-AF65-F5344CB8AC3E}">
        <p14:creationId xmlns:p14="http://schemas.microsoft.com/office/powerpoint/2010/main" val="205005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a:t>
            </a:r>
          </a:p>
        </p:txBody>
      </p:sp>
      <p:sp>
        <p:nvSpPr>
          <p:cNvPr id="3" name="Content Placeholder 2"/>
          <p:cNvSpPr>
            <a:spLocks noGrp="1"/>
          </p:cNvSpPr>
          <p:nvPr>
            <p:ph idx="1"/>
          </p:nvPr>
        </p:nvSpPr>
        <p:spPr/>
        <p:txBody>
          <a:bodyPr>
            <a:noAutofit/>
          </a:bodyPr>
          <a:lstStyle/>
          <a:p>
            <a:r>
              <a:rPr lang="en-US" sz="3200" dirty="0"/>
              <a:t>Relation extraction is a technique for partial analysis of natural language. </a:t>
            </a:r>
          </a:p>
          <a:p>
            <a:r>
              <a:rPr lang="en-US" sz="3200" dirty="0"/>
              <a:t>Searches text for instances of one given relation. </a:t>
            </a:r>
          </a:p>
          <a:p>
            <a:r>
              <a:rPr lang="en-US" sz="3200" dirty="0"/>
              <a:t>The relation might be employment, with three arguments: the employee, the employer, and the job title.</a:t>
            </a:r>
          </a:p>
        </p:txBody>
      </p:sp>
    </p:spTree>
    <p:extLst>
      <p:ext uri="{BB962C8B-B14F-4D97-AF65-F5344CB8AC3E}">
        <p14:creationId xmlns:p14="http://schemas.microsoft.com/office/powerpoint/2010/main" val="381716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a:t>
            </a:r>
          </a:p>
        </p:txBody>
      </p:sp>
      <p:sp>
        <p:nvSpPr>
          <p:cNvPr id="3" name="Content Placeholder 2"/>
          <p:cNvSpPr>
            <a:spLocks noGrp="1"/>
          </p:cNvSpPr>
          <p:nvPr>
            <p:ph idx="1"/>
          </p:nvPr>
        </p:nvSpPr>
        <p:spPr/>
        <p:txBody>
          <a:bodyPr>
            <a:noAutofit/>
          </a:bodyPr>
          <a:lstStyle/>
          <a:p>
            <a:r>
              <a:rPr lang="en-US" sz="3200" dirty="0"/>
              <a:t>Look for binary relations, but there is also some work on </a:t>
            </a:r>
            <a:r>
              <a:rPr lang="en-US" sz="3200" i="1" dirty="0"/>
              <a:t>complex relation extraction</a:t>
            </a:r>
            <a:r>
              <a:rPr lang="en-US" sz="3200" dirty="0"/>
              <a:t>, allowing multiple arguments and optional arguments. </a:t>
            </a:r>
          </a:p>
          <a:p>
            <a:r>
              <a:rPr lang="en-US" sz="3200" dirty="0"/>
              <a:t>Our program follows directions by extracting a single four-argument relation, with all arguments optional. </a:t>
            </a:r>
          </a:p>
          <a:p>
            <a:endParaRPr lang="en-US" sz="3200" dirty="0"/>
          </a:p>
        </p:txBody>
      </p:sp>
    </p:spTree>
    <p:extLst>
      <p:ext uri="{BB962C8B-B14F-4D97-AF65-F5344CB8AC3E}">
        <p14:creationId xmlns:p14="http://schemas.microsoft.com/office/powerpoint/2010/main" val="311887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a:t>
            </a:r>
          </a:p>
        </p:txBody>
      </p:sp>
      <p:sp>
        <p:nvSpPr>
          <p:cNvPr id="3" name="Content Placeholder 2"/>
          <p:cNvSpPr>
            <a:spLocks noGrp="1"/>
          </p:cNvSpPr>
          <p:nvPr>
            <p:ph idx="1"/>
          </p:nvPr>
        </p:nvSpPr>
        <p:spPr/>
        <p:txBody>
          <a:bodyPr>
            <a:noAutofit/>
          </a:bodyPr>
          <a:lstStyle/>
          <a:p>
            <a:r>
              <a:rPr lang="en-US" sz="2800" dirty="0"/>
              <a:t>A relation extraction program searches for a single relation; any other information in the text is ignored. </a:t>
            </a:r>
          </a:p>
          <a:p>
            <a:r>
              <a:rPr lang="en-US" sz="2800" dirty="0"/>
              <a:t>So we are making a definite empirical claim: by extracting one four-argument relation, we can get enough information to follow the directions and find the right destination. Our target relation is a flat data structure - there is no recursion.</a:t>
            </a:r>
          </a:p>
        </p:txBody>
      </p:sp>
    </p:spTree>
    <p:extLst>
      <p:ext uri="{BB962C8B-B14F-4D97-AF65-F5344CB8AC3E}">
        <p14:creationId xmlns:p14="http://schemas.microsoft.com/office/powerpoint/2010/main" val="232635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a:t>
            </a:r>
          </a:p>
        </p:txBody>
      </p:sp>
      <p:sp>
        <p:nvSpPr>
          <p:cNvPr id="3" name="Content Placeholder 2"/>
          <p:cNvSpPr>
            <a:spLocks noGrp="1"/>
          </p:cNvSpPr>
          <p:nvPr>
            <p:ph idx="1"/>
          </p:nvPr>
        </p:nvSpPr>
        <p:spPr/>
        <p:txBody>
          <a:bodyPr>
            <a:noAutofit/>
          </a:bodyPr>
          <a:lstStyle/>
          <a:p>
            <a:r>
              <a:rPr lang="en-US" sz="3200" dirty="0"/>
              <a:t> This has an obvious advantage. Semantic interpretation is highly sensitive to the complexity of the target representation.</a:t>
            </a:r>
          </a:p>
          <a:p>
            <a:r>
              <a:rPr lang="en-US" sz="3200" dirty="0"/>
              <a:t>By limiting ourselves to a simple representation of meaning, we greatly simplify the task of semantic interpretation. </a:t>
            </a:r>
          </a:p>
        </p:txBody>
      </p:sp>
    </p:spTree>
    <p:extLst>
      <p:ext uri="{BB962C8B-B14F-4D97-AF65-F5344CB8AC3E}">
        <p14:creationId xmlns:p14="http://schemas.microsoft.com/office/powerpoint/2010/main" val="266552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a:t>
            </a:r>
          </a:p>
        </p:txBody>
      </p:sp>
      <p:sp>
        <p:nvSpPr>
          <p:cNvPr id="3" name="Content Placeholder 2"/>
          <p:cNvSpPr>
            <a:spLocks noGrp="1"/>
          </p:cNvSpPr>
          <p:nvPr>
            <p:ph idx="1"/>
          </p:nvPr>
        </p:nvSpPr>
        <p:spPr/>
        <p:txBody>
          <a:bodyPr>
            <a:noAutofit/>
          </a:bodyPr>
          <a:lstStyle/>
          <a:p>
            <a:r>
              <a:rPr lang="en-US" sz="2800" dirty="0"/>
              <a:t>The problem is that if the representation is too simple, it becomes impossible to represent the information we need. </a:t>
            </a:r>
          </a:p>
          <a:p>
            <a:r>
              <a:rPr lang="en-US" sz="2800" dirty="0"/>
              <a:t>In particular, a data structure that does not allow recursion cannot represent scope distinctions. If we need to make scope distinctions in order to follow directions, our flat semantic representation will fail us. </a:t>
            </a:r>
          </a:p>
          <a:p>
            <a:endParaRPr lang="en-US" sz="2800" dirty="0"/>
          </a:p>
        </p:txBody>
      </p:sp>
    </p:spTree>
    <p:extLst>
      <p:ext uri="{BB962C8B-B14F-4D97-AF65-F5344CB8AC3E}">
        <p14:creationId xmlns:p14="http://schemas.microsoft.com/office/powerpoint/2010/main" val="417423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Parsing</a:t>
            </a:r>
          </a:p>
        </p:txBody>
      </p:sp>
      <p:sp>
        <p:nvSpPr>
          <p:cNvPr id="3" name="Content Placeholder 2"/>
          <p:cNvSpPr>
            <a:spLocks noGrp="1"/>
          </p:cNvSpPr>
          <p:nvPr>
            <p:ph idx="1"/>
          </p:nvPr>
        </p:nvSpPr>
        <p:spPr/>
        <p:txBody>
          <a:bodyPr>
            <a:noAutofit/>
          </a:bodyPr>
          <a:lstStyle/>
          <a:p>
            <a:r>
              <a:rPr lang="en-US" sz="3200" dirty="0"/>
              <a:t>Semantic parsing is the task of translating natural language into a formal meaning representation on which a machine can act.</a:t>
            </a:r>
          </a:p>
          <a:p>
            <a:r>
              <a:rPr lang="en-US" sz="3200" dirty="0"/>
              <a:t>Semantic parsing is the process of mapping a natural-language sentence into a formal representation of its meaning. </a:t>
            </a:r>
          </a:p>
        </p:txBody>
      </p:sp>
    </p:spTree>
    <p:extLst>
      <p:ext uri="{BB962C8B-B14F-4D97-AF65-F5344CB8AC3E}">
        <p14:creationId xmlns:p14="http://schemas.microsoft.com/office/powerpoint/2010/main" val="176025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825</TotalTime>
  <Words>745</Words>
  <Application>Microsoft Macintosh PowerPoint</Application>
  <PresentationFormat>On-screen Show (4:3)</PresentationFormat>
  <Paragraphs>70</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Candara</vt:lpstr>
      <vt:lpstr>Orbit</vt:lpstr>
      <vt:lpstr>Artificial Intelligence</vt:lpstr>
      <vt:lpstr>Understanding Natural Language</vt:lpstr>
      <vt:lpstr>Contents </vt:lpstr>
      <vt:lpstr>Relation Extraction</vt:lpstr>
      <vt:lpstr>Relation Extraction</vt:lpstr>
      <vt:lpstr>Relation Extraction</vt:lpstr>
      <vt:lpstr>Relation Extraction</vt:lpstr>
      <vt:lpstr>Relation Extraction</vt:lpstr>
      <vt:lpstr>Semantic Parsing</vt:lpstr>
      <vt:lpstr>Semantic Parsing</vt:lpstr>
      <vt:lpstr>Semantic Parsing</vt:lpstr>
      <vt:lpstr>Semantic Parsing</vt:lpstr>
      <vt:lpstr>Sentimental Analysis</vt:lpstr>
      <vt:lpstr>Sentimental Analysis</vt:lpstr>
      <vt:lpstr>Sentiment Analysis</vt:lpstr>
      <vt:lpstr>Assignment 1</vt:lpstr>
      <vt:lpstr>PowerPoint Presentation</vt:lpstr>
      <vt:lpstr>Lets code</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18</cp:revision>
  <dcterms:created xsi:type="dcterms:W3CDTF">2019-09-25T03:47:48Z</dcterms:created>
  <dcterms:modified xsi:type="dcterms:W3CDTF">2022-11-23T14:08:40Z</dcterms:modified>
</cp:coreProperties>
</file>