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2" r:id="rId3"/>
    <p:sldId id="291" r:id="rId4"/>
    <p:sldId id="292" r:id="rId5"/>
    <p:sldId id="293" r:id="rId6"/>
    <p:sldId id="294" r:id="rId7"/>
    <p:sldId id="295" r:id="rId8"/>
    <p:sldId id="297" r:id="rId9"/>
    <p:sldId id="298" r:id="rId10"/>
    <p:sldId id="296" r:id="rId11"/>
    <p:sldId id="299" r:id="rId12"/>
    <p:sldId id="300" r:id="rId13"/>
    <p:sldId id="301" r:id="rId14"/>
    <p:sldId id="302" r:id="rId15"/>
    <p:sldId id="303" r:id="rId16"/>
    <p:sldId id="304" r:id="rId17"/>
    <p:sldId id="305" r:id="rId18"/>
    <p:sldId id="306" r:id="rId19"/>
    <p:sldId id="307" r:id="rId20"/>
    <p:sldId id="308" r:id="rId21"/>
    <p:sldId id="310" r:id="rId22"/>
    <p:sldId id="309" r:id="rId23"/>
    <p:sldId id="311" r:id="rId24"/>
    <p:sldId id="312" r:id="rId25"/>
    <p:sldId id="313" r:id="rId26"/>
    <p:sldId id="314" r:id="rId27"/>
    <p:sldId id="315" r:id="rId28"/>
    <p:sldId id="316" r:id="rId29"/>
    <p:sldId id="317" r:id="rId30"/>
    <p:sldId id="318" r:id="rId31"/>
    <p:sldId id="319" r:id="rId32"/>
    <p:sldId id="320" r:id="rId33"/>
    <p:sldId id="321" r:id="rId34"/>
    <p:sldId id="322" r:id="rId35"/>
    <p:sldId id="323" r:id="rId36"/>
    <p:sldId id="324" r:id="rId37"/>
    <p:sldId id="325" r:id="rId38"/>
    <p:sldId id="326" r:id="rId39"/>
    <p:sldId id="327" r:id="rId40"/>
    <p:sldId id="328" r:id="rId41"/>
    <p:sldId id="330" r:id="rId42"/>
    <p:sldId id="331" r:id="rId43"/>
    <p:sldId id="332" r:id="rId44"/>
    <p:sldId id="333" r:id="rId45"/>
    <p:sldId id="334" r:id="rId46"/>
    <p:sldId id="335" r:id="rId47"/>
    <p:sldId id="336" r:id="rId48"/>
    <p:sldId id="337" r:id="rId49"/>
    <p:sldId id="338" r:id="rId50"/>
    <p:sldId id="339" r:id="rId51"/>
    <p:sldId id="340" r:id="rId52"/>
    <p:sldId id="290"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3" d="100"/>
          <a:sy n="63" d="100"/>
        </p:scale>
        <p:origin x="-191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printerSettings" Target="printerSettings/printerSettings1.bin"/><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0738" y="4155141"/>
            <a:ext cx="7542212" cy="1013012"/>
          </a:xfrm>
        </p:spPr>
        <p:txBody>
          <a:bodyPr anchor="b" anchorCtr="0">
            <a:noAutofit/>
          </a:bodyPr>
          <a:lstStyle/>
          <a:p>
            <a:r>
              <a:rPr lang="en-US" smtClean="0"/>
              <a:t>Click to edit Master title style</a:t>
            </a:r>
            <a:endParaRPr/>
          </a:p>
        </p:txBody>
      </p:sp>
      <p:sp>
        <p:nvSpPr>
          <p:cNvPr id="3" name="Subtitle 2"/>
          <p:cNvSpPr>
            <a:spLocks noGrp="1"/>
          </p:cNvSpPr>
          <p:nvPr>
            <p:ph type="subTitle" idx="1"/>
          </p:nvPr>
        </p:nvSpPr>
        <p:spPr>
          <a:xfrm>
            <a:off x="820738" y="5230906"/>
            <a:ext cx="7542212" cy="1030942"/>
          </a:xfrm>
        </p:spPr>
        <p:txBody>
          <a:bodyPr/>
          <a:lstStyle>
            <a:lvl1pPr marL="0" indent="0" algn="ctr">
              <a:spcBef>
                <a:spcPct val="30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11E13D5-6786-7248-BFBC-6AF193E94647}" type="datetimeFigureOut">
              <a:rPr lang="en-US" smtClean="0"/>
              <a:t>22/10/19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233D4-04FC-4B4E-A84F-80D990160E39}" type="slidenum">
              <a:rPr lang="en-US" smtClean="0"/>
              <a:t>‹#›</a:t>
            </a:fld>
            <a:endParaRPr lang="en-US"/>
          </a:p>
        </p:txBody>
      </p:sp>
      <p:pic>
        <p:nvPicPr>
          <p:cNvPr id="7" name="Picture 6" descr="MoleculeTracer.png"/>
          <p:cNvPicPr>
            <a:picLocks noChangeAspect="1"/>
          </p:cNvPicPr>
          <p:nvPr/>
        </p:nvPicPr>
        <p:blipFill>
          <a:blip r:embed="rId2"/>
          <a:stretch>
            <a:fillRect/>
          </a:stretch>
        </p:blipFill>
        <p:spPr>
          <a:xfrm>
            <a:off x="1674019" y="224679"/>
            <a:ext cx="5795963" cy="394337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3962399"/>
            <a:ext cx="7585710" cy="672353"/>
          </a:xfrm>
        </p:spPr>
        <p:txBody>
          <a:bodyPr anchor="b">
            <a:normAutofit/>
          </a:bodyPr>
          <a:lstStyle>
            <a:lvl1pPr algn="ctr">
              <a:defRPr sz="36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101957" y="457200"/>
            <a:ext cx="2940087" cy="2940087"/>
          </a:xfrm>
          <a:prstGeom prst="ellipse">
            <a:avLst/>
          </a:prstGeom>
          <a:solidFill>
            <a:schemeClr val="tx1">
              <a:lumMod val="75000"/>
            </a:schemeClr>
          </a:solidFill>
          <a:ln w="63500">
            <a:solidFill>
              <a:schemeClr val="tx1"/>
            </a:solidFill>
          </a:ln>
          <a:effectLst>
            <a:outerShdw blurRad="254000" dist="152400" dir="5400000" sx="90000" sy="-19000" rotWithShape="0">
              <a:prstClr val="black">
                <a:alpha val="20000"/>
              </a:prstClr>
            </a:outerShdw>
          </a:effectLst>
        </p:spPr>
        <p:txBody>
          <a:bodyPr vert="horz" lIns="91440" tIns="45720" rIns="91440" bIns="45720" rtlCol="0">
            <a:normAutofit/>
          </a:bodyPr>
          <a:lstStyle>
            <a:lvl1pPr marL="0" indent="0" algn="l" defTabSz="914400" rtl="0" eaLnBrk="1" latinLnBrk="0" hangingPunct="1">
              <a:spcBef>
                <a:spcPts val="2000"/>
              </a:spcBef>
              <a:buFontTx/>
              <a:buNone/>
              <a:defRPr sz="24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777240" y="4639235"/>
            <a:ext cx="7585710" cy="1371600"/>
          </a:xfrm>
        </p:spPr>
        <p:txBody>
          <a:bodyPr vert="horz" lIns="91440" tIns="45720" rIns="91440" bIns="45720" rtlCol="0">
            <a:normAutofit/>
          </a:bodyPr>
          <a:lstStyle>
            <a:lvl1pPr marL="0" indent="0" algn="ctr">
              <a:spcBef>
                <a:spcPts val="0"/>
              </a:spcBef>
              <a:buNone/>
              <a:defRPr sz="20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511E13D5-6786-7248-BFBC-6AF193E94647}" type="datetimeFigureOut">
              <a:rPr lang="en-US" smtClean="0"/>
              <a:t>22/10/19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511E13D5-6786-7248-BFBC-6AF193E94647}" type="datetimeFigureOut">
              <a:rPr lang="en-US" smtClean="0"/>
              <a:t>22/10/19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9365" y="416859"/>
            <a:ext cx="1940859" cy="5607424"/>
          </a:xfrm>
        </p:spPr>
        <p:txBody>
          <a:bodyPr vert="eaVert" anchor="ctr" anchorCtr="0"/>
          <a:lstStyle/>
          <a:p>
            <a:r>
              <a:rPr lang="en-US" smtClean="0"/>
              <a:t>Click to edit Master title style</a:t>
            </a:r>
            <a:endParaRPr/>
          </a:p>
        </p:txBody>
      </p:sp>
      <p:sp>
        <p:nvSpPr>
          <p:cNvPr id="3" name="Vertical Text Placeholder 2"/>
          <p:cNvSpPr>
            <a:spLocks noGrp="1"/>
          </p:cNvSpPr>
          <p:nvPr>
            <p:ph type="body" orient="vert" idx="1"/>
          </p:nvPr>
        </p:nvSpPr>
        <p:spPr>
          <a:xfrm>
            <a:off x="820737" y="414015"/>
            <a:ext cx="6144839" cy="5610268"/>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511E13D5-6786-7248-BFBC-6AF193E94647}" type="datetimeFigureOut">
              <a:rPr lang="en-US" smtClean="0"/>
              <a:t>22/10/19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511E13D5-6786-7248-BFBC-6AF193E94647}" type="datetimeFigureOut">
              <a:rPr lang="en-US" smtClean="0"/>
              <a:t>22/10/19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0737" y="1219013"/>
            <a:ext cx="7542213" cy="1958975"/>
          </a:xfrm>
        </p:spPr>
        <p:txBody>
          <a:bodyPr vert="horz" lIns="91440" tIns="45720" rIns="91440" bIns="45720" rtlCol="0" anchor="b" anchorCtr="0">
            <a:noAutofit/>
          </a:bodyPr>
          <a:lstStyle>
            <a:lvl1pPr algn="ctr" defTabSz="914400" rtl="0" eaLnBrk="1" latinLnBrk="0" hangingPunct="1">
              <a:spcBef>
                <a:spcPct val="0"/>
              </a:spcBef>
              <a:buNone/>
              <a:defRPr sz="52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820737" y="3224213"/>
            <a:ext cx="7542213" cy="1500187"/>
          </a:xfrm>
        </p:spPr>
        <p:txBody>
          <a:bodyPr vert="horz" lIns="91440" tIns="45720" rIns="91440" bIns="45720" rtlCol="0">
            <a:normAutofit/>
          </a:bodyPr>
          <a:lstStyle>
            <a:lvl1pPr marL="0" indent="0" algn="ctr" defTabSz="914400" rtl="0" eaLnBrk="1" latinLnBrk="0" hangingPunct="1">
              <a:spcBef>
                <a:spcPts val="300"/>
              </a:spcBef>
              <a:buFontTx/>
              <a:buNone/>
              <a:defRPr sz="24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1E13D5-6786-7248-BFBC-6AF193E94647}" type="datetimeFigureOut">
              <a:rPr lang="en-US" smtClean="0"/>
              <a:t>22/10/19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653988"/>
          </a:xfrm>
        </p:spPr>
        <p:txBody>
          <a:bodyPr/>
          <a:lstStyle/>
          <a:p>
            <a:r>
              <a:rPr lang="en-US" smtClean="0"/>
              <a:t>Click to edit Master title style</a:t>
            </a:r>
            <a:endParaRPr/>
          </a:p>
        </p:txBody>
      </p:sp>
      <p:sp>
        <p:nvSpPr>
          <p:cNvPr id="3" name="Content Placeholder 2"/>
          <p:cNvSpPr>
            <a:spLocks noGrp="1"/>
          </p:cNvSpPr>
          <p:nvPr>
            <p:ph sz="half" idx="1"/>
          </p:nvPr>
        </p:nvSpPr>
        <p:spPr>
          <a:xfrm>
            <a:off x="779462" y="1892301"/>
            <a:ext cx="3657600" cy="3975100"/>
          </a:xfrm>
        </p:spPr>
        <p:txBody>
          <a:bodyPr>
            <a:normAutofit/>
          </a:bodyPr>
          <a:lstStyle>
            <a:lvl1pPr>
              <a:defRPr sz="2000"/>
            </a:lvl1pPr>
            <a:lvl2pPr>
              <a:defRPr sz="1800"/>
            </a:lvl2pPr>
            <a:lvl3pPr>
              <a:defRPr sz="1800"/>
            </a:lvl3pPr>
            <a:lvl4pPr>
              <a:defRPr sz="1800"/>
            </a:lvl4pPr>
            <a:lvl5pPr>
              <a:defRPr sz="1800"/>
            </a:lvl5pPr>
            <a:lvl6pPr marL="2173288" indent="-344488">
              <a:defRPr sz="1800"/>
            </a:lvl6pPr>
            <a:lvl7pPr marL="2173288" indent="-344488">
              <a:defRPr sz="1800"/>
            </a:lvl7pPr>
            <a:lvl8pPr marL="2173288" indent="-344488">
              <a:defRPr sz="1800"/>
            </a:lvl8pPr>
            <a:lvl9pPr marL="2173288"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03763" y="1892301"/>
            <a:ext cx="3657600" cy="3975100"/>
          </a:xfrm>
        </p:spPr>
        <p:txBody>
          <a:bodyPr>
            <a:normAutofit/>
          </a:bodyPr>
          <a:lstStyle>
            <a:lvl1pPr>
              <a:defRPr sz="2000"/>
            </a:lvl1pPr>
            <a:lvl2pPr>
              <a:defRPr sz="1800"/>
            </a:lvl2pPr>
            <a:lvl3pPr>
              <a:defRPr sz="1800"/>
            </a:lvl3pPr>
            <a:lvl4pPr>
              <a:defRPr sz="1800"/>
            </a:lvl4pPr>
            <a:lvl5pPr>
              <a:defRPr sz="1800"/>
            </a:lvl5pPr>
            <a:lvl6pPr marL="2173288" indent="-344488">
              <a:defRPr sz="1800"/>
            </a:lvl6pPr>
            <a:lvl7pPr marL="2173288" indent="-344488">
              <a:defRPr sz="1800"/>
            </a:lvl7pPr>
            <a:lvl8pPr marL="2173288" indent="-344488">
              <a:defRPr sz="1800"/>
            </a:lvl8pPr>
            <a:lvl9pPr marL="2173288"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511E13D5-6786-7248-BFBC-6AF193E94647}" type="datetimeFigureOut">
              <a:rPr lang="en-US" smtClean="0"/>
              <a:t>22/10/19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65398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2" y="1761565"/>
            <a:ext cx="3657600" cy="515469"/>
          </a:xfrm>
        </p:spPr>
        <p:txBody>
          <a:bodyPr anchor="b">
            <a:normAutofit/>
          </a:bodyPr>
          <a:lstStyle>
            <a:lvl1pPr marL="0" indent="0" algn="ctr">
              <a:spcBef>
                <a:spcPct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2" y="2393575"/>
            <a:ext cx="3657600" cy="3473823"/>
          </a:xfrm>
        </p:spPr>
        <p:txBody>
          <a:bodyPr>
            <a:normAutofit/>
          </a:bodyPr>
          <a:lstStyle>
            <a:lvl1pPr>
              <a:defRPr sz="2000"/>
            </a:lvl1pPr>
            <a:lvl2pPr>
              <a:defRPr sz="1800"/>
            </a:lvl2pPr>
            <a:lvl3pPr>
              <a:defRPr sz="1800"/>
            </a:lvl3pPr>
            <a:lvl4pPr>
              <a:defRPr sz="1800"/>
            </a:lvl4pPr>
            <a:lvl5pPr>
              <a:defRPr sz="1800"/>
            </a:lvl5pPr>
            <a:lvl6pPr marL="2173288" indent="-344488">
              <a:defRPr sz="1600"/>
            </a:lvl6pPr>
            <a:lvl7pPr marL="2173288" indent="-344488">
              <a:defRPr sz="1600"/>
            </a:lvl7pPr>
            <a:lvl8pPr marL="2173288" indent="-344488">
              <a:defRPr sz="1600"/>
            </a:lvl8pPr>
            <a:lvl9pPr marL="2173288"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03763" y="1761565"/>
            <a:ext cx="3657600" cy="515469"/>
          </a:xfrm>
        </p:spPr>
        <p:txBody>
          <a:bodyPr anchor="b">
            <a:normAutofit/>
          </a:bodyPr>
          <a:lstStyle>
            <a:lvl1pPr marL="0" indent="0" algn="ctr">
              <a:spcBef>
                <a:spcPct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3763" y="2393575"/>
            <a:ext cx="3657600" cy="3473823"/>
          </a:xfrm>
        </p:spPr>
        <p:txBody>
          <a:bodyPr>
            <a:normAutofit/>
          </a:bodyPr>
          <a:lstStyle>
            <a:lvl1pPr>
              <a:defRPr sz="2000"/>
            </a:lvl1pPr>
            <a:lvl2pPr>
              <a:defRPr sz="1800"/>
            </a:lvl2pPr>
            <a:lvl3pPr>
              <a:defRPr sz="1800"/>
            </a:lvl3pPr>
            <a:lvl4pPr>
              <a:defRPr sz="1800"/>
            </a:lvl4pPr>
            <a:lvl5pPr>
              <a:defRPr sz="1800"/>
            </a:lvl5pPr>
            <a:lvl6pPr marL="2173288" indent="-344488">
              <a:defRPr sz="1600"/>
            </a:lvl6pPr>
            <a:lvl7pPr marL="2173288" indent="-344488">
              <a:defRPr sz="1600"/>
            </a:lvl7pPr>
            <a:lvl8pPr marL="2173288" indent="-344488">
              <a:defRPr sz="1600"/>
            </a:lvl8pPr>
            <a:lvl9pPr marL="2173288"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511E13D5-6786-7248-BFBC-6AF193E94647}" type="datetimeFigureOut">
              <a:rPr lang="en-US" smtClean="0"/>
              <a:t>22/10/19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511E13D5-6786-7248-BFBC-6AF193E94647}" type="datetimeFigureOut">
              <a:rPr lang="en-US" smtClean="0"/>
              <a:t>22/10/19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1E13D5-6786-7248-BFBC-6AF193E94647}" type="datetimeFigureOut">
              <a:rPr lang="en-US" smtClean="0"/>
              <a:t>22/10/19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9929" y="457201"/>
            <a:ext cx="3566160" cy="1371600"/>
          </a:xfrm>
        </p:spPr>
        <p:txBody>
          <a:bodyPr anchor="b">
            <a:normAutofit/>
          </a:bodyPr>
          <a:lstStyle>
            <a:lvl1pPr algn="ctr">
              <a:defRPr sz="3600" b="1"/>
            </a:lvl1pPr>
          </a:lstStyle>
          <a:p>
            <a:r>
              <a:rPr lang="en-US" smtClean="0"/>
              <a:t>Click to edit Master title style</a:t>
            </a:r>
            <a:endParaRPr/>
          </a:p>
        </p:txBody>
      </p:sp>
      <p:sp>
        <p:nvSpPr>
          <p:cNvPr id="3" name="Content Placeholder 2"/>
          <p:cNvSpPr>
            <a:spLocks noGrp="1"/>
          </p:cNvSpPr>
          <p:nvPr>
            <p:ph idx="1"/>
          </p:nvPr>
        </p:nvSpPr>
        <p:spPr>
          <a:xfrm>
            <a:off x="4802393" y="457201"/>
            <a:ext cx="3566160" cy="5410200"/>
          </a:xfrm>
        </p:spPr>
        <p:txBody>
          <a:bodyPr>
            <a:normAutofit/>
          </a:bodyPr>
          <a:lstStyle>
            <a:lvl1pPr>
              <a:defRPr sz="2400"/>
            </a:lvl1pPr>
            <a:lvl2pPr>
              <a:defRPr sz="2200"/>
            </a:lvl2pPr>
            <a:lvl3pPr>
              <a:defRPr sz="2000"/>
            </a:lvl3pPr>
            <a:lvl4pPr>
              <a:defRPr sz="1800"/>
            </a:lvl4pPr>
            <a:lvl5pPr>
              <a:defRPr sz="1800"/>
            </a:lvl5pPr>
            <a:lvl6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6pPr>
            <a:lvl7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7pPr>
            <a:lvl8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8pPr>
            <a:lvl9pPr marL="2173288" indent="-344488">
              <a:defRPr sz="1800" b="1" kern="1200" dirty="0">
                <a:solidFill>
                  <a:schemeClr val="tx1"/>
                </a:solidFill>
                <a:effectLst>
                  <a:outerShdw blurRad="101600" dist="63500" dir="2700000" algn="tl" rotWithShape="0">
                    <a:prstClr val="black">
                      <a:alpha val="75000"/>
                    </a:prstClr>
                  </a:outerShdw>
                </a:effectLst>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79929" y="1828801"/>
            <a:ext cx="3566160" cy="3657600"/>
          </a:xfrm>
        </p:spPr>
        <p:txBody>
          <a:bodyPr>
            <a:normAutofit/>
          </a:bodyPr>
          <a:lstStyle>
            <a:lvl1pPr marL="0" indent="0" algn="ctr">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1E13D5-6786-7248-BFBC-6AF193E94647}" type="datetimeFigureOut">
              <a:rPr lang="en-US" smtClean="0"/>
              <a:t>22/10/19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457200"/>
            <a:ext cx="3566160" cy="1371600"/>
          </a:xfrm>
        </p:spPr>
        <p:txBody>
          <a:bodyPr anchor="b">
            <a:normAutofit/>
          </a:bodyPr>
          <a:lstStyle>
            <a:lvl1pPr algn="ctr">
              <a:defRPr sz="36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266765" y="1676400"/>
            <a:ext cx="2975610" cy="2975610"/>
          </a:xfrm>
          <a:prstGeom prst="ellipse">
            <a:avLst/>
          </a:prstGeom>
          <a:solidFill>
            <a:schemeClr val="tx1">
              <a:lumMod val="75000"/>
            </a:schemeClr>
          </a:solidFill>
          <a:ln w="63500">
            <a:solidFill>
              <a:schemeClr val="tx1"/>
            </a:solidFill>
          </a:ln>
          <a:effectLst>
            <a:outerShdw blurRad="254000" dist="152400" dir="5400000" sx="90000" sy="-19000" rotWithShape="0">
              <a:prstClr val="black">
                <a:alpha val="2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777240" y="1828800"/>
            <a:ext cx="3566160" cy="3657600"/>
          </a:xfrm>
        </p:spPr>
        <p:txBody>
          <a:bodyPr vert="horz" lIns="91440" tIns="45720" rIns="91440" bIns="45720" rtlCol="0">
            <a:normAutofit/>
          </a:bodyPr>
          <a:lstStyle>
            <a:lvl1pPr marL="0" indent="0" algn="ctr">
              <a:spcBef>
                <a:spcPts val="600"/>
              </a:spcBef>
              <a:buNone/>
              <a:defRPr sz="20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511E13D5-6786-7248-BFBC-6AF193E94647}" type="datetimeFigureOut">
              <a:rPr lang="en-US" smtClean="0"/>
              <a:t>22/10/19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2.png"/><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GridOverlay.png"/>
          <p:cNvPicPr>
            <a:picLocks noChangeAspect="1"/>
          </p:cNvPicPr>
          <p:nvPr/>
        </p:nvPicPr>
        <p:blipFill>
          <a:blip r:embed="rId14"/>
          <a:stretch>
            <a:fillRect/>
          </a:stretch>
        </p:blipFill>
        <p:spPr>
          <a:xfrm>
            <a:off x="0" y="0"/>
            <a:ext cx="9144000" cy="6858000"/>
          </a:xfrm>
          <a:prstGeom prst="rect">
            <a:avLst/>
          </a:prstGeom>
          <a:solidFill>
            <a:schemeClr val="bg2">
              <a:lumMod val="60000"/>
              <a:lumOff val="40000"/>
              <a:alpha val="10000"/>
            </a:schemeClr>
          </a:solidFill>
        </p:spPr>
      </p:pic>
      <p:sp>
        <p:nvSpPr>
          <p:cNvPr id="2" name="Title Placeholder 1"/>
          <p:cNvSpPr>
            <a:spLocks noGrp="1"/>
          </p:cNvSpPr>
          <p:nvPr>
            <p:ph type="title"/>
          </p:nvPr>
        </p:nvSpPr>
        <p:spPr>
          <a:xfrm>
            <a:off x="779462" y="107577"/>
            <a:ext cx="7581901" cy="1653988"/>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79462" y="1882588"/>
            <a:ext cx="7581901" cy="39534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651812" y="6356350"/>
            <a:ext cx="2133600" cy="365125"/>
          </a:xfrm>
          <a:prstGeom prst="rect">
            <a:avLst/>
          </a:prstGeom>
        </p:spPr>
        <p:txBody>
          <a:bodyPr vert="horz" lIns="91440" tIns="45720" rIns="91440" bIns="45720" rtlCol="0" anchor="ctr"/>
          <a:lstStyle>
            <a:lvl1pPr algn="r">
              <a:defRPr sz="1100">
                <a:solidFill>
                  <a:schemeClr val="tx1">
                    <a:tint val="75000"/>
                  </a:schemeClr>
                </a:solidFill>
                <a:effectLst>
                  <a:outerShdw blurRad="101600" dist="63500" dir="2700000" algn="tl" rotWithShape="0">
                    <a:prstClr val="black">
                      <a:alpha val="75000"/>
                    </a:prstClr>
                  </a:outerShdw>
                </a:effectLst>
              </a:defRPr>
            </a:lvl1pPr>
          </a:lstStyle>
          <a:p>
            <a:fld id="{511E13D5-6786-7248-BFBC-6AF193E94647}" type="datetimeFigureOut">
              <a:rPr lang="en-US" smtClean="0"/>
              <a:t>22/10/19</a:t>
            </a:fld>
            <a:endParaRPr lang="en-US"/>
          </a:p>
        </p:txBody>
      </p:sp>
      <p:sp>
        <p:nvSpPr>
          <p:cNvPr id="5" name="Footer Placeholder 4"/>
          <p:cNvSpPr>
            <a:spLocks noGrp="1"/>
          </p:cNvSpPr>
          <p:nvPr>
            <p:ph type="ftr" sz="quarter" idx="3"/>
          </p:nvPr>
        </p:nvSpPr>
        <p:spPr>
          <a:xfrm>
            <a:off x="354106" y="6356350"/>
            <a:ext cx="2895600" cy="365125"/>
          </a:xfrm>
          <a:prstGeom prst="rect">
            <a:avLst/>
          </a:prstGeom>
        </p:spPr>
        <p:txBody>
          <a:bodyPr vert="horz" lIns="91440" tIns="45720" rIns="91440" bIns="45720" rtlCol="0" anchor="ctr"/>
          <a:lstStyle>
            <a:lvl1pPr algn="l">
              <a:defRPr sz="1100">
                <a:solidFill>
                  <a:schemeClr val="tx1">
                    <a:tint val="75000"/>
                  </a:schemeClr>
                </a:solidFill>
                <a:effectLst>
                  <a:outerShdw blurRad="101600" dist="63500" dir="2700000" algn="tl" rotWithShape="0">
                    <a:prstClr val="black">
                      <a:alpha val="75000"/>
                    </a:prstClr>
                  </a:outerShdw>
                </a:effectLst>
              </a:defRPr>
            </a:lvl1pPr>
          </a:lstStyle>
          <a:p>
            <a:endParaRPr lang="en-US"/>
          </a:p>
        </p:txBody>
      </p:sp>
      <p:sp>
        <p:nvSpPr>
          <p:cNvPr id="6" name="Slide Number Placeholder 5"/>
          <p:cNvSpPr>
            <a:spLocks noGrp="1"/>
          </p:cNvSpPr>
          <p:nvPr>
            <p:ph type="sldNum" sz="quarter" idx="4"/>
          </p:nvPr>
        </p:nvSpPr>
        <p:spPr>
          <a:xfrm>
            <a:off x="4191000" y="6356350"/>
            <a:ext cx="762000" cy="365125"/>
          </a:xfrm>
          <a:prstGeom prst="rect">
            <a:avLst/>
          </a:prstGeom>
        </p:spPr>
        <p:txBody>
          <a:bodyPr vert="horz" lIns="91440" tIns="45720" rIns="91440" bIns="45720" rtlCol="0" anchor="ctr"/>
          <a:lstStyle>
            <a:lvl1pPr algn="ctr">
              <a:defRPr sz="1100">
                <a:solidFill>
                  <a:schemeClr val="tx1">
                    <a:tint val="75000"/>
                  </a:schemeClr>
                </a:solidFill>
                <a:effectLst>
                  <a:outerShdw blurRad="101600" dist="63500" dir="2700000" algn="tl" rotWithShape="0">
                    <a:prstClr val="black">
                      <a:alpha val="75000"/>
                    </a:prstClr>
                  </a:outerShdw>
                </a:effectLst>
              </a:defRPr>
            </a:lvl1pPr>
          </a:lstStyle>
          <a:p>
            <a:fld id="{41C233D4-04FC-4B4E-A84F-80D990160E3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5600" b="1" kern="1200">
          <a:solidFill>
            <a:schemeClr val="tx1"/>
          </a:solidFill>
          <a:effectLst>
            <a:outerShdw blurRad="101600" dist="63500" dir="2700000" algn="tl" rotWithShape="0">
              <a:prstClr val="black">
                <a:alpha val="75000"/>
              </a:prstClr>
            </a:outerShdw>
          </a:effectLst>
          <a:latin typeface="+mj-lt"/>
          <a:ea typeface="+mj-ea"/>
          <a:cs typeface="+mj-cs"/>
        </a:defRPr>
      </a:lvl1pPr>
    </p:titleStyle>
    <p:bodyStyle>
      <a:lvl1pPr marL="403225" indent="-403225" algn="l" defTabSz="914400" rtl="0" eaLnBrk="1" latinLnBrk="0" hangingPunct="1">
        <a:spcBef>
          <a:spcPts val="2000"/>
        </a:spcBef>
        <a:buFontTx/>
        <a:buBlip>
          <a:blip r:embed="rId15"/>
        </a:buBlip>
        <a:defRPr sz="24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806450" indent="-403225" algn="l" defTabSz="914400" rtl="0" eaLnBrk="1" latinLnBrk="0" hangingPunct="1">
        <a:spcBef>
          <a:spcPts val="600"/>
        </a:spcBef>
        <a:buFontTx/>
        <a:buBlip>
          <a:blip r:embed="rId15"/>
        </a:buBlip>
        <a:defRPr sz="2200" b="1" kern="1200">
          <a:solidFill>
            <a:schemeClr val="tx1"/>
          </a:solidFill>
          <a:effectLst>
            <a:outerShdw blurRad="101600" dist="63500" dir="2700000" algn="tl" rotWithShape="0">
              <a:prstClr val="black">
                <a:alpha val="75000"/>
              </a:prstClr>
            </a:outerShdw>
          </a:effectLst>
          <a:latin typeface="+mn-lt"/>
          <a:ea typeface="+mn-ea"/>
          <a:cs typeface="+mn-cs"/>
        </a:defRPr>
      </a:lvl2pPr>
      <a:lvl3pPr marL="1143000" indent="-336550" algn="l" defTabSz="914400" rtl="0" eaLnBrk="1" latinLnBrk="0" hangingPunct="1">
        <a:spcBef>
          <a:spcPts val="600"/>
        </a:spcBef>
        <a:buFontTx/>
        <a:buBlip>
          <a:blip r:embed="rId15"/>
        </a:buBlip>
        <a:defRPr sz="2000" b="1" kern="1200">
          <a:solidFill>
            <a:schemeClr val="tx1"/>
          </a:solidFill>
          <a:effectLst>
            <a:outerShdw blurRad="101600" dist="63500" dir="2700000" algn="tl" rotWithShape="0">
              <a:prstClr val="black">
                <a:alpha val="75000"/>
              </a:prstClr>
            </a:outerShdw>
          </a:effectLst>
          <a:latin typeface="+mn-lt"/>
          <a:ea typeface="+mn-ea"/>
          <a:cs typeface="+mn-cs"/>
        </a:defRPr>
      </a:lvl3pPr>
      <a:lvl4pPr marL="1492250" indent="-349250" algn="l" defTabSz="914400" rtl="0" eaLnBrk="1" latinLnBrk="0" hangingPunct="1">
        <a:spcBef>
          <a:spcPts val="600"/>
        </a:spcBef>
        <a:buFontTx/>
        <a:buBlip>
          <a:blip r:embed="rId15"/>
        </a:buBlip>
        <a:defRPr sz="1800" b="1" kern="1200">
          <a:solidFill>
            <a:schemeClr val="tx1"/>
          </a:solidFill>
          <a:effectLst>
            <a:outerShdw blurRad="101600" dist="63500" dir="2700000" algn="tl" rotWithShape="0">
              <a:prstClr val="black">
                <a:alpha val="75000"/>
              </a:prstClr>
            </a:outerShdw>
          </a:effectLst>
          <a:latin typeface="+mn-lt"/>
          <a:ea typeface="+mn-ea"/>
          <a:cs typeface="+mn-cs"/>
        </a:defRPr>
      </a:lvl4pPr>
      <a:lvl5pPr marL="1828800" indent="-336550" algn="l" defTabSz="914400" rtl="0" eaLnBrk="1" latinLnBrk="0" hangingPunct="1">
        <a:spcBef>
          <a:spcPts val="600"/>
        </a:spcBef>
        <a:buFontTx/>
        <a:buBlip>
          <a:blip r:embed="rId15"/>
        </a:buBlip>
        <a:defRPr sz="1800" b="1" kern="1200">
          <a:solidFill>
            <a:schemeClr val="tx1"/>
          </a:solidFill>
          <a:effectLst>
            <a:outerShdw blurRad="101600" dist="63500" dir="2700000" algn="tl" rotWithShape="0">
              <a:prstClr val="black">
                <a:alpha val="75000"/>
              </a:prstClr>
            </a:outerShdw>
          </a:effectLst>
          <a:latin typeface="+mn-lt"/>
          <a:ea typeface="+mn-ea"/>
          <a:cs typeface="+mn-cs"/>
        </a:defRPr>
      </a:lvl5pPr>
      <a:lvl6pPr marL="2173288"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6pPr>
      <a:lvl7pPr marL="2516188"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7pPr>
      <a:lvl8pPr marL="2860675"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8pPr>
      <a:lvl9pPr marL="3205163" indent="-344488" algn="l" defTabSz="914400" rtl="0" eaLnBrk="1" latinLnBrk="0" hangingPunct="1">
        <a:spcBef>
          <a:spcPct val="20000"/>
        </a:spcBef>
        <a:buFontTx/>
        <a:buBlip>
          <a:blip r:embed="rId15"/>
        </a:buBlip>
        <a:defRPr lang="en-US" sz="1800" b="1" kern="1200" dirty="0">
          <a:solidFill>
            <a:schemeClr val="tx1"/>
          </a:solidFill>
          <a:effectLst>
            <a:outerShdw blurRad="101600" dist="63500" dir="2700000" algn="tl" rotWithShape="0">
              <a:prstClr val="black">
                <a:alpha val="75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gi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Artificial Intelligence</a:t>
            </a:r>
            <a:endParaRPr lang="en-US" dirty="0"/>
          </a:p>
        </p:txBody>
      </p:sp>
      <p:sp>
        <p:nvSpPr>
          <p:cNvPr id="3" name="Subtitle 2"/>
          <p:cNvSpPr>
            <a:spLocks noGrp="1"/>
          </p:cNvSpPr>
          <p:nvPr>
            <p:ph type="subTitle" idx="1"/>
          </p:nvPr>
        </p:nvSpPr>
        <p:spPr/>
        <p:txBody>
          <a:bodyPr/>
          <a:lstStyle/>
          <a:p>
            <a:r>
              <a:rPr lang="en-US" dirty="0" smtClean="0"/>
              <a:t>Adelaiye O.I.</a:t>
            </a:r>
            <a:endParaRPr lang="en-US" dirty="0"/>
          </a:p>
        </p:txBody>
      </p:sp>
    </p:spTree>
    <p:extLst>
      <p:ext uri="{BB962C8B-B14F-4D97-AF65-F5344CB8AC3E}">
        <p14:creationId xmlns:p14="http://schemas.microsoft.com/office/powerpoint/2010/main" val="2105682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Getting meaning from text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Reading </a:t>
            </a:r>
            <a:r>
              <a:rPr lang="en-US" dirty="0"/>
              <a:t>and </a:t>
            </a:r>
            <a:r>
              <a:rPr lang="en-US" dirty="0" smtClean="0"/>
              <a:t>Understanding </a:t>
            </a:r>
            <a:r>
              <a:rPr lang="en-US" dirty="0"/>
              <a:t>English is very complex </a:t>
            </a:r>
            <a:endParaRPr lang="en-US" dirty="0" smtClean="0"/>
          </a:p>
          <a:p>
            <a:r>
              <a:rPr lang="en-US" dirty="0" smtClean="0"/>
              <a:t>English </a:t>
            </a:r>
            <a:r>
              <a:rPr lang="en-US" dirty="0"/>
              <a:t>doesn’t follow logical and consistent rules. </a:t>
            </a:r>
            <a:endParaRPr lang="en-US" dirty="0" smtClean="0"/>
          </a:p>
          <a:p>
            <a:r>
              <a:rPr lang="en-US" dirty="0" smtClean="0"/>
              <a:t>What does this mean</a:t>
            </a:r>
          </a:p>
          <a:p>
            <a:pPr lvl="1"/>
            <a:r>
              <a:rPr lang="en-US" dirty="0"/>
              <a:t>“Environmental regulators grill business owner over illegal coal fires.</a:t>
            </a:r>
            <a:r>
              <a:rPr lang="en-US" dirty="0" smtClean="0"/>
              <a:t>”</a:t>
            </a:r>
          </a:p>
          <a:p>
            <a:pPr lvl="1"/>
            <a:r>
              <a:rPr lang="en-US" dirty="0" smtClean="0"/>
              <a:t>Are </a:t>
            </a:r>
            <a:r>
              <a:rPr lang="en-US" dirty="0"/>
              <a:t>the regulators questioning a business owner about burning coal illegally? </a:t>
            </a:r>
            <a:endParaRPr lang="en-US" dirty="0" smtClean="0"/>
          </a:p>
          <a:p>
            <a:pPr lvl="1"/>
            <a:r>
              <a:rPr lang="en-US" dirty="0" smtClean="0"/>
              <a:t>Or </a:t>
            </a:r>
            <a:r>
              <a:rPr lang="en-US" dirty="0"/>
              <a:t>are the regulators literally cooking the business owner? </a:t>
            </a:r>
            <a:endParaRPr lang="en-US" dirty="0" smtClean="0"/>
          </a:p>
          <a:p>
            <a:r>
              <a:rPr lang="en-US" dirty="0" smtClean="0"/>
              <a:t>As </a:t>
            </a:r>
            <a:r>
              <a:rPr lang="en-US" dirty="0"/>
              <a:t>you can see, parsing English with a computer is going to be complicated.</a:t>
            </a:r>
          </a:p>
          <a:p>
            <a:endParaRPr lang="en-US" dirty="0"/>
          </a:p>
        </p:txBody>
      </p:sp>
    </p:spTree>
    <p:extLst>
      <p:ext uri="{BB962C8B-B14F-4D97-AF65-F5344CB8AC3E}">
        <p14:creationId xmlns:p14="http://schemas.microsoft.com/office/powerpoint/2010/main" val="3334847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approach</a:t>
            </a:r>
            <a:endParaRPr lang="en-US" dirty="0"/>
          </a:p>
        </p:txBody>
      </p:sp>
      <p:sp>
        <p:nvSpPr>
          <p:cNvPr id="3" name="Content Placeholder 2"/>
          <p:cNvSpPr>
            <a:spLocks noGrp="1"/>
          </p:cNvSpPr>
          <p:nvPr>
            <p:ph idx="1"/>
          </p:nvPr>
        </p:nvSpPr>
        <p:spPr/>
        <p:txBody>
          <a:bodyPr>
            <a:normAutofit fontScale="92500" lnSpcReduction="20000"/>
          </a:bodyPr>
          <a:lstStyle/>
          <a:p>
            <a:r>
              <a:rPr lang="en-US" dirty="0"/>
              <a:t>Doing anything complicated in machine learning usually means </a:t>
            </a:r>
            <a:r>
              <a:rPr lang="en-US" i="1" dirty="0"/>
              <a:t>building a </a:t>
            </a:r>
            <a:r>
              <a:rPr lang="en-US" i="1" dirty="0" smtClean="0"/>
              <a:t>pipeline</a:t>
            </a:r>
            <a:r>
              <a:rPr lang="en-US" dirty="0" smtClean="0"/>
              <a:t>.</a:t>
            </a:r>
          </a:p>
          <a:p>
            <a:r>
              <a:rPr lang="en-US" dirty="0" smtClean="0"/>
              <a:t>The </a:t>
            </a:r>
            <a:r>
              <a:rPr lang="en-US" dirty="0"/>
              <a:t>idea is to break up your problem into very small pieces and then use machine learning to solve each smaller piece separately. </a:t>
            </a:r>
            <a:endParaRPr lang="en-US" dirty="0" smtClean="0"/>
          </a:p>
          <a:p>
            <a:r>
              <a:rPr lang="en-US" dirty="0" smtClean="0"/>
              <a:t>Then </a:t>
            </a:r>
            <a:r>
              <a:rPr lang="en-US" dirty="0"/>
              <a:t>by chaining together several machine learning models that feed into each other, you can do very complicated things.</a:t>
            </a:r>
          </a:p>
          <a:p>
            <a:r>
              <a:rPr lang="en-US" dirty="0"/>
              <a:t>And that’s exactly the strategy we are going to use for NLP. We’ll break down the process of understanding English into small chunks and see how each one works.</a:t>
            </a:r>
          </a:p>
          <a:p>
            <a:endParaRPr lang="en-US" dirty="0"/>
          </a:p>
        </p:txBody>
      </p:sp>
    </p:spTree>
    <p:extLst>
      <p:ext uri="{BB962C8B-B14F-4D97-AF65-F5344CB8AC3E}">
        <p14:creationId xmlns:p14="http://schemas.microsoft.com/office/powerpoint/2010/main" val="636873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build an NLP pipeline</a:t>
            </a:r>
            <a:endParaRPr lang="en-US" dirty="0"/>
          </a:p>
        </p:txBody>
      </p:sp>
      <p:sp>
        <p:nvSpPr>
          <p:cNvPr id="3" name="Content Placeholder 2"/>
          <p:cNvSpPr>
            <a:spLocks noGrp="1"/>
          </p:cNvSpPr>
          <p:nvPr>
            <p:ph idx="1"/>
          </p:nvPr>
        </p:nvSpPr>
        <p:spPr>
          <a:xfrm>
            <a:off x="13458" y="1842276"/>
            <a:ext cx="9144000" cy="5029200"/>
          </a:xfrm>
        </p:spPr>
        <p:txBody>
          <a:bodyPr>
            <a:noAutofit/>
          </a:bodyPr>
          <a:lstStyle/>
          <a:p>
            <a:r>
              <a:rPr lang="en-US" dirty="0" smtClean="0"/>
              <a:t>Taking the text we used earlier</a:t>
            </a:r>
          </a:p>
          <a:p>
            <a:pPr lvl="1"/>
            <a:r>
              <a:rPr lang="en-US" sz="2000" i="1" dirty="0" smtClean="0"/>
              <a:t>“London </a:t>
            </a:r>
            <a:r>
              <a:rPr lang="en-US" sz="2000" i="1" dirty="0"/>
              <a:t>is the capital and most populous city of England and the United Kingdom. Standing on the River Thames in the south east of the island of Great Britain, London has been a major settlement for two millennia. It was founded by the Romans, who named it </a:t>
            </a:r>
            <a:r>
              <a:rPr lang="en-US" sz="2000" i="1" dirty="0" err="1"/>
              <a:t>Londinium</a:t>
            </a:r>
            <a:r>
              <a:rPr lang="en-US" sz="2000" i="1" dirty="0" smtClean="0"/>
              <a:t>.”</a:t>
            </a:r>
            <a:endParaRPr lang="en-US" sz="2000" i="1" dirty="0"/>
          </a:p>
          <a:p>
            <a:r>
              <a:rPr lang="en-US" dirty="0" smtClean="0"/>
              <a:t>Contains </a:t>
            </a:r>
            <a:r>
              <a:rPr lang="en-US" dirty="0"/>
              <a:t>several useful facts</a:t>
            </a:r>
            <a:r>
              <a:rPr lang="en-US" dirty="0" smtClean="0"/>
              <a:t>.</a:t>
            </a:r>
          </a:p>
          <a:p>
            <a:r>
              <a:rPr lang="en-US" dirty="0" smtClean="0"/>
              <a:t> </a:t>
            </a:r>
            <a:r>
              <a:rPr lang="en-US" dirty="0"/>
              <a:t>It would be great if a computer could read this text and understand that London is a city, London is located in England, London was settled by Romans and so on. </a:t>
            </a:r>
            <a:endParaRPr lang="en-US" dirty="0" smtClean="0"/>
          </a:p>
          <a:p>
            <a:r>
              <a:rPr lang="en-US" dirty="0" smtClean="0"/>
              <a:t>But </a:t>
            </a:r>
            <a:r>
              <a:rPr lang="en-US" dirty="0"/>
              <a:t>to get there, we have to first teach our computer the most basic concepts of written language and then move up from there.</a:t>
            </a:r>
          </a:p>
          <a:p>
            <a:endParaRPr lang="en-US" dirty="0"/>
          </a:p>
        </p:txBody>
      </p:sp>
    </p:spTree>
    <p:extLst>
      <p:ext uri="{BB962C8B-B14F-4D97-AF65-F5344CB8AC3E}">
        <p14:creationId xmlns:p14="http://schemas.microsoft.com/office/powerpoint/2010/main" val="2180399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Segment Sentences</a:t>
            </a:r>
            <a:endParaRPr lang="en-US" dirty="0"/>
          </a:p>
        </p:txBody>
      </p:sp>
      <p:sp>
        <p:nvSpPr>
          <p:cNvPr id="3" name="Content Placeholder 2"/>
          <p:cNvSpPr>
            <a:spLocks noGrp="1"/>
          </p:cNvSpPr>
          <p:nvPr>
            <p:ph idx="1"/>
          </p:nvPr>
        </p:nvSpPr>
        <p:spPr>
          <a:xfrm>
            <a:off x="356143" y="1882588"/>
            <a:ext cx="8686800" cy="3953436"/>
          </a:xfrm>
        </p:spPr>
        <p:txBody>
          <a:bodyPr>
            <a:noAutofit/>
          </a:bodyPr>
          <a:lstStyle/>
          <a:p>
            <a:r>
              <a:rPr lang="en-US" sz="3200" dirty="0" smtClean="0"/>
              <a:t>Break </a:t>
            </a:r>
            <a:r>
              <a:rPr lang="en-US" sz="3200" dirty="0"/>
              <a:t>the text apart into separate sentences. </a:t>
            </a:r>
          </a:p>
          <a:p>
            <a:pPr lvl="1"/>
            <a:r>
              <a:rPr lang="en-US" sz="2800" dirty="0"/>
              <a:t>“London is the capital and most populous city of England and the United Kingdom.”</a:t>
            </a:r>
          </a:p>
          <a:p>
            <a:pPr lvl="1"/>
            <a:r>
              <a:rPr lang="en-US" sz="2800" dirty="0"/>
              <a:t>“Standing on the River Thames in the south east of the island of Great Britain, London has been a major settlement for two millennia.”</a:t>
            </a:r>
          </a:p>
          <a:p>
            <a:pPr lvl="1"/>
            <a:r>
              <a:rPr lang="en-US" sz="2800" dirty="0"/>
              <a:t>“It was founded by the Romans, who named it </a:t>
            </a:r>
            <a:r>
              <a:rPr lang="en-US" sz="2800" dirty="0" err="1"/>
              <a:t>Londinium</a:t>
            </a:r>
            <a:r>
              <a:rPr lang="en-US" sz="2800" dirty="0"/>
              <a:t>.</a:t>
            </a:r>
            <a:r>
              <a:rPr lang="en-US" sz="2800" dirty="0" smtClean="0"/>
              <a:t>”</a:t>
            </a:r>
            <a:endParaRPr lang="en-US" sz="2800" dirty="0"/>
          </a:p>
        </p:txBody>
      </p:sp>
    </p:spTree>
    <p:extLst>
      <p:ext uri="{BB962C8B-B14F-4D97-AF65-F5344CB8AC3E}">
        <p14:creationId xmlns:p14="http://schemas.microsoft.com/office/powerpoint/2010/main" val="1664166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Segment Sentences</a:t>
            </a:r>
            <a:endParaRPr lang="en-US" dirty="0"/>
          </a:p>
        </p:txBody>
      </p:sp>
      <p:sp>
        <p:nvSpPr>
          <p:cNvPr id="3" name="Content Placeholder 2"/>
          <p:cNvSpPr>
            <a:spLocks noGrp="1"/>
          </p:cNvSpPr>
          <p:nvPr>
            <p:ph idx="1"/>
          </p:nvPr>
        </p:nvSpPr>
        <p:spPr>
          <a:xfrm>
            <a:off x="356143" y="1882588"/>
            <a:ext cx="8686800" cy="3953436"/>
          </a:xfrm>
        </p:spPr>
        <p:txBody>
          <a:bodyPr>
            <a:noAutofit/>
          </a:bodyPr>
          <a:lstStyle/>
          <a:p>
            <a:r>
              <a:rPr lang="en-US" sz="3200" dirty="0" smtClean="0"/>
              <a:t>We can assume that each sentence in English is a separate thought or idea. It will be a lot easier to write a program to understand a single sentence than to understand a whole paragraph.</a:t>
            </a:r>
          </a:p>
          <a:p>
            <a:r>
              <a:rPr lang="en-US" sz="3200" dirty="0" smtClean="0"/>
              <a:t>Coding a Sentence Segmentation model can be as simple as splitting apart sentences whenever you see a punctuation mark. But more complex techniques exist.</a:t>
            </a:r>
          </a:p>
          <a:p>
            <a:endParaRPr lang="en-US" sz="3200" dirty="0"/>
          </a:p>
        </p:txBody>
      </p:sp>
    </p:spTree>
    <p:extLst>
      <p:ext uri="{BB962C8B-B14F-4D97-AF65-F5344CB8AC3E}">
        <p14:creationId xmlns:p14="http://schemas.microsoft.com/office/powerpoint/2010/main" val="3331739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13359"/>
            <a:ext cx="7581901" cy="1653988"/>
          </a:xfrm>
        </p:spPr>
        <p:txBody>
          <a:bodyPr/>
          <a:lstStyle/>
          <a:p>
            <a:r>
              <a:rPr lang="en-US" dirty="0" smtClean="0"/>
              <a:t>Step 2: Tokenization of words</a:t>
            </a:r>
            <a:endParaRPr lang="en-US" dirty="0"/>
          </a:p>
        </p:txBody>
      </p:sp>
      <p:sp>
        <p:nvSpPr>
          <p:cNvPr id="3" name="Content Placeholder 2"/>
          <p:cNvSpPr>
            <a:spLocks noGrp="1"/>
          </p:cNvSpPr>
          <p:nvPr>
            <p:ph idx="1"/>
          </p:nvPr>
        </p:nvSpPr>
        <p:spPr>
          <a:xfrm>
            <a:off x="-26859" y="1600404"/>
            <a:ext cx="9144000" cy="3953436"/>
          </a:xfrm>
        </p:spPr>
        <p:txBody>
          <a:bodyPr>
            <a:noAutofit/>
          </a:bodyPr>
          <a:lstStyle/>
          <a:p>
            <a:r>
              <a:rPr lang="en-US" dirty="0" smtClean="0"/>
              <a:t>One at a time having split them into smaller groups</a:t>
            </a:r>
          </a:p>
          <a:p>
            <a:r>
              <a:rPr lang="en-US" dirty="0" smtClean="0"/>
              <a:t> “</a:t>
            </a:r>
            <a:r>
              <a:rPr lang="en-US" dirty="0"/>
              <a:t>London is the capital and most populous city of England and the United Kingdom.”</a:t>
            </a:r>
          </a:p>
          <a:p>
            <a:r>
              <a:rPr lang="en-US" dirty="0"/>
              <a:t>The next step in our pipeline is to break this sentence into separate words or </a:t>
            </a:r>
            <a:r>
              <a:rPr lang="en-US" i="1" dirty="0"/>
              <a:t>tokens</a:t>
            </a:r>
            <a:r>
              <a:rPr lang="en-US" dirty="0"/>
              <a:t>. This is called </a:t>
            </a:r>
            <a:r>
              <a:rPr lang="en-US" i="1" dirty="0"/>
              <a:t>tokenization</a:t>
            </a:r>
            <a:r>
              <a:rPr lang="en-US" dirty="0"/>
              <a:t>. </a:t>
            </a:r>
          </a:p>
          <a:p>
            <a:r>
              <a:rPr lang="en-US" dirty="0"/>
              <a:t>“London”, “is”, “ the”, “capital”, “and”, “most”, “populous”, “city”, “of”, “England”, “and”, “the”, “United”, “Kingdom”, “.”</a:t>
            </a:r>
          </a:p>
          <a:p>
            <a:r>
              <a:rPr lang="en-US" dirty="0" smtClean="0"/>
              <a:t>Easy </a:t>
            </a:r>
            <a:r>
              <a:rPr lang="en-US" dirty="0"/>
              <a:t>to do in English. J</a:t>
            </a:r>
            <a:r>
              <a:rPr lang="en-US" dirty="0" smtClean="0"/>
              <a:t>ust </a:t>
            </a:r>
            <a:r>
              <a:rPr lang="en-US" dirty="0"/>
              <a:t>split apart words whenever there’s a space between them. And we’ll also treat punctuation marks as separate tokens since punctuation also has meaning.</a:t>
            </a:r>
          </a:p>
          <a:p>
            <a:endParaRPr lang="en-US" dirty="0"/>
          </a:p>
        </p:txBody>
      </p:sp>
    </p:spTree>
    <p:extLst>
      <p:ext uri="{BB962C8B-B14F-4D97-AF65-F5344CB8AC3E}">
        <p14:creationId xmlns:p14="http://schemas.microsoft.com/office/powerpoint/2010/main" val="276180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13359"/>
            <a:ext cx="7581901" cy="1653988"/>
          </a:xfrm>
        </p:spPr>
        <p:txBody>
          <a:bodyPr/>
          <a:lstStyle/>
          <a:p>
            <a:r>
              <a:rPr lang="en-US" dirty="0" smtClean="0"/>
              <a:t>Step 3: Predict Part of Speech per Token</a:t>
            </a:r>
            <a:endParaRPr lang="en-US" dirty="0"/>
          </a:p>
        </p:txBody>
      </p:sp>
      <p:sp>
        <p:nvSpPr>
          <p:cNvPr id="3" name="Content Placeholder 2"/>
          <p:cNvSpPr>
            <a:spLocks noGrp="1"/>
          </p:cNvSpPr>
          <p:nvPr>
            <p:ph idx="1"/>
          </p:nvPr>
        </p:nvSpPr>
        <p:spPr>
          <a:xfrm>
            <a:off x="-26859" y="1600404"/>
            <a:ext cx="9144000" cy="3953436"/>
          </a:xfrm>
        </p:spPr>
        <p:txBody>
          <a:bodyPr>
            <a:noAutofit/>
          </a:bodyPr>
          <a:lstStyle/>
          <a:p>
            <a:r>
              <a:rPr lang="en-US" sz="2800" dirty="0" smtClean="0"/>
              <a:t>Look </a:t>
            </a:r>
            <a:r>
              <a:rPr lang="en-US" sz="2800" dirty="0"/>
              <a:t>at each token and try to guess its part of </a:t>
            </a:r>
            <a:r>
              <a:rPr lang="en-US" sz="2800" dirty="0" smtClean="0"/>
              <a:t>speech</a:t>
            </a:r>
          </a:p>
          <a:p>
            <a:pPr lvl="1"/>
            <a:r>
              <a:rPr lang="en-US" sz="2400" dirty="0" smtClean="0"/>
              <a:t>Noun</a:t>
            </a:r>
            <a:r>
              <a:rPr lang="en-US" sz="2400" dirty="0"/>
              <a:t>, </a:t>
            </a:r>
            <a:endParaRPr lang="en-US" sz="2400" dirty="0" smtClean="0"/>
          </a:p>
          <a:p>
            <a:pPr lvl="1"/>
            <a:r>
              <a:rPr lang="en-US" sz="2400" dirty="0" smtClean="0"/>
              <a:t>Verb</a:t>
            </a:r>
            <a:r>
              <a:rPr lang="en-US" sz="2400" dirty="0"/>
              <a:t>, </a:t>
            </a:r>
            <a:endParaRPr lang="en-US" sz="2400" dirty="0" smtClean="0"/>
          </a:p>
          <a:p>
            <a:pPr lvl="1"/>
            <a:r>
              <a:rPr lang="en-US" sz="2400" dirty="0"/>
              <a:t>A</a:t>
            </a:r>
            <a:r>
              <a:rPr lang="en-US" sz="2400" dirty="0" smtClean="0"/>
              <a:t>djective </a:t>
            </a:r>
            <a:r>
              <a:rPr lang="en-US" sz="2400" dirty="0"/>
              <a:t>and so on. </a:t>
            </a:r>
            <a:endParaRPr lang="en-US" sz="2400" dirty="0" smtClean="0"/>
          </a:p>
          <a:p>
            <a:r>
              <a:rPr lang="en-US" sz="2800" dirty="0" smtClean="0"/>
              <a:t>Knowing </a:t>
            </a:r>
            <a:r>
              <a:rPr lang="en-US" sz="2800" dirty="0"/>
              <a:t>the role of each word in the sentence will help us start to figure out what the sentence is talking about.</a:t>
            </a:r>
          </a:p>
          <a:p>
            <a:r>
              <a:rPr lang="en-US" sz="2800" dirty="0"/>
              <a:t>We can do this by feeding each word (and some extra words around it for context) into a pre-trained part-of-speech classification model:</a:t>
            </a:r>
          </a:p>
        </p:txBody>
      </p:sp>
    </p:spTree>
    <p:extLst>
      <p:ext uri="{BB962C8B-B14F-4D97-AF65-F5344CB8AC3E}">
        <p14:creationId xmlns:p14="http://schemas.microsoft.com/office/powerpoint/2010/main" val="937703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English</a:t>
            </a:r>
            <a:endParaRPr lang="en-US" dirty="0"/>
          </a:p>
        </p:txBody>
      </p:sp>
      <p:pic>
        <p:nvPicPr>
          <p:cNvPr id="4" name="Picture 3"/>
          <p:cNvPicPr>
            <a:picLocks noChangeAspect="1"/>
          </p:cNvPicPr>
          <p:nvPr/>
        </p:nvPicPr>
        <p:blipFill>
          <a:blip r:embed="rId2"/>
          <a:stretch>
            <a:fillRect/>
          </a:stretch>
        </p:blipFill>
        <p:spPr>
          <a:xfrm>
            <a:off x="0" y="2298700"/>
            <a:ext cx="9144000" cy="2257120"/>
          </a:xfrm>
          <a:prstGeom prst="rect">
            <a:avLst/>
          </a:prstGeom>
        </p:spPr>
      </p:pic>
    </p:spTree>
    <p:extLst>
      <p:ext uri="{BB962C8B-B14F-4D97-AF65-F5344CB8AC3E}">
        <p14:creationId xmlns:p14="http://schemas.microsoft.com/office/powerpoint/2010/main" val="1997222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Predict Part of Speech per Token</a:t>
            </a:r>
          </a:p>
        </p:txBody>
      </p:sp>
      <p:sp>
        <p:nvSpPr>
          <p:cNvPr id="3" name="Content Placeholder 2"/>
          <p:cNvSpPr>
            <a:spLocks noGrp="1"/>
          </p:cNvSpPr>
          <p:nvPr>
            <p:ph idx="1"/>
          </p:nvPr>
        </p:nvSpPr>
        <p:spPr/>
        <p:txBody>
          <a:bodyPr>
            <a:normAutofit/>
          </a:bodyPr>
          <a:lstStyle/>
          <a:p>
            <a:r>
              <a:rPr lang="en-US" dirty="0"/>
              <a:t>The part-of-speech model was originally trained by feeding it millions of English sentences with each word’s part of speech already tagged and having it learn to replicate that behavior</a:t>
            </a:r>
            <a:r>
              <a:rPr lang="en-US" dirty="0" smtClean="0"/>
              <a:t>. (Labeled dataset)</a:t>
            </a:r>
            <a:endParaRPr lang="en-US" dirty="0"/>
          </a:p>
          <a:p>
            <a:r>
              <a:rPr lang="en-US" dirty="0" smtClean="0"/>
              <a:t>Model </a:t>
            </a:r>
            <a:r>
              <a:rPr lang="en-US" dirty="0"/>
              <a:t>is completely based on </a:t>
            </a:r>
            <a:r>
              <a:rPr lang="en-US" dirty="0" smtClean="0"/>
              <a:t>statistics </a:t>
            </a:r>
          </a:p>
          <a:p>
            <a:pPr lvl="1"/>
            <a:r>
              <a:rPr lang="en-US" dirty="0" smtClean="0"/>
              <a:t>it </a:t>
            </a:r>
            <a:r>
              <a:rPr lang="en-US" dirty="0"/>
              <a:t>doesn’t actually understand what the words mean in the same way that humans do. </a:t>
            </a:r>
            <a:endParaRPr lang="en-US" dirty="0" smtClean="0"/>
          </a:p>
          <a:p>
            <a:pPr lvl="1"/>
            <a:r>
              <a:rPr lang="en-US" dirty="0" smtClean="0"/>
              <a:t>Knows </a:t>
            </a:r>
            <a:r>
              <a:rPr lang="en-US" dirty="0"/>
              <a:t>how to guess a part of speech based on similar sentences and words it has seen before</a:t>
            </a:r>
            <a:r>
              <a:rPr lang="en-US" dirty="0" smtClean="0"/>
              <a:t>. (Learning)</a:t>
            </a:r>
            <a:endParaRPr lang="en-US" dirty="0"/>
          </a:p>
          <a:p>
            <a:endParaRPr lang="en-US" dirty="0"/>
          </a:p>
        </p:txBody>
      </p:sp>
    </p:spTree>
    <p:extLst>
      <p:ext uri="{BB962C8B-B14F-4D97-AF65-F5344CB8AC3E}">
        <p14:creationId xmlns:p14="http://schemas.microsoft.com/office/powerpoint/2010/main" val="1153138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Process Results</a:t>
            </a:r>
            <a:endParaRPr lang="en-US" dirty="0"/>
          </a:p>
        </p:txBody>
      </p:sp>
      <p:sp>
        <p:nvSpPr>
          <p:cNvPr id="3" name="Content Placeholder 2"/>
          <p:cNvSpPr>
            <a:spLocks noGrp="1"/>
          </p:cNvSpPr>
          <p:nvPr>
            <p:ph idx="1"/>
          </p:nvPr>
        </p:nvSpPr>
        <p:spPr>
          <a:xfrm>
            <a:off x="517407" y="2950856"/>
            <a:ext cx="8229600" cy="3953436"/>
          </a:xfrm>
        </p:spPr>
        <p:txBody>
          <a:bodyPr>
            <a:noAutofit/>
          </a:bodyPr>
          <a:lstStyle/>
          <a:p>
            <a:r>
              <a:rPr lang="en-US" sz="3600" dirty="0"/>
              <a:t>With this </a:t>
            </a:r>
            <a:r>
              <a:rPr lang="en-US" sz="3600" dirty="0" smtClean="0"/>
              <a:t>information</a:t>
            </a:r>
            <a:r>
              <a:rPr lang="en-US" sz="3600" dirty="0"/>
              <a:t> </a:t>
            </a:r>
            <a:r>
              <a:rPr lang="en-US" sz="3600" dirty="0" smtClean="0"/>
              <a:t>we can: </a:t>
            </a:r>
          </a:p>
          <a:p>
            <a:r>
              <a:rPr lang="en-US" sz="3600" dirty="0" smtClean="0"/>
              <a:t>Obtain </a:t>
            </a:r>
            <a:r>
              <a:rPr lang="en-US" sz="3600" dirty="0"/>
              <a:t>some very basic meaning. </a:t>
            </a:r>
            <a:endParaRPr lang="en-US" sz="3600" dirty="0" smtClean="0"/>
          </a:p>
          <a:p>
            <a:pPr lvl="1"/>
            <a:r>
              <a:rPr lang="en-US" sz="3200" dirty="0" smtClean="0"/>
              <a:t>For </a:t>
            </a:r>
            <a:r>
              <a:rPr lang="en-US" sz="3200" dirty="0"/>
              <a:t>example, we can see that the nouns in the sentence include “London” and “capital”, so the sentence is probably talking about London.</a:t>
            </a:r>
          </a:p>
          <a:p>
            <a:endParaRPr lang="en-US" sz="3600" dirty="0"/>
          </a:p>
        </p:txBody>
      </p:sp>
      <p:pic>
        <p:nvPicPr>
          <p:cNvPr id="5" name="Picture 4"/>
          <p:cNvPicPr>
            <a:picLocks noChangeAspect="1"/>
          </p:cNvPicPr>
          <p:nvPr/>
        </p:nvPicPr>
        <p:blipFill>
          <a:blip r:embed="rId2"/>
          <a:stretch>
            <a:fillRect/>
          </a:stretch>
        </p:blipFill>
        <p:spPr>
          <a:xfrm>
            <a:off x="0" y="1885588"/>
            <a:ext cx="9144000" cy="983468"/>
          </a:xfrm>
          <a:prstGeom prst="rect">
            <a:avLst/>
          </a:prstGeom>
        </p:spPr>
      </p:pic>
    </p:spTree>
    <p:extLst>
      <p:ext uri="{BB962C8B-B14F-4D97-AF65-F5344CB8AC3E}">
        <p14:creationId xmlns:p14="http://schemas.microsoft.com/office/powerpoint/2010/main" val="224933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Processing</a:t>
            </a:r>
            <a:endParaRPr lang="en-US" dirty="0"/>
          </a:p>
        </p:txBody>
      </p:sp>
      <p:sp>
        <p:nvSpPr>
          <p:cNvPr id="3" name="Text Placeholder 2"/>
          <p:cNvSpPr>
            <a:spLocks noGrp="1"/>
          </p:cNvSpPr>
          <p:nvPr>
            <p:ph type="body" idx="1"/>
          </p:nvPr>
        </p:nvSpPr>
        <p:spPr/>
        <p:txBody>
          <a:bodyPr/>
          <a:lstStyle/>
          <a:p>
            <a:r>
              <a:rPr lang="en-US" dirty="0" smtClean="0"/>
              <a:t>Lecture </a:t>
            </a:r>
            <a:r>
              <a:rPr lang="en-US" dirty="0" smtClean="0"/>
              <a:t>4</a:t>
            </a:r>
            <a:endParaRPr lang="en-US" dirty="0" smtClean="0"/>
          </a:p>
          <a:p>
            <a:endParaRPr lang="en-US" dirty="0"/>
          </a:p>
        </p:txBody>
      </p:sp>
    </p:spTree>
    <p:extLst>
      <p:ext uri="{BB962C8B-B14F-4D97-AF65-F5344CB8AC3E}">
        <p14:creationId xmlns:p14="http://schemas.microsoft.com/office/powerpoint/2010/main" val="199145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Text Lemmatization</a:t>
            </a:r>
            <a:endParaRPr lang="en-US" dirty="0"/>
          </a:p>
        </p:txBody>
      </p:sp>
      <p:sp>
        <p:nvSpPr>
          <p:cNvPr id="3" name="Content Placeholder 2"/>
          <p:cNvSpPr>
            <a:spLocks noGrp="1"/>
          </p:cNvSpPr>
          <p:nvPr>
            <p:ph idx="1"/>
          </p:nvPr>
        </p:nvSpPr>
        <p:spPr>
          <a:xfrm>
            <a:off x="779462" y="1882588"/>
            <a:ext cx="7581901" cy="4562856"/>
          </a:xfrm>
        </p:spPr>
        <p:txBody>
          <a:bodyPr>
            <a:normAutofit lnSpcReduction="10000"/>
          </a:bodyPr>
          <a:lstStyle/>
          <a:p>
            <a:r>
              <a:rPr lang="en-US" dirty="0"/>
              <a:t>In English (and most languages), words appear in different forms. Look at these two sentences:</a:t>
            </a:r>
          </a:p>
          <a:p>
            <a:pPr lvl="1"/>
            <a:r>
              <a:rPr lang="en-US" dirty="0"/>
              <a:t>I had a pony.</a:t>
            </a:r>
          </a:p>
          <a:p>
            <a:pPr lvl="1"/>
            <a:r>
              <a:rPr lang="en-US" dirty="0"/>
              <a:t>I had two ponies.</a:t>
            </a:r>
          </a:p>
          <a:p>
            <a:r>
              <a:rPr lang="en-US" dirty="0"/>
              <a:t>Both sentences talk about the noun pony, but they are using different </a:t>
            </a:r>
            <a:r>
              <a:rPr lang="en-US" dirty="0" smtClean="0"/>
              <a:t>inflections (cases). </a:t>
            </a:r>
          </a:p>
          <a:p>
            <a:r>
              <a:rPr lang="en-US" dirty="0" smtClean="0"/>
              <a:t>When </a:t>
            </a:r>
            <a:r>
              <a:rPr lang="en-US" dirty="0"/>
              <a:t>working with text in a computer, it is helpful to know the base form of each word so that you know that both sentences are talking about the same concept. Otherwise the strings “pony” and “ponies” look like two totally different words to a computer.</a:t>
            </a:r>
          </a:p>
          <a:p>
            <a:endParaRPr lang="en-US" dirty="0"/>
          </a:p>
        </p:txBody>
      </p:sp>
    </p:spTree>
    <p:extLst>
      <p:ext uri="{BB962C8B-B14F-4D97-AF65-F5344CB8AC3E}">
        <p14:creationId xmlns:p14="http://schemas.microsoft.com/office/powerpoint/2010/main" val="3023949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Text Lemmatization</a:t>
            </a:r>
            <a:endParaRPr lang="en-US" dirty="0"/>
          </a:p>
        </p:txBody>
      </p:sp>
      <p:sp>
        <p:nvSpPr>
          <p:cNvPr id="3" name="Content Placeholder 2"/>
          <p:cNvSpPr>
            <a:spLocks noGrp="1"/>
          </p:cNvSpPr>
          <p:nvPr>
            <p:ph idx="1"/>
          </p:nvPr>
        </p:nvSpPr>
        <p:spPr>
          <a:xfrm>
            <a:off x="779462" y="1882588"/>
            <a:ext cx="7581901" cy="4562856"/>
          </a:xfrm>
        </p:spPr>
        <p:txBody>
          <a:bodyPr>
            <a:normAutofit lnSpcReduction="10000"/>
          </a:bodyPr>
          <a:lstStyle/>
          <a:p>
            <a:r>
              <a:rPr lang="en-US" dirty="0"/>
              <a:t>In NLP, we </a:t>
            </a:r>
            <a:r>
              <a:rPr lang="en-US" dirty="0" smtClean="0"/>
              <a:t>call </a:t>
            </a:r>
            <a:r>
              <a:rPr lang="en-US" dirty="0"/>
              <a:t>this process </a:t>
            </a:r>
            <a:r>
              <a:rPr lang="en-US" i="1" dirty="0"/>
              <a:t>lemmatization</a:t>
            </a:r>
            <a:r>
              <a:rPr lang="en-US" dirty="0"/>
              <a:t> </a:t>
            </a:r>
            <a:endParaRPr lang="en-US" dirty="0" smtClean="0"/>
          </a:p>
          <a:p>
            <a:pPr lvl="1"/>
            <a:r>
              <a:rPr lang="en-US" dirty="0" smtClean="0"/>
              <a:t>Figuring </a:t>
            </a:r>
            <a:r>
              <a:rPr lang="en-US" dirty="0"/>
              <a:t>out the most basic form or </a:t>
            </a:r>
            <a:r>
              <a:rPr lang="en-US" i="1" dirty="0" smtClean="0"/>
              <a:t>lemma(title, description, caption)</a:t>
            </a:r>
            <a:r>
              <a:rPr lang="en-US" dirty="0" smtClean="0"/>
              <a:t> </a:t>
            </a:r>
            <a:r>
              <a:rPr lang="en-US" dirty="0"/>
              <a:t>of each word in the sentence.</a:t>
            </a:r>
          </a:p>
          <a:p>
            <a:r>
              <a:rPr lang="en-US" dirty="0"/>
              <a:t>The same thing applies to verbs. We can also lemmatize verbs by finding their root, </a:t>
            </a:r>
            <a:r>
              <a:rPr lang="en-US" dirty="0" smtClean="0"/>
              <a:t>unconjugated (unconnected) </a:t>
            </a:r>
            <a:r>
              <a:rPr lang="en-US" dirty="0"/>
              <a:t>form. So “I had two ponies” becomes “I [have] two [pony].”</a:t>
            </a:r>
          </a:p>
          <a:p>
            <a:r>
              <a:rPr lang="en-US" dirty="0"/>
              <a:t>Lemmatization is typically done by having a look-up table of the lemma forms of words based on their part of speech and possibly having some custom rules to handle words that you’ve never seen before.</a:t>
            </a:r>
          </a:p>
        </p:txBody>
      </p:sp>
    </p:spTree>
    <p:extLst>
      <p:ext uri="{BB962C8B-B14F-4D97-AF65-F5344CB8AC3E}">
        <p14:creationId xmlns:p14="http://schemas.microsoft.com/office/powerpoint/2010/main" val="3816000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9462" y="5147860"/>
            <a:ext cx="7581901" cy="914400"/>
          </a:xfrm>
        </p:spPr>
        <p:txBody>
          <a:bodyPr>
            <a:normAutofit lnSpcReduction="10000"/>
          </a:bodyPr>
          <a:lstStyle/>
          <a:p>
            <a:r>
              <a:rPr lang="en-US" sz="2800" dirty="0"/>
              <a:t>The only change we made was turning “is” into “be”.</a:t>
            </a:r>
          </a:p>
          <a:p>
            <a:pPr marL="0" indent="0">
              <a:buNone/>
            </a:pPr>
            <a:endParaRPr lang="en-US" dirty="0"/>
          </a:p>
        </p:txBody>
      </p:sp>
      <p:pic>
        <p:nvPicPr>
          <p:cNvPr id="7" name="Picture 6"/>
          <p:cNvPicPr>
            <a:picLocks noChangeAspect="1"/>
          </p:cNvPicPr>
          <p:nvPr/>
        </p:nvPicPr>
        <p:blipFill>
          <a:blip r:embed="rId2"/>
          <a:stretch>
            <a:fillRect/>
          </a:stretch>
        </p:blipFill>
        <p:spPr>
          <a:xfrm>
            <a:off x="0" y="2717800"/>
            <a:ext cx="9144000" cy="1403882"/>
          </a:xfrm>
          <a:prstGeom prst="rect">
            <a:avLst/>
          </a:prstGeom>
        </p:spPr>
      </p:pic>
    </p:spTree>
    <p:extLst>
      <p:ext uri="{BB962C8B-B14F-4D97-AF65-F5344CB8AC3E}">
        <p14:creationId xmlns:p14="http://schemas.microsoft.com/office/powerpoint/2010/main" val="4226007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Stop Words</a:t>
            </a:r>
            <a:endParaRPr lang="en-US" dirty="0"/>
          </a:p>
        </p:txBody>
      </p:sp>
      <p:sp>
        <p:nvSpPr>
          <p:cNvPr id="3" name="Content Placeholder 2"/>
          <p:cNvSpPr>
            <a:spLocks noGrp="1"/>
          </p:cNvSpPr>
          <p:nvPr>
            <p:ph idx="1"/>
          </p:nvPr>
        </p:nvSpPr>
        <p:spPr>
          <a:xfrm>
            <a:off x="779462" y="1882588"/>
            <a:ext cx="7581901" cy="4562856"/>
          </a:xfrm>
        </p:spPr>
        <p:txBody>
          <a:bodyPr>
            <a:normAutofit/>
          </a:bodyPr>
          <a:lstStyle/>
          <a:p>
            <a:r>
              <a:rPr lang="en-US" dirty="0"/>
              <a:t>Next, we want to consider the importance of a each word in the sentence. English has a lot of filler words that appear very frequently like “and”, “the”, and “a”</a:t>
            </a:r>
            <a:r>
              <a:rPr lang="en-US" dirty="0" smtClean="0"/>
              <a:t>.</a:t>
            </a:r>
          </a:p>
          <a:p>
            <a:r>
              <a:rPr lang="en-US" dirty="0" smtClean="0"/>
              <a:t>When </a:t>
            </a:r>
            <a:r>
              <a:rPr lang="en-US" dirty="0"/>
              <a:t>doing statistics on text, these words introduce a lot of noise since they appear way more frequently than other words. </a:t>
            </a:r>
            <a:endParaRPr lang="en-US" dirty="0" smtClean="0"/>
          </a:p>
          <a:p>
            <a:r>
              <a:rPr lang="en-US" dirty="0" smtClean="0"/>
              <a:t>Some </a:t>
            </a:r>
            <a:r>
              <a:rPr lang="en-US" dirty="0"/>
              <a:t>NLP pipelines will flag them as stop </a:t>
            </a:r>
            <a:r>
              <a:rPr lang="en-US" dirty="0" smtClean="0"/>
              <a:t>words</a:t>
            </a:r>
          </a:p>
          <a:p>
            <a:pPr lvl="1"/>
            <a:r>
              <a:rPr lang="en-US" dirty="0" smtClean="0"/>
              <a:t>Words </a:t>
            </a:r>
            <a:r>
              <a:rPr lang="en-US" dirty="0"/>
              <a:t>that you might want to filter out before doing any statistical </a:t>
            </a:r>
            <a:r>
              <a:rPr lang="en-US" dirty="0" smtClean="0"/>
              <a:t>analysis.</a:t>
            </a:r>
            <a:endParaRPr lang="en-US" dirty="0"/>
          </a:p>
        </p:txBody>
      </p:sp>
    </p:spTree>
    <p:extLst>
      <p:ext uri="{BB962C8B-B14F-4D97-AF65-F5344CB8AC3E}">
        <p14:creationId xmlns:p14="http://schemas.microsoft.com/office/powerpoint/2010/main" val="3681954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Stop Words</a:t>
            </a:r>
            <a:endParaRPr lang="en-US" dirty="0"/>
          </a:p>
        </p:txBody>
      </p:sp>
      <p:sp>
        <p:nvSpPr>
          <p:cNvPr id="3" name="Content Placeholder 2"/>
          <p:cNvSpPr>
            <a:spLocks noGrp="1"/>
          </p:cNvSpPr>
          <p:nvPr>
            <p:ph idx="1"/>
          </p:nvPr>
        </p:nvSpPr>
        <p:spPr>
          <a:xfrm>
            <a:off x="779462" y="1882588"/>
            <a:ext cx="7581901" cy="914400"/>
          </a:xfrm>
        </p:spPr>
        <p:txBody>
          <a:bodyPr>
            <a:normAutofit/>
          </a:bodyPr>
          <a:lstStyle/>
          <a:p>
            <a:r>
              <a:rPr lang="en-US" dirty="0" smtClean="0"/>
              <a:t>Here’s </a:t>
            </a:r>
            <a:r>
              <a:rPr lang="en-US" dirty="0"/>
              <a:t>how our sentence looks with the stop words grayed </a:t>
            </a:r>
            <a:r>
              <a:rPr lang="en-US" dirty="0" smtClean="0"/>
              <a:t>out</a:t>
            </a:r>
            <a:endParaRPr lang="en-US" dirty="0"/>
          </a:p>
          <a:p>
            <a:endParaRPr lang="en-US" dirty="0"/>
          </a:p>
        </p:txBody>
      </p:sp>
      <p:pic>
        <p:nvPicPr>
          <p:cNvPr id="5" name="Picture 4"/>
          <p:cNvPicPr>
            <a:picLocks noChangeAspect="1"/>
          </p:cNvPicPr>
          <p:nvPr/>
        </p:nvPicPr>
        <p:blipFill>
          <a:blip r:embed="rId2"/>
          <a:stretch>
            <a:fillRect/>
          </a:stretch>
        </p:blipFill>
        <p:spPr>
          <a:xfrm>
            <a:off x="0" y="2999984"/>
            <a:ext cx="9144000" cy="1403882"/>
          </a:xfrm>
          <a:prstGeom prst="rect">
            <a:avLst/>
          </a:prstGeom>
        </p:spPr>
      </p:pic>
    </p:spTree>
    <p:extLst>
      <p:ext uri="{BB962C8B-B14F-4D97-AF65-F5344CB8AC3E}">
        <p14:creationId xmlns:p14="http://schemas.microsoft.com/office/powerpoint/2010/main" val="1054327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Stop Words</a:t>
            </a:r>
          </a:p>
        </p:txBody>
      </p:sp>
      <p:sp>
        <p:nvSpPr>
          <p:cNvPr id="3" name="Content Placeholder 2"/>
          <p:cNvSpPr>
            <a:spLocks noGrp="1"/>
          </p:cNvSpPr>
          <p:nvPr>
            <p:ph idx="1"/>
          </p:nvPr>
        </p:nvSpPr>
        <p:spPr>
          <a:xfrm>
            <a:off x="779462" y="1882588"/>
            <a:ext cx="7581901" cy="4562856"/>
          </a:xfrm>
        </p:spPr>
        <p:txBody>
          <a:bodyPr>
            <a:normAutofit/>
          </a:bodyPr>
          <a:lstStyle/>
          <a:p>
            <a:r>
              <a:rPr lang="en-US" dirty="0"/>
              <a:t>Stop words are usually identified by just by checking a hardcoded list of known stop words. </a:t>
            </a:r>
            <a:endParaRPr lang="en-US" dirty="0" smtClean="0"/>
          </a:p>
          <a:p>
            <a:r>
              <a:rPr lang="en-US" dirty="0" smtClean="0"/>
              <a:t>But </a:t>
            </a:r>
            <a:r>
              <a:rPr lang="en-US" dirty="0"/>
              <a:t>there’s no standard list of stop words that is appropriate for all applications. The list of words to ignore can vary depending on your application.</a:t>
            </a:r>
          </a:p>
          <a:p>
            <a:r>
              <a:rPr lang="en-US" dirty="0"/>
              <a:t>For example if you are building a rock band search engine, you want to make sure you don’t ignore the word “The”. Because not only does the word “The” appear in a lot of band names, there’s a famous 1980’s rock band called </a:t>
            </a:r>
            <a:r>
              <a:rPr lang="en-US" i="1" dirty="0"/>
              <a:t>The The</a:t>
            </a:r>
            <a:r>
              <a:rPr lang="en-US" dirty="0"/>
              <a:t>!</a:t>
            </a:r>
          </a:p>
          <a:p>
            <a:endParaRPr lang="en-US" dirty="0"/>
          </a:p>
        </p:txBody>
      </p:sp>
    </p:spTree>
    <p:extLst>
      <p:ext uri="{BB962C8B-B14F-4D97-AF65-F5344CB8AC3E}">
        <p14:creationId xmlns:p14="http://schemas.microsoft.com/office/powerpoint/2010/main" val="3471286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 Dependency Parsing</a:t>
            </a:r>
            <a:endParaRPr lang="en-US" dirty="0"/>
          </a:p>
        </p:txBody>
      </p:sp>
      <p:sp>
        <p:nvSpPr>
          <p:cNvPr id="3" name="Content Placeholder 2"/>
          <p:cNvSpPr>
            <a:spLocks noGrp="1"/>
          </p:cNvSpPr>
          <p:nvPr>
            <p:ph idx="1"/>
          </p:nvPr>
        </p:nvSpPr>
        <p:spPr>
          <a:xfrm>
            <a:off x="779462" y="1882588"/>
            <a:ext cx="7581901" cy="4562856"/>
          </a:xfrm>
        </p:spPr>
        <p:txBody>
          <a:bodyPr>
            <a:noAutofit/>
          </a:bodyPr>
          <a:lstStyle/>
          <a:p>
            <a:r>
              <a:rPr lang="en-US" sz="2800" dirty="0"/>
              <a:t>The next step is to figure out how all the words in our sentence relate to each other. This is called </a:t>
            </a:r>
            <a:r>
              <a:rPr lang="en-US" sz="2800" i="1" dirty="0"/>
              <a:t>dependency parsing</a:t>
            </a:r>
            <a:r>
              <a:rPr lang="en-US" sz="2800" dirty="0"/>
              <a:t>.</a:t>
            </a:r>
          </a:p>
          <a:p>
            <a:r>
              <a:rPr lang="en-US" sz="2800" dirty="0"/>
              <a:t>The goal is to build a tree that assigns a single parent word to each word in the sentence. </a:t>
            </a:r>
            <a:endParaRPr lang="en-US" sz="2800" dirty="0" smtClean="0"/>
          </a:p>
          <a:p>
            <a:r>
              <a:rPr lang="en-US" sz="2800" dirty="0" smtClean="0"/>
              <a:t>The </a:t>
            </a:r>
            <a:r>
              <a:rPr lang="en-US" sz="2800" dirty="0"/>
              <a:t>root of the tree will be the main verb in the sentence. </a:t>
            </a:r>
          </a:p>
        </p:txBody>
      </p:sp>
    </p:spTree>
    <p:extLst>
      <p:ext uri="{BB962C8B-B14F-4D97-AF65-F5344CB8AC3E}">
        <p14:creationId xmlns:p14="http://schemas.microsoft.com/office/powerpoint/2010/main" val="3628719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647700"/>
            <a:ext cx="9144000" cy="5548923"/>
          </a:xfrm>
          <a:prstGeom prst="rect">
            <a:avLst/>
          </a:prstGeom>
        </p:spPr>
      </p:pic>
    </p:spTree>
    <p:extLst>
      <p:ext uri="{BB962C8B-B14F-4D97-AF65-F5344CB8AC3E}">
        <p14:creationId xmlns:p14="http://schemas.microsoft.com/office/powerpoint/2010/main" val="266443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sz="4000" dirty="0"/>
              <a:t>But we can go one step further. </a:t>
            </a:r>
            <a:endParaRPr lang="en-US" sz="4000" dirty="0" smtClean="0"/>
          </a:p>
          <a:p>
            <a:r>
              <a:rPr lang="en-US" sz="4000" dirty="0" smtClean="0"/>
              <a:t>In </a:t>
            </a:r>
            <a:r>
              <a:rPr lang="en-US" sz="4000" dirty="0"/>
              <a:t>addition to identifying the parent word of each word, we can also predict the type of relationship that exists between those two </a:t>
            </a:r>
            <a:r>
              <a:rPr lang="en-US" sz="4000" dirty="0" smtClean="0"/>
              <a:t>words</a:t>
            </a:r>
            <a:endParaRPr lang="en-US" sz="4000" dirty="0"/>
          </a:p>
          <a:p>
            <a:endParaRPr lang="en-US" sz="4000" dirty="0"/>
          </a:p>
        </p:txBody>
      </p:sp>
    </p:spTree>
    <p:extLst>
      <p:ext uri="{BB962C8B-B14F-4D97-AF65-F5344CB8AC3E}">
        <p14:creationId xmlns:p14="http://schemas.microsoft.com/office/powerpoint/2010/main" val="2943278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0" y="647700"/>
            <a:ext cx="9144000" cy="5548923"/>
          </a:xfrm>
          <a:prstGeom prst="rect">
            <a:avLst/>
          </a:prstGeom>
        </p:spPr>
      </p:pic>
    </p:spTree>
    <p:extLst>
      <p:ext uri="{BB962C8B-B14F-4D97-AF65-F5344CB8AC3E}">
        <p14:creationId xmlns:p14="http://schemas.microsoft.com/office/powerpoint/2010/main" val="3080873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779462" y="1660872"/>
            <a:ext cx="7581901" cy="3953436"/>
          </a:xfrm>
        </p:spPr>
        <p:txBody>
          <a:bodyPr>
            <a:noAutofit/>
          </a:bodyPr>
          <a:lstStyle/>
          <a:p>
            <a:r>
              <a:rPr lang="en-US" sz="3200" dirty="0"/>
              <a:t>Computers are great at working with structured data like spreadsheets and database tables. </a:t>
            </a:r>
            <a:endParaRPr lang="en-US" sz="3200" dirty="0" smtClean="0"/>
          </a:p>
          <a:p>
            <a:r>
              <a:rPr lang="en-US" sz="3200" dirty="0" smtClean="0"/>
              <a:t>On the other hand, humans </a:t>
            </a:r>
            <a:r>
              <a:rPr lang="en-US" sz="3200" dirty="0"/>
              <a:t>usually communicate in words, not in tables. </a:t>
            </a:r>
            <a:endParaRPr lang="en-US" sz="3200" dirty="0" smtClean="0"/>
          </a:p>
          <a:p>
            <a:r>
              <a:rPr lang="en-US" sz="3200" dirty="0" smtClean="0"/>
              <a:t>That’s </a:t>
            </a:r>
            <a:r>
              <a:rPr lang="en-US" sz="3200" dirty="0"/>
              <a:t>unfortunate for computers</a:t>
            </a:r>
            <a:r>
              <a:rPr lang="en-US" sz="3200" dirty="0" smtClean="0"/>
              <a:t>.</a:t>
            </a:r>
          </a:p>
          <a:p>
            <a:r>
              <a:rPr lang="en-US" sz="3200" dirty="0" smtClean="0"/>
              <a:t>How do computers and humans then communicate</a:t>
            </a:r>
            <a:endParaRPr lang="en-US" sz="3200" dirty="0"/>
          </a:p>
          <a:p>
            <a:endParaRPr lang="en-US" sz="3200" dirty="0"/>
          </a:p>
        </p:txBody>
      </p:sp>
    </p:spTree>
    <p:extLst>
      <p:ext uri="{BB962C8B-B14F-4D97-AF65-F5344CB8AC3E}">
        <p14:creationId xmlns:p14="http://schemas.microsoft.com/office/powerpoint/2010/main" val="4402627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9462" y="209640"/>
            <a:ext cx="7581901" cy="6400800"/>
          </a:xfrm>
        </p:spPr>
        <p:txBody>
          <a:bodyPr>
            <a:normAutofit/>
          </a:bodyPr>
          <a:lstStyle/>
          <a:p>
            <a:r>
              <a:rPr lang="en-US" dirty="0"/>
              <a:t>This parse tree shows us that the subject of the sentence is the noun “</a:t>
            </a:r>
            <a:r>
              <a:rPr lang="en-US" i="1" dirty="0"/>
              <a:t>London</a:t>
            </a:r>
            <a:r>
              <a:rPr lang="en-US" dirty="0"/>
              <a:t>” and it has a “</a:t>
            </a:r>
            <a:r>
              <a:rPr lang="en-US" i="1" dirty="0"/>
              <a:t>be</a:t>
            </a:r>
            <a:r>
              <a:rPr lang="en-US" dirty="0"/>
              <a:t>” relationship with “</a:t>
            </a:r>
            <a:r>
              <a:rPr lang="en-US" i="1" dirty="0"/>
              <a:t>capital</a:t>
            </a:r>
            <a:r>
              <a:rPr lang="en-US" dirty="0"/>
              <a:t>”. </a:t>
            </a:r>
            <a:endParaRPr lang="en-US" dirty="0" smtClean="0"/>
          </a:p>
          <a:p>
            <a:r>
              <a:rPr lang="en-US" dirty="0" smtClean="0"/>
              <a:t>We </a:t>
            </a:r>
            <a:r>
              <a:rPr lang="en-US" dirty="0"/>
              <a:t>finally know something useful </a:t>
            </a:r>
          </a:p>
          <a:p>
            <a:pPr lvl="1"/>
            <a:r>
              <a:rPr lang="en-US" i="1" dirty="0" smtClean="0"/>
              <a:t>London</a:t>
            </a:r>
            <a:r>
              <a:rPr lang="en-US" dirty="0" smtClean="0"/>
              <a:t> </a:t>
            </a:r>
            <a:r>
              <a:rPr lang="en-US" dirty="0"/>
              <a:t>is a </a:t>
            </a:r>
            <a:r>
              <a:rPr lang="en-US" i="1" dirty="0"/>
              <a:t>capital</a:t>
            </a:r>
            <a:r>
              <a:rPr lang="en-US" dirty="0"/>
              <a:t>! And if we followed the complete parse tree for the sentence (beyond what is shown), we would even found out that London is the capital of the </a:t>
            </a:r>
            <a:r>
              <a:rPr lang="en-US" i="1" dirty="0"/>
              <a:t>United Kingdom</a:t>
            </a:r>
            <a:r>
              <a:rPr lang="en-US" dirty="0"/>
              <a:t>.</a:t>
            </a:r>
          </a:p>
          <a:p>
            <a:r>
              <a:rPr lang="en-US" dirty="0"/>
              <a:t>Just like how we predicted parts of speech earlier using a machine learning model, dependency parsing also works by feeding words into a machine learning model and outputting a result. </a:t>
            </a:r>
            <a:endParaRPr lang="en-US" dirty="0" smtClean="0"/>
          </a:p>
          <a:p>
            <a:r>
              <a:rPr lang="en-US" dirty="0" smtClean="0"/>
              <a:t>But </a:t>
            </a:r>
            <a:r>
              <a:rPr lang="en-US" dirty="0"/>
              <a:t>parsing word dependencies is particularly </a:t>
            </a:r>
            <a:r>
              <a:rPr lang="en-US" dirty="0" smtClean="0"/>
              <a:t>a complex </a:t>
            </a:r>
            <a:r>
              <a:rPr lang="en-US" dirty="0"/>
              <a:t>task and would require an entire article to explain in any detail</a:t>
            </a:r>
            <a:r>
              <a:rPr lang="en-US" dirty="0" smtClean="0"/>
              <a:t>.</a:t>
            </a:r>
            <a:endParaRPr lang="en-US" dirty="0"/>
          </a:p>
        </p:txBody>
      </p:sp>
    </p:spTree>
    <p:extLst>
      <p:ext uri="{BB962C8B-B14F-4D97-AF65-F5344CB8AC3E}">
        <p14:creationId xmlns:p14="http://schemas.microsoft.com/office/powerpoint/2010/main" val="34822751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9462" y="330576"/>
            <a:ext cx="7581901" cy="6400800"/>
          </a:xfrm>
        </p:spPr>
        <p:txBody>
          <a:bodyPr>
            <a:normAutofit/>
          </a:bodyPr>
          <a:lstStyle/>
          <a:p>
            <a:r>
              <a:rPr lang="en-US" sz="2800" dirty="0" smtClean="0"/>
              <a:t>Parsing </a:t>
            </a:r>
            <a:r>
              <a:rPr lang="en-US" sz="2800" dirty="0"/>
              <a:t>techniques are still an active area of research and constantly changing and improving.</a:t>
            </a:r>
          </a:p>
          <a:p>
            <a:r>
              <a:rPr lang="en-US" sz="2800" dirty="0"/>
              <a:t>It’s also important to remember that many English sentences are ambiguous and just really hard to parse. </a:t>
            </a:r>
            <a:endParaRPr lang="en-US" sz="2800" dirty="0" smtClean="0"/>
          </a:p>
          <a:p>
            <a:r>
              <a:rPr lang="en-US" sz="2800" dirty="0" smtClean="0"/>
              <a:t>In </a:t>
            </a:r>
            <a:r>
              <a:rPr lang="en-US" sz="2800" dirty="0"/>
              <a:t>those cases, the model will make a guess based on what parsed version of the sentence seems most likely but it’s not perfect and sometimes the model will be embarrassingly wrong</a:t>
            </a:r>
            <a:r>
              <a:rPr lang="en-US" sz="2800" i="1" dirty="0"/>
              <a:t>.</a:t>
            </a:r>
            <a:r>
              <a:rPr lang="en-US" sz="2800" dirty="0"/>
              <a:t> But over time our NLP models will continue to get better at parsing text in a sensible way</a:t>
            </a:r>
            <a:r>
              <a:rPr lang="en-US" sz="2800" dirty="0" smtClean="0"/>
              <a:t>.</a:t>
            </a:r>
            <a:endParaRPr lang="en-US" sz="2800" dirty="0"/>
          </a:p>
        </p:txBody>
      </p:sp>
    </p:spTree>
    <p:extLst>
      <p:ext uri="{BB962C8B-B14F-4D97-AF65-F5344CB8AC3E}">
        <p14:creationId xmlns:p14="http://schemas.microsoft.com/office/powerpoint/2010/main" val="3056736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 before the next step: lets have a step 6b</a:t>
            </a:r>
            <a:endParaRPr lang="en-US" dirty="0"/>
          </a:p>
        </p:txBody>
      </p:sp>
      <p:sp>
        <p:nvSpPr>
          <p:cNvPr id="3" name="Content Placeholder 2"/>
          <p:cNvSpPr>
            <a:spLocks noGrp="1"/>
          </p:cNvSpPr>
          <p:nvPr>
            <p:ph idx="1"/>
          </p:nvPr>
        </p:nvSpPr>
        <p:spPr/>
        <p:txBody>
          <a:bodyPr/>
          <a:lstStyle/>
          <a:p>
            <a:r>
              <a:rPr lang="en-US" dirty="0"/>
              <a:t>So far, we’ve treated every word in our sentence as a separate entity. </a:t>
            </a:r>
            <a:endParaRPr lang="en-US" dirty="0" smtClean="0"/>
          </a:p>
          <a:p>
            <a:r>
              <a:rPr lang="en-US" dirty="0" smtClean="0"/>
              <a:t>But </a:t>
            </a:r>
            <a:r>
              <a:rPr lang="en-US" dirty="0"/>
              <a:t>sometimes it makes more sense to group together the words that represent a single idea or thing. </a:t>
            </a:r>
            <a:endParaRPr lang="en-US" dirty="0" smtClean="0"/>
          </a:p>
          <a:p>
            <a:r>
              <a:rPr lang="en-US" dirty="0" smtClean="0"/>
              <a:t>We </a:t>
            </a:r>
            <a:r>
              <a:rPr lang="en-US" dirty="0"/>
              <a:t>can use the information from the dependency parse tree to automatically group together words that are all talking about the same thing.</a:t>
            </a:r>
          </a:p>
          <a:p>
            <a:endParaRPr lang="en-US" dirty="0"/>
          </a:p>
        </p:txBody>
      </p:sp>
    </p:spTree>
    <p:extLst>
      <p:ext uri="{BB962C8B-B14F-4D97-AF65-F5344CB8AC3E}">
        <p14:creationId xmlns:p14="http://schemas.microsoft.com/office/powerpoint/2010/main" val="4212711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258768"/>
            <a:ext cx="9144000" cy="1403882"/>
          </a:xfrm>
          <a:prstGeom prst="rect">
            <a:avLst/>
          </a:prstGeom>
        </p:spPr>
      </p:pic>
      <p:sp>
        <p:nvSpPr>
          <p:cNvPr id="6" name="Content Placeholder 5"/>
          <p:cNvSpPr>
            <a:spLocks noGrp="1"/>
          </p:cNvSpPr>
          <p:nvPr>
            <p:ph idx="1"/>
          </p:nvPr>
        </p:nvSpPr>
        <p:spPr>
          <a:xfrm>
            <a:off x="779462" y="1882589"/>
            <a:ext cx="7581901" cy="4498847"/>
          </a:xfrm>
        </p:spPr>
        <p:txBody>
          <a:bodyPr>
            <a:normAutofit/>
          </a:bodyPr>
          <a:lstStyle/>
          <a:p>
            <a:r>
              <a:rPr lang="en-US" dirty="0"/>
              <a:t>We can group the noun phrases to generate this</a:t>
            </a:r>
            <a:r>
              <a:rPr lang="en-US" dirty="0" smtClean="0"/>
              <a:t>:</a:t>
            </a:r>
          </a:p>
          <a:p>
            <a:endParaRPr lang="en-US" dirty="0"/>
          </a:p>
          <a:p>
            <a:endParaRPr lang="en-US" dirty="0" smtClean="0"/>
          </a:p>
          <a:p>
            <a:endParaRPr lang="en-US" dirty="0"/>
          </a:p>
          <a:p>
            <a:r>
              <a:rPr lang="en-US" dirty="0"/>
              <a:t>Whether or not we do this step depends on our end goal. But it’s often a quick and easy way to simplify the sentence if we don’t need extra detail about which words are adjectives and instead care more about extracting complete ideas.</a:t>
            </a:r>
          </a:p>
          <a:p>
            <a:endParaRPr lang="en-US" dirty="0" smtClean="0"/>
          </a:p>
          <a:p>
            <a:endParaRPr lang="en-US" dirty="0"/>
          </a:p>
        </p:txBody>
      </p:sp>
      <p:pic>
        <p:nvPicPr>
          <p:cNvPr id="7" name="Picture 6"/>
          <p:cNvPicPr>
            <a:picLocks noChangeAspect="1"/>
          </p:cNvPicPr>
          <p:nvPr/>
        </p:nvPicPr>
        <p:blipFill>
          <a:blip r:embed="rId3"/>
          <a:stretch>
            <a:fillRect/>
          </a:stretch>
        </p:blipFill>
        <p:spPr>
          <a:xfrm>
            <a:off x="0" y="2552700"/>
            <a:ext cx="9144000" cy="1732450"/>
          </a:xfrm>
          <a:prstGeom prst="rect">
            <a:avLst/>
          </a:prstGeom>
        </p:spPr>
      </p:pic>
      <p:sp>
        <p:nvSpPr>
          <p:cNvPr id="8" name="TextBox 7"/>
          <p:cNvSpPr txBox="1"/>
          <p:nvPr/>
        </p:nvSpPr>
        <p:spPr>
          <a:xfrm>
            <a:off x="1290088" y="499863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47460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7: Named Entity Recognition</a:t>
            </a:r>
            <a:endParaRPr lang="en-US" dirty="0"/>
          </a:p>
        </p:txBody>
      </p:sp>
      <p:sp>
        <p:nvSpPr>
          <p:cNvPr id="3" name="Content Placeholder 2"/>
          <p:cNvSpPr>
            <a:spLocks noGrp="1"/>
          </p:cNvSpPr>
          <p:nvPr>
            <p:ph idx="1"/>
          </p:nvPr>
        </p:nvSpPr>
        <p:spPr>
          <a:xfrm>
            <a:off x="779462" y="1882588"/>
            <a:ext cx="7581901" cy="4562856"/>
          </a:xfrm>
        </p:spPr>
        <p:txBody>
          <a:bodyPr>
            <a:normAutofit lnSpcReduction="10000"/>
          </a:bodyPr>
          <a:lstStyle/>
          <a:p>
            <a:r>
              <a:rPr lang="en-US" dirty="0"/>
              <a:t>Now that we’ve done all that hard work, we can </a:t>
            </a:r>
            <a:r>
              <a:rPr lang="en-US" dirty="0" smtClean="0"/>
              <a:t>finally </a:t>
            </a:r>
            <a:r>
              <a:rPr lang="en-US" dirty="0"/>
              <a:t>start </a:t>
            </a:r>
            <a:r>
              <a:rPr lang="en-US" dirty="0" smtClean="0"/>
              <a:t>extracting </a:t>
            </a:r>
            <a:r>
              <a:rPr lang="en-US" dirty="0"/>
              <a:t>ideas.</a:t>
            </a:r>
          </a:p>
          <a:p>
            <a:r>
              <a:rPr lang="en-US" dirty="0"/>
              <a:t>In our sentence, we have the following nouns:</a:t>
            </a:r>
          </a:p>
          <a:p>
            <a:endParaRPr lang="en-US" dirty="0" smtClean="0"/>
          </a:p>
          <a:p>
            <a:r>
              <a:rPr lang="en-US" dirty="0"/>
              <a:t>Some of these nouns present real things in the world. </a:t>
            </a:r>
          </a:p>
          <a:p>
            <a:pPr lvl="1"/>
            <a:r>
              <a:rPr lang="en-US" dirty="0" smtClean="0"/>
              <a:t>For </a:t>
            </a:r>
            <a:r>
              <a:rPr lang="en-US" dirty="0"/>
              <a:t>example, “</a:t>
            </a:r>
            <a:r>
              <a:rPr lang="en-US" i="1" dirty="0"/>
              <a:t>London”</a:t>
            </a:r>
            <a:r>
              <a:rPr lang="en-US" dirty="0"/>
              <a:t>,</a:t>
            </a:r>
            <a:r>
              <a:rPr lang="en-US" i="1" dirty="0"/>
              <a:t> “England” </a:t>
            </a:r>
            <a:r>
              <a:rPr lang="en-US" dirty="0"/>
              <a:t>and</a:t>
            </a:r>
            <a:r>
              <a:rPr lang="en-US" i="1" dirty="0"/>
              <a:t> “United Kingdom” </a:t>
            </a:r>
            <a:r>
              <a:rPr lang="en-US" dirty="0"/>
              <a:t>represent physical places on a map. It would be nice to be able to detect that! </a:t>
            </a:r>
            <a:endParaRPr lang="en-US" dirty="0" smtClean="0"/>
          </a:p>
          <a:p>
            <a:pPr lvl="1"/>
            <a:r>
              <a:rPr lang="en-US" dirty="0" smtClean="0"/>
              <a:t>With </a:t>
            </a:r>
            <a:r>
              <a:rPr lang="en-US" dirty="0"/>
              <a:t>that information, we could automatically extract a list of real-world places mentioned in a document using NLP.</a:t>
            </a:r>
          </a:p>
          <a:p>
            <a:endParaRPr lang="en-US" dirty="0"/>
          </a:p>
        </p:txBody>
      </p:sp>
      <p:pic>
        <p:nvPicPr>
          <p:cNvPr id="4" name="Picture 3"/>
          <p:cNvPicPr>
            <a:picLocks noChangeAspect="1"/>
          </p:cNvPicPr>
          <p:nvPr/>
        </p:nvPicPr>
        <p:blipFill>
          <a:blip r:embed="rId2"/>
          <a:stretch>
            <a:fillRect/>
          </a:stretch>
        </p:blipFill>
        <p:spPr>
          <a:xfrm>
            <a:off x="0" y="3419904"/>
            <a:ext cx="9144000" cy="372717"/>
          </a:xfrm>
          <a:prstGeom prst="rect">
            <a:avLst/>
          </a:prstGeom>
        </p:spPr>
      </p:pic>
    </p:spTree>
    <p:extLst>
      <p:ext uri="{BB962C8B-B14F-4D97-AF65-F5344CB8AC3E}">
        <p14:creationId xmlns:p14="http://schemas.microsoft.com/office/powerpoint/2010/main" val="2990145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7: Named Entity Recognition</a:t>
            </a:r>
          </a:p>
        </p:txBody>
      </p:sp>
      <p:sp>
        <p:nvSpPr>
          <p:cNvPr id="3" name="Content Placeholder 2"/>
          <p:cNvSpPr>
            <a:spLocks noGrp="1"/>
          </p:cNvSpPr>
          <p:nvPr>
            <p:ph idx="1"/>
          </p:nvPr>
        </p:nvSpPr>
        <p:spPr/>
        <p:txBody>
          <a:bodyPr/>
          <a:lstStyle/>
          <a:p>
            <a:r>
              <a:rPr lang="en-US" dirty="0"/>
              <a:t>The goal of </a:t>
            </a:r>
            <a:r>
              <a:rPr lang="en-US" i="1" dirty="0"/>
              <a:t>Named Entity </a:t>
            </a:r>
            <a:r>
              <a:rPr lang="en-US" i="1" dirty="0" smtClean="0"/>
              <a:t>Recognition</a:t>
            </a:r>
            <a:r>
              <a:rPr lang="en-US" dirty="0" smtClean="0"/>
              <a:t> (</a:t>
            </a:r>
            <a:r>
              <a:rPr lang="en-US" i="1" dirty="0" smtClean="0"/>
              <a:t>NER</a:t>
            </a:r>
            <a:r>
              <a:rPr lang="en-US" dirty="0" smtClean="0"/>
              <a:t>) </a:t>
            </a:r>
            <a:r>
              <a:rPr lang="en-US" dirty="0"/>
              <a:t>is to detect and label these nouns with the real-world concepts that they represent. </a:t>
            </a:r>
            <a:endParaRPr lang="en-US" dirty="0" smtClean="0"/>
          </a:p>
          <a:p>
            <a:r>
              <a:rPr lang="en-US" dirty="0" smtClean="0"/>
              <a:t>Here’s </a:t>
            </a:r>
            <a:r>
              <a:rPr lang="en-US" dirty="0"/>
              <a:t>what our sentence looks like after running each token through our NER tagging model:</a:t>
            </a:r>
          </a:p>
          <a:p>
            <a:endParaRPr lang="en-US" dirty="0"/>
          </a:p>
        </p:txBody>
      </p:sp>
      <p:pic>
        <p:nvPicPr>
          <p:cNvPr id="4" name="Picture 3"/>
          <p:cNvPicPr>
            <a:picLocks noChangeAspect="1"/>
          </p:cNvPicPr>
          <p:nvPr/>
        </p:nvPicPr>
        <p:blipFill>
          <a:blip r:embed="rId2"/>
          <a:stretch>
            <a:fillRect/>
          </a:stretch>
        </p:blipFill>
        <p:spPr>
          <a:xfrm>
            <a:off x="0" y="4316188"/>
            <a:ext cx="9144000" cy="1156138"/>
          </a:xfrm>
          <a:prstGeom prst="rect">
            <a:avLst/>
          </a:prstGeom>
        </p:spPr>
      </p:pic>
    </p:spTree>
    <p:extLst>
      <p:ext uri="{BB962C8B-B14F-4D97-AF65-F5344CB8AC3E}">
        <p14:creationId xmlns:p14="http://schemas.microsoft.com/office/powerpoint/2010/main" val="10426560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7: Named Entity Recognition</a:t>
            </a:r>
          </a:p>
        </p:txBody>
      </p:sp>
      <p:sp>
        <p:nvSpPr>
          <p:cNvPr id="3" name="Content Placeholder 2"/>
          <p:cNvSpPr>
            <a:spLocks noGrp="1"/>
          </p:cNvSpPr>
          <p:nvPr>
            <p:ph idx="1"/>
          </p:nvPr>
        </p:nvSpPr>
        <p:spPr>
          <a:xfrm>
            <a:off x="779462" y="1882588"/>
            <a:ext cx="7581901" cy="4562856"/>
          </a:xfrm>
        </p:spPr>
        <p:txBody>
          <a:bodyPr>
            <a:normAutofit fontScale="70000" lnSpcReduction="20000"/>
          </a:bodyPr>
          <a:lstStyle/>
          <a:p>
            <a:r>
              <a:rPr lang="en-US" dirty="0" smtClean="0"/>
              <a:t>NER </a:t>
            </a:r>
            <a:r>
              <a:rPr lang="en-US" dirty="0"/>
              <a:t>systems aren’t just doing a simple dictionary lookup. </a:t>
            </a:r>
            <a:endParaRPr lang="en-US" dirty="0" smtClean="0"/>
          </a:p>
          <a:p>
            <a:r>
              <a:rPr lang="en-US" dirty="0" smtClean="0"/>
              <a:t>NER uses </a:t>
            </a:r>
            <a:r>
              <a:rPr lang="en-US" dirty="0"/>
              <a:t>the context of how a word appears in the sentence and a statistical model to guess which type of noun a word represents. A good NER system can tell the difference between “</a:t>
            </a:r>
            <a:r>
              <a:rPr lang="en-US" i="1" dirty="0"/>
              <a:t>Brooklyn Decker</a:t>
            </a:r>
            <a:r>
              <a:rPr lang="en-US" dirty="0"/>
              <a:t>” the person and the place “</a:t>
            </a:r>
            <a:r>
              <a:rPr lang="en-US" i="1" dirty="0"/>
              <a:t>Brooklyn</a:t>
            </a:r>
            <a:r>
              <a:rPr lang="en-US" dirty="0"/>
              <a:t>” </a:t>
            </a:r>
            <a:r>
              <a:rPr lang="en-US" dirty="0" smtClean="0"/>
              <a:t>or Turkey(place) and Turkey(animal) </a:t>
            </a:r>
            <a:r>
              <a:rPr lang="en-US" dirty="0"/>
              <a:t>using context clues</a:t>
            </a:r>
            <a:r>
              <a:rPr lang="en-US" dirty="0" smtClean="0"/>
              <a:t>.</a:t>
            </a:r>
            <a:endParaRPr lang="en-US" dirty="0"/>
          </a:p>
          <a:p>
            <a:r>
              <a:rPr lang="en-US" dirty="0"/>
              <a:t>Here are just some of the kinds of objects that a typical NER system can tag:</a:t>
            </a:r>
          </a:p>
          <a:p>
            <a:pPr lvl="1"/>
            <a:r>
              <a:rPr lang="en-US" dirty="0"/>
              <a:t>People’s names</a:t>
            </a:r>
          </a:p>
          <a:p>
            <a:pPr lvl="1"/>
            <a:r>
              <a:rPr lang="en-US" dirty="0"/>
              <a:t>Company names</a:t>
            </a:r>
          </a:p>
          <a:p>
            <a:pPr lvl="1"/>
            <a:r>
              <a:rPr lang="en-US" dirty="0"/>
              <a:t>Geographic locations (Both physical and political)</a:t>
            </a:r>
          </a:p>
          <a:p>
            <a:pPr lvl="1"/>
            <a:r>
              <a:rPr lang="en-US" dirty="0"/>
              <a:t>Product names</a:t>
            </a:r>
          </a:p>
          <a:p>
            <a:pPr lvl="1"/>
            <a:r>
              <a:rPr lang="en-US" dirty="0"/>
              <a:t>Dates and times</a:t>
            </a:r>
          </a:p>
          <a:p>
            <a:pPr lvl="1"/>
            <a:r>
              <a:rPr lang="en-US" dirty="0"/>
              <a:t>Amounts of money</a:t>
            </a:r>
          </a:p>
          <a:p>
            <a:pPr lvl="1"/>
            <a:r>
              <a:rPr lang="en-US" dirty="0"/>
              <a:t>Names of events</a:t>
            </a:r>
          </a:p>
          <a:p>
            <a:r>
              <a:rPr lang="en-US" dirty="0"/>
              <a:t>NER has tons of uses since it makes it so easy to grab structured data out of text. It’s one of the easiest ways to quickly get value out of an NLP pipeline</a:t>
            </a:r>
            <a:r>
              <a:rPr lang="en-US" dirty="0" smtClean="0"/>
              <a:t>.</a:t>
            </a:r>
            <a:endParaRPr lang="en-US" dirty="0"/>
          </a:p>
        </p:txBody>
      </p:sp>
    </p:spTree>
    <p:extLst>
      <p:ext uri="{BB962C8B-B14F-4D97-AF65-F5344CB8AC3E}">
        <p14:creationId xmlns:p14="http://schemas.microsoft.com/office/powerpoint/2010/main" val="6197236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8:</a:t>
            </a:r>
            <a:br>
              <a:rPr lang="en-US" dirty="0" smtClean="0"/>
            </a:br>
            <a:r>
              <a:rPr lang="en-US" dirty="0" err="1" smtClean="0"/>
              <a:t>Coreference</a:t>
            </a:r>
            <a:r>
              <a:rPr lang="en-US" dirty="0" smtClean="0"/>
              <a:t> Resolution</a:t>
            </a:r>
            <a:endParaRPr lang="en-US" dirty="0"/>
          </a:p>
        </p:txBody>
      </p:sp>
      <p:sp>
        <p:nvSpPr>
          <p:cNvPr id="3" name="Content Placeholder 2"/>
          <p:cNvSpPr>
            <a:spLocks noGrp="1"/>
          </p:cNvSpPr>
          <p:nvPr>
            <p:ph idx="1"/>
          </p:nvPr>
        </p:nvSpPr>
        <p:spPr>
          <a:xfrm>
            <a:off x="779462" y="1882588"/>
            <a:ext cx="7581901" cy="4562856"/>
          </a:xfrm>
        </p:spPr>
        <p:txBody>
          <a:bodyPr>
            <a:normAutofit fontScale="92500" lnSpcReduction="20000"/>
          </a:bodyPr>
          <a:lstStyle/>
          <a:p>
            <a:r>
              <a:rPr lang="en-US" dirty="0"/>
              <a:t>At this point, we already have a useful representation of our sentence. We know the parts of speech for each word, how the words relate to each other and which words are talking about named entities.</a:t>
            </a:r>
          </a:p>
          <a:p>
            <a:r>
              <a:rPr lang="en-US" dirty="0" smtClean="0"/>
              <a:t>One </a:t>
            </a:r>
            <a:r>
              <a:rPr lang="en-US" dirty="0"/>
              <a:t>big </a:t>
            </a:r>
            <a:r>
              <a:rPr lang="en-US" dirty="0" smtClean="0"/>
              <a:t>problem left </a:t>
            </a:r>
          </a:p>
          <a:p>
            <a:r>
              <a:rPr lang="en-US" dirty="0" smtClean="0"/>
              <a:t>English </a:t>
            </a:r>
            <a:r>
              <a:rPr lang="en-US" dirty="0"/>
              <a:t>is full of pronouns </a:t>
            </a:r>
            <a:endParaRPr lang="en-US" dirty="0" smtClean="0"/>
          </a:p>
          <a:p>
            <a:pPr lvl="1"/>
            <a:r>
              <a:rPr lang="en-US" dirty="0" smtClean="0"/>
              <a:t> </a:t>
            </a:r>
            <a:r>
              <a:rPr lang="en-US" dirty="0"/>
              <a:t>words like </a:t>
            </a:r>
            <a:r>
              <a:rPr lang="en-US" i="1" dirty="0"/>
              <a:t>he</a:t>
            </a:r>
            <a:r>
              <a:rPr lang="en-US" dirty="0"/>
              <a:t>, </a:t>
            </a:r>
            <a:r>
              <a:rPr lang="en-US" i="1" dirty="0"/>
              <a:t>she</a:t>
            </a:r>
            <a:r>
              <a:rPr lang="en-US" dirty="0"/>
              <a:t>, and </a:t>
            </a:r>
            <a:r>
              <a:rPr lang="en-US" i="1" dirty="0" smtClean="0"/>
              <a:t>it</a:t>
            </a:r>
            <a:r>
              <a:rPr lang="en-US" dirty="0" smtClean="0"/>
              <a:t> </a:t>
            </a:r>
          </a:p>
          <a:p>
            <a:pPr lvl="1"/>
            <a:r>
              <a:rPr lang="en-US" dirty="0" smtClean="0"/>
              <a:t>These </a:t>
            </a:r>
            <a:r>
              <a:rPr lang="en-US" dirty="0"/>
              <a:t>are shortcuts that we use instead of writing out names over and over in each sentence. </a:t>
            </a:r>
            <a:endParaRPr lang="en-US" dirty="0" smtClean="0"/>
          </a:p>
          <a:p>
            <a:pPr lvl="1"/>
            <a:r>
              <a:rPr lang="en-US" dirty="0" smtClean="0"/>
              <a:t>Humans </a:t>
            </a:r>
            <a:r>
              <a:rPr lang="en-US" dirty="0"/>
              <a:t>can keep track of what these words represent based on context. </a:t>
            </a:r>
            <a:endParaRPr lang="en-US" dirty="0" smtClean="0"/>
          </a:p>
          <a:p>
            <a:pPr lvl="1"/>
            <a:r>
              <a:rPr lang="en-US" dirty="0" smtClean="0"/>
              <a:t>NLP </a:t>
            </a:r>
            <a:r>
              <a:rPr lang="en-US" dirty="0"/>
              <a:t>model doesn’t know what pronouns mean because it only examines one sentence at a time.</a:t>
            </a:r>
          </a:p>
          <a:p>
            <a:endParaRPr lang="en-US" dirty="0"/>
          </a:p>
        </p:txBody>
      </p:sp>
    </p:spTree>
    <p:extLst>
      <p:ext uri="{BB962C8B-B14F-4D97-AF65-F5344CB8AC3E}">
        <p14:creationId xmlns:p14="http://schemas.microsoft.com/office/powerpoint/2010/main" val="40175624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8:</a:t>
            </a:r>
            <a:br>
              <a:rPr lang="en-US" dirty="0" smtClean="0"/>
            </a:br>
            <a:r>
              <a:rPr lang="en-US" dirty="0" err="1" smtClean="0"/>
              <a:t>Coreference</a:t>
            </a:r>
            <a:r>
              <a:rPr lang="en-US" dirty="0" smtClean="0"/>
              <a:t> Resolution</a:t>
            </a:r>
            <a:endParaRPr lang="en-US" dirty="0"/>
          </a:p>
        </p:txBody>
      </p:sp>
      <p:sp>
        <p:nvSpPr>
          <p:cNvPr id="3" name="Content Placeholder 2"/>
          <p:cNvSpPr>
            <a:spLocks noGrp="1"/>
          </p:cNvSpPr>
          <p:nvPr>
            <p:ph idx="1"/>
          </p:nvPr>
        </p:nvSpPr>
        <p:spPr>
          <a:xfrm>
            <a:off x="779462" y="1882588"/>
            <a:ext cx="7581901" cy="4562856"/>
          </a:xfrm>
        </p:spPr>
        <p:txBody>
          <a:bodyPr>
            <a:normAutofit fontScale="92500" lnSpcReduction="20000"/>
          </a:bodyPr>
          <a:lstStyle/>
          <a:p>
            <a:r>
              <a:rPr lang="en-US" dirty="0"/>
              <a:t>Let’s look at the third sentence in our document:</a:t>
            </a:r>
          </a:p>
          <a:p>
            <a:r>
              <a:rPr lang="en-US" dirty="0"/>
              <a:t>“It was founded by the Romans, who named it </a:t>
            </a:r>
            <a:r>
              <a:rPr lang="en-US" dirty="0" err="1"/>
              <a:t>Londinium</a:t>
            </a:r>
            <a:r>
              <a:rPr lang="en-US" dirty="0"/>
              <a:t>.”</a:t>
            </a:r>
          </a:p>
          <a:p>
            <a:r>
              <a:rPr lang="en-US" dirty="0"/>
              <a:t>If we parse this with our NLP pipeline, we’ll know that “it” was founded by Romans. But it’s a lot more useful to know that “London” was founded by Romans.</a:t>
            </a:r>
          </a:p>
          <a:p>
            <a:r>
              <a:rPr lang="en-US" dirty="0"/>
              <a:t>As a human reading this sentence, you can easily figure out that “</a:t>
            </a:r>
            <a:r>
              <a:rPr lang="en-US" i="1" dirty="0"/>
              <a:t>it”</a:t>
            </a:r>
            <a:r>
              <a:rPr lang="en-US" dirty="0"/>
              <a:t> means “</a:t>
            </a:r>
            <a:r>
              <a:rPr lang="en-US" i="1" dirty="0"/>
              <a:t>London”</a:t>
            </a:r>
            <a:r>
              <a:rPr lang="en-US" dirty="0"/>
              <a:t>. The goal of </a:t>
            </a:r>
            <a:r>
              <a:rPr lang="en-US" dirty="0" err="1" smtClean="0"/>
              <a:t>coreference</a:t>
            </a:r>
            <a:r>
              <a:rPr lang="en-US" dirty="0" smtClean="0"/>
              <a:t> </a:t>
            </a:r>
            <a:r>
              <a:rPr lang="en-US" dirty="0"/>
              <a:t>resolution is to figure out this same mapping by tracking pronouns across sentences. We want to figure out all the words that are referring to the same entity</a:t>
            </a:r>
            <a:r>
              <a:rPr lang="en-US" dirty="0" smtClean="0"/>
              <a:t>.</a:t>
            </a:r>
          </a:p>
          <a:p>
            <a:r>
              <a:rPr lang="en-US" dirty="0" smtClean="0"/>
              <a:t>Results in next page</a:t>
            </a:r>
            <a:endParaRPr lang="en-US" dirty="0"/>
          </a:p>
        </p:txBody>
      </p:sp>
    </p:spTree>
    <p:extLst>
      <p:ext uri="{BB962C8B-B14F-4D97-AF65-F5344CB8AC3E}">
        <p14:creationId xmlns:p14="http://schemas.microsoft.com/office/powerpoint/2010/main" val="14556874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9462" y="3071792"/>
            <a:ext cx="7581901" cy="3953436"/>
          </a:xfrm>
        </p:spPr>
        <p:txBody>
          <a:bodyPr>
            <a:normAutofit/>
          </a:bodyPr>
          <a:lstStyle/>
          <a:p>
            <a:r>
              <a:rPr lang="en-US" dirty="0"/>
              <a:t>With </a:t>
            </a:r>
            <a:r>
              <a:rPr lang="en-US" dirty="0" err="1"/>
              <a:t>coreference</a:t>
            </a:r>
            <a:r>
              <a:rPr lang="en-US" dirty="0"/>
              <a:t> information combined with the parse tree and named entity information, we should be able to extract a lot of information out of this </a:t>
            </a:r>
            <a:r>
              <a:rPr lang="en-US" dirty="0" smtClean="0"/>
              <a:t>document</a:t>
            </a:r>
          </a:p>
          <a:p>
            <a:r>
              <a:rPr lang="en-US" dirty="0" err="1" smtClean="0"/>
              <a:t>Coreference</a:t>
            </a:r>
            <a:r>
              <a:rPr lang="en-US" dirty="0" smtClean="0"/>
              <a:t> resolution is one of the most difficult steps in our pipeline to implement. It’s even more difficult than sentence parsing. Recent advances in deep learning have resulted in new approaches that are more accurate, but it isn’t perfect yet.</a:t>
            </a:r>
            <a:endParaRPr lang="en-US" dirty="0"/>
          </a:p>
        </p:txBody>
      </p:sp>
      <p:pic>
        <p:nvPicPr>
          <p:cNvPr id="5" name="Picture 4"/>
          <p:cNvPicPr>
            <a:picLocks noChangeAspect="1"/>
          </p:cNvPicPr>
          <p:nvPr/>
        </p:nvPicPr>
        <p:blipFill>
          <a:blip r:embed="rId2"/>
          <a:stretch>
            <a:fillRect/>
          </a:stretch>
        </p:blipFill>
        <p:spPr>
          <a:xfrm>
            <a:off x="0" y="-32188"/>
            <a:ext cx="9144000" cy="2966677"/>
          </a:xfrm>
          <a:prstGeom prst="rect">
            <a:avLst/>
          </a:prstGeom>
        </p:spPr>
      </p:pic>
    </p:spTree>
    <p:extLst>
      <p:ext uri="{BB962C8B-B14F-4D97-AF65-F5344CB8AC3E}">
        <p14:creationId xmlns:p14="http://schemas.microsoft.com/office/powerpoint/2010/main" val="838591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779462" y="1781808"/>
            <a:ext cx="7581901" cy="3953436"/>
          </a:xfrm>
        </p:spPr>
        <p:txBody>
          <a:bodyPr>
            <a:noAutofit/>
          </a:bodyPr>
          <a:lstStyle/>
          <a:p>
            <a:r>
              <a:rPr lang="en-US" sz="3200" dirty="0"/>
              <a:t>A lot of information in the world is unstructured </a:t>
            </a:r>
            <a:endParaRPr lang="en-US" sz="3200" dirty="0" smtClean="0"/>
          </a:p>
          <a:p>
            <a:r>
              <a:rPr lang="en-US" sz="3200" dirty="0"/>
              <a:t>R</a:t>
            </a:r>
            <a:r>
              <a:rPr lang="en-US" sz="3200" dirty="0" smtClean="0"/>
              <a:t>aw </a:t>
            </a:r>
            <a:r>
              <a:rPr lang="en-US" sz="3200" dirty="0"/>
              <a:t>text in English or another human language. </a:t>
            </a:r>
            <a:endParaRPr lang="en-US" sz="3200" dirty="0" smtClean="0"/>
          </a:p>
          <a:p>
            <a:r>
              <a:rPr lang="en-US" sz="3200" dirty="0" smtClean="0"/>
              <a:t>How </a:t>
            </a:r>
            <a:r>
              <a:rPr lang="en-US" sz="3200" dirty="0"/>
              <a:t>can we get a computer to understand unstructured text and extract data from it</a:t>
            </a:r>
            <a:r>
              <a:rPr lang="en-US" sz="3200" dirty="0" smtClean="0"/>
              <a:t>?</a:t>
            </a:r>
            <a:endParaRPr lang="en-US" sz="3200" dirty="0"/>
          </a:p>
        </p:txBody>
      </p:sp>
    </p:spTree>
    <p:extLst>
      <p:ext uri="{BB962C8B-B14F-4D97-AF65-F5344CB8AC3E}">
        <p14:creationId xmlns:p14="http://schemas.microsoft.com/office/powerpoint/2010/main" val="1780654146"/>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737" y="2206657"/>
            <a:ext cx="7542213" cy="1958975"/>
          </a:xfrm>
        </p:spPr>
        <p:txBody>
          <a:bodyPr/>
          <a:lstStyle/>
          <a:p>
            <a:r>
              <a:rPr lang="en-US" dirty="0" smtClean="0"/>
              <a:t>Converting The NLP Pipeline to codes Using Python</a:t>
            </a:r>
            <a:endParaRPr lang="en-US" dirty="0"/>
          </a:p>
        </p:txBody>
      </p:sp>
    </p:spTree>
    <p:extLst>
      <p:ext uri="{BB962C8B-B14F-4D97-AF65-F5344CB8AC3E}">
        <p14:creationId xmlns:p14="http://schemas.microsoft.com/office/powerpoint/2010/main" val="22355426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p:cNvPicPr>
          <p:nvPr/>
        </p:nvPicPr>
        <p:blipFill>
          <a:blip r:embed="rId2"/>
          <a:stretch>
            <a:fillRect/>
          </a:stretch>
        </p:blipFill>
        <p:spPr>
          <a:xfrm>
            <a:off x="0" y="2717799"/>
            <a:ext cx="9144000" cy="2185416"/>
          </a:xfrm>
          <a:prstGeom prst="rect">
            <a:avLst/>
          </a:prstGeom>
        </p:spPr>
      </p:pic>
    </p:spTree>
    <p:extLst>
      <p:ext uri="{BB962C8B-B14F-4D97-AF65-F5344CB8AC3E}">
        <p14:creationId xmlns:p14="http://schemas.microsoft.com/office/powerpoint/2010/main" val="8177416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NPL Pipeline in Python</a:t>
            </a:r>
            <a:endParaRPr lang="en-US" dirty="0"/>
          </a:p>
        </p:txBody>
      </p:sp>
      <p:sp>
        <p:nvSpPr>
          <p:cNvPr id="3" name="Content Placeholder 2"/>
          <p:cNvSpPr>
            <a:spLocks noGrp="1"/>
          </p:cNvSpPr>
          <p:nvPr>
            <p:ph idx="1"/>
          </p:nvPr>
        </p:nvSpPr>
        <p:spPr>
          <a:xfrm>
            <a:off x="779462" y="1882588"/>
            <a:ext cx="7581901" cy="4562856"/>
          </a:xfrm>
        </p:spPr>
        <p:txBody>
          <a:bodyPr>
            <a:normAutofit fontScale="92500"/>
          </a:bodyPr>
          <a:lstStyle/>
          <a:p>
            <a:r>
              <a:rPr lang="en-US" i="1" dirty="0"/>
              <a:t>Note: Before we continue, it’s worth mentioning that these are the steps in a typical NLP pipeline, </a:t>
            </a:r>
            <a:endParaRPr lang="en-US" i="1" dirty="0" smtClean="0"/>
          </a:p>
          <a:p>
            <a:r>
              <a:rPr lang="en-US" i="1" dirty="0" smtClean="0"/>
              <a:t>but </a:t>
            </a:r>
            <a:r>
              <a:rPr lang="en-US" i="1" dirty="0"/>
              <a:t>you will skip steps or re-order steps depending on what you want to do and how your NLP library is implemented. </a:t>
            </a:r>
            <a:endParaRPr lang="en-US" i="1" dirty="0" smtClean="0"/>
          </a:p>
          <a:p>
            <a:r>
              <a:rPr lang="en-US" i="1" dirty="0" smtClean="0"/>
              <a:t>For </a:t>
            </a:r>
            <a:r>
              <a:rPr lang="en-US" i="1" dirty="0"/>
              <a:t>example, some libraries like </a:t>
            </a:r>
            <a:r>
              <a:rPr lang="en-US" i="1" dirty="0" err="1"/>
              <a:t>spaCy</a:t>
            </a:r>
            <a:r>
              <a:rPr lang="en-US" i="1" dirty="0"/>
              <a:t> do sentence segmentation much later in the pipeline using the results of the dependency parse.</a:t>
            </a:r>
            <a:endParaRPr lang="en-US" dirty="0"/>
          </a:p>
          <a:p>
            <a:r>
              <a:rPr lang="en-US" dirty="0"/>
              <a:t>So how do we code this pipeline? </a:t>
            </a:r>
            <a:endParaRPr lang="en-US" dirty="0" smtClean="0"/>
          </a:p>
          <a:p>
            <a:pPr lvl="1"/>
            <a:r>
              <a:rPr lang="en-US" dirty="0" smtClean="0"/>
              <a:t>Thanks </a:t>
            </a:r>
            <a:r>
              <a:rPr lang="en-US" dirty="0"/>
              <a:t>to amazing python libraries like </a:t>
            </a:r>
            <a:r>
              <a:rPr lang="en-US" dirty="0" err="1"/>
              <a:t>spaCy</a:t>
            </a:r>
            <a:r>
              <a:rPr lang="en-US" dirty="0"/>
              <a:t>, it’s already done! The steps are all coded and ready for you to use.</a:t>
            </a:r>
          </a:p>
          <a:p>
            <a:endParaRPr lang="en-US" dirty="0"/>
          </a:p>
        </p:txBody>
      </p:sp>
    </p:spTree>
    <p:extLst>
      <p:ext uri="{BB962C8B-B14F-4D97-AF65-F5344CB8AC3E}">
        <p14:creationId xmlns:p14="http://schemas.microsoft.com/office/powerpoint/2010/main" val="34013932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NPL Pipeline in Python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	# </a:t>
            </a:r>
            <a:r>
              <a:rPr lang="en-US" dirty="0"/>
              <a:t>Install </a:t>
            </a:r>
            <a:r>
              <a:rPr lang="en-US" dirty="0" err="1"/>
              <a:t>spaCy</a:t>
            </a:r>
            <a:r>
              <a:rPr lang="en-US" dirty="0"/>
              <a:t> pip3 </a:t>
            </a:r>
            <a:endParaRPr lang="en-US" dirty="0" smtClean="0"/>
          </a:p>
          <a:p>
            <a:pPr marL="0" indent="0">
              <a:buNone/>
            </a:pPr>
            <a:r>
              <a:rPr lang="en-US" dirty="0"/>
              <a:t>	</a:t>
            </a:r>
            <a:r>
              <a:rPr lang="en-US" dirty="0" smtClean="0"/>
              <a:t>install </a:t>
            </a:r>
            <a:r>
              <a:rPr lang="en-US" dirty="0"/>
              <a:t>-U spacy </a:t>
            </a:r>
            <a:endParaRPr lang="en-US" dirty="0" smtClean="0"/>
          </a:p>
          <a:p>
            <a:pPr marL="0" indent="0">
              <a:buNone/>
            </a:pPr>
            <a:r>
              <a:rPr lang="en-US" dirty="0"/>
              <a:t>	</a:t>
            </a:r>
            <a:r>
              <a:rPr lang="en-US" dirty="0" smtClean="0"/>
              <a:t># </a:t>
            </a:r>
            <a:r>
              <a:rPr lang="en-US" dirty="0"/>
              <a:t>Download the large English model for </a:t>
            </a:r>
            <a:r>
              <a:rPr lang="en-US" dirty="0" err="1"/>
              <a:t>spaCy</a:t>
            </a:r>
            <a:r>
              <a:rPr lang="en-US" dirty="0"/>
              <a:t> </a:t>
            </a:r>
            <a:r>
              <a:rPr lang="en-US" dirty="0" smtClean="0"/>
              <a:t>	</a:t>
            </a:r>
          </a:p>
          <a:p>
            <a:pPr marL="0" indent="0">
              <a:buNone/>
            </a:pPr>
            <a:r>
              <a:rPr lang="en-US" dirty="0"/>
              <a:t>	</a:t>
            </a:r>
            <a:r>
              <a:rPr lang="en-US" dirty="0" smtClean="0"/>
              <a:t>python3 </a:t>
            </a:r>
            <a:r>
              <a:rPr lang="en-US" dirty="0"/>
              <a:t>-m spacy download </a:t>
            </a:r>
            <a:r>
              <a:rPr lang="en-US" dirty="0" err="1" smtClean="0"/>
              <a:t>en_core_web_lg</a:t>
            </a:r>
            <a:endParaRPr lang="en-US" dirty="0" smtClean="0"/>
          </a:p>
          <a:p>
            <a:pPr marL="0" indent="0">
              <a:buNone/>
            </a:pPr>
            <a:r>
              <a:rPr lang="en-US" dirty="0"/>
              <a:t>	</a:t>
            </a:r>
            <a:r>
              <a:rPr lang="en-US" dirty="0" smtClean="0"/>
              <a:t># </a:t>
            </a:r>
            <a:r>
              <a:rPr lang="en-US" dirty="0"/>
              <a:t>Install </a:t>
            </a:r>
            <a:r>
              <a:rPr lang="en-US" dirty="0" err="1"/>
              <a:t>textacy</a:t>
            </a:r>
            <a:r>
              <a:rPr lang="en-US" dirty="0"/>
              <a:t> which will also be useful </a:t>
            </a:r>
            <a:endParaRPr lang="en-US" dirty="0" smtClean="0"/>
          </a:p>
          <a:p>
            <a:pPr marL="0" indent="0">
              <a:buNone/>
            </a:pPr>
            <a:r>
              <a:rPr lang="en-US" dirty="0"/>
              <a:t>	</a:t>
            </a:r>
            <a:r>
              <a:rPr lang="en-US" dirty="0" smtClean="0"/>
              <a:t>pip3 </a:t>
            </a:r>
            <a:r>
              <a:rPr lang="en-US" dirty="0"/>
              <a:t>install -U </a:t>
            </a:r>
            <a:r>
              <a:rPr lang="en-US" dirty="0" err="1"/>
              <a:t>textacy</a:t>
            </a:r>
            <a:endParaRPr lang="en-US" dirty="0"/>
          </a:p>
        </p:txBody>
      </p:sp>
    </p:spTree>
    <p:extLst>
      <p:ext uri="{BB962C8B-B14F-4D97-AF65-F5344CB8AC3E}">
        <p14:creationId xmlns:p14="http://schemas.microsoft.com/office/powerpoint/2010/main" val="3211979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code</a:t>
            </a:r>
            <a:endParaRPr lang="en-US" dirty="0"/>
          </a:p>
        </p:txBody>
      </p:sp>
      <p:sp>
        <p:nvSpPr>
          <p:cNvPr id="3" name="Content Placeholder 2"/>
          <p:cNvSpPr>
            <a:spLocks noGrp="1"/>
          </p:cNvSpPr>
          <p:nvPr>
            <p:ph idx="1"/>
          </p:nvPr>
        </p:nvSpPr>
        <p:spPr>
          <a:xfrm>
            <a:off x="33616" y="1378688"/>
            <a:ext cx="9052560" cy="5477256"/>
          </a:xfrm>
        </p:spPr>
        <p:txBody>
          <a:bodyPr>
            <a:normAutofit fontScale="77500" lnSpcReduction="20000"/>
          </a:bodyPr>
          <a:lstStyle/>
          <a:p>
            <a:pPr marL="0" indent="0">
              <a:lnSpc>
                <a:spcPct val="140000"/>
              </a:lnSpc>
              <a:spcBef>
                <a:spcPts val="200"/>
              </a:spcBef>
              <a:buNone/>
            </a:pPr>
            <a:r>
              <a:rPr lang="en-US" dirty="0"/>
              <a:t>import spacy </a:t>
            </a:r>
            <a:endParaRPr lang="en-US" dirty="0" smtClean="0"/>
          </a:p>
          <a:p>
            <a:pPr marL="0" indent="0">
              <a:lnSpc>
                <a:spcPct val="140000"/>
              </a:lnSpc>
              <a:spcBef>
                <a:spcPts val="200"/>
              </a:spcBef>
              <a:buNone/>
            </a:pPr>
            <a:r>
              <a:rPr lang="en-US" dirty="0" smtClean="0"/>
              <a:t># </a:t>
            </a:r>
            <a:r>
              <a:rPr lang="en-US" dirty="0"/>
              <a:t>Load the large English NLP model </a:t>
            </a:r>
            <a:endParaRPr lang="en-US" dirty="0" smtClean="0"/>
          </a:p>
          <a:p>
            <a:pPr marL="0" indent="0">
              <a:lnSpc>
                <a:spcPct val="140000"/>
              </a:lnSpc>
              <a:spcBef>
                <a:spcPts val="200"/>
              </a:spcBef>
              <a:buNone/>
            </a:pPr>
            <a:r>
              <a:rPr lang="en-US" dirty="0" err="1" smtClean="0"/>
              <a:t>nlp</a:t>
            </a:r>
            <a:r>
              <a:rPr lang="en-US" dirty="0" smtClean="0"/>
              <a:t> </a:t>
            </a:r>
            <a:r>
              <a:rPr lang="en-US" dirty="0"/>
              <a:t>= </a:t>
            </a:r>
            <a:r>
              <a:rPr lang="en-US" dirty="0" err="1"/>
              <a:t>spacy.load</a:t>
            </a:r>
            <a:r>
              <a:rPr lang="en-US" dirty="0"/>
              <a:t>('</a:t>
            </a:r>
            <a:r>
              <a:rPr lang="en-US" dirty="0" err="1"/>
              <a:t>en_core_web_lg</a:t>
            </a:r>
            <a:r>
              <a:rPr lang="en-US" dirty="0"/>
              <a:t>') </a:t>
            </a:r>
            <a:endParaRPr lang="en-US" dirty="0" smtClean="0"/>
          </a:p>
          <a:p>
            <a:pPr marL="0" indent="0">
              <a:lnSpc>
                <a:spcPct val="140000"/>
              </a:lnSpc>
              <a:spcBef>
                <a:spcPts val="200"/>
              </a:spcBef>
              <a:buNone/>
            </a:pPr>
            <a:r>
              <a:rPr lang="en-US" dirty="0" smtClean="0"/>
              <a:t># </a:t>
            </a:r>
            <a:r>
              <a:rPr lang="en-US" dirty="0"/>
              <a:t>The text we want to examine </a:t>
            </a:r>
            <a:endParaRPr lang="en-US" dirty="0" smtClean="0"/>
          </a:p>
          <a:p>
            <a:pPr marL="0" indent="0">
              <a:lnSpc>
                <a:spcPct val="140000"/>
              </a:lnSpc>
              <a:spcBef>
                <a:spcPts val="200"/>
              </a:spcBef>
              <a:buNone/>
            </a:pPr>
            <a:r>
              <a:rPr lang="en-US" dirty="0" smtClean="0"/>
              <a:t>text </a:t>
            </a:r>
            <a:r>
              <a:rPr lang="en-US" dirty="0"/>
              <a:t>= """London is the capital and most populous city of England and the United Kingdom. Standing on the River Thames in the south east of the island of Great Britain, London has been a major settlement for two millennia. It was founded by the Romans, who named it </a:t>
            </a:r>
            <a:r>
              <a:rPr lang="en-US" dirty="0" err="1"/>
              <a:t>Londinium</a:t>
            </a:r>
            <a:r>
              <a:rPr lang="en-US" dirty="0"/>
              <a:t>. """ </a:t>
            </a:r>
            <a:endParaRPr lang="en-US" dirty="0" smtClean="0"/>
          </a:p>
          <a:p>
            <a:pPr marL="0" indent="0">
              <a:lnSpc>
                <a:spcPct val="140000"/>
              </a:lnSpc>
              <a:spcBef>
                <a:spcPts val="200"/>
              </a:spcBef>
              <a:buNone/>
            </a:pPr>
            <a:r>
              <a:rPr lang="en-US" dirty="0" smtClean="0"/>
              <a:t># </a:t>
            </a:r>
            <a:r>
              <a:rPr lang="en-US" dirty="0"/>
              <a:t>Parse the text with </a:t>
            </a:r>
            <a:r>
              <a:rPr lang="en-US" dirty="0" err="1"/>
              <a:t>spaCy</a:t>
            </a:r>
            <a:r>
              <a:rPr lang="en-US" dirty="0"/>
              <a:t>. This runs the entire pipeline. </a:t>
            </a:r>
            <a:endParaRPr lang="en-US" dirty="0" smtClean="0"/>
          </a:p>
          <a:p>
            <a:pPr marL="0" indent="0">
              <a:lnSpc>
                <a:spcPct val="140000"/>
              </a:lnSpc>
              <a:spcBef>
                <a:spcPts val="200"/>
              </a:spcBef>
              <a:buNone/>
            </a:pPr>
            <a:r>
              <a:rPr lang="en-US" dirty="0" smtClean="0"/>
              <a:t>doc </a:t>
            </a:r>
            <a:r>
              <a:rPr lang="en-US" dirty="0"/>
              <a:t>= </a:t>
            </a:r>
            <a:r>
              <a:rPr lang="en-US" dirty="0" err="1"/>
              <a:t>nlp</a:t>
            </a:r>
            <a:r>
              <a:rPr lang="en-US" dirty="0"/>
              <a:t>(text) </a:t>
            </a:r>
            <a:endParaRPr lang="en-US" dirty="0" smtClean="0"/>
          </a:p>
          <a:p>
            <a:pPr marL="0" indent="0">
              <a:lnSpc>
                <a:spcPct val="140000"/>
              </a:lnSpc>
              <a:spcBef>
                <a:spcPts val="200"/>
              </a:spcBef>
              <a:buNone/>
            </a:pPr>
            <a:r>
              <a:rPr lang="en-US" dirty="0" smtClean="0"/>
              <a:t># </a:t>
            </a:r>
            <a:r>
              <a:rPr lang="en-US" dirty="0"/>
              <a:t>'doc' now contains a parsed version of text. We can use it to do anything we want! </a:t>
            </a:r>
            <a:endParaRPr lang="en-US" dirty="0" smtClean="0"/>
          </a:p>
          <a:p>
            <a:pPr marL="0" indent="0">
              <a:lnSpc>
                <a:spcPct val="140000"/>
              </a:lnSpc>
              <a:spcBef>
                <a:spcPts val="200"/>
              </a:spcBef>
              <a:buNone/>
            </a:pPr>
            <a:r>
              <a:rPr lang="en-US" dirty="0" smtClean="0"/>
              <a:t># </a:t>
            </a:r>
            <a:r>
              <a:rPr lang="en-US" dirty="0"/>
              <a:t>For example, this will print out all the named entities that were detected: </a:t>
            </a:r>
            <a:endParaRPr lang="en-US" dirty="0" smtClean="0"/>
          </a:p>
          <a:p>
            <a:pPr marL="0" indent="0">
              <a:lnSpc>
                <a:spcPct val="140000"/>
              </a:lnSpc>
              <a:spcBef>
                <a:spcPts val="200"/>
              </a:spcBef>
              <a:buNone/>
            </a:pPr>
            <a:r>
              <a:rPr lang="en-US" dirty="0" smtClean="0"/>
              <a:t>for </a:t>
            </a:r>
            <a:r>
              <a:rPr lang="en-US" dirty="0"/>
              <a:t>entity in </a:t>
            </a:r>
            <a:r>
              <a:rPr lang="en-US" dirty="0" err="1"/>
              <a:t>doc.ents</a:t>
            </a:r>
            <a:r>
              <a:rPr lang="en-US" dirty="0"/>
              <a:t>: </a:t>
            </a:r>
            <a:endParaRPr lang="en-US" dirty="0" smtClean="0"/>
          </a:p>
          <a:p>
            <a:pPr marL="0" indent="0">
              <a:lnSpc>
                <a:spcPct val="140000"/>
              </a:lnSpc>
              <a:spcBef>
                <a:spcPts val="200"/>
              </a:spcBef>
              <a:buNone/>
            </a:pPr>
            <a:r>
              <a:rPr lang="en-US" dirty="0"/>
              <a:t>	</a:t>
            </a:r>
            <a:r>
              <a:rPr lang="en-US" dirty="0" smtClean="0"/>
              <a:t>print</a:t>
            </a:r>
            <a:r>
              <a:rPr lang="en-US" dirty="0"/>
              <a:t>(f"{</a:t>
            </a:r>
            <a:r>
              <a:rPr lang="en-US" dirty="0" err="1"/>
              <a:t>entity.text</a:t>
            </a:r>
            <a:r>
              <a:rPr lang="en-US" dirty="0"/>
              <a:t>} ({</a:t>
            </a:r>
            <a:r>
              <a:rPr lang="en-US" dirty="0" err="1"/>
              <a:t>entity.label</a:t>
            </a:r>
            <a:r>
              <a:rPr lang="en-US" dirty="0"/>
              <a:t>_})")</a:t>
            </a:r>
          </a:p>
        </p:txBody>
      </p:sp>
    </p:spTree>
    <p:extLst>
      <p:ext uri="{BB962C8B-B14F-4D97-AF65-F5344CB8AC3E}">
        <p14:creationId xmlns:p14="http://schemas.microsoft.com/office/powerpoint/2010/main" val="5997464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a:xfrm>
            <a:off x="779462" y="1882588"/>
            <a:ext cx="7581901" cy="4562856"/>
          </a:xfrm>
        </p:spPr>
        <p:txBody>
          <a:bodyPr>
            <a:normAutofit lnSpcReduction="10000"/>
          </a:bodyPr>
          <a:lstStyle/>
          <a:p>
            <a:pPr marL="1089025" lvl="3" indent="0">
              <a:buNone/>
            </a:pPr>
            <a:r>
              <a:rPr lang="en-US" dirty="0" smtClean="0"/>
              <a:t>London </a:t>
            </a:r>
            <a:r>
              <a:rPr lang="en-US" dirty="0"/>
              <a:t>(GPE)</a:t>
            </a:r>
            <a:br>
              <a:rPr lang="en-US" dirty="0"/>
            </a:br>
            <a:r>
              <a:rPr lang="en-US" dirty="0"/>
              <a:t>England (GPE)</a:t>
            </a:r>
            <a:br>
              <a:rPr lang="en-US" dirty="0"/>
            </a:br>
            <a:r>
              <a:rPr lang="en-US" dirty="0"/>
              <a:t>the United Kingdom (GPE)</a:t>
            </a:r>
            <a:br>
              <a:rPr lang="en-US" dirty="0"/>
            </a:br>
            <a:r>
              <a:rPr lang="en-US" dirty="0"/>
              <a:t>the River Thames (FAC)</a:t>
            </a:r>
            <a:br>
              <a:rPr lang="en-US" dirty="0"/>
            </a:br>
            <a:r>
              <a:rPr lang="en-US" dirty="0"/>
              <a:t>Great Britain (GPE)</a:t>
            </a:r>
            <a:br>
              <a:rPr lang="en-US" dirty="0"/>
            </a:br>
            <a:r>
              <a:rPr lang="en-US" dirty="0"/>
              <a:t>London (GPE)</a:t>
            </a:r>
            <a:br>
              <a:rPr lang="en-US" dirty="0"/>
            </a:br>
            <a:r>
              <a:rPr lang="en-US" dirty="0"/>
              <a:t>two millennia (DATE)</a:t>
            </a:r>
            <a:br>
              <a:rPr lang="en-US" dirty="0"/>
            </a:br>
            <a:r>
              <a:rPr lang="en-US" dirty="0"/>
              <a:t>Romans (NORP)</a:t>
            </a:r>
            <a:br>
              <a:rPr lang="en-US" dirty="0"/>
            </a:br>
            <a:r>
              <a:rPr lang="en-US" dirty="0" err="1"/>
              <a:t>Londinium</a:t>
            </a:r>
            <a:r>
              <a:rPr lang="en-US" dirty="0"/>
              <a:t> (</a:t>
            </a:r>
            <a:r>
              <a:rPr lang="en-US" dirty="0" smtClean="0"/>
              <a:t>PERSON)</a:t>
            </a:r>
          </a:p>
          <a:p>
            <a:r>
              <a:rPr lang="en-US" dirty="0"/>
              <a:t>Notice that it makes a mistake on “</a:t>
            </a:r>
            <a:r>
              <a:rPr lang="en-US" dirty="0" err="1"/>
              <a:t>Londinium</a:t>
            </a:r>
            <a:r>
              <a:rPr lang="en-US" dirty="0"/>
              <a:t>” and thinks it is the name of a person instead of a place. </a:t>
            </a:r>
            <a:endParaRPr lang="en-US" dirty="0" smtClean="0"/>
          </a:p>
          <a:p>
            <a:r>
              <a:rPr lang="en-US" dirty="0" smtClean="0"/>
              <a:t>This </a:t>
            </a:r>
            <a:r>
              <a:rPr lang="en-US" dirty="0"/>
              <a:t>is probably because there was nothing in the training data set similar to that and it made a best guess. </a:t>
            </a:r>
          </a:p>
          <a:p>
            <a:endParaRPr lang="en-US" dirty="0"/>
          </a:p>
        </p:txBody>
      </p:sp>
    </p:spTree>
    <p:extLst>
      <p:ext uri="{BB962C8B-B14F-4D97-AF65-F5344CB8AC3E}">
        <p14:creationId xmlns:p14="http://schemas.microsoft.com/office/powerpoint/2010/main" val="26439291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t>
            </a:r>
            <a:r>
              <a:rPr lang="en-US" dirty="0" err="1" smtClean="0"/>
              <a:t>SpaCy</a:t>
            </a:r>
            <a:r>
              <a:rPr lang="en-US" dirty="0" smtClean="0"/>
              <a:t> </a:t>
            </a:r>
            <a:endParaRPr lang="en-US" dirty="0"/>
          </a:p>
        </p:txBody>
      </p:sp>
      <p:sp>
        <p:nvSpPr>
          <p:cNvPr id="3" name="Content Placeholder 2"/>
          <p:cNvSpPr>
            <a:spLocks noGrp="1"/>
          </p:cNvSpPr>
          <p:nvPr>
            <p:ph idx="1"/>
          </p:nvPr>
        </p:nvSpPr>
        <p:spPr>
          <a:xfrm>
            <a:off x="779462" y="1882588"/>
            <a:ext cx="7581901" cy="4562856"/>
          </a:xfrm>
        </p:spPr>
        <p:txBody>
          <a:bodyPr>
            <a:normAutofit/>
          </a:bodyPr>
          <a:lstStyle/>
          <a:p>
            <a:r>
              <a:rPr lang="en-US" dirty="0"/>
              <a:t>Let’s take the idea of detecting entities and twist it around to build a data </a:t>
            </a:r>
            <a:r>
              <a:rPr lang="en-US" dirty="0" smtClean="0"/>
              <a:t>scrubber</a:t>
            </a:r>
          </a:p>
          <a:p>
            <a:r>
              <a:rPr lang="en-US" dirty="0" smtClean="0"/>
              <a:t>Let’s </a:t>
            </a:r>
            <a:r>
              <a:rPr lang="en-US" dirty="0"/>
              <a:t>say </a:t>
            </a:r>
            <a:r>
              <a:rPr lang="en-US" dirty="0" smtClean="0"/>
              <a:t>you’ve </a:t>
            </a:r>
            <a:r>
              <a:rPr lang="en-US" dirty="0"/>
              <a:t>discovered that you have thousands of documents with personally identifiable information in them like people’s names. </a:t>
            </a:r>
            <a:endParaRPr lang="en-US" dirty="0" smtClean="0"/>
          </a:p>
          <a:p>
            <a:r>
              <a:rPr lang="en-US" dirty="0" smtClean="0"/>
              <a:t>You’ve </a:t>
            </a:r>
            <a:r>
              <a:rPr lang="en-US" dirty="0"/>
              <a:t>been given the task of removing any and all names from your documents.</a:t>
            </a:r>
          </a:p>
          <a:p>
            <a:r>
              <a:rPr lang="en-US" dirty="0"/>
              <a:t>Going through thousands of documents and trying to redact all the names by hand could take years. </a:t>
            </a:r>
          </a:p>
          <a:p>
            <a:endParaRPr lang="en-US" dirty="0"/>
          </a:p>
        </p:txBody>
      </p:sp>
    </p:spTree>
    <p:extLst>
      <p:ext uri="{BB962C8B-B14F-4D97-AF65-F5344CB8AC3E}">
        <p14:creationId xmlns:p14="http://schemas.microsoft.com/office/powerpoint/2010/main" val="3639689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019-10-22 at 23.49.52.png"/>
          <p:cNvPicPr>
            <a:picLocks noChangeAspect="1"/>
          </p:cNvPicPr>
          <p:nvPr/>
        </p:nvPicPr>
        <p:blipFill rotWithShape="1">
          <a:blip r:embed="rId2">
            <a:extLst>
              <a:ext uri="{28A0092B-C50C-407E-A947-70E740481C1C}">
                <a14:useLocalDpi xmlns:a14="http://schemas.microsoft.com/office/drawing/2010/main" val="0"/>
              </a:ext>
            </a:extLst>
          </a:blip>
          <a:srcRect l="23809" t="22799" r="23725" b="7370"/>
          <a:stretch/>
        </p:blipFill>
        <p:spPr>
          <a:xfrm>
            <a:off x="463625" y="43314"/>
            <a:ext cx="8143678" cy="6774373"/>
          </a:xfrm>
          <a:prstGeom prst="rect">
            <a:avLst/>
          </a:prstGeom>
        </p:spPr>
      </p:pic>
    </p:spTree>
    <p:extLst>
      <p:ext uri="{BB962C8B-B14F-4D97-AF65-F5344CB8AC3E}">
        <p14:creationId xmlns:p14="http://schemas.microsoft.com/office/powerpoint/2010/main" val="3381001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en-US" dirty="0" smtClean="0"/>
              <a:t>utput</a:t>
            </a:r>
            <a:endParaRPr lang="en-US" dirty="0"/>
          </a:p>
        </p:txBody>
      </p:sp>
      <p:sp>
        <p:nvSpPr>
          <p:cNvPr id="3" name="Content Placeholder 2"/>
          <p:cNvSpPr>
            <a:spLocks noGrp="1"/>
          </p:cNvSpPr>
          <p:nvPr>
            <p:ph idx="1"/>
          </p:nvPr>
        </p:nvSpPr>
        <p:spPr/>
        <p:txBody>
          <a:bodyPr>
            <a:noAutofit/>
          </a:bodyPr>
          <a:lstStyle/>
          <a:p>
            <a:pPr marL="0" indent="0">
              <a:buNone/>
            </a:pPr>
            <a:r>
              <a:rPr lang="en-US" sz="3600" dirty="0"/>
              <a:t>In 1950, [REDACTED] published his famous article "Computing Machinery and Intelligence". In 1957, [REDACTED] </a:t>
            </a:r>
            <a:br>
              <a:rPr lang="en-US" sz="3600" dirty="0"/>
            </a:br>
            <a:r>
              <a:rPr lang="en-US" sz="3600" dirty="0"/>
              <a:t>Syntactic Structures revolutionized Linguistics with 'universal grammar', a rule based system of syntactic structures.</a:t>
            </a:r>
          </a:p>
        </p:txBody>
      </p:sp>
    </p:spTree>
    <p:extLst>
      <p:ext uri="{BB962C8B-B14F-4D97-AF65-F5344CB8AC3E}">
        <p14:creationId xmlns:p14="http://schemas.microsoft.com/office/powerpoint/2010/main" val="33550441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 Extraction</a:t>
            </a:r>
            <a:endParaRPr lang="en-US" dirty="0"/>
          </a:p>
        </p:txBody>
      </p:sp>
      <p:sp>
        <p:nvSpPr>
          <p:cNvPr id="3" name="Content Placeholder 2"/>
          <p:cNvSpPr>
            <a:spLocks noGrp="1"/>
          </p:cNvSpPr>
          <p:nvPr>
            <p:ph idx="1"/>
          </p:nvPr>
        </p:nvSpPr>
        <p:spPr>
          <a:xfrm>
            <a:off x="779462" y="1882588"/>
            <a:ext cx="7581901" cy="4562856"/>
          </a:xfrm>
        </p:spPr>
        <p:txBody>
          <a:bodyPr>
            <a:normAutofit fontScale="92500" lnSpcReduction="10000"/>
          </a:bodyPr>
          <a:lstStyle/>
          <a:p>
            <a:r>
              <a:rPr lang="en-US" dirty="0" err="1" smtClean="0"/>
              <a:t>spaCy</a:t>
            </a:r>
            <a:r>
              <a:rPr lang="en-US" dirty="0" smtClean="0"/>
              <a:t> is a really powerful and amazing library. </a:t>
            </a:r>
          </a:p>
          <a:p>
            <a:r>
              <a:rPr lang="en-US" dirty="0" smtClean="0"/>
              <a:t>But </a:t>
            </a:r>
            <a:r>
              <a:rPr lang="en-US" dirty="0"/>
              <a:t>you can also use the parsed output from </a:t>
            </a:r>
            <a:r>
              <a:rPr lang="en-US" dirty="0" err="1"/>
              <a:t>spaCy</a:t>
            </a:r>
            <a:r>
              <a:rPr lang="en-US" dirty="0"/>
              <a:t> as the input to more complex data extraction algorithms</a:t>
            </a:r>
            <a:r>
              <a:rPr lang="en-US" dirty="0" smtClean="0"/>
              <a:t>.</a:t>
            </a:r>
          </a:p>
          <a:p>
            <a:r>
              <a:rPr lang="en-US" dirty="0" smtClean="0"/>
              <a:t>There’s </a:t>
            </a:r>
            <a:r>
              <a:rPr lang="en-US" dirty="0"/>
              <a:t>a python library called textacy that implements several common data extraction algorithms on top of </a:t>
            </a:r>
            <a:r>
              <a:rPr lang="en-US" dirty="0" err="1"/>
              <a:t>spaCy</a:t>
            </a:r>
            <a:r>
              <a:rPr lang="en-US" dirty="0" smtClean="0"/>
              <a:t>.</a:t>
            </a:r>
          </a:p>
          <a:p>
            <a:r>
              <a:rPr lang="en-US" dirty="0" smtClean="0"/>
              <a:t> One </a:t>
            </a:r>
            <a:r>
              <a:rPr lang="en-US" dirty="0"/>
              <a:t>of the algorithms it implements is called Semi-structured Statement Extraction. We can use it to search the parse tree for simple statements where the subject is “London” and the verb is a form of “be</a:t>
            </a:r>
            <a:r>
              <a:rPr lang="en-US" dirty="0" smtClean="0"/>
              <a:t>”</a:t>
            </a:r>
            <a:endParaRPr lang="en-US" dirty="0"/>
          </a:p>
          <a:p>
            <a:r>
              <a:rPr lang="en-US" dirty="0" smtClean="0"/>
              <a:t>That </a:t>
            </a:r>
            <a:r>
              <a:rPr lang="en-US" dirty="0"/>
              <a:t>should help us find facts about London.</a:t>
            </a:r>
          </a:p>
          <a:p>
            <a:endParaRPr lang="en-US" dirty="0"/>
          </a:p>
        </p:txBody>
      </p:sp>
    </p:spTree>
    <p:extLst>
      <p:ext uri="{BB962C8B-B14F-4D97-AF65-F5344CB8AC3E}">
        <p14:creationId xmlns:p14="http://schemas.microsoft.com/office/powerpoint/2010/main" val="1353163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LP.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08200"/>
            <a:ext cx="9144000" cy="2624328"/>
          </a:xfrm>
          <a:prstGeom prst="rect">
            <a:avLst/>
          </a:prstGeom>
        </p:spPr>
      </p:pic>
    </p:spTree>
    <p:extLst>
      <p:ext uri="{BB962C8B-B14F-4D97-AF65-F5344CB8AC3E}">
        <p14:creationId xmlns:p14="http://schemas.microsoft.com/office/powerpoint/2010/main" val="51606"/>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019-10-22 at 23.58.10.png"/>
          <p:cNvPicPr>
            <a:picLocks noChangeAspect="1"/>
          </p:cNvPicPr>
          <p:nvPr/>
        </p:nvPicPr>
        <p:blipFill rotWithShape="1">
          <a:blip r:embed="rId2">
            <a:extLst>
              <a:ext uri="{28A0092B-C50C-407E-A947-70E740481C1C}">
                <a14:useLocalDpi xmlns:a14="http://schemas.microsoft.com/office/drawing/2010/main" val="0"/>
              </a:ext>
            </a:extLst>
          </a:blip>
          <a:srcRect l="23147" t="24562" r="23285" b="6312"/>
          <a:stretch/>
        </p:blipFill>
        <p:spPr>
          <a:xfrm>
            <a:off x="301142" y="0"/>
            <a:ext cx="8503298" cy="6858000"/>
          </a:xfrm>
          <a:prstGeom prst="rect">
            <a:avLst/>
          </a:prstGeom>
        </p:spPr>
      </p:pic>
    </p:spTree>
    <p:extLst>
      <p:ext uri="{BB962C8B-B14F-4D97-AF65-F5344CB8AC3E}">
        <p14:creationId xmlns:p14="http://schemas.microsoft.com/office/powerpoint/2010/main" val="1903032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a:xfrm>
            <a:off x="779462" y="1882588"/>
            <a:ext cx="7581901" cy="4562856"/>
          </a:xfrm>
        </p:spPr>
        <p:txBody>
          <a:bodyPr>
            <a:noAutofit/>
          </a:bodyPr>
          <a:lstStyle/>
          <a:p>
            <a:pPr marL="0" indent="0">
              <a:buNone/>
            </a:pPr>
            <a:r>
              <a:rPr lang="en-US" sz="2800" dirty="0"/>
              <a:t>	</a:t>
            </a:r>
            <a:r>
              <a:rPr lang="en-US" sz="2800" dirty="0" smtClean="0"/>
              <a:t>Here </a:t>
            </a:r>
            <a:r>
              <a:rPr lang="en-US" sz="2800" dirty="0"/>
              <a:t>are the things I know about London: - the </a:t>
            </a:r>
            <a:r>
              <a:rPr lang="en-US" sz="2800" dirty="0" smtClean="0"/>
              <a:t>	capital </a:t>
            </a:r>
            <a:r>
              <a:rPr lang="en-US" sz="2800" dirty="0"/>
              <a:t>and most populous city of England and </a:t>
            </a:r>
            <a:r>
              <a:rPr lang="en-US" sz="2800" dirty="0" smtClean="0"/>
              <a:t>	the </a:t>
            </a:r>
            <a:r>
              <a:rPr lang="en-US" sz="2800" dirty="0"/>
              <a:t>United Kingdom.</a:t>
            </a:r>
            <a:br>
              <a:rPr lang="en-US" sz="2800" dirty="0"/>
            </a:br>
            <a:r>
              <a:rPr lang="en-US" sz="2800" dirty="0" smtClean="0"/>
              <a:t>	- </a:t>
            </a:r>
            <a:r>
              <a:rPr lang="en-US" sz="2800" dirty="0"/>
              <a:t>a major settlement for two millennia.</a:t>
            </a:r>
          </a:p>
          <a:p>
            <a:r>
              <a:rPr lang="en-US" sz="2800" dirty="0"/>
              <a:t>Not too impressive. </a:t>
            </a:r>
          </a:p>
          <a:p>
            <a:r>
              <a:rPr lang="en-US" sz="2800" dirty="0"/>
              <a:t>Try it with larger documents instead of just three sentences, you’ll get a more impressive </a:t>
            </a:r>
            <a:r>
              <a:rPr lang="en-US" sz="2800" dirty="0" smtClean="0"/>
              <a:t>result</a:t>
            </a:r>
            <a:endParaRPr lang="en-US" sz="2800" dirty="0"/>
          </a:p>
        </p:txBody>
      </p:sp>
    </p:spTree>
    <p:extLst>
      <p:ext uri="{BB962C8B-B14F-4D97-AF65-F5344CB8AC3E}">
        <p14:creationId xmlns:p14="http://schemas.microsoft.com/office/powerpoint/2010/main" val="17959272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224832053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NLP?</a:t>
            </a:r>
            <a:endParaRPr lang="en-US" dirty="0"/>
          </a:p>
        </p:txBody>
      </p:sp>
      <p:sp>
        <p:nvSpPr>
          <p:cNvPr id="3" name="Content Placeholder 2"/>
          <p:cNvSpPr>
            <a:spLocks noGrp="1"/>
          </p:cNvSpPr>
          <p:nvPr>
            <p:ph idx="1"/>
          </p:nvPr>
        </p:nvSpPr>
        <p:spPr/>
        <p:txBody>
          <a:bodyPr>
            <a:noAutofit/>
          </a:bodyPr>
          <a:lstStyle/>
          <a:p>
            <a:r>
              <a:rPr lang="en-US" sz="2800" dirty="0"/>
              <a:t>Natural Language </a:t>
            </a:r>
            <a:r>
              <a:rPr lang="en-US" sz="2800" dirty="0" smtClean="0"/>
              <a:t>Processing</a:t>
            </a:r>
          </a:p>
          <a:p>
            <a:r>
              <a:rPr lang="en-US" sz="2800" dirty="0" smtClean="0"/>
              <a:t> Sub</a:t>
            </a:r>
            <a:r>
              <a:rPr lang="en-US" sz="2800" dirty="0"/>
              <a:t>-field of </a:t>
            </a:r>
            <a:r>
              <a:rPr lang="en-US" sz="2800" dirty="0" smtClean="0"/>
              <a:t>AI</a:t>
            </a:r>
          </a:p>
          <a:p>
            <a:r>
              <a:rPr lang="en-US" sz="2800" dirty="0" smtClean="0"/>
              <a:t>Focused </a:t>
            </a:r>
            <a:r>
              <a:rPr lang="en-US" sz="2800" dirty="0"/>
              <a:t>on enabling computers to understand and process human </a:t>
            </a:r>
            <a:r>
              <a:rPr lang="en-US" sz="2800" dirty="0" smtClean="0"/>
              <a:t>languages</a:t>
            </a:r>
          </a:p>
          <a:p>
            <a:r>
              <a:rPr lang="en-US" sz="2800" dirty="0" smtClean="0"/>
              <a:t>We will discuss </a:t>
            </a:r>
            <a:r>
              <a:rPr lang="en-US" sz="2800" dirty="0"/>
              <a:t>how NLP works and learn how to write </a:t>
            </a:r>
            <a:r>
              <a:rPr lang="en-US" sz="2800" dirty="0" smtClean="0"/>
              <a:t>programs using </a:t>
            </a:r>
            <a:r>
              <a:rPr lang="en-US" sz="2800" dirty="0"/>
              <a:t>P</a:t>
            </a:r>
            <a:r>
              <a:rPr lang="en-US" sz="2800" dirty="0" smtClean="0"/>
              <a:t>ython </a:t>
            </a:r>
            <a:r>
              <a:rPr lang="en-US" sz="2800" dirty="0"/>
              <a:t>that can extract information out of raw </a:t>
            </a:r>
            <a:r>
              <a:rPr lang="en-US" sz="2800" dirty="0" smtClean="0"/>
              <a:t>text and unstructured data</a:t>
            </a:r>
            <a:endParaRPr lang="en-US" sz="2800" dirty="0"/>
          </a:p>
        </p:txBody>
      </p:sp>
    </p:spTree>
    <p:extLst>
      <p:ext uri="{BB962C8B-B14F-4D97-AF65-F5344CB8AC3E}">
        <p14:creationId xmlns:p14="http://schemas.microsoft.com/office/powerpoint/2010/main" val="420094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7" y="107577"/>
            <a:ext cx="7993371" cy="1653988"/>
          </a:xfrm>
        </p:spPr>
        <p:txBody>
          <a:bodyPr/>
          <a:lstStyle/>
          <a:p>
            <a:r>
              <a:rPr lang="en-US" dirty="0" smtClean="0"/>
              <a:t>Possible for computers to grab human-language?</a:t>
            </a:r>
            <a:endParaRPr lang="en-US" dirty="0"/>
          </a:p>
        </p:txBody>
      </p:sp>
      <p:sp>
        <p:nvSpPr>
          <p:cNvPr id="3" name="Content Placeholder 2"/>
          <p:cNvSpPr>
            <a:spLocks noGrp="1"/>
          </p:cNvSpPr>
          <p:nvPr>
            <p:ph idx="1"/>
          </p:nvPr>
        </p:nvSpPr>
        <p:spPr/>
        <p:txBody>
          <a:bodyPr>
            <a:noAutofit/>
          </a:bodyPr>
          <a:lstStyle/>
          <a:p>
            <a:r>
              <a:rPr lang="en-US" sz="3200" dirty="0" smtClean="0"/>
              <a:t>Yes, but not like humans</a:t>
            </a:r>
          </a:p>
          <a:p>
            <a:r>
              <a:rPr lang="en-US" sz="3200" dirty="0" smtClean="0"/>
              <a:t>Experts </a:t>
            </a:r>
            <a:r>
              <a:rPr lang="en-US" sz="3200" dirty="0"/>
              <a:t>have been trying to write programs that understand languages like </a:t>
            </a:r>
            <a:r>
              <a:rPr lang="en-US" sz="3200" dirty="0" smtClean="0"/>
              <a:t>English. Why?</a:t>
            </a:r>
          </a:p>
          <a:p>
            <a:pPr lvl="1"/>
            <a:r>
              <a:rPr lang="en-US" sz="2800" dirty="0" smtClean="0"/>
              <a:t>Humans </a:t>
            </a:r>
            <a:r>
              <a:rPr lang="en-US" sz="2800" dirty="0"/>
              <a:t>have been writing things down for thousands of years and it would be really helpful if a computer could read and understand all that data.</a:t>
            </a:r>
          </a:p>
        </p:txBody>
      </p:sp>
    </p:spTree>
    <p:extLst>
      <p:ext uri="{BB962C8B-B14F-4D97-AF65-F5344CB8AC3E}">
        <p14:creationId xmlns:p14="http://schemas.microsoft.com/office/powerpoint/2010/main" val="1030524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7" y="107577"/>
            <a:ext cx="7993371" cy="1653988"/>
          </a:xfrm>
        </p:spPr>
        <p:txBody>
          <a:bodyPr/>
          <a:lstStyle/>
          <a:p>
            <a:r>
              <a:rPr lang="en-US" dirty="0" smtClean="0"/>
              <a:t>Possible for computers to grab human-language?</a:t>
            </a:r>
            <a:endParaRPr lang="en-US" dirty="0"/>
          </a:p>
        </p:txBody>
      </p:sp>
      <p:sp>
        <p:nvSpPr>
          <p:cNvPr id="3" name="Content Placeholder 2"/>
          <p:cNvSpPr>
            <a:spLocks noGrp="1"/>
          </p:cNvSpPr>
          <p:nvPr>
            <p:ph idx="1"/>
          </p:nvPr>
        </p:nvSpPr>
        <p:spPr/>
        <p:txBody>
          <a:bodyPr>
            <a:noAutofit/>
          </a:bodyPr>
          <a:lstStyle/>
          <a:p>
            <a:r>
              <a:rPr lang="en-US" sz="3200" dirty="0"/>
              <a:t>Computers can’t yet truly understand English in the way that humans </a:t>
            </a:r>
            <a:r>
              <a:rPr lang="en-US" sz="3200" dirty="0" smtClean="0"/>
              <a:t>do</a:t>
            </a:r>
          </a:p>
          <a:p>
            <a:r>
              <a:rPr lang="en-US" sz="3200" dirty="0" smtClean="0"/>
              <a:t>But </a:t>
            </a:r>
            <a:r>
              <a:rPr lang="en-US" sz="3200" dirty="0"/>
              <a:t>they can already do a lot! </a:t>
            </a:r>
            <a:endParaRPr lang="en-US" sz="3200" dirty="0" smtClean="0"/>
          </a:p>
          <a:p>
            <a:r>
              <a:rPr lang="en-US" sz="3200" dirty="0" smtClean="0"/>
              <a:t>NLP </a:t>
            </a:r>
            <a:r>
              <a:rPr lang="en-US" sz="3200" dirty="0"/>
              <a:t>already seems like magic. You might be able to save a lot of time by applying NLP techniques to your own projects</a:t>
            </a:r>
            <a:r>
              <a:rPr lang="en-US" sz="3200" dirty="0" smtClean="0"/>
              <a:t>.</a:t>
            </a:r>
          </a:p>
        </p:txBody>
      </p:sp>
    </p:spTree>
    <p:extLst>
      <p:ext uri="{BB962C8B-B14F-4D97-AF65-F5344CB8AC3E}">
        <p14:creationId xmlns:p14="http://schemas.microsoft.com/office/powerpoint/2010/main" val="308682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7" y="107577"/>
            <a:ext cx="7993371" cy="1653988"/>
          </a:xfrm>
        </p:spPr>
        <p:txBody>
          <a:bodyPr/>
          <a:lstStyle/>
          <a:p>
            <a:r>
              <a:rPr lang="en-US" dirty="0" smtClean="0"/>
              <a:t>Possible for computers to grab human-language?</a:t>
            </a:r>
            <a:endParaRPr lang="en-US" dirty="0"/>
          </a:p>
        </p:txBody>
      </p:sp>
      <p:sp>
        <p:nvSpPr>
          <p:cNvPr id="3" name="Content Placeholder 2"/>
          <p:cNvSpPr>
            <a:spLocks noGrp="1"/>
          </p:cNvSpPr>
          <p:nvPr>
            <p:ph idx="1"/>
          </p:nvPr>
        </p:nvSpPr>
        <p:spPr/>
        <p:txBody>
          <a:bodyPr>
            <a:noAutofit/>
          </a:bodyPr>
          <a:lstStyle/>
          <a:p>
            <a:r>
              <a:rPr lang="en-US" sz="3200" dirty="0" smtClean="0"/>
              <a:t>NLP </a:t>
            </a:r>
            <a:r>
              <a:rPr lang="en-US" sz="3200" dirty="0"/>
              <a:t>are easily accessible through open source Python libraries </a:t>
            </a:r>
            <a:r>
              <a:rPr lang="en-US" sz="3200" dirty="0" smtClean="0"/>
              <a:t>like</a:t>
            </a:r>
          </a:p>
          <a:p>
            <a:pPr lvl="1"/>
            <a:r>
              <a:rPr lang="en-US" sz="3000" dirty="0" err="1" smtClean="0"/>
              <a:t>spaCy</a:t>
            </a:r>
            <a:r>
              <a:rPr lang="en-US" sz="3000" dirty="0" smtClean="0"/>
              <a:t>,</a:t>
            </a:r>
          </a:p>
          <a:p>
            <a:pPr lvl="1"/>
            <a:r>
              <a:rPr lang="en-US" sz="3000" dirty="0" err="1" smtClean="0"/>
              <a:t>textacy</a:t>
            </a:r>
            <a:r>
              <a:rPr lang="en-US" sz="3000" dirty="0"/>
              <a:t>, </a:t>
            </a:r>
            <a:endParaRPr lang="en-US" sz="3000" dirty="0" smtClean="0"/>
          </a:p>
          <a:p>
            <a:pPr lvl="1"/>
            <a:r>
              <a:rPr lang="en-US" sz="3000" dirty="0" err="1" smtClean="0"/>
              <a:t>neuralcoref</a:t>
            </a:r>
            <a:r>
              <a:rPr lang="en-US" sz="3000" dirty="0" smtClean="0"/>
              <a:t> and more</a:t>
            </a:r>
          </a:p>
          <a:p>
            <a:r>
              <a:rPr lang="en-US" sz="3200" dirty="0" smtClean="0"/>
              <a:t>What </a:t>
            </a:r>
            <a:r>
              <a:rPr lang="en-US" sz="3200" dirty="0"/>
              <a:t>you can do with just a few lines of python is amazing.</a:t>
            </a:r>
            <a:endParaRPr lang="en-US" sz="3200" dirty="0"/>
          </a:p>
        </p:txBody>
      </p:sp>
    </p:spTree>
    <p:extLst>
      <p:ext uri="{BB962C8B-B14F-4D97-AF65-F5344CB8AC3E}">
        <p14:creationId xmlns:p14="http://schemas.microsoft.com/office/powerpoint/2010/main" val="8734606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bit">
  <a:themeElements>
    <a:clrScheme name="Orbit">
      <a:dk1>
        <a:srgbClr val="000000"/>
      </a:dk1>
      <a:lt1>
        <a:srgbClr val="FFFFFF"/>
      </a:lt1>
      <a:dk2>
        <a:srgbClr val="7C9BA5"/>
      </a:dk2>
      <a:lt2>
        <a:srgbClr val="C1D0CA"/>
      </a:lt2>
      <a:accent1>
        <a:srgbClr val="F2D908"/>
      </a:accent1>
      <a:accent2>
        <a:srgbClr val="9DE61E"/>
      </a:accent2>
      <a:accent3>
        <a:srgbClr val="0D8BE6"/>
      </a:accent3>
      <a:accent4>
        <a:srgbClr val="C61B1B"/>
      </a:accent4>
      <a:accent5>
        <a:srgbClr val="E26F08"/>
      </a:accent5>
      <a:accent6>
        <a:srgbClr val="8D35D1"/>
      </a:accent6>
      <a:hlink>
        <a:srgbClr val="ECBF0B"/>
      </a:hlink>
      <a:folHlink>
        <a:srgbClr val="F4E5A8"/>
      </a:folHlink>
    </a:clrScheme>
    <a:fontScheme name="Orbit">
      <a:majorFont>
        <a:latin typeface="Candara"/>
        <a:ea typeface=""/>
        <a:cs typeface=""/>
        <a:font script="Jpan" typeface="ＭＳ Ｐゴシック"/>
        <a:font script="Hans" typeface="宋体"/>
        <a:font script="Hant" typeface="新細明體"/>
      </a:majorFont>
      <a:minorFont>
        <a:latin typeface="Candara"/>
        <a:ea typeface=""/>
        <a:cs typeface=""/>
        <a:font script="Jpan" typeface="ＭＳ Ｐゴシック"/>
        <a:font script="Hans" typeface="宋体"/>
        <a:font script="Hant" typeface="新細明體"/>
      </a:minorFont>
    </a:fontScheme>
    <a:fmtScheme name="Orbit">
      <a:fillStyleLst>
        <a:solidFill>
          <a:schemeClr val="phClr"/>
        </a:solidFill>
        <a:solidFill>
          <a:schemeClr val="phClr">
            <a:shade val="80000"/>
          </a:schemeClr>
        </a:solidFill>
        <a:gradFill rotWithShape="1">
          <a:gsLst>
            <a:gs pos="0">
              <a:schemeClr val="phClr">
                <a:shade val="30000"/>
                <a:satMod val="100000"/>
              </a:schemeClr>
            </a:gs>
            <a:gs pos="80000">
              <a:schemeClr val="phClr">
                <a:shade val="90000"/>
                <a:satMod val="100000"/>
              </a:schemeClr>
            </a:gs>
            <a:gs pos="100000">
              <a:schemeClr val="phClr">
                <a:tint val="90000"/>
                <a:shade val="100000"/>
                <a:satMod val="150000"/>
              </a:schemeClr>
            </a:gs>
          </a:gsLst>
          <a:lin ang="16200000" scaled="0"/>
        </a:grad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76200" cap="flat" cmpd="sng" algn="ctr">
          <a:solidFill>
            <a:schemeClr val="phClr"/>
          </a:solidFill>
          <a:prstDash val="solid"/>
        </a:ln>
      </a:lnStyleLst>
      <a:effectStyleLst>
        <a:effectStyle>
          <a:effectLst/>
        </a:effectStyle>
        <a:effectStyle>
          <a:effectLst>
            <a:outerShdw blurRad="228600" dist="38100" dir="5400000" sx="104000" sy="104000" algn="ctr" rotWithShape="0">
              <a:srgbClr val="000000">
                <a:alpha val="80000"/>
              </a:srgbClr>
            </a:outerShdw>
          </a:effectLst>
        </a:effectStyle>
        <a:effectStyle>
          <a:effectLst>
            <a:outerShdw blurRad="317500" dist="381000" dir="5400000" sx="90000" sy="20000" rotWithShape="0">
              <a:srgbClr val="000000">
                <a:alpha val="40000"/>
              </a:srgbClr>
            </a:outerShdw>
          </a:effectLst>
          <a:scene3d>
            <a:camera prst="orthographicFront">
              <a:rot lat="0" lon="0" rev="0"/>
            </a:camera>
            <a:lightRig rig="balanced" dir="t"/>
          </a:scene3d>
          <a:sp3d prstMaterial="metal">
            <a:bevelT w="254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lin ang="5400000" scaled="0"/>
        </a:gradFill>
        <a:blipFill rotWithShape="1">
          <a:blip xmlns:r="http://schemas.openxmlformats.org/officeDocument/2006/relationships" r:embed="rId1">
            <a:duotone>
              <a:schemeClr val="phClr">
                <a:shade val="1000"/>
                <a:lumMod val="80000"/>
              </a:schemeClr>
              <a:schemeClr val="phClr">
                <a:satMod val="360000"/>
                <a:lumMod val="14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Orbit.thmx</Template>
  <TotalTime>1300</TotalTime>
  <Words>3041</Words>
  <Application>Microsoft Macintosh PowerPoint</Application>
  <PresentationFormat>On-screen Show (4:3)</PresentationFormat>
  <Paragraphs>213</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Orbit</vt:lpstr>
      <vt:lpstr>Artificial Intelligence</vt:lpstr>
      <vt:lpstr>Natural Language Processing</vt:lpstr>
      <vt:lpstr>Introduction</vt:lpstr>
      <vt:lpstr>Introduction</vt:lpstr>
      <vt:lpstr>PowerPoint Presentation</vt:lpstr>
      <vt:lpstr>What is NLP?</vt:lpstr>
      <vt:lpstr>Possible for computers to grab human-language?</vt:lpstr>
      <vt:lpstr>Possible for computers to grab human-language?</vt:lpstr>
      <vt:lpstr>Possible for computers to grab human-language?</vt:lpstr>
      <vt:lpstr>Challenge: Getting meaning from text</vt:lpstr>
      <vt:lpstr>Machine Learning approach</vt:lpstr>
      <vt:lpstr>Let’s build an NLP pipeline</vt:lpstr>
      <vt:lpstr>Step 1: Segment Sentences</vt:lpstr>
      <vt:lpstr>Step 1: Segment Sentences</vt:lpstr>
      <vt:lpstr>Step 2: Tokenization of words</vt:lpstr>
      <vt:lpstr>Step 3: Predict Part of Speech per Token</vt:lpstr>
      <vt:lpstr>Some English</vt:lpstr>
      <vt:lpstr>Step 3: Predict Part of Speech per Token</vt:lpstr>
      <vt:lpstr>Post Process Results</vt:lpstr>
      <vt:lpstr>Step 4: Text Lemmatization</vt:lpstr>
      <vt:lpstr>Step 4: Text Lemmatization</vt:lpstr>
      <vt:lpstr>PowerPoint Presentation</vt:lpstr>
      <vt:lpstr>Dealing with Stop Words</vt:lpstr>
      <vt:lpstr>Dealing with Stop Words</vt:lpstr>
      <vt:lpstr>Dealing with Stop Words</vt:lpstr>
      <vt:lpstr>Step 5: Dependency Parsing</vt:lpstr>
      <vt:lpstr>PowerPoint Presentation</vt:lpstr>
      <vt:lpstr>PowerPoint Presentation</vt:lpstr>
      <vt:lpstr>PowerPoint Presentation</vt:lpstr>
      <vt:lpstr>PowerPoint Presentation</vt:lpstr>
      <vt:lpstr>PowerPoint Presentation</vt:lpstr>
      <vt:lpstr>Just before the next step: lets have a step 6b</vt:lpstr>
      <vt:lpstr>PowerPoint Presentation</vt:lpstr>
      <vt:lpstr>Step 7: Named Entity Recognition</vt:lpstr>
      <vt:lpstr>Step 7: Named Entity Recognition</vt:lpstr>
      <vt:lpstr>Step 7: Named Entity Recognition</vt:lpstr>
      <vt:lpstr>Step 8: Coreference Resolution</vt:lpstr>
      <vt:lpstr>Step 8: Coreference Resolution</vt:lpstr>
      <vt:lpstr>PowerPoint Presentation</vt:lpstr>
      <vt:lpstr>Converting The NLP Pipeline to codes Using Python</vt:lpstr>
      <vt:lpstr>PowerPoint Presentation</vt:lpstr>
      <vt:lpstr>NPL Pipeline in Python</vt:lpstr>
      <vt:lpstr>NPL Pipeline in Python</vt:lpstr>
      <vt:lpstr>Lets code</vt:lpstr>
      <vt:lpstr>Output</vt:lpstr>
      <vt:lpstr>More SpaCy </vt:lpstr>
      <vt:lpstr>PowerPoint Presentation</vt:lpstr>
      <vt:lpstr>Output</vt:lpstr>
      <vt:lpstr>Fact Extraction</vt:lpstr>
      <vt:lpstr>PowerPoint Presentation</vt:lpstr>
      <vt:lpstr>Output</vt:lpstr>
      <vt:lpstr>PowerPoint Presentation</vt:lpstr>
    </vt:vector>
  </TitlesOfParts>
  <Company>REM International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Oluwasegun Adelaiye</dc:creator>
  <cp:lastModifiedBy>Oluwasegun Adelaiye</cp:lastModifiedBy>
  <cp:revision>45</cp:revision>
  <dcterms:created xsi:type="dcterms:W3CDTF">2019-09-25T03:47:48Z</dcterms:created>
  <dcterms:modified xsi:type="dcterms:W3CDTF">2019-10-22T23:08:19Z</dcterms:modified>
</cp:coreProperties>
</file>