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91" r:id="rId4"/>
    <p:sldId id="292" r:id="rId5"/>
    <p:sldId id="341" r:id="rId6"/>
    <p:sldId id="342" r:id="rId7"/>
    <p:sldId id="343" r:id="rId8"/>
    <p:sldId id="345" r:id="rId9"/>
    <p:sldId id="346" r:id="rId10"/>
    <p:sldId id="344" r:id="rId11"/>
    <p:sldId id="347" r:id="rId12"/>
    <p:sldId id="348" r:id="rId13"/>
    <p:sldId id="349" r:id="rId14"/>
    <p:sldId id="350" r:id="rId15"/>
    <p:sldId id="352" r:id="rId16"/>
    <p:sldId id="351" r:id="rId17"/>
    <p:sldId id="354" r:id="rId18"/>
    <p:sldId id="355" r:id="rId19"/>
    <p:sldId id="356" r:id="rId20"/>
    <p:sldId id="359" r:id="rId21"/>
    <p:sldId id="358" r:id="rId22"/>
    <p:sldId id="360" r:id="rId23"/>
    <p:sldId id="361" r:id="rId24"/>
    <p:sldId id="362" r:id="rId25"/>
    <p:sldId id="363" r:id="rId26"/>
    <p:sldId id="364" r:id="rId27"/>
    <p:sldId id="366" r:id="rId28"/>
    <p:sldId id="365" r:id="rId29"/>
    <p:sldId id="367" r:id="rId30"/>
    <p:sldId id="368" r:id="rId31"/>
    <p:sldId id="36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11E13D5-6786-7248-BFBC-6AF193E94647}" type="datetimeFigureOut">
              <a:rPr lang="en-US" smtClean="0"/>
              <a:t>03/11/19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Adelaiye O.I.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In practice, the theoretical requirements for good knowledge representations can </a:t>
            </a:r>
            <a:r>
              <a:rPr lang="en-US" dirty="0" smtClean="0">
                <a:effectLst/>
              </a:rPr>
              <a:t>usually be </a:t>
            </a:r>
            <a:r>
              <a:rPr lang="en-US" dirty="0">
                <a:effectLst/>
              </a:rPr>
              <a:t>achieved by dealing appropriately with a number of practical requirements</a:t>
            </a:r>
            <a:r>
              <a:rPr lang="en-US" dirty="0" smtClean="0">
                <a:effectLst/>
              </a:rPr>
              <a:t>:</a:t>
            </a:r>
          </a:p>
          <a:p>
            <a:pPr lvl="1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representations need to be complete – so that everything that could </a:t>
            </a:r>
            <a:r>
              <a:rPr lang="en-US" dirty="0" smtClean="0">
                <a:effectLst/>
              </a:rPr>
              <a:t>possibly need </a:t>
            </a:r>
            <a:r>
              <a:rPr lang="en-US" dirty="0">
                <a:effectLst/>
              </a:rPr>
              <a:t>to be represented, can easily be </a:t>
            </a:r>
            <a:r>
              <a:rPr lang="en-US" dirty="0" smtClean="0">
                <a:effectLst/>
              </a:rPr>
              <a:t>represented</a:t>
            </a:r>
          </a:p>
          <a:p>
            <a:pPr lvl="1"/>
            <a:r>
              <a:rPr lang="en-US" dirty="0" smtClean="0">
                <a:effectLst/>
              </a:rPr>
              <a:t>They </a:t>
            </a:r>
            <a:r>
              <a:rPr lang="en-US" dirty="0">
                <a:effectLst/>
              </a:rPr>
              <a:t>must be computable – implementable with standard computing </a:t>
            </a:r>
            <a:r>
              <a:rPr lang="en-US" dirty="0" smtClean="0">
                <a:effectLst/>
              </a:rPr>
              <a:t>procedures</a:t>
            </a:r>
          </a:p>
          <a:p>
            <a:pPr lvl="1"/>
            <a:r>
              <a:rPr lang="en-US" dirty="0" smtClean="0">
                <a:effectLst/>
              </a:rPr>
              <a:t>They </a:t>
            </a:r>
            <a:r>
              <a:rPr lang="en-US" dirty="0">
                <a:effectLst/>
              </a:rPr>
              <a:t>should make the important objects and relations explicit and accessible – </a:t>
            </a:r>
            <a:r>
              <a:rPr lang="en-US" dirty="0" smtClean="0">
                <a:effectLst/>
              </a:rPr>
              <a:t>so that </a:t>
            </a:r>
            <a:r>
              <a:rPr lang="en-US" dirty="0">
                <a:effectLst/>
              </a:rPr>
              <a:t>it is easy to see what is going on, and how the various components </a:t>
            </a:r>
            <a:r>
              <a:rPr lang="en-US" dirty="0" smtClean="0">
                <a:effectLst/>
              </a:rPr>
              <a:t>interact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3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effectLst/>
              </a:rPr>
              <a:t>They </a:t>
            </a:r>
            <a:r>
              <a:rPr lang="en-US" dirty="0">
                <a:effectLst/>
              </a:rPr>
              <a:t>should suppress irrelevant detail – so that rarely used details don’t </a:t>
            </a:r>
            <a:r>
              <a:rPr lang="en-US" dirty="0" smtClean="0">
                <a:effectLst/>
              </a:rPr>
              <a:t>introduce unnecessary </a:t>
            </a:r>
            <a:r>
              <a:rPr lang="en-US" dirty="0">
                <a:effectLst/>
              </a:rPr>
              <a:t>complications, but are still available when </a:t>
            </a:r>
            <a:r>
              <a:rPr lang="en-US" dirty="0" smtClean="0">
                <a:effectLst/>
              </a:rPr>
              <a:t>needed.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They </a:t>
            </a:r>
            <a:r>
              <a:rPr lang="en-US" dirty="0">
                <a:effectLst/>
              </a:rPr>
              <a:t>should expose any natural constraints – so that it is easy to express how </a:t>
            </a:r>
            <a:r>
              <a:rPr lang="en-US" dirty="0" smtClean="0">
                <a:effectLst/>
              </a:rPr>
              <a:t>one object </a:t>
            </a:r>
            <a:r>
              <a:rPr lang="en-US" dirty="0">
                <a:effectLst/>
              </a:rPr>
              <a:t>or relation influences </a:t>
            </a:r>
            <a:r>
              <a:rPr lang="en-US" dirty="0" smtClean="0">
                <a:effectLst/>
              </a:rPr>
              <a:t>another.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They </a:t>
            </a:r>
            <a:r>
              <a:rPr lang="en-US" dirty="0">
                <a:effectLst/>
              </a:rPr>
              <a:t>should be transparent – so you can easily understand what is being </a:t>
            </a:r>
            <a:r>
              <a:rPr lang="en-US" dirty="0" smtClean="0">
                <a:effectLst/>
              </a:rPr>
              <a:t>said</a:t>
            </a:r>
          </a:p>
          <a:p>
            <a:pPr lvl="1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implementation needs to be concise and fast – so that information can </a:t>
            </a:r>
            <a:r>
              <a:rPr lang="en-US" dirty="0" smtClean="0">
                <a:effectLst/>
              </a:rPr>
              <a:t>be stored</a:t>
            </a:r>
            <a:r>
              <a:rPr lang="en-US" dirty="0">
                <a:effectLst/>
              </a:rPr>
              <a:t>, retrieved and manipulated rapidly.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167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For analysis purposes it is useful to be able to break any knowledge </a:t>
            </a:r>
            <a:r>
              <a:rPr lang="en-US" dirty="0" smtClean="0">
                <a:effectLst/>
              </a:rPr>
              <a:t>representation down </a:t>
            </a:r>
            <a:r>
              <a:rPr lang="en-US" dirty="0">
                <a:effectLst/>
              </a:rPr>
              <a:t>into their four fundamental components</a:t>
            </a:r>
            <a:r>
              <a:rPr lang="en-US" dirty="0" smtClean="0">
                <a:effectLst/>
              </a:rPr>
              <a:t>: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lexical part – that determines which symbols or words are used in </a:t>
            </a:r>
            <a:r>
              <a:rPr lang="en-US" dirty="0" smtClean="0">
                <a:effectLst/>
              </a:rPr>
              <a:t>the representation’s vocabulary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structural or syntactic part – that describes the constraints on how </a:t>
            </a:r>
            <a:r>
              <a:rPr lang="en-US" dirty="0" smtClean="0">
                <a:effectLst/>
              </a:rPr>
              <a:t>the symbols </a:t>
            </a:r>
            <a:r>
              <a:rPr lang="en-US" dirty="0">
                <a:effectLst/>
              </a:rPr>
              <a:t>can be arranged, i.e. a </a:t>
            </a:r>
            <a:r>
              <a:rPr lang="en-US" dirty="0" smtClean="0">
                <a:effectLst/>
              </a:rPr>
              <a:t>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0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effectLst/>
              </a:rPr>
              <a:t>The semantic part – that establishes a way of associating real world meanings with the representations</a:t>
            </a:r>
          </a:p>
          <a:p>
            <a:pPr lvl="1"/>
            <a:r>
              <a:rPr lang="en-US" dirty="0" smtClean="0">
                <a:effectLst/>
              </a:rPr>
              <a:t>The procedural part – that specifies the access procedures that enables ways of creating and modifying representations and answering questions using them, i.e. how we generate and compute things with the representation</a:t>
            </a:r>
          </a:p>
          <a:p>
            <a:r>
              <a:rPr lang="en-US" dirty="0" smtClean="0">
                <a:effectLst/>
              </a:rPr>
              <a:t>In the following we shall look at these in more detail for some specific examples.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2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Knowledge Representation Using Natural Language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</a:rPr>
              <a:t>Humans usually use natural language (English, Spanish, Chinese, etc.) to </a:t>
            </a:r>
            <a:r>
              <a:rPr lang="en-US" sz="4000" dirty="0" smtClean="0">
                <a:effectLst/>
              </a:rPr>
              <a:t>represent knowledge</a:t>
            </a:r>
            <a:r>
              <a:rPr lang="en-US" sz="4000" dirty="0">
                <a:effectLst/>
              </a:rPr>
              <a:t>, so why not use that to represent knowledge in our AI systems</a:t>
            </a:r>
            <a:r>
              <a:rPr lang="en-US" sz="4000" dirty="0" smtClean="0">
                <a:effectLst/>
              </a:rPr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734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Knowledge Representation Using Natural Language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Advantages </a:t>
            </a:r>
            <a:r>
              <a:rPr lang="en-US" sz="3200" dirty="0">
                <a:effectLst/>
              </a:rPr>
              <a:t>of Natural </a:t>
            </a:r>
            <a:r>
              <a:rPr lang="en-US" sz="3200" dirty="0" smtClean="0">
                <a:effectLst/>
              </a:rPr>
              <a:t>Language</a:t>
            </a:r>
          </a:p>
          <a:p>
            <a:pPr lvl="1"/>
            <a:r>
              <a:rPr lang="en-US" sz="2800" dirty="0" smtClean="0">
                <a:effectLst/>
              </a:rPr>
              <a:t>It </a:t>
            </a:r>
            <a:r>
              <a:rPr lang="en-US" sz="2800" dirty="0">
                <a:effectLst/>
              </a:rPr>
              <a:t>is extremely expressive – we can express virtually everything in natural language(real world situations, pictures, symbols, ideas, emotions, reasoning, ...)</a:t>
            </a:r>
            <a:r>
              <a:rPr lang="en-US" sz="2800" dirty="0" smtClean="0">
                <a:effectLst/>
              </a:rPr>
              <a:t>.</a:t>
            </a:r>
            <a:endParaRPr lang="en-US" sz="2800" dirty="0">
              <a:effectLst/>
            </a:endParaRPr>
          </a:p>
          <a:p>
            <a:pPr lvl="1"/>
            <a:r>
              <a:rPr lang="en-US" sz="2800" dirty="0" smtClean="0">
                <a:effectLst/>
              </a:rPr>
              <a:t>Most </a:t>
            </a:r>
            <a:r>
              <a:rPr lang="en-US" sz="2800" dirty="0">
                <a:effectLst/>
              </a:rPr>
              <a:t>humans use it most of the time as their knowledge representation of choice(how many text books are not written in natural language?)</a:t>
            </a:r>
            <a:r>
              <a:rPr lang="en-US" sz="2800" dirty="0" smtClean="0">
                <a:effectLst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31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Knowledge Representation Using Natural Language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effectLst/>
              </a:rPr>
              <a:t>Disadvantages</a:t>
            </a:r>
          </a:p>
          <a:p>
            <a:pPr lvl="1"/>
            <a:r>
              <a:rPr lang="en-US" sz="3200" dirty="0" smtClean="0">
                <a:effectLst/>
              </a:rPr>
              <a:t>Both </a:t>
            </a:r>
            <a:r>
              <a:rPr lang="en-US" sz="3200" dirty="0">
                <a:effectLst/>
              </a:rPr>
              <a:t>the syntax and semantics are very complex and not fully </a:t>
            </a:r>
            <a:r>
              <a:rPr lang="en-US" sz="3200" dirty="0" smtClean="0">
                <a:effectLst/>
              </a:rPr>
              <a:t>understood</a:t>
            </a:r>
          </a:p>
          <a:p>
            <a:pPr lvl="1"/>
            <a:r>
              <a:rPr lang="en-US" sz="3200" dirty="0" smtClean="0">
                <a:effectLst/>
              </a:rPr>
              <a:t>There </a:t>
            </a:r>
            <a:r>
              <a:rPr lang="en-US" sz="3200" dirty="0">
                <a:effectLst/>
              </a:rPr>
              <a:t>is little uniformity in the structure of </a:t>
            </a:r>
            <a:r>
              <a:rPr lang="en-US" sz="3200" dirty="0" smtClean="0">
                <a:effectLst/>
              </a:rPr>
              <a:t>sentences</a:t>
            </a:r>
          </a:p>
          <a:p>
            <a:pPr lvl="1"/>
            <a:r>
              <a:rPr lang="en-US" sz="3200" dirty="0" smtClean="0">
                <a:effectLst/>
              </a:rPr>
              <a:t>It </a:t>
            </a:r>
            <a:r>
              <a:rPr lang="en-US" sz="3200" dirty="0">
                <a:effectLst/>
              </a:rPr>
              <a:t>is often ambiguous – in fact, it is usually ambiguous.</a:t>
            </a:r>
            <a:endParaRPr lang="en-US" sz="3200" dirty="0">
              <a:effectLst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530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93" y="1882588"/>
            <a:ext cx="8961120" cy="48737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Simple databases are commonly used </a:t>
            </a:r>
            <a:r>
              <a:rPr lang="en-US" dirty="0" smtClean="0">
                <a:effectLst/>
              </a:rPr>
              <a:t>for </a:t>
            </a:r>
            <a:r>
              <a:rPr lang="en-US" dirty="0">
                <a:effectLst/>
              </a:rPr>
              <a:t>good </a:t>
            </a:r>
            <a:r>
              <a:rPr lang="en-US" dirty="0" smtClean="0">
                <a:effectLst/>
              </a:rPr>
              <a:t>effects </a:t>
            </a:r>
            <a:r>
              <a:rPr lang="en-US" dirty="0">
                <a:effectLst/>
              </a:rPr>
              <a:t>in Computer Science. They can </a:t>
            </a:r>
            <a:r>
              <a:rPr lang="en-US" dirty="0" smtClean="0">
                <a:effectLst/>
              </a:rPr>
              <a:t>be used </a:t>
            </a:r>
            <a:r>
              <a:rPr lang="en-US" dirty="0">
                <a:effectLst/>
              </a:rPr>
              <a:t>to store and manipulate virtually any kind of </a:t>
            </a:r>
            <a:r>
              <a:rPr lang="en-US" dirty="0" smtClean="0">
                <a:effectLst/>
              </a:rPr>
              <a:t>information</a:t>
            </a:r>
          </a:p>
          <a:p>
            <a:r>
              <a:rPr lang="en-US" dirty="0" smtClean="0">
                <a:effectLst/>
              </a:rPr>
              <a:t>For </a:t>
            </a:r>
            <a:r>
              <a:rPr lang="en-US" dirty="0">
                <a:effectLst/>
              </a:rPr>
              <a:t>example, the database may consist of a number of simple records stored in </a:t>
            </a:r>
            <a:r>
              <a:rPr lang="en-US" dirty="0" smtClean="0">
                <a:effectLst/>
              </a:rPr>
              <a:t>ASCII format:</a:t>
            </a:r>
            <a:endParaRPr lang="en-US" sz="1900" dirty="0" smtClean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effectLst/>
              </a:rPr>
              <a:t>	Person </a:t>
            </a:r>
            <a:r>
              <a:rPr lang="en-US" sz="1900" dirty="0">
                <a:effectLst/>
              </a:rPr>
              <a:t>record = {name : max 32 </a:t>
            </a:r>
            <a:r>
              <a:rPr lang="en-US" sz="1900" dirty="0" smtClean="0">
                <a:effectLst/>
              </a:rPr>
              <a:t>characters</a:t>
            </a:r>
            <a:endParaRPr lang="en-US" sz="1700" dirty="0" smtClean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effectLst/>
              </a:rPr>
              <a:t>	</a:t>
            </a:r>
            <a:r>
              <a:rPr lang="en-US" sz="1700" dirty="0" smtClean="0">
                <a:effectLst/>
              </a:rPr>
              <a:t>		age </a:t>
            </a:r>
            <a:r>
              <a:rPr lang="en-US" sz="1700" dirty="0">
                <a:effectLst/>
              </a:rPr>
              <a:t>: 3 digits in range 000-</a:t>
            </a:r>
            <a:r>
              <a:rPr lang="en-US" sz="1700" dirty="0" smtClean="0">
                <a:effectLst/>
              </a:rPr>
              <a:t>127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effectLst/>
              </a:rPr>
              <a:t>	</a:t>
            </a:r>
            <a:r>
              <a:rPr lang="en-US" sz="1700" dirty="0" smtClean="0">
                <a:effectLst/>
              </a:rPr>
              <a:t>		sex </a:t>
            </a:r>
            <a:r>
              <a:rPr lang="en-US" sz="1700" dirty="0">
                <a:effectLst/>
              </a:rPr>
              <a:t>: male or </a:t>
            </a:r>
            <a:r>
              <a:rPr lang="en-US" sz="1700" dirty="0" smtClean="0">
                <a:effectLst/>
              </a:rPr>
              <a:t>female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effectLst/>
              </a:rPr>
              <a:t>	</a:t>
            </a:r>
            <a:r>
              <a:rPr lang="en-US" sz="1700" dirty="0" smtClean="0">
                <a:effectLst/>
              </a:rPr>
              <a:t>		marital </a:t>
            </a:r>
            <a:r>
              <a:rPr lang="en-US" sz="1700" dirty="0">
                <a:effectLst/>
              </a:rPr>
              <a:t>status : single, engaged, married, divorced, </a:t>
            </a:r>
            <a:r>
              <a:rPr lang="en-US" sz="1700" dirty="0" smtClean="0">
                <a:effectLst/>
              </a:rPr>
              <a:t>widowed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effectLst/>
              </a:rPr>
              <a:t>	</a:t>
            </a:r>
            <a:r>
              <a:rPr lang="en-US" sz="1700" dirty="0" smtClean="0">
                <a:effectLst/>
              </a:rPr>
              <a:t>		employer </a:t>
            </a:r>
            <a:r>
              <a:rPr lang="en-US" sz="1700" dirty="0">
                <a:effectLst/>
              </a:rPr>
              <a:t>: company code of 3 </a:t>
            </a:r>
            <a:r>
              <a:rPr lang="en-US" sz="1700" dirty="0" smtClean="0">
                <a:effectLst/>
              </a:rPr>
              <a:t>characters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effectLst/>
              </a:rPr>
              <a:t>	</a:t>
            </a:r>
            <a:r>
              <a:rPr lang="en-US" sz="1700" dirty="0" smtClean="0">
                <a:effectLst/>
              </a:rPr>
              <a:t>		children’s </a:t>
            </a:r>
            <a:r>
              <a:rPr lang="en-US" sz="1700" dirty="0">
                <a:effectLst/>
              </a:rPr>
              <a:t>names : up to 8 names each with max </a:t>
            </a:r>
            <a:r>
              <a:rPr lang="en-US" sz="1700" dirty="0" smtClean="0">
                <a:effectLst/>
              </a:rPr>
              <a:t>16 characters}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effectLst/>
              </a:rPr>
              <a:t>Generally</a:t>
            </a:r>
            <a:r>
              <a:rPr lang="en-US" dirty="0">
                <a:effectLst/>
              </a:rPr>
              <a:t>, the records can have any number of fields, containing whatever </a:t>
            </a:r>
            <a:r>
              <a:rPr lang="en-US" dirty="0" smtClean="0">
                <a:effectLst/>
              </a:rPr>
              <a:t>information we </a:t>
            </a:r>
            <a:r>
              <a:rPr lang="en-US" dirty="0">
                <a:effectLst/>
              </a:rPr>
              <a:t>need, in any format, together with any appropriate links between them.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9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 in a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93" y="1882588"/>
            <a:ext cx="8961120" cy="487375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Information in a database can be displayed in a variety of ways, for example:</a:t>
            </a:r>
            <a:endParaRPr lang="en-US" dirty="0"/>
          </a:p>
        </p:txBody>
      </p:sp>
      <p:pic>
        <p:nvPicPr>
          <p:cNvPr id="4" name="Picture 3" descr="Screenshot 2019-11-03 at 17.43.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000" y="2764204"/>
            <a:ext cx="8115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Manipulations of a 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17" y="1882588"/>
            <a:ext cx="8869680" cy="39534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We can construct sentences in an appropriate language, for example</a:t>
            </a:r>
            <a:r>
              <a:rPr lang="en-US" dirty="0" smtClean="0">
                <a:effectLst/>
              </a:rPr>
              <a:t>:</a:t>
            </a:r>
          </a:p>
          <a:p>
            <a:pPr marL="403225" lvl="1" indent="0">
              <a:buNone/>
            </a:pPr>
            <a:r>
              <a:rPr lang="en-US" dirty="0" smtClean="0">
                <a:effectLst/>
              </a:rPr>
              <a:t>“</a:t>
            </a:r>
            <a:r>
              <a:rPr lang="en-US" dirty="0" err="1">
                <a:effectLst/>
              </a:rPr>
              <a:t>marital_status</a:t>
            </a:r>
            <a:r>
              <a:rPr lang="en-US" dirty="0">
                <a:effectLst/>
              </a:rPr>
              <a:t>(John Adams) </a:t>
            </a:r>
            <a:r>
              <a:rPr lang="en-US" dirty="0" smtClean="0">
                <a:effectLst/>
              </a:rPr>
              <a:t>is single”	CORRECT “</a:t>
            </a:r>
            <a:r>
              <a:rPr lang="en-US" dirty="0" err="1">
                <a:effectLst/>
              </a:rPr>
              <a:t>marital_status</a:t>
            </a:r>
            <a:r>
              <a:rPr lang="en-US" dirty="0">
                <a:effectLst/>
              </a:rPr>
              <a:t>(John Adams) is </a:t>
            </a:r>
            <a:r>
              <a:rPr lang="en-US" dirty="0" smtClean="0">
                <a:effectLst/>
              </a:rPr>
              <a:t>divorced”	INCORRECT SEMANTICS “</a:t>
            </a:r>
            <a:r>
              <a:rPr lang="en-US" dirty="0" err="1">
                <a:effectLst/>
              </a:rPr>
              <a:t>marital_status</a:t>
            </a:r>
            <a:r>
              <a:rPr lang="en-US" dirty="0">
                <a:effectLst/>
              </a:rPr>
              <a:t>(025) is </a:t>
            </a:r>
            <a:r>
              <a:rPr lang="en-US" dirty="0" smtClean="0">
                <a:effectLst/>
              </a:rPr>
              <a:t>male”		INCORRECT SYNTAX</a:t>
            </a:r>
          </a:p>
          <a:p>
            <a:pPr marL="403225" lvl="1" indent="0">
              <a:buNone/>
            </a:pPr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can also generate relations, for example</a:t>
            </a:r>
            <a:r>
              <a:rPr lang="en-US" dirty="0" smtClean="0">
                <a:effectLst/>
              </a:rPr>
              <a:t>:</a:t>
            </a:r>
            <a:endParaRPr lang="en-US" dirty="0"/>
          </a:p>
        </p:txBody>
      </p:sp>
      <p:pic>
        <p:nvPicPr>
          <p:cNvPr id="4" name="Picture 3" descr="Screenshot 2019-11-04 at 14.00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4301917"/>
            <a:ext cx="7785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Knowledge Representation Using Databases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ffectLst/>
              </a:rPr>
              <a:t>Traditional database systems are clearly very powerful, but for AI systems they </a:t>
            </a:r>
            <a:r>
              <a:rPr lang="en-US" sz="2800" dirty="0" smtClean="0">
                <a:effectLst/>
              </a:rPr>
              <a:t>are rather </a:t>
            </a:r>
            <a:r>
              <a:rPr lang="en-US" sz="2800" dirty="0">
                <a:effectLst/>
              </a:rPr>
              <a:t>limited. </a:t>
            </a:r>
            <a:r>
              <a:rPr lang="en-US" sz="2800" dirty="0" smtClean="0">
                <a:effectLst/>
              </a:rPr>
              <a:t>The important issues are:</a:t>
            </a:r>
          </a:p>
          <a:p>
            <a:pPr lvl="1"/>
            <a:r>
              <a:rPr lang="en-US" sz="2400" dirty="0" smtClean="0">
                <a:effectLst/>
              </a:rPr>
              <a:t>Advantages</a:t>
            </a:r>
          </a:p>
          <a:p>
            <a:pPr lvl="2"/>
            <a:r>
              <a:rPr lang="en-US" sz="2400" dirty="0" smtClean="0">
                <a:effectLst/>
              </a:rPr>
              <a:t>Databases are well suited to efficiently representing and processing large amounts of data (and derivation from a database is virtually independent of its size)</a:t>
            </a:r>
          </a:p>
          <a:p>
            <a:pPr lvl="2"/>
            <a:r>
              <a:rPr lang="en-US" sz="2400" dirty="0" smtClean="0">
                <a:effectLst/>
              </a:rPr>
              <a:t>We can build on traditional database systems to process more complex and more powerful representational devices (e.g. frames)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33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Knowledge Representation Using Databases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800" dirty="0" smtClean="0">
                <a:effectLst/>
              </a:rPr>
              <a:t>Disadvantages</a:t>
            </a:r>
          </a:p>
          <a:p>
            <a:pPr lvl="2"/>
            <a:r>
              <a:rPr lang="en-US" sz="2800" dirty="0" smtClean="0">
                <a:effectLst/>
              </a:rPr>
              <a:t>Only </a:t>
            </a:r>
            <a:r>
              <a:rPr lang="en-US" sz="2800" dirty="0">
                <a:effectLst/>
              </a:rPr>
              <a:t>simple aspects of the problem domain can be </a:t>
            </a:r>
            <a:r>
              <a:rPr lang="en-US" sz="2800" dirty="0" smtClean="0">
                <a:effectLst/>
              </a:rPr>
              <a:t>accommodated</a:t>
            </a:r>
          </a:p>
          <a:p>
            <a:pPr lvl="2"/>
            <a:r>
              <a:rPr lang="en-US" sz="2800" dirty="0" smtClean="0">
                <a:effectLst/>
              </a:rPr>
              <a:t>We </a:t>
            </a:r>
            <a:r>
              <a:rPr lang="en-US" sz="2800" dirty="0">
                <a:effectLst/>
              </a:rPr>
              <a:t>can represent entities, and relationships between entities, but not much </a:t>
            </a:r>
            <a:r>
              <a:rPr lang="en-US" sz="2800" dirty="0" smtClean="0">
                <a:effectLst/>
              </a:rPr>
              <a:t>more</a:t>
            </a:r>
          </a:p>
          <a:p>
            <a:pPr lvl="2"/>
            <a:r>
              <a:rPr lang="en-US" sz="2800" dirty="0" smtClean="0">
                <a:effectLst/>
              </a:rPr>
              <a:t>Reasoning </a:t>
            </a:r>
            <a:r>
              <a:rPr lang="en-US" sz="2800" dirty="0">
                <a:effectLst/>
              </a:rPr>
              <a:t>is very simple – basically the only reasoning possible is simple lookup</a:t>
            </a:r>
            <a:r>
              <a:rPr lang="en-US" sz="2800" dirty="0" smtClean="0">
                <a:effectLst/>
              </a:rPr>
              <a:t>, and </a:t>
            </a:r>
            <a:r>
              <a:rPr lang="en-US" sz="2800" dirty="0">
                <a:effectLst/>
              </a:rPr>
              <a:t>we usually need more sophisticated processing than that.</a:t>
            </a:r>
            <a:endParaRPr lang="en-US" sz="2800" dirty="0">
              <a:effectLst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7549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705414"/>
            <a:ext cx="7581901" cy="39534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We can extend database records to Frames consisting of slots which can be filled </a:t>
            </a:r>
            <a:r>
              <a:rPr lang="en-US" dirty="0" smtClean="0">
                <a:effectLst/>
              </a:rPr>
              <a:t>by values</a:t>
            </a:r>
            <a:r>
              <a:rPr lang="en-US" dirty="0">
                <a:effectLst/>
              </a:rPr>
              <a:t>, or procedures for calculating values, or pointers to other frames. For example</a:t>
            </a:r>
            <a:r>
              <a:rPr lang="en-US" dirty="0" smtClean="0">
                <a:effectLst/>
              </a:rPr>
              <a:t>:</a:t>
            </a:r>
          </a:p>
        </p:txBody>
      </p:sp>
      <p:pic>
        <p:nvPicPr>
          <p:cNvPr id="4" name="Picture 3" descr="Screenshot 2019-11-04 at 14.0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372253"/>
            <a:ext cx="7086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3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</a:rPr>
              <a:t>Generally a whole hierarchy of frames is used to represent the required domain. It is often helpful to represent the structure of that hierarchy as a Semantic Network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17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132621"/>
          </a:xfrm>
        </p:spPr>
        <p:txBody>
          <a:bodyPr/>
          <a:lstStyle/>
          <a:p>
            <a:r>
              <a:rPr lang="en-US" dirty="0" smtClean="0"/>
              <a:t>Semantics Networks</a:t>
            </a:r>
            <a:endParaRPr lang="en-US" dirty="0"/>
          </a:p>
        </p:txBody>
      </p:sp>
      <p:pic>
        <p:nvPicPr>
          <p:cNvPr id="4" name="Picture 3" descr="Screenshot 2019-11-04 at 14.23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1328785"/>
            <a:ext cx="7797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02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8" y="1882588"/>
            <a:ext cx="8505360" cy="497541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The syntax and semantics of first order logic will be covered in detail elsewhere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Some </a:t>
            </a:r>
            <a:r>
              <a:rPr lang="en-US" dirty="0">
                <a:effectLst/>
              </a:rPr>
              <a:t>typical sentences in first order logic are</a:t>
            </a:r>
            <a:r>
              <a:rPr lang="en-US" dirty="0" smtClean="0">
                <a:effectLst/>
              </a:rPr>
              <a:t>: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man</a:t>
            </a:r>
            <a:r>
              <a:rPr lang="en-US" dirty="0">
                <a:effectLst/>
              </a:rPr>
              <a:t>(William) ∨ woman(Susan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married</a:t>
            </a:r>
            <a:r>
              <a:rPr lang="en-US" dirty="0">
                <a:effectLst/>
              </a:rPr>
              <a:t>(William, Susan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∀</a:t>
            </a:r>
            <a:r>
              <a:rPr lang="en-US" dirty="0">
                <a:effectLst/>
              </a:rPr>
              <a:t>x∃y[person(x) ⇒ </a:t>
            </a:r>
            <a:r>
              <a:rPr lang="en-US" dirty="0" err="1">
                <a:effectLst/>
              </a:rPr>
              <a:t>has_mother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x,y</a:t>
            </a:r>
            <a:r>
              <a:rPr lang="en-US" dirty="0">
                <a:effectLst/>
              </a:rPr>
              <a:t>)</a:t>
            </a:r>
            <a:r>
              <a:rPr lang="en-US" dirty="0" smtClean="0">
                <a:effectLst/>
              </a:rPr>
              <a:t>]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∀</a:t>
            </a:r>
            <a:r>
              <a:rPr lang="en-US" dirty="0">
                <a:effectLst/>
              </a:rPr>
              <a:t>x∀y[[parents(</a:t>
            </a:r>
            <a:r>
              <a:rPr lang="en-US" dirty="0" err="1">
                <a:effectLst/>
              </a:rPr>
              <a:t>x,y</a:t>
            </a:r>
            <a:r>
              <a:rPr lang="en-US" dirty="0">
                <a:effectLst/>
              </a:rPr>
              <a:t>) ∧ man(x)] ⇒¬man(y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language consists of constants {William, Susan, etc.}, variables {x, y, etc.},functions/predicates {Married(</a:t>
            </a:r>
            <a:r>
              <a:rPr lang="en-US" dirty="0" err="1">
                <a:effectLst/>
              </a:rPr>
              <a:t>x,y</a:t>
            </a:r>
            <a:r>
              <a:rPr lang="en-US" dirty="0">
                <a:effectLst/>
              </a:rPr>
              <a:t>), person(x), etc.}, and the logic symbols</a:t>
            </a:r>
            <a:r>
              <a:rPr lang="en-US" dirty="0" smtClean="0">
                <a:effectLst/>
              </a:rPr>
              <a:t>:</a:t>
            </a: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can also manipulate the logic representations to generate new knowledge.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 descr="Screenshot 2019-11-04 at 20.1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5102017"/>
            <a:ext cx="824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68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Knowledge Representation using First Order Logic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We can combine sentences by the ‘rules of logic’ to produce new sentences, e.g</a:t>
            </a:r>
            <a:r>
              <a:rPr lang="en-US" sz="3200" dirty="0" smtClean="0">
                <a:effectLst/>
              </a:rPr>
              <a:t>.</a:t>
            </a:r>
          </a:p>
          <a:p>
            <a:pPr marL="403225" lvl="1" indent="0">
              <a:buNone/>
            </a:pPr>
            <a:r>
              <a:rPr lang="en-US" sz="2800" dirty="0" smtClean="0">
                <a:effectLst/>
              </a:rPr>
              <a:t>	¬</a:t>
            </a:r>
            <a:r>
              <a:rPr lang="en-US" sz="2800" dirty="0">
                <a:effectLst/>
              </a:rPr>
              <a:t>man(Chris</a:t>
            </a:r>
            <a:r>
              <a:rPr lang="en-US" sz="2800" dirty="0" smtClean="0">
                <a:effectLst/>
              </a:rPr>
              <a:t>)</a:t>
            </a:r>
          </a:p>
          <a:p>
            <a:pPr marL="403225" lvl="1" indent="0">
              <a:buNone/>
            </a:pPr>
            <a:r>
              <a:rPr lang="en-US" sz="2800" dirty="0">
                <a:effectLst/>
              </a:rPr>
              <a:t>	</a:t>
            </a:r>
            <a:r>
              <a:rPr lang="en-US" sz="2800" u="sng" dirty="0" smtClean="0">
                <a:effectLst/>
              </a:rPr>
              <a:t>¬</a:t>
            </a:r>
            <a:r>
              <a:rPr lang="en-US" sz="2800" u="sng" dirty="0">
                <a:effectLst/>
              </a:rPr>
              <a:t>man(x) ⇒ woman(x</a:t>
            </a:r>
            <a:r>
              <a:rPr lang="en-US" sz="2800" u="sng" dirty="0" smtClean="0">
                <a:effectLst/>
              </a:rPr>
              <a:t>)</a:t>
            </a:r>
          </a:p>
          <a:p>
            <a:pPr marL="403225" lvl="1" indent="0">
              <a:buNone/>
            </a:pPr>
            <a:r>
              <a:rPr lang="en-US" sz="2800" dirty="0">
                <a:effectLst/>
              </a:rPr>
              <a:t>	</a:t>
            </a:r>
            <a:r>
              <a:rPr lang="en-US" sz="2800" dirty="0" smtClean="0">
                <a:effectLst/>
              </a:rPr>
              <a:t>woman</a:t>
            </a:r>
            <a:r>
              <a:rPr lang="en-US" sz="2800" dirty="0">
                <a:effectLst/>
              </a:rPr>
              <a:t>(Chris</a:t>
            </a:r>
            <a:r>
              <a:rPr lang="en-US" sz="2800" dirty="0" smtClean="0">
                <a:effectLst/>
              </a:rPr>
              <a:t>)</a:t>
            </a:r>
          </a:p>
          <a:p>
            <a:pPr marL="403225" lvl="1" indent="0">
              <a:buNone/>
            </a:pPr>
            <a:r>
              <a:rPr lang="en-US" sz="2800" dirty="0" smtClean="0">
                <a:effectLst/>
              </a:rPr>
              <a:t>As </a:t>
            </a:r>
            <a:r>
              <a:rPr lang="en-US" sz="2800" dirty="0">
                <a:effectLst/>
              </a:rPr>
              <a:t>a knowledge representation, first order logic has pros and </a:t>
            </a:r>
            <a:r>
              <a:rPr lang="en-US" sz="2800" dirty="0" smtClean="0">
                <a:effectLst/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559144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Advantages and Disadvantages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Advantages</a:t>
            </a:r>
          </a:p>
          <a:p>
            <a:pPr lvl="1"/>
            <a:r>
              <a:rPr lang="en-US" sz="3000" dirty="0" smtClean="0">
                <a:effectLst/>
              </a:rPr>
              <a:t>Very expressive</a:t>
            </a:r>
          </a:p>
          <a:p>
            <a:pPr lvl="1"/>
            <a:r>
              <a:rPr lang="en-US" sz="3000" dirty="0" smtClean="0">
                <a:effectLst/>
              </a:rPr>
              <a:t>Unambiguous </a:t>
            </a:r>
            <a:r>
              <a:rPr lang="en-US" sz="3000" dirty="0">
                <a:effectLst/>
              </a:rPr>
              <a:t>syntax and </a:t>
            </a:r>
            <a:r>
              <a:rPr lang="en-US" sz="3000" dirty="0" smtClean="0">
                <a:effectLst/>
              </a:rPr>
              <a:t>semantics</a:t>
            </a:r>
          </a:p>
          <a:p>
            <a:r>
              <a:rPr lang="en-US" sz="3200" dirty="0" smtClean="0">
                <a:effectLst/>
              </a:rPr>
              <a:t>Disadvantage</a:t>
            </a:r>
          </a:p>
          <a:p>
            <a:pPr lvl="1"/>
            <a:r>
              <a:rPr lang="en-US" sz="3000" dirty="0" smtClean="0">
                <a:effectLst/>
              </a:rPr>
              <a:t>There </a:t>
            </a:r>
            <a:r>
              <a:rPr lang="en-US" sz="3000" dirty="0">
                <a:effectLst/>
              </a:rPr>
              <a:t>is no generally efficient procedure for processing knowledge.</a:t>
            </a:r>
            <a:endParaRPr lang="en-US" sz="3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2401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effectLst/>
              </a:rPr>
              <a:t>Consists of</a:t>
            </a:r>
          </a:p>
          <a:p>
            <a:pPr lvl="1"/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database management system for handling the domain specific </a:t>
            </a:r>
            <a:r>
              <a:rPr lang="en-US" dirty="0" smtClean="0">
                <a:effectLst/>
              </a:rPr>
              <a:t>facts</a:t>
            </a:r>
          </a:p>
          <a:p>
            <a:pPr lvl="1"/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rule </a:t>
            </a:r>
            <a:r>
              <a:rPr lang="en-US" dirty="0" smtClean="0">
                <a:effectLst/>
              </a:rPr>
              <a:t>set for </a:t>
            </a:r>
            <a:r>
              <a:rPr lang="en-US" dirty="0">
                <a:effectLst/>
              </a:rPr>
              <a:t>representing the knowledge structure/</a:t>
            </a:r>
            <a:r>
              <a:rPr lang="en-US" dirty="0" smtClean="0">
                <a:effectLst/>
              </a:rPr>
              <a:t>relations</a:t>
            </a:r>
          </a:p>
          <a:p>
            <a:pPr lvl="1"/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rule interpreter to carry out the problem solving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typical rule set might be</a:t>
            </a:r>
            <a:r>
              <a:rPr lang="en-US" dirty="0" smtClean="0">
                <a:effectLst/>
              </a:rPr>
              <a:t>:</a:t>
            </a:r>
          </a:p>
          <a:p>
            <a:pPr lvl="1"/>
            <a:r>
              <a:rPr lang="en-US" dirty="0" smtClean="0">
                <a:effectLst/>
              </a:rPr>
              <a:t>R1. IF </a:t>
            </a:r>
            <a:r>
              <a:rPr lang="en-US" dirty="0">
                <a:effectLst/>
              </a:rPr>
              <a:t>Raining ∧ Outside(x) ∧ </a:t>
            </a:r>
            <a:r>
              <a:rPr lang="en-US" dirty="0" err="1">
                <a:effectLst/>
              </a:rPr>
              <a:t>HasUmbrella</a:t>
            </a:r>
            <a:r>
              <a:rPr lang="en-US" dirty="0">
                <a:effectLst/>
              </a:rPr>
              <a:t>(x) THEN </a:t>
            </a:r>
            <a:r>
              <a:rPr lang="en-US" dirty="0" err="1">
                <a:effectLst/>
              </a:rPr>
              <a:t>UseUmbrella</a:t>
            </a:r>
            <a:r>
              <a:rPr lang="en-US" dirty="0">
                <a:effectLst/>
              </a:rPr>
              <a:t>(x</a:t>
            </a:r>
            <a:r>
              <a:rPr lang="en-US" dirty="0" smtClean="0">
                <a:effectLst/>
              </a:rPr>
              <a:t>)</a:t>
            </a:r>
          </a:p>
          <a:p>
            <a:pPr lvl="1"/>
            <a:r>
              <a:rPr lang="en-US" dirty="0" smtClean="0">
                <a:effectLst/>
              </a:rPr>
              <a:t>R2</a:t>
            </a:r>
            <a:r>
              <a:rPr lang="en-US" dirty="0">
                <a:effectLst/>
              </a:rPr>
              <a:t>.IF Raining ∧ Outside(x) ∧¬</a:t>
            </a:r>
            <a:r>
              <a:rPr lang="en-US" dirty="0" err="1">
                <a:effectLst/>
              </a:rPr>
              <a:t>HasUmbrella</a:t>
            </a:r>
            <a:r>
              <a:rPr lang="en-US" dirty="0">
                <a:effectLst/>
              </a:rPr>
              <a:t>(x) THEN </a:t>
            </a:r>
            <a:r>
              <a:rPr lang="en-US" dirty="0" err="1">
                <a:effectLst/>
              </a:rPr>
              <a:t>GetWet</a:t>
            </a:r>
            <a:r>
              <a:rPr lang="en-US" dirty="0">
                <a:effectLst/>
              </a:rPr>
              <a:t>(x</a:t>
            </a:r>
            <a:r>
              <a:rPr lang="en-US" dirty="0" smtClean="0">
                <a:effectLst/>
              </a:rPr>
              <a:t>)</a:t>
            </a:r>
          </a:p>
          <a:p>
            <a:pPr lvl="1"/>
            <a:r>
              <a:rPr lang="en-US" dirty="0" smtClean="0">
                <a:effectLst/>
              </a:rPr>
              <a:t>R3</a:t>
            </a:r>
            <a:r>
              <a:rPr lang="en-US" dirty="0">
                <a:effectLst/>
              </a:rPr>
              <a:t>.IF </a:t>
            </a:r>
            <a:r>
              <a:rPr lang="en-US" dirty="0" err="1">
                <a:effectLst/>
              </a:rPr>
              <a:t>GetsWet</a:t>
            </a:r>
            <a:r>
              <a:rPr lang="en-US" dirty="0">
                <a:effectLst/>
              </a:rPr>
              <a:t>(x) THEN </a:t>
            </a:r>
            <a:r>
              <a:rPr lang="en-US" dirty="0" err="1">
                <a:effectLst/>
              </a:rPr>
              <a:t>CatchCold</a:t>
            </a:r>
            <a:r>
              <a:rPr lang="en-US" dirty="0">
                <a:effectLst/>
              </a:rPr>
              <a:t>(x</a:t>
            </a:r>
            <a:r>
              <a:rPr lang="en-US" dirty="0" smtClean="0">
                <a:effectLst/>
              </a:rPr>
              <a:t>)</a:t>
            </a:r>
          </a:p>
          <a:p>
            <a:pPr lvl="1"/>
            <a:r>
              <a:rPr lang="en-US" dirty="0" smtClean="0">
                <a:effectLst/>
              </a:rPr>
              <a:t>R4</a:t>
            </a:r>
            <a:r>
              <a:rPr lang="en-US" dirty="0">
                <a:effectLst/>
              </a:rPr>
              <a:t>.IF Sunny ∧ Outside(x) THEN </a:t>
            </a:r>
            <a:r>
              <a:rPr lang="en-US" dirty="0" err="1">
                <a:effectLst/>
              </a:rPr>
              <a:t>GetSunBurnt</a:t>
            </a:r>
            <a:r>
              <a:rPr lang="en-US" dirty="0">
                <a:effectLst/>
              </a:rPr>
              <a:t>(x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smtClean="0">
                <a:effectLst/>
              </a:rPr>
              <a:t>It </a:t>
            </a:r>
            <a:r>
              <a:rPr lang="en-US" dirty="0">
                <a:effectLst/>
              </a:rPr>
              <a:t>should be easy enough to set up an appropriate database management system.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64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Based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effectLst/>
              </a:rPr>
              <a:t>If we have a knowledge base consisting of facts and rules, and a rule interpreter </a:t>
            </a:r>
            <a:r>
              <a:rPr lang="en-US" sz="1800" dirty="0" smtClean="0">
                <a:effectLst/>
              </a:rPr>
              <a:t>to match </a:t>
            </a:r>
            <a:r>
              <a:rPr lang="en-US" sz="1800" dirty="0">
                <a:effectLst/>
              </a:rPr>
              <a:t>the rule conditions against the facts, and a means for extracting the rules, then </a:t>
            </a:r>
            <a:r>
              <a:rPr lang="en-US" sz="1800" dirty="0" smtClean="0">
                <a:effectLst/>
              </a:rPr>
              <a:t>we can </a:t>
            </a:r>
            <a:r>
              <a:rPr lang="en-US" sz="1800" dirty="0">
                <a:effectLst/>
              </a:rPr>
              <a:t>derive new knowledge. For example, using the above rule set</a:t>
            </a:r>
            <a:r>
              <a:rPr lang="en-US" sz="1800" dirty="0" smtClean="0">
                <a:effectLst/>
              </a:rPr>
              <a:t>:</a:t>
            </a:r>
          </a:p>
          <a:p>
            <a:pPr lvl="1"/>
            <a:r>
              <a:rPr lang="en-US" sz="1600" dirty="0" smtClean="0">
                <a:effectLst/>
              </a:rPr>
              <a:t>Suppose </a:t>
            </a:r>
            <a:r>
              <a:rPr lang="en-US" sz="1600" dirty="0">
                <a:effectLst/>
              </a:rPr>
              <a:t>we have three initial facts: Raining, Outside(John), ¬</a:t>
            </a:r>
            <a:r>
              <a:rPr lang="en-US" sz="1600" dirty="0" err="1">
                <a:effectLst/>
              </a:rPr>
              <a:t>HasUmbrella</a:t>
            </a:r>
            <a:r>
              <a:rPr lang="en-US" sz="1600" dirty="0">
                <a:effectLst/>
              </a:rPr>
              <a:t>(John</a:t>
            </a:r>
            <a:r>
              <a:rPr lang="en-US" sz="1600" dirty="0" smtClean="0">
                <a:effectLst/>
              </a:rPr>
              <a:t>)</a:t>
            </a:r>
          </a:p>
          <a:p>
            <a:pPr lvl="1"/>
            <a:r>
              <a:rPr lang="en-US" sz="1600" dirty="0" smtClean="0">
                <a:effectLst/>
              </a:rPr>
              <a:t>Then </a:t>
            </a:r>
            <a:r>
              <a:rPr lang="en-US" sz="1600" dirty="0">
                <a:effectLst/>
              </a:rPr>
              <a:t>only the rule R2 with ‘x = John’ matches the facts, so we are able to </a:t>
            </a:r>
            <a:r>
              <a:rPr lang="en-US" sz="1600" dirty="0" smtClean="0">
                <a:effectLst/>
              </a:rPr>
              <a:t>infer</a:t>
            </a:r>
          </a:p>
          <a:p>
            <a:pPr lvl="1"/>
            <a:r>
              <a:rPr lang="en-US" sz="1600" dirty="0" err="1" smtClean="0">
                <a:effectLst/>
              </a:rPr>
              <a:t>GetsWet</a:t>
            </a:r>
            <a:r>
              <a:rPr lang="en-US" sz="1600" dirty="0">
                <a:effectLst/>
              </a:rPr>
              <a:t>(John). This means we now have four facts in our knowledge base: </a:t>
            </a:r>
            <a:r>
              <a:rPr lang="en-US" sz="1600" dirty="0" err="1">
                <a:effectLst/>
              </a:rPr>
              <a:t>Raining,Outside</a:t>
            </a:r>
            <a:r>
              <a:rPr lang="en-US" sz="1600" dirty="0">
                <a:effectLst/>
              </a:rPr>
              <a:t>(John), ¬</a:t>
            </a:r>
            <a:r>
              <a:rPr lang="en-US" sz="1600" dirty="0" err="1">
                <a:effectLst/>
              </a:rPr>
              <a:t>HasUmbrella</a:t>
            </a:r>
            <a:r>
              <a:rPr lang="en-US" sz="1600" dirty="0">
                <a:effectLst/>
              </a:rPr>
              <a:t>(John), </a:t>
            </a:r>
            <a:r>
              <a:rPr lang="en-US" sz="1600" dirty="0" err="1">
                <a:effectLst/>
              </a:rPr>
              <a:t>GetsWet</a:t>
            </a:r>
            <a:r>
              <a:rPr lang="en-US" sz="1600" dirty="0">
                <a:effectLst/>
              </a:rPr>
              <a:t>(John)</a:t>
            </a:r>
            <a:r>
              <a:rPr lang="en-US" sz="1600" dirty="0" smtClean="0">
                <a:effectLst/>
              </a:rPr>
              <a:t>.</a:t>
            </a:r>
          </a:p>
          <a:p>
            <a:pPr lvl="1"/>
            <a:r>
              <a:rPr lang="en-US" sz="1600" dirty="0" smtClean="0">
                <a:effectLst/>
              </a:rPr>
              <a:t>Then </a:t>
            </a:r>
            <a:r>
              <a:rPr lang="en-US" sz="1600" dirty="0">
                <a:effectLst/>
              </a:rPr>
              <a:t>R3 with ‘x = John’ matches the facts, so we can also infer </a:t>
            </a:r>
            <a:r>
              <a:rPr lang="en-US" sz="1600" dirty="0" err="1">
                <a:effectLst/>
              </a:rPr>
              <a:t>CatchesCold</a:t>
            </a:r>
            <a:r>
              <a:rPr lang="en-US" sz="1600" dirty="0">
                <a:effectLst/>
              </a:rPr>
              <a:t>(John),and end up with five facts: the initial three, </a:t>
            </a:r>
            <a:r>
              <a:rPr lang="en-US" sz="1600" dirty="0" err="1">
                <a:effectLst/>
              </a:rPr>
              <a:t>GetsWet</a:t>
            </a:r>
            <a:r>
              <a:rPr lang="en-US" sz="1600" dirty="0">
                <a:effectLst/>
              </a:rPr>
              <a:t>(John), </a:t>
            </a:r>
            <a:r>
              <a:rPr lang="en-US" sz="1600" dirty="0" err="1">
                <a:effectLst/>
              </a:rPr>
              <a:t>CatchesCold</a:t>
            </a:r>
            <a:r>
              <a:rPr lang="en-US" sz="1600" dirty="0">
                <a:effectLst/>
              </a:rPr>
              <a:t>(John</a:t>
            </a:r>
            <a:r>
              <a:rPr lang="en-US" sz="1600" dirty="0" smtClean="0">
                <a:effectLst/>
              </a:rPr>
              <a:t>)</a:t>
            </a:r>
          </a:p>
          <a:p>
            <a:pPr lvl="1"/>
            <a:r>
              <a:rPr lang="en-US" sz="1600" dirty="0" smtClean="0">
                <a:effectLst/>
              </a:rPr>
              <a:t>Note </a:t>
            </a:r>
            <a:r>
              <a:rPr lang="en-US" sz="1600" dirty="0">
                <a:effectLst/>
              </a:rPr>
              <a:t>that there is no way we can end up with </a:t>
            </a:r>
            <a:r>
              <a:rPr lang="en-US" sz="1600" dirty="0" err="1">
                <a:effectLst/>
              </a:rPr>
              <a:t>GetsSunTan</a:t>
            </a:r>
            <a:r>
              <a:rPr lang="en-US" sz="1600" dirty="0">
                <a:effectLst/>
              </a:rPr>
              <a:t>(John</a:t>
            </a:r>
            <a:r>
              <a:rPr lang="en-US" sz="1600" dirty="0" smtClean="0">
                <a:effectLst/>
              </a:rPr>
              <a:t>)</a:t>
            </a:r>
          </a:p>
          <a:p>
            <a:r>
              <a:rPr lang="en-US" sz="1800" dirty="0" smtClean="0">
                <a:effectLst/>
              </a:rPr>
              <a:t>The </a:t>
            </a:r>
            <a:r>
              <a:rPr lang="en-US" sz="1800" dirty="0">
                <a:effectLst/>
              </a:rPr>
              <a:t>process of deriving new facts from given facts is called inference.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25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60872"/>
            <a:ext cx="7581901" cy="3953436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Knowledge is defined as:</a:t>
            </a:r>
          </a:p>
          <a:p>
            <a:pPr lvl="1"/>
            <a:r>
              <a:rPr lang="en-US" sz="3200" dirty="0" smtClean="0">
                <a:effectLst/>
              </a:rPr>
              <a:t>Facts</a:t>
            </a:r>
            <a:r>
              <a:rPr lang="en-US" sz="3200" dirty="0">
                <a:effectLst/>
              </a:rPr>
              <a:t>, information, and skills acquired through experience or education; the theoretical or practical understanding of a subject.</a:t>
            </a:r>
          </a:p>
          <a:p>
            <a:pPr lvl="1"/>
            <a:r>
              <a:rPr lang="en-US" sz="3000" dirty="0" smtClean="0">
                <a:effectLst/>
              </a:rPr>
              <a:t>In </a:t>
            </a:r>
            <a:r>
              <a:rPr lang="en-US" sz="3000" dirty="0">
                <a:effectLst/>
              </a:rPr>
              <a:t>order to solve the complex problems encountered in AI, one generally needs a </a:t>
            </a:r>
            <a:r>
              <a:rPr lang="en-US" sz="3000" dirty="0" smtClean="0">
                <a:effectLst/>
              </a:rPr>
              <a:t>large amount </a:t>
            </a:r>
            <a:r>
              <a:rPr lang="en-US" sz="3000" dirty="0">
                <a:effectLst/>
              </a:rPr>
              <a:t>of knowledge, and suitable mechanisms for representing and manipulating </a:t>
            </a:r>
            <a:r>
              <a:rPr lang="en-US" sz="3000" dirty="0" smtClean="0">
                <a:effectLst/>
              </a:rPr>
              <a:t>all that </a:t>
            </a:r>
            <a:r>
              <a:rPr lang="en-US" sz="3000" dirty="0">
                <a:effectLst/>
              </a:rPr>
              <a:t>knowledge</a:t>
            </a:r>
            <a:r>
              <a:rPr lang="en-US" sz="3000" dirty="0" smtClean="0">
                <a:effectLst/>
              </a:rPr>
              <a:t>.</a:t>
            </a:r>
            <a:endParaRPr lang="en-US" sz="3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0262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Knowledge Representation using Rule Based System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71" y="1882588"/>
            <a:ext cx="8352117" cy="472141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We can see that rule based systems have many of the properties required of a </a:t>
            </a:r>
            <a:r>
              <a:rPr lang="en-US" dirty="0" smtClean="0">
                <a:effectLst/>
              </a:rPr>
              <a:t>knowledge representation</a:t>
            </a:r>
            <a:r>
              <a:rPr lang="en-US" dirty="0">
                <a:effectLst/>
              </a:rPr>
              <a:t>. However, as always, there are pros and </a:t>
            </a:r>
            <a:r>
              <a:rPr lang="en-US" dirty="0" smtClean="0">
                <a:effectLst/>
              </a:rPr>
              <a:t>cons</a:t>
            </a:r>
          </a:p>
          <a:p>
            <a:r>
              <a:rPr lang="en-US" dirty="0" smtClean="0">
                <a:effectLst/>
              </a:rPr>
              <a:t>Advantages</a:t>
            </a:r>
          </a:p>
          <a:p>
            <a:pPr lvl="1"/>
            <a:r>
              <a:rPr lang="en-US" dirty="0" smtClean="0">
                <a:effectLst/>
              </a:rPr>
              <a:t>These </a:t>
            </a:r>
            <a:r>
              <a:rPr lang="en-US" dirty="0">
                <a:effectLst/>
              </a:rPr>
              <a:t>systems are very </a:t>
            </a:r>
            <a:r>
              <a:rPr lang="en-US" dirty="0" smtClean="0">
                <a:effectLst/>
              </a:rPr>
              <a:t>expressive</a:t>
            </a:r>
          </a:p>
          <a:p>
            <a:pPr lvl="1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rules lead to a degree of </a:t>
            </a:r>
            <a:r>
              <a:rPr lang="en-US" dirty="0" smtClean="0">
                <a:effectLst/>
              </a:rPr>
              <a:t>modularity</a:t>
            </a:r>
          </a:p>
          <a:p>
            <a:pPr lvl="1"/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can easily introduce procedures for handling certainty factors, and this </a:t>
            </a:r>
            <a:r>
              <a:rPr lang="en-US" dirty="0" smtClean="0">
                <a:effectLst/>
              </a:rPr>
              <a:t>leads to </a:t>
            </a:r>
            <a:r>
              <a:rPr lang="en-US" dirty="0">
                <a:effectLst/>
              </a:rPr>
              <a:t>the possibility of probabilistic reasoning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Disadvantage</a:t>
            </a:r>
          </a:p>
          <a:p>
            <a:pPr lvl="1"/>
            <a:r>
              <a:rPr lang="en-US" dirty="0" smtClean="0">
                <a:effectLst/>
              </a:rPr>
              <a:t>There </a:t>
            </a:r>
            <a:r>
              <a:rPr lang="en-US" dirty="0">
                <a:effectLst/>
              </a:rPr>
              <a:t>is a lack of precise semantics for the </a:t>
            </a:r>
            <a:r>
              <a:rPr lang="en-US" dirty="0" smtClean="0">
                <a:effectLst/>
              </a:rPr>
              <a:t>rules</a:t>
            </a:r>
          </a:p>
          <a:p>
            <a:pPr lvl="1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systems are not always efficient</a:t>
            </a:r>
            <a:r>
              <a:rPr lang="en-US" dirty="0" smtClean="0">
                <a:effectLst/>
              </a:rPr>
              <a:t>. </a:t>
            </a:r>
          </a:p>
          <a:p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shall study rule based systems in detail in a series of lectures later in this module.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0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76" y="1882588"/>
            <a:ext cx="8382000" cy="475129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We have now seen what is required of a knowledge representation and taken a brief </a:t>
            </a:r>
            <a:r>
              <a:rPr lang="en-US" dirty="0" smtClean="0">
                <a:effectLst/>
              </a:rPr>
              <a:t>tour through </a:t>
            </a:r>
            <a:r>
              <a:rPr lang="en-US" dirty="0">
                <a:effectLst/>
              </a:rPr>
              <a:t>a number of the most obviously plausible styles of knowledge </a:t>
            </a:r>
            <a:r>
              <a:rPr lang="en-US" dirty="0" smtClean="0">
                <a:effectLst/>
              </a:rPr>
              <a:t>representation</a:t>
            </a:r>
          </a:p>
          <a:p>
            <a:r>
              <a:rPr lang="en-US" dirty="0" smtClean="0">
                <a:effectLst/>
              </a:rPr>
              <a:t>There </a:t>
            </a:r>
            <a:r>
              <a:rPr lang="en-US" dirty="0">
                <a:effectLst/>
              </a:rPr>
              <a:t>are clearly many more representational formalisms that might be useful. For </a:t>
            </a:r>
            <a:r>
              <a:rPr lang="en-US" dirty="0" smtClean="0">
                <a:effectLst/>
              </a:rPr>
              <a:t>a start</a:t>
            </a:r>
            <a:r>
              <a:rPr lang="en-US" dirty="0">
                <a:effectLst/>
              </a:rPr>
              <a:t>, we have only really considered symbolic representations. There also exist non-symbolic (e.g. pictorial) representations. So-called sub-symbolic representations </a:t>
            </a:r>
            <a:r>
              <a:rPr lang="en-US" dirty="0" smtClean="0">
                <a:effectLst/>
              </a:rPr>
              <a:t>are also </a:t>
            </a:r>
            <a:r>
              <a:rPr lang="en-US" dirty="0">
                <a:effectLst/>
              </a:rPr>
              <a:t>possible (e.g. as one finds in the activation patterns of neural network systems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selecting a representational formalism one needs to consider exactly what has to </a:t>
            </a:r>
            <a:r>
              <a:rPr lang="en-US" dirty="0" smtClean="0">
                <a:effectLst/>
              </a:rPr>
              <a:t>be represented</a:t>
            </a:r>
            <a:r>
              <a:rPr lang="en-US" dirty="0">
                <a:effectLst/>
              </a:rPr>
              <a:t>, and how that knowledge needs to be processed. We should also </a:t>
            </a:r>
            <a:r>
              <a:rPr lang="en-US" dirty="0" smtClean="0">
                <a:effectLst/>
              </a:rPr>
              <a:t>consider how </a:t>
            </a:r>
            <a:r>
              <a:rPr lang="en-US" dirty="0">
                <a:effectLst/>
              </a:rPr>
              <a:t>the system will go about acquiring new </a:t>
            </a:r>
            <a:r>
              <a:rPr lang="en-US" dirty="0" smtClean="0">
                <a:effectLst/>
              </a:rPr>
              <a:t>knowledge</a:t>
            </a:r>
          </a:p>
          <a:p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practice, there is no single best knowledge representation system that can be used </a:t>
            </a:r>
            <a:r>
              <a:rPr lang="en-US" dirty="0" smtClean="0">
                <a:effectLst/>
              </a:rPr>
              <a:t>for everything</a:t>
            </a:r>
            <a:r>
              <a:rPr lang="en-US" dirty="0">
                <a:effectLst/>
              </a:rPr>
              <a:t>. In building large complex AI systems, one will usually want to </a:t>
            </a:r>
            <a:r>
              <a:rPr lang="en-US" dirty="0" smtClean="0">
                <a:effectLst/>
              </a:rPr>
              <a:t>employ many </a:t>
            </a:r>
            <a:r>
              <a:rPr lang="en-US" dirty="0">
                <a:effectLst/>
              </a:rPr>
              <a:t>different types of knowledge </a:t>
            </a:r>
            <a:r>
              <a:rPr lang="en-US" dirty="0" smtClean="0">
                <a:effectLst/>
              </a:rPr>
              <a:t>representation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904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756" y="1781808"/>
            <a:ext cx="9326882" cy="3953436"/>
          </a:xfrm>
        </p:spPr>
        <p:txBody>
          <a:bodyPr>
            <a:noAutofit/>
          </a:bodyPr>
          <a:lstStyle/>
          <a:p>
            <a:pPr lvl="1"/>
            <a:r>
              <a:rPr lang="en-US" sz="3000" dirty="0">
                <a:effectLst/>
              </a:rPr>
              <a:t>Knowledge can take many forms. Some simple examples are</a:t>
            </a:r>
            <a:r>
              <a:rPr lang="en-US" sz="3000" dirty="0" smtClean="0">
                <a:effectLst/>
              </a:rPr>
              <a:t>:</a:t>
            </a:r>
          </a:p>
          <a:p>
            <a:pPr marL="806450" lvl="2" indent="0">
              <a:buNone/>
            </a:pPr>
            <a:r>
              <a:rPr lang="en-US" sz="2800" dirty="0" smtClean="0">
                <a:effectLst/>
              </a:rPr>
              <a:t>	John </a:t>
            </a:r>
            <a:r>
              <a:rPr lang="en-US" sz="2400" dirty="0">
                <a:effectLst/>
              </a:rPr>
              <a:t>has an </a:t>
            </a:r>
            <a:r>
              <a:rPr lang="en-US" sz="2400" dirty="0" smtClean="0">
                <a:effectLst/>
              </a:rPr>
              <a:t>umbrella</a:t>
            </a:r>
          </a:p>
          <a:p>
            <a:pPr marL="806450" lvl="2" indent="0">
              <a:buNone/>
            </a:pPr>
            <a:r>
              <a:rPr lang="en-US" sz="2400" dirty="0" smtClean="0">
                <a:effectLst/>
              </a:rPr>
              <a:t>	It </a:t>
            </a:r>
            <a:r>
              <a:rPr lang="en-US" sz="2400" dirty="0">
                <a:effectLst/>
              </a:rPr>
              <a:t>is </a:t>
            </a:r>
            <a:r>
              <a:rPr lang="en-US" sz="2400" dirty="0" smtClean="0">
                <a:effectLst/>
              </a:rPr>
              <a:t>raining</a:t>
            </a:r>
          </a:p>
          <a:p>
            <a:pPr marL="806450" lvl="2" indent="0">
              <a:buNone/>
            </a:pPr>
            <a:r>
              <a:rPr lang="en-US" sz="2400" dirty="0" smtClean="0">
                <a:effectLst/>
              </a:rPr>
              <a:t>	An </a:t>
            </a:r>
            <a:r>
              <a:rPr lang="en-US" sz="2400" dirty="0">
                <a:effectLst/>
              </a:rPr>
              <a:t>umbrella stops you getting wet when </a:t>
            </a:r>
            <a:r>
              <a:rPr lang="en-US" sz="2400" dirty="0" smtClean="0">
                <a:effectLst/>
              </a:rPr>
              <a:t>	it’s raining</a:t>
            </a:r>
          </a:p>
          <a:p>
            <a:pPr marL="806450" lvl="2" indent="0">
              <a:buNone/>
            </a:pPr>
            <a:r>
              <a:rPr lang="en-US" sz="2400" dirty="0" smtClean="0">
                <a:effectLst/>
              </a:rPr>
              <a:t>	An </a:t>
            </a:r>
            <a:r>
              <a:rPr lang="en-US" sz="2400" dirty="0">
                <a:effectLst/>
              </a:rPr>
              <a:t>umbrella will only stop you getting wet if it is </a:t>
            </a:r>
            <a:r>
              <a:rPr lang="en-US" sz="2400" dirty="0" smtClean="0">
                <a:effectLst/>
              </a:rPr>
              <a:t>used properly</a:t>
            </a:r>
          </a:p>
          <a:p>
            <a:pPr marL="806450" lvl="2" indent="0">
              <a:buNone/>
            </a:pPr>
            <a:r>
              <a:rPr lang="en-US" sz="2400" dirty="0" smtClean="0">
                <a:effectLst/>
              </a:rPr>
              <a:t>	Umbrellas </a:t>
            </a:r>
            <a:r>
              <a:rPr lang="en-US" sz="2400" dirty="0">
                <a:effectLst/>
              </a:rPr>
              <a:t>are not so useful when it is very </a:t>
            </a:r>
            <a:r>
              <a:rPr lang="en-US" sz="2400" dirty="0" smtClean="0">
                <a:effectLst/>
              </a:rPr>
              <a:t>windy</a:t>
            </a:r>
          </a:p>
          <a:p>
            <a:pPr lvl="1"/>
            <a:r>
              <a:rPr lang="en-US" sz="3000" dirty="0" smtClean="0">
                <a:effectLst/>
              </a:rPr>
              <a:t>So</a:t>
            </a:r>
            <a:r>
              <a:rPr lang="en-US" sz="3000" dirty="0">
                <a:effectLst/>
              </a:rPr>
              <a:t>, how should an AI agent store and manipulate knowledge like this?</a:t>
            </a:r>
            <a:endParaRPr lang="en-US" sz="3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065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</a:rPr>
              <a:t>The object of a knowledge representation is to express knowledge in a </a:t>
            </a:r>
            <a:r>
              <a:rPr lang="en-US" sz="4000" dirty="0" smtClean="0">
                <a:effectLst/>
              </a:rPr>
              <a:t>computer tractable </a:t>
            </a:r>
            <a:r>
              <a:rPr lang="en-US" sz="4000" dirty="0">
                <a:effectLst/>
              </a:rPr>
              <a:t>form, so that it can be used to enable our AI agents to perform well</a:t>
            </a:r>
            <a:r>
              <a:rPr lang="en-US" sz="4000" dirty="0" smtClean="0">
                <a:effectLst/>
              </a:rPr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930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knowledge representation language is defined by two aspects</a:t>
            </a:r>
            <a:r>
              <a:rPr lang="en-US" dirty="0" smtClean="0">
                <a:effectLst/>
              </a:rPr>
              <a:t>:</a:t>
            </a:r>
          </a:p>
          <a:p>
            <a:pPr lvl="1"/>
            <a:r>
              <a:rPr lang="en-US" dirty="0" smtClean="0">
                <a:effectLst/>
              </a:rPr>
              <a:t>Syntax: </a:t>
            </a:r>
            <a:r>
              <a:rPr lang="en-US" dirty="0">
                <a:effectLst/>
              </a:rPr>
              <a:t>The syntax of a language defines which configurations of the </a:t>
            </a:r>
            <a:r>
              <a:rPr lang="en-US" dirty="0" smtClean="0">
                <a:effectLst/>
              </a:rPr>
              <a:t>components of </a:t>
            </a:r>
            <a:r>
              <a:rPr lang="en-US" dirty="0">
                <a:effectLst/>
              </a:rPr>
              <a:t>the language constitute valid </a:t>
            </a:r>
            <a:r>
              <a:rPr lang="en-US" dirty="0" smtClean="0">
                <a:effectLst/>
              </a:rPr>
              <a:t>sentences.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Semantics: </a:t>
            </a:r>
            <a:r>
              <a:rPr lang="en-US" dirty="0">
                <a:effectLst/>
              </a:rPr>
              <a:t>The semantics defines which facts in the world the sentences refer to</a:t>
            </a:r>
            <a:r>
              <a:rPr lang="en-US" dirty="0" smtClean="0">
                <a:effectLst/>
              </a:rPr>
              <a:t>, and </a:t>
            </a:r>
            <a:r>
              <a:rPr lang="en-US" dirty="0">
                <a:effectLst/>
              </a:rPr>
              <a:t>hence the statement about the world that each sentence makes</a:t>
            </a:r>
            <a:r>
              <a:rPr lang="en-US" dirty="0" smtClean="0">
                <a:effectLst/>
              </a:rPr>
              <a:t>. </a:t>
            </a:r>
          </a:p>
          <a:p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is a very general idea, and not restricted to natural language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6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Suppose </a:t>
            </a:r>
            <a:r>
              <a:rPr lang="en-US" sz="3200" dirty="0">
                <a:effectLst/>
              </a:rPr>
              <a:t>the language is arithmetic, </a:t>
            </a:r>
            <a:r>
              <a:rPr lang="en-US" sz="3200" dirty="0" smtClean="0">
                <a:effectLst/>
              </a:rPr>
              <a:t>then</a:t>
            </a:r>
          </a:p>
          <a:p>
            <a:pPr lvl="1"/>
            <a:r>
              <a:rPr lang="en-US" sz="2800" dirty="0" smtClean="0">
                <a:effectLst/>
              </a:rPr>
              <a:t>‘</a:t>
            </a:r>
            <a:r>
              <a:rPr lang="en-US" sz="2800" dirty="0">
                <a:effectLst/>
              </a:rPr>
              <a:t>x’, ‘≥’ and ‘y’ are components (or symbols or words) of the </a:t>
            </a:r>
            <a:r>
              <a:rPr lang="en-US" sz="2800" dirty="0" smtClean="0">
                <a:effectLst/>
              </a:rPr>
              <a:t>language</a:t>
            </a:r>
          </a:p>
          <a:p>
            <a:pPr lvl="1"/>
            <a:r>
              <a:rPr lang="en-US" sz="2800" dirty="0" smtClean="0">
                <a:effectLst/>
              </a:rPr>
              <a:t>the </a:t>
            </a:r>
            <a:r>
              <a:rPr lang="en-US" sz="2800" dirty="0">
                <a:effectLst/>
              </a:rPr>
              <a:t>syntax says that ‘</a:t>
            </a:r>
            <a:r>
              <a:rPr lang="en-US" sz="2800" dirty="0" err="1">
                <a:effectLst/>
              </a:rPr>
              <a:t>x≥y</a:t>
            </a:r>
            <a:r>
              <a:rPr lang="en-US" sz="2800" dirty="0">
                <a:effectLst/>
              </a:rPr>
              <a:t>’ is a valid sentence in the language, but ‘≥≥ x y’ is </a:t>
            </a:r>
            <a:r>
              <a:rPr lang="en-US" sz="2800" dirty="0" smtClean="0">
                <a:effectLst/>
              </a:rPr>
              <a:t>not</a:t>
            </a:r>
          </a:p>
          <a:p>
            <a:pPr lvl="1"/>
            <a:r>
              <a:rPr lang="en-US" sz="2800" dirty="0" smtClean="0">
                <a:effectLst/>
              </a:rPr>
              <a:t>the </a:t>
            </a:r>
            <a:r>
              <a:rPr lang="en-US" sz="2800" dirty="0">
                <a:effectLst/>
              </a:rPr>
              <a:t>semantics say that ‘</a:t>
            </a:r>
            <a:r>
              <a:rPr lang="en-US" sz="2800" dirty="0" err="1">
                <a:effectLst/>
              </a:rPr>
              <a:t>x≥y</a:t>
            </a:r>
            <a:r>
              <a:rPr lang="en-US" sz="2800" dirty="0">
                <a:effectLst/>
              </a:rPr>
              <a:t>’ is false if y is bigger than x, and true otherwise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347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Requirements for Knowledge Representation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ffectLst/>
              </a:rPr>
              <a:t>A good knowledge representation system for any particular domain should possess </a:t>
            </a:r>
            <a:r>
              <a:rPr lang="en-US" sz="2800" dirty="0" smtClean="0">
                <a:effectLst/>
              </a:rPr>
              <a:t>the following </a:t>
            </a:r>
            <a:r>
              <a:rPr lang="en-US" sz="2800" dirty="0">
                <a:effectLst/>
              </a:rPr>
              <a:t>properties</a:t>
            </a:r>
            <a:r>
              <a:rPr lang="en-US" sz="2800" dirty="0" smtClean="0">
                <a:effectLst/>
              </a:rPr>
              <a:t>:</a:t>
            </a:r>
            <a:endParaRPr lang="en-US" sz="2800" dirty="0">
              <a:effectLst/>
            </a:endParaRPr>
          </a:p>
          <a:p>
            <a:pPr lvl="1"/>
            <a:r>
              <a:rPr lang="en-US" sz="2400" dirty="0" smtClean="0">
                <a:effectLst/>
              </a:rPr>
              <a:t>Representational </a:t>
            </a:r>
            <a:r>
              <a:rPr lang="en-US" sz="2400" dirty="0">
                <a:effectLst/>
              </a:rPr>
              <a:t>Adequacy – the ability to represent all the different kinds </a:t>
            </a:r>
            <a:r>
              <a:rPr lang="en-US" sz="2400" dirty="0" smtClean="0">
                <a:effectLst/>
              </a:rPr>
              <a:t>of knowledge </a:t>
            </a:r>
            <a:r>
              <a:rPr lang="en-US" sz="2400" dirty="0">
                <a:effectLst/>
              </a:rPr>
              <a:t>that might be needed in that </a:t>
            </a:r>
            <a:r>
              <a:rPr lang="en-US" sz="2400" dirty="0" smtClean="0">
                <a:effectLst/>
              </a:rPr>
              <a:t>domain.</a:t>
            </a:r>
            <a:endParaRPr lang="en-US" sz="2400" dirty="0">
              <a:effectLst/>
            </a:endParaRPr>
          </a:p>
          <a:p>
            <a:pPr lvl="1"/>
            <a:r>
              <a:rPr lang="en-US" sz="2400" dirty="0" smtClean="0">
                <a:effectLst/>
              </a:rPr>
              <a:t>Inferential </a:t>
            </a:r>
            <a:r>
              <a:rPr lang="en-US" sz="2400" dirty="0">
                <a:effectLst/>
              </a:rPr>
              <a:t>Adequacy –the ability to manipulate the representational structures </a:t>
            </a:r>
            <a:r>
              <a:rPr lang="en-US" sz="2400" dirty="0" smtClean="0">
                <a:effectLst/>
              </a:rPr>
              <a:t>to derive </a:t>
            </a:r>
            <a:r>
              <a:rPr lang="en-US" sz="2400" dirty="0">
                <a:effectLst/>
              </a:rPr>
              <a:t>new structures (corresponding to new knowledge) from existing structures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128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Requirements for Knowledge Representation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77" y="1882588"/>
            <a:ext cx="8503920" cy="3953436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>
                <a:effectLst/>
              </a:rPr>
              <a:t>Inferential </a:t>
            </a:r>
            <a:r>
              <a:rPr lang="en-US" sz="2400" dirty="0">
                <a:effectLst/>
              </a:rPr>
              <a:t>Efficiency – the ability to incorporate additional information into </a:t>
            </a:r>
            <a:r>
              <a:rPr lang="en-US" sz="2400" dirty="0" smtClean="0">
                <a:effectLst/>
              </a:rPr>
              <a:t>the knowledge </a:t>
            </a:r>
            <a:r>
              <a:rPr lang="en-US" sz="2400" dirty="0">
                <a:effectLst/>
              </a:rPr>
              <a:t>structure which can be used to focus the attention of the </a:t>
            </a:r>
            <a:r>
              <a:rPr lang="en-US" sz="2400" dirty="0" smtClean="0">
                <a:effectLst/>
              </a:rPr>
              <a:t>inference mechanisms </a:t>
            </a:r>
            <a:r>
              <a:rPr lang="en-US" sz="2400" dirty="0">
                <a:effectLst/>
              </a:rPr>
              <a:t>in the most promising </a:t>
            </a:r>
            <a:r>
              <a:rPr lang="en-US" sz="2400" dirty="0" smtClean="0">
                <a:effectLst/>
              </a:rPr>
              <a:t>directions.</a:t>
            </a:r>
            <a:endParaRPr lang="en-US" sz="2400" dirty="0">
              <a:effectLst/>
            </a:endParaRPr>
          </a:p>
          <a:p>
            <a:pPr lvl="1"/>
            <a:r>
              <a:rPr lang="en-US" sz="2400" dirty="0" smtClean="0">
                <a:effectLst/>
              </a:rPr>
              <a:t>Acquisitioned </a:t>
            </a:r>
            <a:r>
              <a:rPr lang="en-US" sz="2400" dirty="0">
                <a:effectLst/>
              </a:rPr>
              <a:t>Efficiency– the ability to acquire new information easily. </a:t>
            </a:r>
            <a:r>
              <a:rPr lang="en-US" sz="2400" dirty="0" smtClean="0">
                <a:effectLst/>
              </a:rPr>
              <a:t>Ideally the </a:t>
            </a:r>
            <a:r>
              <a:rPr lang="en-US" sz="2400" dirty="0">
                <a:effectLst/>
              </a:rPr>
              <a:t>agent should be able to control its own knowledge acquisition, but </a:t>
            </a:r>
            <a:r>
              <a:rPr lang="en-US" sz="2400" dirty="0" smtClean="0">
                <a:effectLst/>
              </a:rPr>
              <a:t>direct insertion </a:t>
            </a:r>
            <a:r>
              <a:rPr lang="en-US" sz="2400" dirty="0">
                <a:effectLst/>
              </a:rPr>
              <a:t>of information by a ‘knowledge engineer’ would be acceptable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800" dirty="0" smtClean="0">
                <a:effectLst/>
              </a:rPr>
              <a:t>Finding </a:t>
            </a:r>
            <a:r>
              <a:rPr lang="en-US" sz="2800" dirty="0">
                <a:effectLst/>
              </a:rPr>
              <a:t>a system that </a:t>
            </a:r>
            <a:r>
              <a:rPr lang="en-US" sz="2800" dirty="0" smtClean="0">
                <a:effectLst/>
              </a:rPr>
              <a:t>optimizes </a:t>
            </a:r>
            <a:r>
              <a:rPr lang="en-US" sz="2800" dirty="0">
                <a:effectLst/>
              </a:rPr>
              <a:t>these for all possible domains is not going to be feasible.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24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5276</TotalTime>
  <Words>1930</Words>
  <Application>Microsoft Macintosh PowerPoint</Application>
  <PresentationFormat>On-screen Show (4:3)</PresentationFormat>
  <Paragraphs>154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Orbit</vt:lpstr>
      <vt:lpstr>Artificial Intelligence</vt:lpstr>
      <vt:lpstr>Knowledge Representation</vt:lpstr>
      <vt:lpstr>Introduction</vt:lpstr>
      <vt:lpstr>Knowledge ?</vt:lpstr>
      <vt:lpstr>Knowledge Representation</vt:lpstr>
      <vt:lpstr>Knowledge Representation</vt:lpstr>
      <vt:lpstr>Knowledge Representation</vt:lpstr>
      <vt:lpstr>Requirements for Knowledge Representation</vt:lpstr>
      <vt:lpstr>Requirements for Knowledge Representation</vt:lpstr>
      <vt:lpstr>Good Representation</vt:lpstr>
      <vt:lpstr>Good Representation</vt:lpstr>
      <vt:lpstr>Components</vt:lpstr>
      <vt:lpstr>Components</vt:lpstr>
      <vt:lpstr>Knowledge Representation Using Natural Language</vt:lpstr>
      <vt:lpstr>Knowledge Representation Using Natural Language</vt:lpstr>
      <vt:lpstr>Knowledge Representation Using Natural Language</vt:lpstr>
      <vt:lpstr>Database Systems</vt:lpstr>
      <vt:lpstr>Instances in a Database Systems</vt:lpstr>
      <vt:lpstr>Manipulations of a Database System</vt:lpstr>
      <vt:lpstr>Knowledge Representation Using Databases</vt:lpstr>
      <vt:lpstr>Knowledge Representation Using Databases</vt:lpstr>
      <vt:lpstr>Frame Based Systems</vt:lpstr>
      <vt:lpstr>Frame Based Systems</vt:lpstr>
      <vt:lpstr>Semantics Networks</vt:lpstr>
      <vt:lpstr>First Order Logic</vt:lpstr>
      <vt:lpstr>Knowledge Representation using First Order Logic</vt:lpstr>
      <vt:lpstr>Advantages and Disadvantages</vt:lpstr>
      <vt:lpstr>Rule Based System</vt:lpstr>
      <vt:lpstr>Rule Based Inference</vt:lpstr>
      <vt:lpstr>Knowledge Representation using Rule Based System</vt:lpstr>
      <vt:lpstr>Best Knowledge Representation</vt:lpstr>
      <vt:lpstr>PowerPoint Presentation</vt:lpstr>
    </vt:vector>
  </TitlesOfParts>
  <Company>REM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Oluwasegun Adelaiye</dc:creator>
  <cp:lastModifiedBy>Oluwasegun Adelaiye</cp:lastModifiedBy>
  <cp:revision>61</cp:revision>
  <dcterms:created xsi:type="dcterms:W3CDTF">2019-09-25T03:47:48Z</dcterms:created>
  <dcterms:modified xsi:type="dcterms:W3CDTF">2019-11-06T09:18:31Z</dcterms:modified>
</cp:coreProperties>
</file>