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91" r:id="rId4"/>
    <p:sldId id="370" r:id="rId5"/>
    <p:sldId id="371" r:id="rId6"/>
    <p:sldId id="372" r:id="rId7"/>
    <p:sldId id="292" r:id="rId8"/>
    <p:sldId id="373" r:id="rId9"/>
    <p:sldId id="374" r:id="rId10"/>
    <p:sldId id="377" r:id="rId11"/>
    <p:sldId id="375" r:id="rId12"/>
    <p:sldId id="376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11E13D5-6786-7248-BFBC-6AF193E94647}" type="datetimeFigureOut">
              <a:rPr lang="en-US" smtClean="0"/>
              <a:t>20/11/19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Adelaiye O.I.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Expert </a:t>
            </a:r>
            <a:r>
              <a:rPr lang="en-US" dirty="0" smtClean="0"/>
              <a:t>Systems</a:t>
            </a:r>
            <a:r>
              <a:rPr lang="en-US" dirty="0"/>
              <a:t> </a:t>
            </a:r>
            <a:r>
              <a:rPr lang="en-US" dirty="0" smtClean="0"/>
              <a:t>in Summary?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expert systems are the computer applications developed to solve complex problems in a particular domain, at the level of extra-ordinary human intelligence and expertise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67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96" y="1894970"/>
            <a:ext cx="7863840" cy="3953436"/>
          </a:xfrm>
        </p:spPr>
        <p:txBody>
          <a:bodyPr>
            <a:noAutofit/>
          </a:bodyPr>
          <a:lstStyle/>
          <a:p>
            <a:r>
              <a:rPr lang="en-US" sz="4400" dirty="0"/>
              <a:t>High performance</a:t>
            </a:r>
          </a:p>
          <a:p>
            <a:r>
              <a:rPr lang="en-US" sz="4400" dirty="0"/>
              <a:t>Understandable</a:t>
            </a:r>
          </a:p>
          <a:p>
            <a:r>
              <a:rPr lang="en-US" sz="4400" dirty="0"/>
              <a:t>Reliable</a:t>
            </a:r>
          </a:p>
          <a:p>
            <a:r>
              <a:rPr lang="en-US" sz="4400" dirty="0"/>
              <a:t>Highly responsive</a:t>
            </a:r>
          </a:p>
        </p:txBody>
      </p:sp>
    </p:spTree>
    <p:extLst>
      <p:ext uri="{BB962C8B-B14F-4D97-AF65-F5344CB8AC3E}">
        <p14:creationId xmlns:p14="http://schemas.microsoft.com/office/powerpoint/2010/main" val="5108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2213"/>
            <a:ext cx="7581901" cy="1653988"/>
          </a:xfrm>
        </p:spPr>
        <p:txBody>
          <a:bodyPr/>
          <a:lstStyle/>
          <a:p>
            <a:r>
              <a:rPr lang="en-US" dirty="0"/>
              <a:t>Capabilities of Expert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23218"/>
            <a:ext cx="7581901" cy="3953436"/>
          </a:xfrm>
        </p:spPr>
        <p:txBody>
          <a:bodyPr>
            <a:noAutofit/>
          </a:bodyPr>
          <a:lstStyle/>
          <a:p>
            <a:r>
              <a:rPr lang="en-US" dirty="0"/>
              <a:t>The expert systems are capable of −</a:t>
            </a:r>
          </a:p>
          <a:p>
            <a:pPr lvl="1"/>
            <a:r>
              <a:rPr lang="en-US" sz="2400" dirty="0"/>
              <a:t>Advising</a:t>
            </a:r>
          </a:p>
          <a:p>
            <a:pPr lvl="1"/>
            <a:r>
              <a:rPr lang="en-US" sz="2400" dirty="0"/>
              <a:t>Instructing and assisting human in decision making</a:t>
            </a:r>
          </a:p>
          <a:p>
            <a:pPr lvl="1"/>
            <a:r>
              <a:rPr lang="en-US" sz="2400" dirty="0"/>
              <a:t>Demonstrating</a:t>
            </a:r>
          </a:p>
          <a:p>
            <a:pPr lvl="1"/>
            <a:r>
              <a:rPr lang="en-US" sz="2400" dirty="0"/>
              <a:t>Deriving a solution</a:t>
            </a:r>
          </a:p>
          <a:p>
            <a:pPr lvl="1"/>
            <a:r>
              <a:rPr lang="en-US" sz="2400" dirty="0"/>
              <a:t>Diagnosing</a:t>
            </a:r>
          </a:p>
          <a:p>
            <a:pPr lvl="1"/>
            <a:r>
              <a:rPr lang="en-US" sz="2400" dirty="0"/>
              <a:t>Explaining </a:t>
            </a:r>
          </a:p>
          <a:p>
            <a:pPr lvl="1"/>
            <a:r>
              <a:rPr lang="en-US" sz="2400" dirty="0"/>
              <a:t>Interpreting input</a:t>
            </a:r>
          </a:p>
          <a:p>
            <a:pPr lvl="1"/>
            <a:r>
              <a:rPr lang="en-US" sz="2400" dirty="0"/>
              <a:t>Predicting results</a:t>
            </a:r>
          </a:p>
          <a:p>
            <a:pPr lvl="1"/>
            <a:r>
              <a:rPr lang="en-US" sz="2400" dirty="0"/>
              <a:t>Justifying the conclusion</a:t>
            </a:r>
          </a:p>
          <a:p>
            <a:pPr lvl="1"/>
            <a:r>
              <a:rPr lang="en-US" sz="2400" dirty="0"/>
              <a:t>Suggesting alternative options to a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2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2213"/>
            <a:ext cx="7581901" cy="1653988"/>
          </a:xfrm>
        </p:spPr>
        <p:txBody>
          <a:bodyPr/>
          <a:lstStyle/>
          <a:p>
            <a:r>
              <a:rPr lang="en-US" dirty="0"/>
              <a:t>Capabilities of Expert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14882"/>
            <a:ext cx="7581901" cy="3953436"/>
          </a:xfrm>
        </p:spPr>
        <p:txBody>
          <a:bodyPr>
            <a:noAutofit/>
          </a:bodyPr>
          <a:lstStyle/>
          <a:p>
            <a:r>
              <a:rPr lang="en-US" sz="4000" dirty="0"/>
              <a:t>They are incapable of −</a:t>
            </a:r>
          </a:p>
          <a:p>
            <a:pPr lvl="1"/>
            <a:r>
              <a:rPr lang="en-US" sz="3600" dirty="0"/>
              <a:t>Substituting human decision makers</a:t>
            </a:r>
          </a:p>
          <a:p>
            <a:pPr lvl="1"/>
            <a:r>
              <a:rPr lang="en-US" sz="3600" dirty="0"/>
              <a:t>Possessing human capabilities</a:t>
            </a:r>
          </a:p>
          <a:p>
            <a:pPr lvl="1"/>
            <a:r>
              <a:rPr lang="en-US" sz="3600" dirty="0"/>
              <a:t>Producing accurate output for inadequate knowledge base</a:t>
            </a:r>
          </a:p>
          <a:p>
            <a:pPr lvl="1"/>
            <a:r>
              <a:rPr lang="en-US" sz="3600" dirty="0"/>
              <a:t>Refining their own </a:t>
            </a:r>
            <a:r>
              <a:rPr lang="en-US" sz="3600" dirty="0" smtClean="0"/>
              <a:t>knowledge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463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smtClean="0"/>
              <a:t>Expert</a:t>
            </a:r>
            <a:br>
              <a:rPr lang="en-US" dirty="0" smtClean="0"/>
            </a:b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Knowledge </a:t>
            </a:r>
            <a:r>
              <a:rPr lang="en-US" sz="4400" dirty="0"/>
              <a:t>Base</a:t>
            </a:r>
          </a:p>
          <a:p>
            <a:r>
              <a:rPr lang="en-US" sz="4400" dirty="0"/>
              <a:t>Inference Engine</a:t>
            </a:r>
          </a:p>
          <a:p>
            <a:r>
              <a:rPr lang="en-US" sz="4400" dirty="0"/>
              <a:t>User Interface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788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181100"/>
            <a:ext cx="7556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</a:t>
            </a: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It contains domain-specific and </a:t>
            </a:r>
            <a:r>
              <a:rPr lang="en-US" sz="3600" dirty="0" smtClean="0"/>
              <a:t>high quality </a:t>
            </a:r>
            <a:r>
              <a:rPr lang="en-US" sz="3600" dirty="0"/>
              <a:t>knowledge.</a:t>
            </a:r>
          </a:p>
          <a:p>
            <a:r>
              <a:rPr lang="en-US" sz="3600" dirty="0"/>
              <a:t>Knowledge is required to exhibit intelligence. The success of any ES majorly depends upon the collection of highly accurate and precise knowledge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660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Knowledge?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</a:t>
            </a:r>
            <a:r>
              <a:rPr lang="en-US" sz="3600" dirty="0"/>
              <a:t>is collection of facts. </a:t>
            </a:r>
            <a:endParaRPr lang="en-US" sz="3600" dirty="0" smtClean="0"/>
          </a:p>
          <a:p>
            <a:r>
              <a:rPr lang="en-US" sz="3600" dirty="0" smtClean="0"/>
              <a:t>Information </a:t>
            </a:r>
            <a:r>
              <a:rPr lang="en-US" sz="3600" dirty="0"/>
              <a:t>is organized as data and facts about the task domain. </a:t>
            </a:r>
            <a:endParaRPr lang="en-US" sz="3600" dirty="0" smtClean="0"/>
          </a:p>
          <a:p>
            <a:r>
              <a:rPr lang="en-US" sz="3600" dirty="0" smtClean="0"/>
              <a:t>Data</a:t>
            </a:r>
            <a:r>
              <a:rPr lang="en-US" sz="3600" dirty="0"/>
              <a:t>, information, and past experience combined together are termed as knowledge. </a:t>
            </a:r>
          </a:p>
        </p:txBody>
      </p:sp>
    </p:spTree>
    <p:extLst>
      <p:ext uri="{BB962C8B-B14F-4D97-AF65-F5344CB8AC3E}">
        <p14:creationId xmlns:p14="http://schemas.microsoft.com/office/powerpoint/2010/main" val="177455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Knowledge </a:t>
            </a: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knowledge base of an ES is a store of both, factual and heuristic knowledge.</a:t>
            </a:r>
          </a:p>
          <a:p>
            <a:pPr lvl="1"/>
            <a:r>
              <a:rPr lang="en-US" sz="2800" dirty="0"/>
              <a:t>Factual Knowledge − It is the information widely accepted by the Knowledge Engineers and scholars in the task domain.</a:t>
            </a:r>
          </a:p>
          <a:p>
            <a:pPr lvl="1"/>
            <a:r>
              <a:rPr lang="en-US" sz="2800" dirty="0"/>
              <a:t>Heuristic Knowledge − It is about practice, accurate </a:t>
            </a:r>
            <a:r>
              <a:rPr lang="en-US" sz="2800" dirty="0" smtClean="0"/>
              <a:t>judgment, </a:t>
            </a:r>
            <a:r>
              <a:rPr lang="en-US" sz="2800" dirty="0"/>
              <a:t>one’s ability of evaluation, and guessing.</a:t>
            </a:r>
          </a:p>
        </p:txBody>
      </p:sp>
    </p:spTree>
    <p:extLst>
      <p:ext uri="{BB962C8B-B14F-4D97-AF65-F5344CB8AC3E}">
        <p14:creationId xmlns:p14="http://schemas.microsoft.com/office/powerpoint/2010/main" val="334757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</a:t>
            </a:r>
            <a:r>
              <a:rPr lang="en-US" dirty="0" smtClean="0"/>
              <a:t>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 is the method used to organize and formalize the knowledge in the knowledge base. </a:t>
            </a:r>
            <a:endParaRPr lang="en-US" sz="4000" dirty="0" smtClean="0"/>
          </a:p>
          <a:p>
            <a:r>
              <a:rPr lang="en-US" sz="4000" dirty="0" smtClean="0"/>
              <a:t>It </a:t>
            </a:r>
            <a:r>
              <a:rPr lang="en-US" sz="4000" dirty="0"/>
              <a:t>is in the form of IF-THEN-ELSE rules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93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success of any expert system majorly depends on the quality, completeness, and accuracy of the information stored in the knowledge base.</a:t>
            </a:r>
          </a:p>
          <a:p>
            <a:r>
              <a:rPr lang="en-US" sz="2800" dirty="0"/>
              <a:t>The knowledge base is formed by readings from various experts, scholars, and the Knowledge Engineers. The knowledge engineer is a person with the qualities of empathy, quick learning, and case analyzing skills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00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He acquires information from subject expert by recording, interviewing, and observing him at work, etc. </a:t>
            </a:r>
          </a:p>
          <a:p>
            <a:r>
              <a:rPr lang="en-US" sz="2800" dirty="0" smtClean="0"/>
              <a:t>He then categorizes and organizes the information in a meaningful way, in the form of IF-THEN-ELSE rules, to be used by interference machine. </a:t>
            </a:r>
          </a:p>
          <a:p>
            <a:r>
              <a:rPr lang="en-US" sz="2800" dirty="0" smtClean="0"/>
              <a:t>The knowledge engineer also monitors the development of the 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76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</a:t>
            </a:r>
            <a:r>
              <a:rPr lang="en-US" dirty="0" smtClean="0"/>
              <a:t>Engine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of efficient procedures and rules by the Inference Engine is essential in deducting a correct, flawless solution.</a:t>
            </a:r>
          </a:p>
          <a:p>
            <a:r>
              <a:rPr lang="en-US" sz="3200" dirty="0"/>
              <a:t>In case of knowledge-based ES, the Inference Engine acquires and manipulates the knowledge from the knowledge base to arrive at a particular solution.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50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86756"/>
            <a:ext cx="7581901" cy="3953436"/>
          </a:xfrm>
        </p:spPr>
        <p:txBody>
          <a:bodyPr>
            <a:noAutofit/>
          </a:bodyPr>
          <a:lstStyle/>
          <a:p>
            <a:r>
              <a:rPr lang="en-US" sz="3600" dirty="0"/>
              <a:t>In case of rule based ES, it −</a:t>
            </a:r>
          </a:p>
          <a:p>
            <a:pPr lvl="1"/>
            <a:r>
              <a:rPr lang="en-US" sz="3200" dirty="0"/>
              <a:t>Applies rules repeatedly to the facts, which are obtained from earlier rule application.</a:t>
            </a:r>
          </a:p>
          <a:p>
            <a:pPr lvl="1"/>
            <a:r>
              <a:rPr lang="en-US" sz="3200" dirty="0"/>
              <a:t>Adds new knowledge into the knowledge base if required.</a:t>
            </a:r>
          </a:p>
          <a:p>
            <a:pPr lvl="1"/>
            <a:r>
              <a:rPr lang="en-US" sz="3200" dirty="0"/>
              <a:t>Resolves rules conflict when multiple rules are applicable to a particular case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897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recommend a solution, the Inference Engine uses the following strategies −</a:t>
            </a:r>
          </a:p>
          <a:p>
            <a:pPr lvl="1"/>
            <a:r>
              <a:rPr lang="en-US" sz="3600" dirty="0"/>
              <a:t>Forward Chaining</a:t>
            </a:r>
          </a:p>
          <a:p>
            <a:pPr lvl="1"/>
            <a:r>
              <a:rPr lang="en-US" sz="3600" dirty="0"/>
              <a:t>Backward </a:t>
            </a:r>
            <a:r>
              <a:rPr lang="en-US" sz="3600" dirty="0" smtClean="0"/>
              <a:t>Chaining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286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551" y="1720951"/>
            <a:ext cx="8364538" cy="3953436"/>
          </a:xfrm>
        </p:spPr>
        <p:txBody>
          <a:bodyPr>
            <a:noAutofit/>
          </a:bodyPr>
          <a:lstStyle/>
          <a:p>
            <a:r>
              <a:rPr lang="en-US" sz="2800" dirty="0"/>
              <a:t>It is a strategy of an expert system to answer the question, “What can happen next?”</a:t>
            </a:r>
          </a:p>
          <a:p>
            <a:r>
              <a:rPr lang="en-US" sz="2800" dirty="0"/>
              <a:t>Here, the Inference Engine follows the chain of conditions and derivations and finally deduces the outcome. It considers all the facts and rules, and sorts them before concluding to a solution.</a:t>
            </a:r>
          </a:p>
          <a:p>
            <a:r>
              <a:rPr lang="en-US" sz="2800" dirty="0"/>
              <a:t>This strategy is followed for working on conclusion, result, or effect. For example, prediction of share market status as an effect of changes in interest rates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55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96900"/>
            <a:ext cx="8902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25" y="1628587"/>
            <a:ext cx="8018174" cy="3953436"/>
          </a:xfrm>
        </p:spPr>
        <p:txBody>
          <a:bodyPr>
            <a:noAutofit/>
          </a:bodyPr>
          <a:lstStyle/>
          <a:p>
            <a:r>
              <a:rPr lang="en-US" sz="2800" dirty="0"/>
              <a:t>With this strategy, an expert system finds out the answer to the question, “Why this happened?”</a:t>
            </a:r>
          </a:p>
          <a:p>
            <a:r>
              <a:rPr lang="en-US" sz="2800" dirty="0"/>
              <a:t>On the basis of what has already happened, the Inference Engine tries to find out which conditions could have happened in the past for this result.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strategy is followed for finding out cause or reason. For example, diagnosis of blood cancer in humans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3988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96900"/>
            <a:ext cx="8902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User interface provides interaction between user of the ES and the ES itself. </a:t>
            </a:r>
            <a:endParaRPr lang="en-US" sz="3200" dirty="0" smtClean="0"/>
          </a:p>
          <a:p>
            <a:r>
              <a:rPr lang="en-US" sz="3200" dirty="0" smtClean="0"/>
              <a:t>Generally </a:t>
            </a:r>
            <a:r>
              <a:rPr lang="en-US" sz="3200" dirty="0"/>
              <a:t>Natural Language Processing so as to be used by the user who is well-versed in the task domain.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user of the ES need not be necessarily an expert in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37622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60872"/>
            <a:ext cx="7581901" cy="3953436"/>
          </a:xfrm>
        </p:spPr>
        <p:txBody>
          <a:bodyPr>
            <a:noAutofit/>
          </a:bodyPr>
          <a:lstStyle/>
          <a:p>
            <a:r>
              <a:rPr lang="en-US" sz="3200" dirty="0"/>
              <a:t>An </a:t>
            </a:r>
            <a:r>
              <a:rPr lang="en-US" sz="3200" i="1" dirty="0"/>
              <a:t>expert</a:t>
            </a:r>
            <a:r>
              <a:rPr lang="en-US" sz="3200" dirty="0"/>
              <a:t>, more generally, is a person with </a:t>
            </a:r>
            <a:endParaRPr lang="en-US" sz="3200" dirty="0" smtClean="0"/>
          </a:p>
          <a:p>
            <a:pPr lvl="1"/>
            <a:r>
              <a:rPr lang="en-US" sz="3000" dirty="0"/>
              <a:t>E</a:t>
            </a:r>
            <a:r>
              <a:rPr lang="en-US" sz="3000" dirty="0" smtClean="0"/>
              <a:t>xtensive </a:t>
            </a:r>
            <a:r>
              <a:rPr lang="en-US" sz="3000" dirty="0"/>
              <a:t>knowledge or ability based on research, </a:t>
            </a:r>
            <a:endParaRPr lang="en-US" sz="3000" dirty="0" smtClean="0"/>
          </a:p>
          <a:p>
            <a:pPr lvl="1"/>
            <a:r>
              <a:rPr lang="en-US" sz="3000" dirty="0"/>
              <a:t>E</a:t>
            </a:r>
            <a:r>
              <a:rPr lang="en-US" sz="3000" dirty="0" smtClean="0"/>
              <a:t>xperience</a:t>
            </a:r>
            <a:r>
              <a:rPr lang="en-US" sz="3000" dirty="0"/>
              <a:t>, or </a:t>
            </a:r>
            <a:endParaRPr lang="en-US" sz="3000" dirty="0" smtClean="0"/>
          </a:p>
          <a:p>
            <a:pPr lvl="1"/>
            <a:r>
              <a:rPr lang="en-US" sz="3000" dirty="0"/>
              <a:t>O</a:t>
            </a:r>
            <a:r>
              <a:rPr lang="en-US" sz="3000" dirty="0" smtClean="0"/>
              <a:t>ccupation </a:t>
            </a:r>
            <a:r>
              <a:rPr lang="en-US" sz="3000" dirty="0"/>
              <a:t>and in a particular area of study.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40262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68" y="1744042"/>
            <a:ext cx="8872539" cy="3953436"/>
          </a:xfrm>
        </p:spPr>
        <p:txBody>
          <a:bodyPr>
            <a:noAutofit/>
          </a:bodyPr>
          <a:lstStyle/>
          <a:p>
            <a:r>
              <a:rPr lang="en-US" sz="3200" dirty="0"/>
              <a:t>It explains how the ES has arrived at a particular recommendation. The explanation may appear in the following </a:t>
            </a:r>
            <a:r>
              <a:rPr lang="en-US" sz="3200" dirty="0" smtClean="0"/>
              <a:t>forms:</a:t>
            </a:r>
            <a:endParaRPr lang="en-US" sz="3200" dirty="0"/>
          </a:p>
          <a:p>
            <a:pPr lvl="1"/>
            <a:r>
              <a:rPr lang="en-US" sz="2800" dirty="0"/>
              <a:t>Natural language displayed on screen.</a:t>
            </a:r>
          </a:p>
          <a:p>
            <a:pPr lvl="1"/>
            <a:r>
              <a:rPr lang="en-US" sz="2800" dirty="0"/>
              <a:t>Verbal narrations in natural language.</a:t>
            </a:r>
          </a:p>
          <a:p>
            <a:pPr lvl="1"/>
            <a:r>
              <a:rPr lang="en-US" sz="2800" dirty="0"/>
              <a:t>Listing of rule numbers displayed on the screen.</a:t>
            </a:r>
          </a:p>
          <a:p>
            <a:r>
              <a:rPr lang="en-US" sz="3200" dirty="0"/>
              <a:t>The user interface makes it easy to trace the credibility of the deductions.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628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Requirements of Efficient ES User </a:t>
            </a:r>
            <a:r>
              <a:rPr lang="en-US" sz="4800" dirty="0" smtClean="0"/>
              <a:t>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32" y="1882588"/>
            <a:ext cx="8503920" cy="3953436"/>
          </a:xfrm>
        </p:spPr>
        <p:txBody>
          <a:bodyPr>
            <a:noAutofit/>
          </a:bodyPr>
          <a:lstStyle/>
          <a:p>
            <a:r>
              <a:rPr lang="en-US" sz="3200" dirty="0"/>
              <a:t>It should help users to accomplish their goals in shortest possible way.</a:t>
            </a:r>
          </a:p>
          <a:p>
            <a:r>
              <a:rPr lang="en-US" sz="3200" dirty="0"/>
              <a:t>It should be designed to work for user’s existing or desired work practices.</a:t>
            </a:r>
          </a:p>
          <a:p>
            <a:r>
              <a:rPr lang="en-US" sz="3200" dirty="0"/>
              <a:t>Its technology should be adaptable to user’s requirements; not the other way round.</a:t>
            </a:r>
          </a:p>
          <a:p>
            <a:r>
              <a:rPr lang="en-US" sz="3200" dirty="0"/>
              <a:t>It should make efficient use of user input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4658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Systems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59" y="1882588"/>
            <a:ext cx="8503920" cy="3953436"/>
          </a:xfrm>
        </p:spPr>
        <p:txBody>
          <a:bodyPr>
            <a:noAutofit/>
          </a:bodyPr>
          <a:lstStyle/>
          <a:p>
            <a:r>
              <a:rPr lang="en-US" sz="3200" dirty="0"/>
              <a:t>No technology can offer easy and complete solution. Large systems are costly, require significant development time, and computer resources. ESs have their limitations which </a:t>
            </a:r>
            <a:r>
              <a:rPr lang="en-US" sz="3200" dirty="0" smtClean="0"/>
              <a:t>include:</a:t>
            </a:r>
            <a:endParaRPr lang="en-US" sz="3200" dirty="0"/>
          </a:p>
          <a:p>
            <a:pPr lvl="1"/>
            <a:r>
              <a:rPr lang="en-US" sz="2800" dirty="0"/>
              <a:t>Limitations of the technology</a:t>
            </a:r>
          </a:p>
          <a:p>
            <a:pPr lvl="1"/>
            <a:r>
              <a:rPr lang="en-US" sz="2800" dirty="0"/>
              <a:t>Difficult knowledge acquisition</a:t>
            </a:r>
          </a:p>
          <a:p>
            <a:pPr lvl="1"/>
            <a:r>
              <a:rPr lang="en-US" sz="2800" dirty="0"/>
              <a:t>ES are difficult to maintain</a:t>
            </a:r>
          </a:p>
          <a:p>
            <a:pPr lvl="1"/>
            <a:r>
              <a:rPr lang="en-US" sz="2800" dirty="0"/>
              <a:t>High development costs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537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Expert </a:t>
            </a:r>
            <a:r>
              <a:rPr lang="en-US" dirty="0" smtClean="0"/>
              <a:t>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79655"/>
              </p:ext>
            </p:extLst>
          </p:nvPr>
        </p:nvGraphicFramePr>
        <p:xfrm>
          <a:off x="779462" y="1952048"/>
          <a:ext cx="7856537" cy="449579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159924"/>
                <a:gridCol w="4696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Design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Camera lens design, automobile design.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Medical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Diagnosis Systems to deduce cause of disease from observed data, conduction medical operations on humans.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Monitoring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Comparing data continuously with observed system or with prescribed behavior such as leakage monitoring in long petroleum pipeline.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Process Control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Controlling a physical process based on monitoring.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Knowledge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Finding out faults in vehicles, computers.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Finance/Commerce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Detection of possible fraud, suspicious transactions, stock market trading, Airline scheduling, cargo scheduling.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71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The process of ES development is iterative. Steps in developing the ES include </a:t>
            </a:r>
            <a:r>
              <a:rPr lang="en-US" sz="3300" dirty="0" smtClean="0"/>
              <a:t>−</a:t>
            </a:r>
          </a:p>
          <a:p>
            <a:pPr marL="0" indent="0">
              <a:buNone/>
            </a:pPr>
            <a:endParaRPr lang="en-US" sz="3300" dirty="0"/>
          </a:p>
          <a:p>
            <a:pPr lvl="1"/>
            <a:r>
              <a:rPr lang="en-US" sz="3300" dirty="0"/>
              <a:t>Identify Problem Domain</a:t>
            </a:r>
          </a:p>
          <a:p>
            <a:pPr lvl="2"/>
            <a:r>
              <a:rPr lang="en-US" sz="3300" dirty="0"/>
              <a:t>The problem must be suitable for an expert system to solve it.</a:t>
            </a:r>
          </a:p>
          <a:p>
            <a:pPr lvl="2"/>
            <a:r>
              <a:rPr lang="en-US" sz="3300" dirty="0"/>
              <a:t>Find the experts in task domain for the ES project.</a:t>
            </a:r>
          </a:p>
          <a:p>
            <a:pPr lvl="2"/>
            <a:r>
              <a:rPr lang="en-US" sz="3300" dirty="0"/>
              <a:t>Establish cost-effectiveness of the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2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 </a:t>
            </a:r>
            <a:r>
              <a:rPr lang="en-US" sz="3600" dirty="0"/>
              <a:t>the System</a:t>
            </a:r>
          </a:p>
          <a:p>
            <a:pPr lvl="1"/>
            <a:r>
              <a:rPr lang="en-US" sz="3400" dirty="0"/>
              <a:t>Identify the ES Technology</a:t>
            </a:r>
          </a:p>
          <a:p>
            <a:pPr lvl="1"/>
            <a:r>
              <a:rPr lang="en-US" sz="3400" dirty="0"/>
              <a:t>Know and establish the degree of integration with the other systems and databases.</a:t>
            </a:r>
          </a:p>
          <a:p>
            <a:pPr lvl="1"/>
            <a:r>
              <a:rPr lang="en-US" sz="3400" dirty="0"/>
              <a:t>Realize how the concepts can represent the domain knowledge best.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52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Develop the Prototype</a:t>
            </a:r>
          </a:p>
          <a:p>
            <a:pPr lvl="1"/>
            <a:r>
              <a:rPr lang="en-US" sz="3400" dirty="0"/>
              <a:t>From Knowledge Base: The knowledge engineer works to −</a:t>
            </a:r>
          </a:p>
          <a:p>
            <a:pPr lvl="1"/>
            <a:r>
              <a:rPr lang="en-US" sz="3400" dirty="0"/>
              <a:t>Acquire domain knowledge from the expert.</a:t>
            </a:r>
          </a:p>
          <a:p>
            <a:pPr lvl="1"/>
            <a:r>
              <a:rPr lang="en-US" sz="3400" dirty="0"/>
              <a:t>Represent it in the form of If-THEN-ELSE rules.</a:t>
            </a:r>
          </a:p>
        </p:txBody>
      </p:sp>
    </p:spTree>
    <p:extLst>
      <p:ext uri="{BB962C8B-B14F-4D97-AF65-F5344CB8AC3E}">
        <p14:creationId xmlns:p14="http://schemas.microsoft.com/office/powerpoint/2010/main" val="1862866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Test and Refine the Prototype</a:t>
            </a:r>
          </a:p>
          <a:p>
            <a:pPr lvl="1"/>
            <a:r>
              <a:rPr lang="en-US" sz="3400" dirty="0"/>
              <a:t>The knowledge engineer uses sample cases to test the prototype for any deficiencies in performance.</a:t>
            </a:r>
          </a:p>
          <a:p>
            <a:pPr lvl="1"/>
            <a:r>
              <a:rPr lang="en-US" sz="3400" dirty="0"/>
              <a:t>End users test the prototypes of the ES.</a:t>
            </a:r>
          </a:p>
        </p:txBody>
      </p:sp>
    </p:spTree>
    <p:extLst>
      <p:ext uri="{BB962C8B-B14F-4D97-AF65-F5344CB8AC3E}">
        <p14:creationId xmlns:p14="http://schemas.microsoft.com/office/powerpoint/2010/main" val="31703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Develop and Complete the ES</a:t>
            </a:r>
          </a:p>
          <a:p>
            <a:pPr lvl="1"/>
            <a:r>
              <a:rPr lang="en-US" sz="3400" dirty="0"/>
              <a:t>Test and ensure the interaction of the ES with all elements of its environment, including end users, databases, and other information systems.</a:t>
            </a:r>
          </a:p>
          <a:p>
            <a:pPr lvl="1"/>
            <a:r>
              <a:rPr lang="en-US" sz="3400" dirty="0"/>
              <a:t>Document the ES project well.</a:t>
            </a:r>
          </a:p>
          <a:p>
            <a:pPr lvl="1"/>
            <a:r>
              <a:rPr lang="en-US" sz="3400" dirty="0" smtClean="0"/>
              <a:t>Train </a:t>
            </a:r>
            <a:r>
              <a:rPr lang="en-US" sz="3400" dirty="0"/>
              <a:t>the user to use ES.</a:t>
            </a:r>
          </a:p>
        </p:txBody>
      </p:sp>
    </p:spTree>
    <p:extLst>
      <p:ext uri="{BB962C8B-B14F-4D97-AF65-F5344CB8AC3E}">
        <p14:creationId xmlns:p14="http://schemas.microsoft.com/office/powerpoint/2010/main" val="42925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Expert Systems: General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275594"/>
          </a:xfrm>
        </p:spPr>
        <p:txBody>
          <a:bodyPr>
            <a:normAutofit/>
          </a:bodyPr>
          <a:lstStyle/>
          <a:p>
            <a:r>
              <a:rPr lang="en-US" sz="3600" dirty="0"/>
              <a:t>Maintain the System</a:t>
            </a:r>
          </a:p>
          <a:p>
            <a:pPr lvl="1"/>
            <a:r>
              <a:rPr lang="en-US" sz="3400" dirty="0"/>
              <a:t>Keep the knowledge base up-to-date by regular review and update.</a:t>
            </a:r>
          </a:p>
          <a:p>
            <a:pPr lvl="1"/>
            <a:r>
              <a:rPr lang="en-US" sz="3400" dirty="0"/>
              <a:t>Cater for new interfaces with other information systems, as those systems evolve.</a:t>
            </a:r>
          </a:p>
        </p:txBody>
      </p:sp>
    </p:spTree>
    <p:extLst>
      <p:ext uri="{BB962C8B-B14F-4D97-AF65-F5344CB8AC3E}">
        <p14:creationId xmlns:p14="http://schemas.microsoft.com/office/powerpoint/2010/main" val="59421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60872"/>
            <a:ext cx="7581901" cy="3953436"/>
          </a:xfrm>
        </p:spPr>
        <p:txBody>
          <a:bodyPr>
            <a:noAutofit/>
          </a:bodyPr>
          <a:lstStyle/>
          <a:p>
            <a:r>
              <a:rPr lang="en-US" sz="3200" i="1" dirty="0"/>
              <a:t>Experts</a:t>
            </a:r>
            <a:r>
              <a:rPr lang="en-US" sz="3200" dirty="0"/>
              <a:t> are called in for advice on their respective subject, </a:t>
            </a:r>
            <a:endParaRPr lang="en-US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ut </a:t>
            </a:r>
            <a:r>
              <a:rPr lang="en-US" sz="3200" dirty="0"/>
              <a:t>they do not always agree on the particulars of a field of study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Having</a:t>
            </a:r>
            <a:r>
              <a:rPr lang="en-US" sz="3200" dirty="0"/>
              <a:t>, involving, or displaying special skill or knowledge derived from training or </a:t>
            </a:r>
            <a:r>
              <a:rPr lang="en-US" sz="3200" dirty="0" smtClean="0"/>
              <a:t>experience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772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41" y="1951861"/>
            <a:ext cx="8503920" cy="3953436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3600" dirty="0" smtClean="0"/>
              <a:t>Availability: </a:t>
            </a:r>
            <a:r>
              <a:rPr lang="en-US" sz="3600" dirty="0"/>
              <a:t>They are easily available due to mass production of software.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Less Production </a:t>
            </a:r>
            <a:r>
              <a:rPr lang="en-US" sz="3600" dirty="0" smtClean="0"/>
              <a:t>Cost: </a:t>
            </a:r>
            <a:r>
              <a:rPr lang="en-US" sz="3600" dirty="0"/>
              <a:t>Production cost is reasonable. This makes them affordable.</a:t>
            </a:r>
          </a:p>
          <a:p>
            <a:pPr>
              <a:spcBef>
                <a:spcPts val="800"/>
              </a:spcBef>
            </a:pPr>
            <a:r>
              <a:rPr lang="en-US" sz="3600" dirty="0" smtClean="0"/>
              <a:t>Speed: </a:t>
            </a:r>
            <a:r>
              <a:rPr lang="en-US" sz="3600" dirty="0"/>
              <a:t>They offer great speed. They reduce the amount of work an individual puts in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8981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52" y="2205862"/>
            <a:ext cx="8133629" cy="3953436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3600" dirty="0" smtClean="0"/>
              <a:t>Less </a:t>
            </a:r>
            <a:r>
              <a:rPr lang="en-US" sz="3600" dirty="0"/>
              <a:t>Error </a:t>
            </a:r>
            <a:r>
              <a:rPr lang="en-US" sz="3600" dirty="0" smtClean="0"/>
              <a:t>Rate: </a:t>
            </a:r>
            <a:r>
              <a:rPr lang="en-US" sz="3600" dirty="0"/>
              <a:t>Error rate is low as compared to human errors.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Reducing </a:t>
            </a:r>
            <a:r>
              <a:rPr lang="en-US" sz="3600" dirty="0" smtClean="0"/>
              <a:t>Risk: They </a:t>
            </a:r>
            <a:r>
              <a:rPr lang="en-US" sz="3600" dirty="0"/>
              <a:t>can work in the environment dangerous to humans.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Steady </a:t>
            </a:r>
            <a:r>
              <a:rPr lang="en-US" sz="3600" dirty="0" smtClean="0"/>
              <a:t>response: They </a:t>
            </a:r>
            <a:r>
              <a:rPr lang="en-US" sz="3600" dirty="0"/>
              <a:t>work steadily without getting motional, tensed or fatigued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8257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60872"/>
            <a:ext cx="7581901" cy="3953436"/>
          </a:xfrm>
        </p:spPr>
        <p:txBody>
          <a:bodyPr>
            <a:noAutofit/>
          </a:bodyPr>
          <a:lstStyle/>
          <a:p>
            <a:r>
              <a:rPr lang="en-US" sz="3200" i="1" dirty="0" smtClean="0"/>
              <a:t>An medical Doctor will be the </a:t>
            </a:r>
            <a:r>
              <a:rPr lang="en-US" sz="3200" i="1" dirty="0" err="1" smtClean="0"/>
              <a:t>wrongest</a:t>
            </a:r>
            <a:r>
              <a:rPr lang="en-US" sz="3200" i="1" dirty="0" smtClean="0"/>
              <a:t> person to ask the ratio of cement to sand in the construction of blocks.</a:t>
            </a:r>
          </a:p>
          <a:p>
            <a:r>
              <a:rPr lang="en-US" sz="3200" i="1" dirty="0" smtClean="0"/>
              <a:t>In Nigeria we see Lawyer with all there learnedness can not write a program to calculate ordinary square root.</a:t>
            </a:r>
          </a:p>
          <a:p>
            <a:r>
              <a:rPr lang="en-US" sz="3200" i="1" dirty="0" smtClean="0"/>
              <a:t>It requires experts in the field.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555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9900" y="5803901"/>
            <a:ext cx="2743200" cy="475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" y="6273801"/>
            <a:ext cx="2743200" cy="475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54750" y="6254751"/>
            <a:ext cx="2743200" cy="475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39327"/>
            <a:ext cx="7581901" cy="16539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1339850"/>
            <a:ext cx="9144000" cy="53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756" y="1781808"/>
            <a:ext cx="9326882" cy="3953436"/>
          </a:xfrm>
        </p:spPr>
        <p:txBody>
          <a:bodyPr>
            <a:noAutofit/>
          </a:bodyPr>
          <a:lstStyle/>
          <a:p>
            <a:pPr lvl="1"/>
            <a:r>
              <a:rPr lang="en-US" sz="3600" dirty="0" smtClean="0"/>
              <a:t>Designed </a:t>
            </a:r>
            <a:r>
              <a:rPr lang="en-US" sz="3600" dirty="0"/>
              <a:t>to solve real problems in a particular domain that normally would require a human expert. </a:t>
            </a:r>
            <a:endParaRPr lang="en-US" sz="3600" dirty="0" smtClean="0"/>
          </a:p>
          <a:p>
            <a:pPr lvl="1"/>
            <a:r>
              <a:rPr lang="en-US" sz="3600" dirty="0" smtClean="0"/>
              <a:t>It </a:t>
            </a:r>
            <a:r>
              <a:rPr lang="en-US" sz="3600" dirty="0"/>
              <a:t>can solve many types of problems </a:t>
            </a:r>
            <a:endParaRPr lang="en-US" sz="3600" dirty="0" smtClean="0"/>
          </a:p>
          <a:p>
            <a:pPr lvl="1"/>
            <a:r>
              <a:rPr lang="en-US" sz="3600" dirty="0" smtClean="0"/>
              <a:t>Developing </a:t>
            </a:r>
            <a:r>
              <a:rPr lang="en-US" sz="3600" dirty="0"/>
              <a:t>an expert system involves extracting relevant knowledge from human experts in the area of problem, called domain experts.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065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756" y="1781808"/>
            <a:ext cx="9326882" cy="3953436"/>
          </a:xfrm>
        </p:spPr>
        <p:txBody>
          <a:bodyPr>
            <a:noAutofit/>
          </a:bodyPr>
          <a:lstStyle/>
          <a:p>
            <a:pPr lvl="1"/>
            <a:r>
              <a:rPr lang="en-US" sz="3600" dirty="0" smtClean="0">
                <a:effectLst/>
              </a:rPr>
              <a:t>Computer </a:t>
            </a:r>
            <a:r>
              <a:rPr lang="en-US" sz="3600" dirty="0">
                <a:effectLst/>
              </a:rPr>
              <a:t>programs that try to </a:t>
            </a:r>
            <a:r>
              <a:rPr lang="en-US" sz="3600" dirty="0" smtClean="0">
                <a:effectLst/>
              </a:rPr>
              <a:t>replicate </a:t>
            </a:r>
            <a:r>
              <a:rPr lang="en-US" sz="3600" dirty="0">
                <a:effectLst/>
              </a:rPr>
              <a:t>knowledge and skills of human experts in some area, and then solve </a:t>
            </a:r>
            <a:r>
              <a:rPr lang="en-US" sz="3600" dirty="0" smtClean="0">
                <a:effectLst/>
              </a:rPr>
              <a:t>problems </a:t>
            </a:r>
            <a:r>
              <a:rPr lang="en-US" sz="3600" dirty="0">
                <a:effectLst/>
              </a:rPr>
              <a:t>in this area (the way human experts would</a:t>
            </a:r>
            <a:r>
              <a:rPr lang="en-US" sz="3600" dirty="0" smtClean="0">
                <a:effectLst/>
              </a:rPr>
              <a:t>)</a:t>
            </a:r>
            <a:endParaRPr lang="en-US" sz="3600" dirty="0">
              <a:effectLst/>
            </a:endParaRPr>
          </a:p>
          <a:p>
            <a:pPr lvl="1"/>
            <a:r>
              <a:rPr lang="en-US" sz="3600" dirty="0" smtClean="0">
                <a:effectLst/>
              </a:rPr>
              <a:t>Take </a:t>
            </a:r>
            <a:r>
              <a:rPr lang="en-US" sz="3600" dirty="0">
                <a:effectLst/>
              </a:rPr>
              <a:t>their roots </a:t>
            </a:r>
            <a:r>
              <a:rPr lang="en-US" sz="3600" dirty="0" smtClean="0">
                <a:effectLst/>
              </a:rPr>
              <a:t>in Cognitive Science: </a:t>
            </a:r>
            <a:r>
              <a:rPr lang="en-US" sz="3600" dirty="0">
                <a:effectLst/>
              </a:rPr>
              <a:t>the study of human mind </a:t>
            </a:r>
            <a:r>
              <a:rPr lang="en-US" sz="3600" dirty="0" smtClean="0">
                <a:effectLst/>
              </a:rPr>
              <a:t>using combination </a:t>
            </a:r>
            <a:r>
              <a:rPr lang="en-US" sz="3600" dirty="0">
                <a:effectLst/>
              </a:rPr>
              <a:t>of AI and </a:t>
            </a:r>
            <a:r>
              <a:rPr lang="en-US" sz="3600" dirty="0" smtClean="0">
                <a:effectLst/>
              </a:rPr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289509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756" y="1781808"/>
            <a:ext cx="9326882" cy="3953436"/>
          </a:xfrm>
        </p:spPr>
        <p:txBody>
          <a:bodyPr>
            <a:noAutofit/>
          </a:bodyPr>
          <a:lstStyle/>
          <a:p>
            <a:pPr lvl="1"/>
            <a:r>
              <a:rPr lang="en-US" sz="3600" dirty="0" smtClean="0">
                <a:effectLst/>
              </a:rPr>
              <a:t>First </a:t>
            </a:r>
            <a:r>
              <a:rPr lang="en-US" sz="3600" dirty="0">
                <a:effectLst/>
              </a:rPr>
              <a:t>successful applications of AI to real-world </a:t>
            </a:r>
            <a:r>
              <a:rPr lang="en-US" sz="3600" dirty="0" smtClean="0">
                <a:effectLst/>
              </a:rPr>
              <a:t>problems, solving </a:t>
            </a:r>
            <a:r>
              <a:rPr lang="en-US" sz="3600" dirty="0">
                <a:effectLst/>
              </a:rPr>
              <a:t>problems in medicine, chemistry, finance and even in space (</a:t>
            </a:r>
            <a:r>
              <a:rPr lang="en-US" sz="3600" dirty="0" smtClean="0">
                <a:effectLst/>
              </a:rPr>
              <a:t>Space Shuttle</a:t>
            </a:r>
            <a:r>
              <a:rPr lang="en-US" sz="3600" dirty="0">
                <a:effectLst/>
              </a:rPr>
              <a:t>, robots on other planets</a:t>
            </a:r>
            <a:r>
              <a:rPr lang="en-US" sz="3600" dirty="0" smtClean="0">
                <a:effectLst/>
              </a:rPr>
              <a:t>)</a:t>
            </a:r>
            <a:endParaRPr lang="en-US" sz="3600" dirty="0">
              <a:effectLst/>
            </a:endParaRPr>
          </a:p>
          <a:p>
            <a:pPr lvl="1"/>
            <a:r>
              <a:rPr lang="en-US" sz="3600" dirty="0" smtClean="0">
                <a:effectLst/>
              </a:rPr>
              <a:t>In </a:t>
            </a:r>
            <a:r>
              <a:rPr lang="en-US" sz="3600" dirty="0">
                <a:effectLst/>
              </a:rPr>
              <a:t>business, </a:t>
            </a:r>
            <a:r>
              <a:rPr lang="en-US" sz="3600" dirty="0" smtClean="0">
                <a:effectLst/>
              </a:rPr>
              <a:t>Expert System allows </a:t>
            </a:r>
            <a:r>
              <a:rPr lang="en-US" sz="3600" dirty="0">
                <a:effectLst/>
              </a:rPr>
              <a:t>many companies to </a:t>
            </a:r>
            <a:r>
              <a:rPr lang="en-US" sz="3600" dirty="0" smtClean="0">
                <a:effectLst/>
              </a:rPr>
              <a:t>save millions of dollars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246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5475</TotalTime>
  <Words>1634</Words>
  <Application>Microsoft Macintosh PowerPoint</Application>
  <PresentationFormat>On-screen Show (4:3)</PresentationFormat>
  <Paragraphs>172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Orbit</vt:lpstr>
      <vt:lpstr>Artificial Intelligence</vt:lpstr>
      <vt:lpstr>Expert System</vt:lpstr>
      <vt:lpstr>Introduction</vt:lpstr>
      <vt:lpstr>Introduction</vt:lpstr>
      <vt:lpstr>Introduction</vt:lpstr>
      <vt:lpstr>Introduction</vt:lpstr>
      <vt:lpstr>Expert System</vt:lpstr>
      <vt:lpstr>Expert System</vt:lpstr>
      <vt:lpstr>Expert System</vt:lpstr>
      <vt:lpstr>What are Expert Systems in Summary?</vt:lpstr>
      <vt:lpstr>Characteristics of Expert Systems</vt:lpstr>
      <vt:lpstr>Capabilities of Expert Systems</vt:lpstr>
      <vt:lpstr>Capabilities of Expert Systems</vt:lpstr>
      <vt:lpstr>Components of Expert Systems</vt:lpstr>
      <vt:lpstr>PowerPoint Presentation</vt:lpstr>
      <vt:lpstr>Knowledge Base</vt:lpstr>
      <vt:lpstr>What is Knowledge?</vt:lpstr>
      <vt:lpstr>Components of Knowledge Base</vt:lpstr>
      <vt:lpstr>Knowledge Representation</vt:lpstr>
      <vt:lpstr>Knowledge Acquisition</vt:lpstr>
      <vt:lpstr>Knowledge Acquisition</vt:lpstr>
      <vt:lpstr>Inference Engine</vt:lpstr>
      <vt:lpstr>Inference Engine</vt:lpstr>
      <vt:lpstr>Inference Engine</vt:lpstr>
      <vt:lpstr>Forward Chaining</vt:lpstr>
      <vt:lpstr>PowerPoint Presentation</vt:lpstr>
      <vt:lpstr>Backward Chaining</vt:lpstr>
      <vt:lpstr>PowerPoint Presentation</vt:lpstr>
      <vt:lpstr>User Interface</vt:lpstr>
      <vt:lpstr>User Interface</vt:lpstr>
      <vt:lpstr>Requirements of Efficient ES User Interface</vt:lpstr>
      <vt:lpstr>Expert Systems Limitations</vt:lpstr>
      <vt:lpstr>Applications of Expert System</vt:lpstr>
      <vt:lpstr>Development of Expert Systems: General Steps</vt:lpstr>
      <vt:lpstr>Development of Expert Systems: General Steps</vt:lpstr>
      <vt:lpstr>Development of Expert Systems: General Steps</vt:lpstr>
      <vt:lpstr>Development of Expert Systems: General Steps</vt:lpstr>
      <vt:lpstr>Development of Expert Systems: General Steps</vt:lpstr>
      <vt:lpstr>Development of Expert Systems: General Steps</vt:lpstr>
      <vt:lpstr>Benefits of Expert System</vt:lpstr>
      <vt:lpstr>Benefits of Expert System</vt:lpstr>
      <vt:lpstr>PowerPoint Presentation</vt:lpstr>
    </vt:vector>
  </TitlesOfParts>
  <Company>REM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Oluwasegun Adelaiye</dc:creator>
  <cp:lastModifiedBy>Oluwasegun Adelaiye</cp:lastModifiedBy>
  <cp:revision>72</cp:revision>
  <dcterms:created xsi:type="dcterms:W3CDTF">2019-09-25T03:47:48Z</dcterms:created>
  <dcterms:modified xsi:type="dcterms:W3CDTF">2019-11-20T12:37:02Z</dcterms:modified>
</cp:coreProperties>
</file>