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407" r:id="rId4"/>
    <p:sldId id="291" r:id="rId5"/>
    <p:sldId id="370" r:id="rId6"/>
    <p:sldId id="432" r:id="rId7"/>
    <p:sldId id="433" r:id="rId8"/>
    <p:sldId id="436" r:id="rId9"/>
    <p:sldId id="435" r:id="rId10"/>
    <p:sldId id="434" r:id="rId11"/>
    <p:sldId id="438" r:id="rId12"/>
    <p:sldId id="439" r:id="rId13"/>
    <p:sldId id="437" r:id="rId14"/>
    <p:sldId id="440" r:id="rId15"/>
    <p:sldId id="441" r:id="rId16"/>
    <p:sldId id="442" r:id="rId17"/>
    <p:sldId id="443" r:id="rId18"/>
    <p:sldId id="444" r:id="rId19"/>
    <p:sldId id="445" r:id="rId20"/>
    <p:sldId id="447" r:id="rId21"/>
    <p:sldId id="446" r:id="rId22"/>
    <p:sldId id="448" r:id="rId23"/>
    <p:sldId id="449" r:id="rId24"/>
    <p:sldId id="450" r:id="rId25"/>
    <p:sldId id="451" r:id="rId26"/>
    <p:sldId id="453" r:id="rId27"/>
    <p:sldId id="452" r:id="rId28"/>
    <p:sldId id="454" r:id="rId29"/>
    <p:sldId id="455" r:id="rId30"/>
    <p:sldId id="456" r:id="rId31"/>
    <p:sldId id="457" r:id="rId32"/>
    <p:sldId id="458" r:id="rId33"/>
    <p:sldId id="459" r:id="rId34"/>
    <p:sldId id="460" r:id="rId35"/>
    <p:sldId id="461" r:id="rId36"/>
    <p:sldId id="29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94637"/>
  </p:normalViewPr>
  <p:slideViewPr>
    <p:cSldViewPr snapToGrid="0" snapToObjects="1">
      <p:cViewPr>
        <p:scale>
          <a:sx n="86" d="100"/>
          <a:sy n="86" d="100"/>
        </p:scale>
        <p:origin x="1864"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1/29/22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Adelaiye O.I.</a:t>
            </a:r>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fontScale="92500"/>
          </a:bodyPr>
          <a:lstStyle/>
          <a:p>
            <a:r>
              <a:rPr lang="en-GB" sz="2800" dirty="0"/>
              <a:t>A Supervised Learning technique that is used to identify the category of new observations on the basis of training data.</a:t>
            </a:r>
          </a:p>
          <a:p>
            <a:r>
              <a:rPr lang="en-GB" sz="2800" dirty="0"/>
              <a:t>A program learns from the given dataset or observations and then classifies new observation into a number of classes or groups. </a:t>
            </a:r>
          </a:p>
          <a:p>
            <a:r>
              <a:rPr lang="en-GB" sz="2800" dirty="0"/>
              <a:t>Such as:</a:t>
            </a:r>
          </a:p>
          <a:p>
            <a:pPr lvl="1"/>
            <a:r>
              <a:rPr lang="en-GB" sz="2400" dirty="0"/>
              <a:t> Yes or No, 0 or 1, Spam or Not Spam, cat or dog, malicious or normal, etc. </a:t>
            </a:r>
          </a:p>
          <a:p>
            <a:r>
              <a:rPr lang="en-GB" sz="2800" dirty="0"/>
              <a:t>Classes can be called as targets/labels or categories</a:t>
            </a:r>
          </a:p>
        </p:txBody>
      </p:sp>
    </p:spTree>
    <p:extLst>
      <p:ext uri="{BB962C8B-B14F-4D97-AF65-F5344CB8AC3E}">
        <p14:creationId xmlns:p14="http://schemas.microsoft.com/office/powerpoint/2010/main" val="199955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a:bodyPr>
          <a:lstStyle/>
          <a:p>
            <a:r>
              <a:rPr lang="en-GB" sz="2800" dirty="0"/>
              <a:t>Unlike regression, the output variable of Classification is a category, not a value, such as:</a:t>
            </a:r>
          </a:p>
          <a:p>
            <a:pPr lvl="1"/>
            <a:r>
              <a:rPr lang="en-GB" sz="2600" dirty="0"/>
              <a:t>"Green or Blue", "fruit or animal", etc.</a:t>
            </a:r>
          </a:p>
          <a:p>
            <a:r>
              <a:rPr lang="en-GB" sz="2800" dirty="0"/>
              <a:t>Since the Classification algorithm is a Supervised learning technique, hence it takes </a:t>
            </a:r>
            <a:r>
              <a:rPr lang="en-GB" sz="2800" dirty="0" err="1"/>
              <a:t>labeled</a:t>
            </a:r>
            <a:r>
              <a:rPr lang="en-GB" sz="2800" dirty="0"/>
              <a:t> input data, which means it contains input with the corresponding output. </a:t>
            </a:r>
          </a:p>
          <a:p>
            <a:r>
              <a:rPr lang="en-GB" sz="2800" dirty="0"/>
              <a:t>In classification algorithm, a discrete output function(y) is mapped to input variable X</a:t>
            </a:r>
          </a:p>
        </p:txBody>
      </p:sp>
    </p:spTree>
    <p:extLst>
      <p:ext uri="{BB962C8B-B14F-4D97-AF65-F5344CB8AC3E}">
        <p14:creationId xmlns:p14="http://schemas.microsoft.com/office/powerpoint/2010/main" val="329194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a:bodyPr>
          <a:lstStyle/>
          <a:p>
            <a:pPr marL="0" indent="0">
              <a:buNone/>
            </a:pPr>
            <a:endParaRPr lang="en-GB" sz="4400" dirty="0"/>
          </a:p>
          <a:p>
            <a:pPr marL="0" indent="0" algn="ctr">
              <a:buNone/>
            </a:pPr>
            <a:r>
              <a:rPr lang="en-GB" sz="4400" dirty="0"/>
              <a:t>y = f(x)</a:t>
            </a:r>
          </a:p>
          <a:p>
            <a:pPr marL="0" indent="0" algn="ctr">
              <a:buNone/>
            </a:pPr>
            <a:r>
              <a:rPr lang="en-GB" sz="4400" dirty="0"/>
              <a:t>where y = categorical output  </a:t>
            </a:r>
          </a:p>
          <a:p>
            <a:pPr marL="0" indent="0">
              <a:buNone/>
            </a:pPr>
            <a:endParaRPr lang="en-GB" sz="4400" dirty="0"/>
          </a:p>
        </p:txBody>
      </p:sp>
    </p:spTree>
    <p:extLst>
      <p:ext uri="{BB962C8B-B14F-4D97-AF65-F5344CB8AC3E}">
        <p14:creationId xmlns:p14="http://schemas.microsoft.com/office/powerpoint/2010/main" val="198275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02F4-28CE-ED4C-88D2-9A9427E340DF}"/>
              </a:ext>
            </a:extLst>
          </p:cNvPr>
          <p:cNvSpPr>
            <a:spLocks noGrp="1"/>
          </p:cNvSpPr>
          <p:nvPr>
            <p:ph type="title"/>
          </p:nvPr>
        </p:nvSpPr>
        <p:spPr/>
        <p:txBody>
          <a:bodyPr/>
          <a:lstStyle/>
          <a:p>
            <a:r>
              <a:rPr lang="en-GB" sz="5400" dirty="0"/>
              <a:t>Types of ML Classification Algorithms</a:t>
            </a:r>
            <a:endParaRPr lang="en-US" sz="5400" dirty="0"/>
          </a:p>
        </p:txBody>
      </p:sp>
      <p:sp>
        <p:nvSpPr>
          <p:cNvPr id="3" name="Content Placeholder 2">
            <a:extLst>
              <a:ext uri="{FF2B5EF4-FFF2-40B4-BE49-F238E27FC236}">
                <a16:creationId xmlns:a16="http://schemas.microsoft.com/office/drawing/2014/main" id="{7F586886-1A83-5145-9CC9-E8099EE246B5}"/>
              </a:ext>
            </a:extLst>
          </p:cNvPr>
          <p:cNvSpPr>
            <a:spLocks noGrp="1"/>
          </p:cNvSpPr>
          <p:nvPr>
            <p:ph idx="1"/>
          </p:nvPr>
        </p:nvSpPr>
        <p:spPr>
          <a:xfrm>
            <a:off x="779462" y="1882587"/>
            <a:ext cx="7779922" cy="4867835"/>
          </a:xfrm>
        </p:spPr>
        <p:txBody>
          <a:bodyPr>
            <a:normAutofit fontScale="92500" lnSpcReduction="10000"/>
          </a:bodyPr>
          <a:lstStyle/>
          <a:p>
            <a:r>
              <a:rPr lang="en-GB" sz="3600" dirty="0"/>
              <a:t>Linear Models </a:t>
            </a:r>
          </a:p>
          <a:p>
            <a:pPr lvl="1"/>
            <a:r>
              <a:rPr lang="en-GB" sz="3200" dirty="0"/>
              <a:t>Logistic Regression</a:t>
            </a:r>
          </a:p>
          <a:p>
            <a:pPr lvl="1"/>
            <a:r>
              <a:rPr lang="en-GB" sz="3200" dirty="0"/>
              <a:t>Support Vector Machines</a:t>
            </a:r>
          </a:p>
          <a:p>
            <a:r>
              <a:rPr lang="en-GB" sz="3600" dirty="0"/>
              <a:t>Non-linear Models </a:t>
            </a:r>
          </a:p>
          <a:p>
            <a:pPr lvl="1"/>
            <a:r>
              <a:rPr lang="en-GB" sz="3200" dirty="0"/>
              <a:t>K-Nearest Neighbours</a:t>
            </a:r>
          </a:p>
          <a:p>
            <a:pPr lvl="1"/>
            <a:r>
              <a:rPr lang="en-GB" sz="3200" dirty="0"/>
              <a:t>Kernel SVM</a:t>
            </a:r>
          </a:p>
          <a:p>
            <a:pPr lvl="1"/>
            <a:r>
              <a:rPr lang="en-GB" sz="3200" dirty="0"/>
              <a:t>Naïve Bayes</a:t>
            </a:r>
          </a:p>
          <a:p>
            <a:pPr lvl="1"/>
            <a:r>
              <a:rPr lang="en-GB" sz="3200" dirty="0"/>
              <a:t>Decision Tree Classification</a:t>
            </a:r>
          </a:p>
          <a:p>
            <a:pPr lvl="1"/>
            <a:r>
              <a:rPr lang="en-GB" sz="3200" dirty="0"/>
              <a:t>Random Forest Classification</a:t>
            </a:r>
          </a:p>
        </p:txBody>
      </p:sp>
    </p:spTree>
    <p:extLst>
      <p:ext uri="{BB962C8B-B14F-4D97-AF65-F5344CB8AC3E}">
        <p14:creationId xmlns:p14="http://schemas.microsoft.com/office/powerpoint/2010/main" val="405249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E0A-3BE7-1A4C-AFFA-E60389ECEB72}"/>
              </a:ext>
            </a:extLst>
          </p:cNvPr>
          <p:cNvSpPr>
            <a:spLocks noGrp="1"/>
          </p:cNvSpPr>
          <p:nvPr>
            <p:ph type="title"/>
          </p:nvPr>
        </p:nvSpPr>
        <p:spPr/>
        <p:txBody>
          <a:bodyPr/>
          <a:lstStyle/>
          <a:p>
            <a:r>
              <a:rPr lang="en-GB" dirty="0"/>
              <a:t>Evaluating a Classification model</a:t>
            </a:r>
            <a:endParaRPr lang="en-US" dirty="0"/>
          </a:p>
        </p:txBody>
      </p:sp>
      <p:sp>
        <p:nvSpPr>
          <p:cNvPr id="3" name="Content Placeholder 2">
            <a:extLst>
              <a:ext uri="{FF2B5EF4-FFF2-40B4-BE49-F238E27FC236}">
                <a16:creationId xmlns:a16="http://schemas.microsoft.com/office/drawing/2014/main" id="{6556CD8A-873D-6A45-978B-1185ADB42768}"/>
              </a:ext>
            </a:extLst>
          </p:cNvPr>
          <p:cNvSpPr>
            <a:spLocks noGrp="1"/>
          </p:cNvSpPr>
          <p:nvPr>
            <p:ph idx="1"/>
          </p:nvPr>
        </p:nvSpPr>
        <p:spPr/>
        <p:txBody>
          <a:bodyPr>
            <a:normAutofit/>
          </a:bodyPr>
          <a:lstStyle/>
          <a:p>
            <a:r>
              <a:rPr lang="en-GB" sz="3200" dirty="0"/>
              <a:t>Once a model is completed, it is necessary to evaluate its performance. For evaluating a Classification model, we have the following ways:</a:t>
            </a:r>
          </a:p>
          <a:p>
            <a:pPr lvl="1"/>
            <a:r>
              <a:rPr lang="en-US" sz="2800" dirty="0"/>
              <a:t>Log Loss or Cross-Entropy Loss</a:t>
            </a:r>
          </a:p>
          <a:p>
            <a:pPr lvl="1"/>
            <a:r>
              <a:rPr lang="en-US" sz="2800" dirty="0"/>
              <a:t>Confusion Matrix</a:t>
            </a:r>
          </a:p>
          <a:p>
            <a:pPr lvl="1"/>
            <a:r>
              <a:rPr lang="en-US" sz="2800" dirty="0"/>
              <a:t>AUC - ROC</a:t>
            </a:r>
          </a:p>
        </p:txBody>
      </p:sp>
    </p:spTree>
    <p:extLst>
      <p:ext uri="{BB962C8B-B14F-4D97-AF65-F5344CB8AC3E}">
        <p14:creationId xmlns:p14="http://schemas.microsoft.com/office/powerpoint/2010/main" val="415017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B9F9-4E74-384A-97D4-8AE7EAA98FE1}"/>
              </a:ext>
            </a:extLst>
          </p:cNvPr>
          <p:cNvSpPr>
            <a:spLocks noGrp="1"/>
          </p:cNvSpPr>
          <p:nvPr>
            <p:ph type="title"/>
          </p:nvPr>
        </p:nvSpPr>
        <p:spPr/>
        <p:txBody>
          <a:bodyPr/>
          <a:lstStyle/>
          <a:p>
            <a:r>
              <a:rPr lang="en-US" sz="6000" dirty="0"/>
              <a:t>Log Loss or Cross-Entropy Loss</a:t>
            </a:r>
            <a:endParaRPr lang="en-US" dirty="0"/>
          </a:p>
        </p:txBody>
      </p:sp>
      <p:sp>
        <p:nvSpPr>
          <p:cNvPr id="3" name="Content Placeholder 2">
            <a:extLst>
              <a:ext uri="{FF2B5EF4-FFF2-40B4-BE49-F238E27FC236}">
                <a16:creationId xmlns:a16="http://schemas.microsoft.com/office/drawing/2014/main" id="{8EFF979D-DEAD-4242-8F1D-55357F4FCC90}"/>
              </a:ext>
            </a:extLst>
          </p:cNvPr>
          <p:cNvSpPr>
            <a:spLocks noGrp="1"/>
          </p:cNvSpPr>
          <p:nvPr>
            <p:ph idx="1"/>
          </p:nvPr>
        </p:nvSpPr>
        <p:spPr>
          <a:xfrm>
            <a:off x="539646" y="1882587"/>
            <a:ext cx="8349521" cy="4867835"/>
          </a:xfrm>
        </p:spPr>
        <p:txBody>
          <a:bodyPr>
            <a:normAutofit fontScale="92500" lnSpcReduction="10000"/>
          </a:bodyPr>
          <a:lstStyle/>
          <a:p>
            <a:r>
              <a:rPr lang="en-GB" dirty="0"/>
              <a:t>It is used for evaluating the performance of a classifier, whose output is a probability value between the 0 and 1. </a:t>
            </a:r>
          </a:p>
          <a:p>
            <a:r>
              <a:rPr lang="en-GB" dirty="0"/>
              <a:t>For a good binary Classification model, the value of log loss should be near to 0. </a:t>
            </a:r>
          </a:p>
          <a:p>
            <a:r>
              <a:rPr lang="en-GB" dirty="0"/>
              <a:t>The value of log loss increases if the predicted value deviates from the actual value.</a:t>
            </a:r>
          </a:p>
          <a:p>
            <a:r>
              <a:rPr lang="en-GB" dirty="0"/>
              <a:t>The lower log loss represents the higher accuracy of the model.</a:t>
            </a:r>
          </a:p>
          <a:p>
            <a:r>
              <a:rPr lang="en-GB" dirty="0"/>
              <a:t>For Binary classification, cross-entropy can be calculated as:</a:t>
            </a:r>
          </a:p>
          <a:p>
            <a:pPr marL="0" indent="0">
              <a:buNone/>
            </a:pPr>
            <a:r>
              <a:rPr lang="en-GB" dirty="0"/>
              <a:t>	-(</a:t>
            </a:r>
            <a:r>
              <a:rPr lang="en-GB" dirty="0" err="1"/>
              <a:t>ylog</a:t>
            </a:r>
            <a:r>
              <a:rPr lang="en-GB" dirty="0"/>
              <a:t>(p)+(1-y)log(1-p))  </a:t>
            </a:r>
          </a:p>
          <a:p>
            <a:pPr marL="0" indent="0">
              <a:buNone/>
            </a:pPr>
            <a:r>
              <a:rPr lang="en-GB" dirty="0"/>
              <a:t>	Where y= Actual output, p= predicted output.</a:t>
            </a:r>
          </a:p>
        </p:txBody>
      </p:sp>
    </p:spTree>
    <p:extLst>
      <p:ext uri="{BB962C8B-B14F-4D97-AF65-F5344CB8AC3E}">
        <p14:creationId xmlns:p14="http://schemas.microsoft.com/office/powerpoint/2010/main" val="9194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18A7-49CA-CC41-9AAB-4A52DC169E3A}"/>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316D8460-57E7-DE45-80E6-E6D679440B0B}"/>
              </a:ext>
            </a:extLst>
          </p:cNvPr>
          <p:cNvSpPr>
            <a:spLocks noGrp="1"/>
          </p:cNvSpPr>
          <p:nvPr>
            <p:ph idx="1"/>
          </p:nvPr>
        </p:nvSpPr>
        <p:spPr/>
        <p:txBody>
          <a:bodyPr/>
          <a:lstStyle/>
          <a:p>
            <a:r>
              <a:rPr lang="en-GB" dirty="0"/>
              <a:t>The confusion matrix provides us a matrix/table as output and describes the performance of the model.</a:t>
            </a:r>
          </a:p>
          <a:p>
            <a:r>
              <a:rPr lang="en-GB" dirty="0"/>
              <a:t>It is also known as the error matrix.</a:t>
            </a:r>
          </a:p>
          <a:p>
            <a:r>
              <a:rPr lang="en-GB" dirty="0"/>
              <a:t>The matrix consists of predictions result in a summarized form, which has a total number of correct predictions and incorrect predictions. The matrix looks like as below table:</a:t>
            </a:r>
          </a:p>
          <a:p>
            <a:endParaRPr lang="en-US" dirty="0"/>
          </a:p>
        </p:txBody>
      </p:sp>
    </p:spTree>
    <p:extLst>
      <p:ext uri="{BB962C8B-B14F-4D97-AF65-F5344CB8AC3E}">
        <p14:creationId xmlns:p14="http://schemas.microsoft.com/office/powerpoint/2010/main" val="130103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18A7-49CA-CC41-9AAB-4A52DC169E3A}"/>
              </a:ext>
            </a:extLst>
          </p:cNvPr>
          <p:cNvSpPr>
            <a:spLocks noGrp="1"/>
          </p:cNvSpPr>
          <p:nvPr>
            <p:ph type="title"/>
          </p:nvPr>
        </p:nvSpPr>
        <p:spPr/>
        <p:txBody>
          <a:bodyPr/>
          <a:lstStyle/>
          <a:p>
            <a:r>
              <a:rPr lang="en-US" dirty="0"/>
              <a:t>Confusion Matrix</a:t>
            </a:r>
          </a:p>
        </p:txBody>
      </p:sp>
      <p:graphicFrame>
        <p:nvGraphicFramePr>
          <p:cNvPr id="4" name="Table 4">
            <a:extLst>
              <a:ext uri="{FF2B5EF4-FFF2-40B4-BE49-F238E27FC236}">
                <a16:creationId xmlns:a16="http://schemas.microsoft.com/office/drawing/2014/main" id="{7E8A12B3-EC62-9441-A062-61AE5709B71C}"/>
              </a:ext>
            </a:extLst>
          </p:cNvPr>
          <p:cNvGraphicFramePr>
            <a:graphicFrameLocks noGrp="1"/>
          </p:cNvGraphicFramePr>
          <p:nvPr>
            <p:ph idx="1"/>
            <p:extLst>
              <p:ext uri="{D42A27DB-BD31-4B8C-83A1-F6EECF244321}">
                <p14:modId xmlns:p14="http://schemas.microsoft.com/office/powerpoint/2010/main" val="1177858700"/>
              </p:ext>
            </p:extLst>
          </p:nvPr>
        </p:nvGraphicFramePr>
        <p:xfrm>
          <a:off x="569603" y="2077645"/>
          <a:ext cx="8109705" cy="2407920"/>
        </p:xfrm>
        <a:graphic>
          <a:graphicData uri="http://schemas.openxmlformats.org/drawingml/2006/table">
            <a:tbl>
              <a:tblPr firstRow="1" bandRow="1">
                <a:tableStyleId>{5C22544A-7EE6-4342-B048-85BDC9FD1C3A}</a:tableStyleId>
              </a:tblPr>
              <a:tblGrid>
                <a:gridCol w="2703235">
                  <a:extLst>
                    <a:ext uri="{9D8B030D-6E8A-4147-A177-3AD203B41FA5}">
                      <a16:colId xmlns:a16="http://schemas.microsoft.com/office/drawing/2014/main" val="204568813"/>
                    </a:ext>
                  </a:extLst>
                </a:gridCol>
                <a:gridCol w="2703235">
                  <a:extLst>
                    <a:ext uri="{9D8B030D-6E8A-4147-A177-3AD203B41FA5}">
                      <a16:colId xmlns:a16="http://schemas.microsoft.com/office/drawing/2014/main" val="2308902715"/>
                    </a:ext>
                  </a:extLst>
                </a:gridCol>
                <a:gridCol w="2703235">
                  <a:extLst>
                    <a:ext uri="{9D8B030D-6E8A-4147-A177-3AD203B41FA5}">
                      <a16:colId xmlns:a16="http://schemas.microsoft.com/office/drawing/2014/main" val="3116212889"/>
                    </a:ext>
                  </a:extLst>
                </a:gridCol>
              </a:tblGrid>
              <a:tr h="370840">
                <a:tc>
                  <a:txBody>
                    <a:bodyPr/>
                    <a:lstStyle/>
                    <a:p>
                      <a:endParaRPr lang="en-GB"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Actual Positive</a:t>
                      </a:r>
                    </a:p>
                  </a:txBody>
                  <a:tcPr anchor="ctr"/>
                </a:tc>
                <a:tc>
                  <a:txBody>
                    <a:bodyPr/>
                    <a:lstStyle/>
                    <a:p>
                      <a:r>
                        <a:rPr lang="en-GB" sz="2800" dirty="0"/>
                        <a:t>Actual Negative</a:t>
                      </a:r>
                      <a:endParaRPr lang="en-US" sz="2800" dirty="0"/>
                    </a:p>
                  </a:txBody>
                  <a:tcPr/>
                </a:tc>
                <a:extLst>
                  <a:ext uri="{0D108BD9-81ED-4DB2-BD59-A6C34878D82A}">
                    <a16:rowId xmlns:a16="http://schemas.microsoft.com/office/drawing/2014/main" val="526569724"/>
                  </a:ext>
                </a:extLst>
              </a:tr>
              <a:tr h="370840">
                <a:tc>
                  <a:txBody>
                    <a:bodyPr/>
                    <a:lstStyle/>
                    <a:p>
                      <a:r>
                        <a:rPr lang="en-GB" sz="2800"/>
                        <a:t>Predicted Positive</a:t>
                      </a:r>
                    </a:p>
                  </a:txBody>
                  <a:tcPr anchor="ctr"/>
                </a:tc>
                <a:tc>
                  <a:txBody>
                    <a:bodyPr/>
                    <a:lstStyle/>
                    <a:p>
                      <a:r>
                        <a:rPr lang="en-GB" sz="2800"/>
                        <a:t>True Positive</a:t>
                      </a:r>
                    </a:p>
                  </a:txBody>
                  <a:tcPr anchor="ctr"/>
                </a:tc>
                <a:tc>
                  <a:txBody>
                    <a:bodyPr/>
                    <a:lstStyle/>
                    <a:p>
                      <a:r>
                        <a:rPr lang="en-GB" sz="2800" dirty="0"/>
                        <a:t>False Positive</a:t>
                      </a:r>
                    </a:p>
                  </a:txBody>
                  <a:tcPr anchor="ctr"/>
                </a:tc>
                <a:extLst>
                  <a:ext uri="{0D108BD9-81ED-4DB2-BD59-A6C34878D82A}">
                    <a16:rowId xmlns:a16="http://schemas.microsoft.com/office/drawing/2014/main" val="1312468508"/>
                  </a:ext>
                </a:extLst>
              </a:tr>
              <a:tr h="370840">
                <a:tc>
                  <a:txBody>
                    <a:bodyPr/>
                    <a:lstStyle/>
                    <a:p>
                      <a:r>
                        <a:rPr lang="en-GB" sz="2800"/>
                        <a:t>Predicted Negative</a:t>
                      </a:r>
                    </a:p>
                  </a:txBody>
                  <a:tcPr anchor="ctr"/>
                </a:tc>
                <a:tc>
                  <a:txBody>
                    <a:bodyPr/>
                    <a:lstStyle/>
                    <a:p>
                      <a:r>
                        <a:rPr lang="en-GB" sz="2800"/>
                        <a:t>False Negative</a:t>
                      </a:r>
                    </a:p>
                  </a:txBody>
                  <a:tcPr anchor="ctr"/>
                </a:tc>
                <a:tc>
                  <a:txBody>
                    <a:bodyPr/>
                    <a:lstStyle/>
                    <a:p>
                      <a:r>
                        <a:rPr lang="en-GB" sz="2800" dirty="0"/>
                        <a:t>True Negative</a:t>
                      </a:r>
                    </a:p>
                  </a:txBody>
                  <a:tcPr anchor="ctr"/>
                </a:tc>
                <a:extLst>
                  <a:ext uri="{0D108BD9-81ED-4DB2-BD59-A6C34878D82A}">
                    <a16:rowId xmlns:a16="http://schemas.microsoft.com/office/drawing/2014/main" val="4170899672"/>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68F6A54-BDED-7144-B2C4-B54BC293A16A}"/>
                  </a:ext>
                </a:extLst>
              </p:cNvPr>
              <p:cNvSpPr txBox="1"/>
              <p:nvPr/>
            </p:nvSpPr>
            <p:spPr>
              <a:xfrm>
                <a:off x="2218545" y="5051682"/>
                <a:ext cx="4094967" cy="751488"/>
              </a:xfrm>
              <a:prstGeom prst="rect">
                <a:avLst/>
              </a:prstGeom>
              <a:noFill/>
            </p:spPr>
            <p:txBody>
              <a:bodyPr wrap="none" rtlCol="0">
                <a:spAutoFit/>
              </a:bodyPr>
              <a:lstStyle/>
              <a:p>
                <a:r>
                  <a:rPr lang="en-US" sz="2800" dirty="0"/>
                  <a:t>Accuracy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𝑇𝑁</m:t>
                        </m:r>
                      </m:num>
                      <m:den>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𝑃𝑜𝑝𝑢𝑙𝑎𝑡𝑖𝑜𝑛</m:t>
                        </m:r>
                      </m:den>
                    </m:f>
                  </m:oMath>
                </a14:m>
                <a:endParaRPr lang="en-US" sz="2800" dirty="0"/>
              </a:p>
            </p:txBody>
          </p:sp>
        </mc:Choice>
        <mc:Fallback>
          <p:sp>
            <p:nvSpPr>
              <p:cNvPr id="5" name="TextBox 4">
                <a:extLst>
                  <a:ext uri="{FF2B5EF4-FFF2-40B4-BE49-F238E27FC236}">
                    <a16:creationId xmlns:a16="http://schemas.microsoft.com/office/drawing/2014/main" id="{C68F6A54-BDED-7144-B2C4-B54BC293A16A}"/>
                  </a:ext>
                </a:extLst>
              </p:cNvPr>
              <p:cNvSpPr txBox="1">
                <a:spLocks noRot="1" noChangeAspect="1" noMove="1" noResize="1" noEditPoints="1" noAdjustHandles="1" noChangeArrowheads="1" noChangeShapeType="1" noTextEdit="1"/>
              </p:cNvSpPr>
              <p:nvPr/>
            </p:nvSpPr>
            <p:spPr>
              <a:xfrm>
                <a:off x="2218545" y="5051682"/>
                <a:ext cx="4094967" cy="751488"/>
              </a:xfrm>
              <a:prstGeom prst="rect">
                <a:avLst/>
              </a:prstGeom>
              <a:blipFill>
                <a:blip r:embed="rId2"/>
                <a:stretch>
                  <a:fillRect l="-3086" b="-11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1230542-3AD7-884B-836D-55A70CD87680}"/>
              </a:ext>
            </a:extLst>
          </p:cNvPr>
          <p:cNvSpPr txBox="1"/>
          <p:nvPr/>
        </p:nvSpPr>
        <p:spPr>
          <a:xfrm>
            <a:off x="3250878" y="6211669"/>
            <a:ext cx="2030299" cy="646331"/>
          </a:xfrm>
          <a:prstGeom prst="rect">
            <a:avLst/>
          </a:prstGeom>
          <a:noFill/>
        </p:spPr>
        <p:txBody>
          <a:bodyPr wrap="none" rtlCol="0">
            <a:spAutoFit/>
          </a:bodyPr>
          <a:lstStyle/>
          <a:p>
            <a:r>
              <a:rPr lang="en-US" dirty="0"/>
              <a:t>TP = True Positive</a:t>
            </a:r>
          </a:p>
          <a:p>
            <a:r>
              <a:rPr lang="en-US" dirty="0"/>
              <a:t>TN = True Negative</a:t>
            </a:r>
          </a:p>
        </p:txBody>
      </p:sp>
    </p:spTree>
    <p:extLst>
      <p:ext uri="{BB962C8B-B14F-4D97-AF65-F5344CB8AC3E}">
        <p14:creationId xmlns:p14="http://schemas.microsoft.com/office/powerpoint/2010/main" val="301222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4962-734B-F248-AC51-C2AC8397434D}"/>
              </a:ext>
            </a:extLst>
          </p:cNvPr>
          <p:cNvSpPr>
            <a:spLocks noGrp="1"/>
          </p:cNvSpPr>
          <p:nvPr>
            <p:ph type="title"/>
          </p:nvPr>
        </p:nvSpPr>
        <p:spPr/>
        <p:txBody>
          <a:bodyPr/>
          <a:lstStyle/>
          <a:p>
            <a:r>
              <a:rPr lang="en-US" dirty="0"/>
              <a:t>AUC – ROC Curve</a:t>
            </a:r>
          </a:p>
        </p:txBody>
      </p:sp>
      <p:sp>
        <p:nvSpPr>
          <p:cNvPr id="3" name="Content Placeholder 2">
            <a:extLst>
              <a:ext uri="{FF2B5EF4-FFF2-40B4-BE49-F238E27FC236}">
                <a16:creationId xmlns:a16="http://schemas.microsoft.com/office/drawing/2014/main" id="{AF6BAA38-55A4-0048-B804-F98AD36AC93A}"/>
              </a:ext>
            </a:extLst>
          </p:cNvPr>
          <p:cNvSpPr>
            <a:spLocks noGrp="1"/>
          </p:cNvSpPr>
          <p:nvPr>
            <p:ph idx="1"/>
          </p:nvPr>
        </p:nvSpPr>
        <p:spPr>
          <a:xfrm>
            <a:off x="779462" y="1882587"/>
            <a:ext cx="8109705" cy="4867835"/>
          </a:xfrm>
        </p:spPr>
        <p:txBody>
          <a:bodyPr>
            <a:normAutofit lnSpcReduction="10000"/>
          </a:bodyPr>
          <a:lstStyle/>
          <a:p>
            <a:r>
              <a:rPr lang="en-GB" sz="2800" dirty="0"/>
              <a:t>ROC curve stands for Receiver Operating Characteristics Curve and AUC stands for Area Under the Curve</a:t>
            </a:r>
          </a:p>
          <a:p>
            <a:r>
              <a:rPr lang="en-GB" sz="2800" dirty="0"/>
              <a:t>It is a graph that shows the performance of the classification model at different thresholds</a:t>
            </a:r>
          </a:p>
          <a:p>
            <a:r>
              <a:rPr lang="en-GB" sz="2800" dirty="0"/>
              <a:t>To visualize the performance of the multi-class classification model, we use the AUC-ROC Curve</a:t>
            </a:r>
          </a:p>
          <a:p>
            <a:r>
              <a:rPr lang="en-GB" sz="2800" dirty="0"/>
              <a:t>The ROC curve is plotted with TPR and FPR, where TPR (True Positive Rate) on Y-axis and FPR(False Positive Rate) on X-axis</a:t>
            </a:r>
            <a:endParaRPr lang="en-US" sz="2800" dirty="0"/>
          </a:p>
        </p:txBody>
      </p:sp>
    </p:spTree>
    <p:extLst>
      <p:ext uri="{BB962C8B-B14F-4D97-AF65-F5344CB8AC3E}">
        <p14:creationId xmlns:p14="http://schemas.microsoft.com/office/powerpoint/2010/main" val="85677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FB45-6312-A943-B71A-2932D5A5A29A}"/>
              </a:ext>
            </a:extLst>
          </p:cNvPr>
          <p:cNvSpPr>
            <a:spLocks noGrp="1"/>
          </p:cNvSpPr>
          <p:nvPr>
            <p:ph type="title"/>
          </p:nvPr>
        </p:nvSpPr>
        <p:spPr/>
        <p:txBody>
          <a:bodyPr/>
          <a:lstStyle/>
          <a:p>
            <a:r>
              <a:rPr lang="en-US" dirty="0"/>
              <a:t>Application of Classification Models</a:t>
            </a:r>
          </a:p>
        </p:txBody>
      </p:sp>
      <p:sp>
        <p:nvSpPr>
          <p:cNvPr id="3" name="Content Placeholder 2">
            <a:extLst>
              <a:ext uri="{FF2B5EF4-FFF2-40B4-BE49-F238E27FC236}">
                <a16:creationId xmlns:a16="http://schemas.microsoft.com/office/drawing/2014/main" id="{0C7E5D34-EF24-3C4B-B26A-139A71FDD244}"/>
              </a:ext>
            </a:extLst>
          </p:cNvPr>
          <p:cNvSpPr>
            <a:spLocks noGrp="1"/>
          </p:cNvSpPr>
          <p:nvPr>
            <p:ph idx="1"/>
          </p:nvPr>
        </p:nvSpPr>
        <p:spPr>
          <a:xfrm>
            <a:off x="779462" y="1882587"/>
            <a:ext cx="7581901" cy="4653123"/>
          </a:xfrm>
        </p:spPr>
        <p:txBody>
          <a:bodyPr>
            <a:normAutofit fontScale="92500"/>
          </a:bodyPr>
          <a:lstStyle/>
          <a:p>
            <a:r>
              <a:rPr lang="en-GB" sz="3600" dirty="0"/>
              <a:t>Email Spam Detection</a:t>
            </a:r>
          </a:p>
          <a:p>
            <a:r>
              <a:rPr lang="en-GB" sz="3600" dirty="0"/>
              <a:t>Speech Recognition</a:t>
            </a:r>
          </a:p>
          <a:p>
            <a:r>
              <a:rPr lang="en-GB" sz="3600" dirty="0"/>
              <a:t>Identifications of Cancer </a:t>
            </a:r>
            <a:r>
              <a:rPr lang="en-GB" sz="3600" dirty="0" err="1"/>
              <a:t>tumor</a:t>
            </a:r>
            <a:r>
              <a:rPr lang="en-GB" sz="3600" dirty="0"/>
              <a:t> cells. </a:t>
            </a:r>
          </a:p>
          <a:p>
            <a:r>
              <a:rPr lang="en-GB" sz="3600" dirty="0"/>
              <a:t>Drugs Classification</a:t>
            </a:r>
          </a:p>
          <a:p>
            <a:r>
              <a:rPr lang="en-GB" sz="3600" dirty="0"/>
              <a:t>Biometric Identification </a:t>
            </a:r>
          </a:p>
          <a:p>
            <a:r>
              <a:rPr lang="en-GB" sz="3600" dirty="0"/>
              <a:t>And many more</a:t>
            </a:r>
          </a:p>
        </p:txBody>
      </p:sp>
    </p:spTree>
    <p:extLst>
      <p:ext uri="{BB962C8B-B14F-4D97-AF65-F5344CB8AC3E}">
        <p14:creationId xmlns:p14="http://schemas.microsoft.com/office/powerpoint/2010/main" val="100283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Text Placeholder 2"/>
          <p:cNvSpPr>
            <a:spLocks noGrp="1"/>
          </p:cNvSpPr>
          <p:nvPr>
            <p:ph type="body" idx="1"/>
          </p:nvPr>
        </p:nvSpPr>
        <p:spPr/>
        <p:txBody>
          <a:bodyPr/>
          <a:lstStyle/>
          <a:p>
            <a:r>
              <a:rPr lang="en-US" dirty="0"/>
              <a:t>Lecture 7</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D5A2-1A13-DC4E-BB7C-029159AF073F}"/>
              </a:ext>
            </a:extLst>
          </p:cNvPr>
          <p:cNvSpPr>
            <a:spLocks noGrp="1"/>
          </p:cNvSpPr>
          <p:nvPr>
            <p:ph type="title"/>
          </p:nvPr>
        </p:nvSpPr>
        <p:spPr/>
        <p:txBody>
          <a:bodyPr/>
          <a:lstStyle/>
          <a:p>
            <a:r>
              <a:rPr lang="en-US" dirty="0"/>
              <a:t>K Nearest Neighbor (KNN)</a:t>
            </a:r>
          </a:p>
        </p:txBody>
      </p:sp>
      <p:sp>
        <p:nvSpPr>
          <p:cNvPr id="3" name="Text Placeholder 2">
            <a:extLst>
              <a:ext uri="{FF2B5EF4-FFF2-40B4-BE49-F238E27FC236}">
                <a16:creationId xmlns:a16="http://schemas.microsoft.com/office/drawing/2014/main" id="{8A550CFF-F6A2-3E46-8269-80AEBA7669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722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p:txBody>
          <a:bodyPr/>
          <a:lstStyle/>
          <a:p>
            <a:r>
              <a:rPr lang="en-GB" dirty="0">
                <a:effectLst/>
              </a:rPr>
              <a:t>A simple conventional nonparametric (no assumption about the underlying distribution) technique for classification of datasets</a:t>
            </a:r>
          </a:p>
          <a:p>
            <a:r>
              <a:rPr lang="en-GB" dirty="0">
                <a:effectLst/>
              </a:rPr>
              <a:t>This algorithm uses the assumption that similar things have close proximity to each other. </a:t>
            </a:r>
          </a:p>
          <a:p>
            <a:r>
              <a:rPr lang="en-GB" dirty="0">
                <a:effectLst/>
              </a:rPr>
              <a:t>This ideology has been proven to have a high level of correctness as identified by the popularity and accuracy of the algorithm</a:t>
            </a:r>
            <a:endParaRPr lang="en-US" dirty="0"/>
          </a:p>
        </p:txBody>
      </p:sp>
    </p:spTree>
    <p:extLst>
      <p:ext uri="{BB962C8B-B14F-4D97-AF65-F5344CB8AC3E}">
        <p14:creationId xmlns:p14="http://schemas.microsoft.com/office/powerpoint/2010/main" val="350906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a:xfrm>
                <a:off x="629560" y="1507834"/>
                <a:ext cx="8094715" cy="4975412"/>
              </a:xfrm>
            </p:spPr>
            <p:txBody>
              <a:bodyPr>
                <a:normAutofit/>
              </a:bodyPr>
              <a:lstStyle/>
              <a:p>
                <a:pPr lvl="0"/>
                <a:r>
                  <a:rPr lang="en-US" sz="2800" dirty="0">
                    <a:effectLst/>
                  </a:rPr>
                  <a:t>This uses a graph to present distances between points generated from the dataset. </a:t>
                </a:r>
              </a:p>
              <a:p>
                <a:pPr lvl="0"/>
                <a:r>
                  <a:rPr lang="en-US" sz="2800" dirty="0">
                    <a:effectLst/>
                  </a:rPr>
                  <a:t>The most popular method for calculating distance between points is the Euclidean distance function</a:t>
                </a:r>
              </a:p>
              <a:p>
                <a:pPr lvl="0"/>
                <a:r>
                  <a:rPr lang="en-US" sz="2800" dirty="0">
                    <a:effectLst/>
                  </a:rPr>
                  <a:t> If </a:t>
                </a:r>
                <a:r>
                  <a:rPr lang="en-US" sz="2800" dirty="0" err="1">
                    <a:effectLst/>
                  </a:rPr>
                  <a:t>i</a:t>
                </a:r>
                <a:r>
                  <a:rPr lang="en-US" sz="2800" dirty="0">
                    <a:effectLst/>
                  </a:rPr>
                  <a:t> and j be the points the distance calculation will be:</a:t>
                </a:r>
                <a:r>
                  <a:rPr lang="en-GB" sz="2800" dirty="0">
                    <a:effectLst/>
                  </a:rPr>
                  <a:t>		</a:t>
                </a:r>
                <a:endParaRPr lang="en-US" sz="2800" i="1" dirty="0">
                  <a:effectLst/>
                </a:endParaRPr>
              </a:p>
              <a:p>
                <a:pPr marL="0" lvl="0" indent="0">
                  <a:buNone/>
                </a:pPr>
                <a14:m>
                  <m:oMath xmlns:m="http://schemas.openxmlformats.org/officeDocument/2006/math">
                    <m:r>
                      <a:rPr lang="en-GB" i="1">
                        <a:effectLst/>
                      </a:rPr>
                      <m:t>𝑑</m:t>
                    </m:r>
                    <m:d>
                      <m:dPr>
                        <m:ctrlPr>
                          <a:rPr lang="en-GB" i="1">
                            <a:effectLst/>
                          </a:rPr>
                        </m:ctrlPr>
                      </m:dPr>
                      <m:e>
                        <m:r>
                          <a:rPr lang="en-GB" i="1">
                            <a:effectLst/>
                          </a:rPr>
                          <m:t>𝑖</m:t>
                        </m:r>
                        <m:r>
                          <a:rPr lang="en-GB" i="1">
                            <a:effectLst/>
                          </a:rPr>
                          <m:t>,</m:t>
                        </m:r>
                        <m:r>
                          <a:rPr lang="en-GB" i="1">
                            <a:effectLst/>
                          </a:rPr>
                          <m:t>𝑗</m:t>
                        </m:r>
                      </m:e>
                    </m:d>
                    <m:r>
                      <a:rPr lang="en-GB" i="1">
                        <a:effectLst/>
                      </a:rPr>
                      <m:t>=</m:t>
                    </m:r>
                    <m:rad>
                      <m:radPr>
                        <m:degHide m:val="on"/>
                        <m:ctrlPr>
                          <a:rPr lang="en-GB" i="1">
                            <a:effectLst/>
                          </a:rPr>
                        </m:ctrlPr>
                      </m:radPr>
                      <m:deg/>
                      <m:e>
                        <m:r>
                          <a:rPr lang="en-GB" i="1">
                            <a:effectLst/>
                          </a:rPr>
                          <m:t>(|</m:t>
                        </m:r>
                        <m:sSub>
                          <m:sSubPr>
                            <m:ctrlPr>
                              <a:rPr lang="en-GB" i="1">
                                <a:effectLst/>
                              </a:rPr>
                            </m:ctrlPr>
                          </m:sSubPr>
                          <m:e>
                            <m:r>
                              <a:rPr lang="en-GB" i="1">
                                <a:effectLst/>
                              </a:rPr>
                              <m:t>𝑥</m:t>
                            </m:r>
                          </m:e>
                          <m:sub>
                            <m:r>
                              <a:rPr lang="en-GB" i="1">
                                <a:effectLst/>
                              </a:rPr>
                              <m:t>𝑖</m:t>
                            </m:r>
                            <m:r>
                              <a:rPr lang="en-GB" i="1">
                                <a:effectLst/>
                              </a:rPr>
                              <m:t>1</m:t>
                            </m:r>
                          </m:sub>
                        </m:sSub>
                        <m:r>
                          <a:rPr lang="en-GB" i="1">
                            <a:effectLst/>
                          </a:rPr>
                          <m:t>−</m:t>
                        </m:r>
                        <m:sSub>
                          <m:sSubPr>
                            <m:ctrlPr>
                              <a:rPr lang="en-GB" i="1">
                                <a:effectLst/>
                              </a:rPr>
                            </m:ctrlPr>
                          </m:sSubPr>
                          <m:e>
                            <m:r>
                              <a:rPr lang="en-GB" i="1">
                                <a:effectLst/>
                              </a:rPr>
                              <m:t>𝑥</m:t>
                            </m:r>
                          </m:e>
                          <m:sub>
                            <m:r>
                              <a:rPr lang="en-GB" i="1">
                                <a:effectLst/>
                              </a:rPr>
                              <m:t>𝑗</m:t>
                            </m:r>
                            <m:r>
                              <a:rPr lang="en-GB" i="1">
                                <a:effectLst/>
                              </a:rPr>
                              <m:t>1</m:t>
                            </m:r>
                          </m:sub>
                        </m:sSub>
                        <m:sSup>
                          <m:sSupPr>
                            <m:ctrlPr>
                              <a:rPr lang="en-GB" i="1">
                                <a:effectLst/>
                              </a:rPr>
                            </m:ctrlPr>
                          </m:sSupPr>
                          <m:e>
                            <m:r>
                              <a:rPr lang="en-GB" i="1">
                                <a:effectLst/>
                              </a:rPr>
                              <m:t>|</m:t>
                            </m:r>
                          </m:e>
                          <m:sup>
                            <m:r>
                              <a:rPr lang="en-GB" i="1">
                                <a:effectLst/>
                              </a:rPr>
                              <m:t>2</m:t>
                            </m:r>
                          </m:sup>
                        </m:sSup>
                        <m:r>
                          <a:rPr lang="en-GB" i="1">
                            <a:effectLst/>
                          </a:rPr>
                          <m:t>+|</m:t>
                        </m:r>
                        <m:sSub>
                          <m:sSubPr>
                            <m:ctrlPr>
                              <a:rPr lang="en-GB" i="1">
                                <a:effectLst/>
                              </a:rPr>
                            </m:ctrlPr>
                          </m:sSubPr>
                          <m:e>
                            <m:r>
                              <a:rPr lang="en-GB" i="1">
                                <a:effectLst/>
                              </a:rPr>
                              <m:t>𝑥</m:t>
                            </m:r>
                          </m:e>
                          <m:sub>
                            <m:r>
                              <a:rPr lang="en-GB" i="1">
                                <a:effectLst/>
                              </a:rPr>
                              <m:t>𝑖</m:t>
                            </m:r>
                            <m:r>
                              <a:rPr lang="en-GB" i="1">
                                <a:effectLst/>
                              </a:rPr>
                              <m:t>2</m:t>
                            </m:r>
                          </m:sub>
                        </m:sSub>
                        <m:r>
                          <a:rPr lang="en-GB" i="1">
                            <a:effectLst/>
                          </a:rPr>
                          <m:t>−</m:t>
                        </m:r>
                        <m:sSub>
                          <m:sSubPr>
                            <m:ctrlPr>
                              <a:rPr lang="en-GB" i="1">
                                <a:effectLst/>
                              </a:rPr>
                            </m:ctrlPr>
                          </m:sSubPr>
                          <m:e>
                            <m:r>
                              <a:rPr lang="en-GB" i="1">
                                <a:effectLst/>
                              </a:rPr>
                              <m:t>𝑥</m:t>
                            </m:r>
                          </m:e>
                          <m:sub>
                            <m:r>
                              <a:rPr lang="en-GB" i="1">
                                <a:effectLst/>
                              </a:rPr>
                              <m:t>𝑗</m:t>
                            </m:r>
                            <m:r>
                              <a:rPr lang="en-GB" i="1">
                                <a:effectLst/>
                              </a:rPr>
                              <m:t>2</m:t>
                            </m:r>
                          </m:sub>
                        </m:sSub>
                        <m:sSup>
                          <m:sSupPr>
                            <m:ctrlPr>
                              <a:rPr lang="en-GB" i="1">
                                <a:effectLst/>
                              </a:rPr>
                            </m:ctrlPr>
                          </m:sSupPr>
                          <m:e>
                            <m:r>
                              <a:rPr lang="en-GB" i="1">
                                <a:effectLst/>
                              </a:rPr>
                              <m:t>|</m:t>
                            </m:r>
                          </m:e>
                          <m:sup>
                            <m:r>
                              <a:rPr lang="en-GB" i="1">
                                <a:effectLst/>
                              </a:rPr>
                              <m:t>2</m:t>
                            </m:r>
                          </m:sup>
                        </m:sSup>
                        <m:r>
                          <a:rPr lang="en-GB" i="1">
                            <a:effectLst/>
                          </a:rPr>
                          <m:t>+…+|</m:t>
                        </m:r>
                        <m:sSub>
                          <m:sSubPr>
                            <m:ctrlPr>
                              <a:rPr lang="en-GB" i="1">
                                <a:effectLst/>
                              </a:rPr>
                            </m:ctrlPr>
                          </m:sSubPr>
                          <m:e>
                            <m:r>
                              <a:rPr lang="en-GB" i="1">
                                <a:effectLst/>
                              </a:rPr>
                              <m:t>𝑥</m:t>
                            </m:r>
                          </m:e>
                          <m:sub>
                            <m:r>
                              <a:rPr lang="en-GB" i="1">
                                <a:effectLst/>
                              </a:rPr>
                              <m:t>𝑖𝑝</m:t>
                            </m:r>
                          </m:sub>
                        </m:sSub>
                        <m:r>
                          <a:rPr lang="en-GB" i="1">
                            <a:effectLst/>
                          </a:rPr>
                          <m:t>−</m:t>
                        </m:r>
                        <m:sSub>
                          <m:sSubPr>
                            <m:ctrlPr>
                              <a:rPr lang="en-GB" i="1">
                                <a:effectLst/>
                              </a:rPr>
                            </m:ctrlPr>
                          </m:sSubPr>
                          <m:e>
                            <m:r>
                              <a:rPr lang="en-GB" i="1">
                                <a:effectLst/>
                              </a:rPr>
                              <m:t>𝑥</m:t>
                            </m:r>
                          </m:e>
                          <m:sub>
                            <m:r>
                              <a:rPr lang="en-GB" i="1">
                                <a:effectLst/>
                              </a:rPr>
                              <m:t>𝑗𝑝</m:t>
                            </m:r>
                          </m:sub>
                        </m:sSub>
                        <m:sSup>
                          <m:sSupPr>
                            <m:ctrlPr>
                              <a:rPr lang="en-GB" i="1">
                                <a:effectLst/>
                              </a:rPr>
                            </m:ctrlPr>
                          </m:sSupPr>
                          <m:e>
                            <m:r>
                              <a:rPr lang="en-GB" i="1">
                                <a:effectLst/>
                              </a:rPr>
                              <m:t>|</m:t>
                            </m:r>
                          </m:e>
                          <m:sup>
                            <m:r>
                              <a:rPr lang="en-GB" i="1">
                                <a:effectLst/>
                              </a:rPr>
                              <m:t>2</m:t>
                            </m:r>
                          </m:sup>
                        </m:sSup>
                        <m:r>
                          <a:rPr lang="en-GB" i="1">
                            <a:effectLst/>
                          </a:rPr>
                          <m:t>)</m:t>
                        </m:r>
                      </m:e>
                    </m:rad>
                  </m:oMath>
                </a14:m>
                <a:r>
                  <a:rPr lang="en-GB" dirty="0">
                    <a:effectLst/>
                  </a:rPr>
                  <a:t> </a:t>
                </a:r>
              </a:p>
            </p:txBody>
          </p:sp>
        </mc:Choice>
        <mc:Fallback>
          <p:sp>
            <p:nvSpPr>
              <p:cNvPr id="3" name="Content Placeholder 2">
                <a:extLst>
                  <a:ext uri="{FF2B5EF4-FFF2-40B4-BE49-F238E27FC236}">
                    <a16:creationId xmlns:a16="http://schemas.microsoft.com/office/drawing/2014/main" id="{34E6F17A-F47A-2247-901A-5AFB6B8B5A22}"/>
                  </a:ext>
                </a:extLst>
              </p:cNvPr>
              <p:cNvSpPr>
                <a:spLocks noGrp="1" noRot="1" noChangeAspect="1" noMove="1" noResize="1" noEditPoints="1" noAdjustHandles="1" noChangeArrowheads="1" noChangeShapeType="1" noTextEdit="1"/>
              </p:cNvSpPr>
              <p:nvPr>
                <p:ph idx="1"/>
              </p:nvPr>
            </p:nvSpPr>
            <p:spPr>
              <a:xfrm>
                <a:off x="629560" y="1507834"/>
                <a:ext cx="8094715" cy="4975412"/>
              </a:xfrm>
              <a:blipFill>
                <a:blip r:embed="rId2"/>
                <a:stretch>
                  <a:fillRect l="-157" t="-1272"/>
                </a:stretch>
              </a:blipFill>
            </p:spPr>
            <p:txBody>
              <a:bodyPr/>
              <a:lstStyle/>
              <a:p>
                <a:r>
                  <a:rPr lang="en-US">
                    <a:noFill/>
                  </a:rPr>
                  <a:t> </a:t>
                </a:r>
              </a:p>
            </p:txBody>
          </p:sp>
        </mc:Fallback>
      </mc:AlternateContent>
    </p:spTree>
    <p:extLst>
      <p:ext uri="{BB962C8B-B14F-4D97-AF65-F5344CB8AC3E}">
        <p14:creationId xmlns:p14="http://schemas.microsoft.com/office/powerpoint/2010/main" val="129567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a:xfrm>
                <a:off x="419700" y="1507834"/>
                <a:ext cx="8349548" cy="4975412"/>
              </a:xfrm>
            </p:spPr>
            <p:txBody>
              <a:bodyPr>
                <a:normAutofit/>
              </a:bodyPr>
              <a:lstStyle/>
              <a:p>
                <a:r>
                  <a:rPr lang="en-GB" sz="2800" dirty="0">
                    <a:effectLst/>
                  </a:rPr>
                  <a:t>Other methods available for calculating distance for K Nearest Neighbour are:</a:t>
                </a:r>
              </a:p>
              <a:p>
                <a:pPr lvl="1"/>
                <a:r>
                  <a:rPr lang="en-GB" sz="2400" dirty="0" err="1">
                    <a:effectLst/>
                  </a:rPr>
                  <a:t>Minkwoski</a:t>
                </a:r>
                <a:r>
                  <a:rPr lang="en-GB" sz="2400" dirty="0">
                    <a:effectLst/>
                  </a:rPr>
                  <a:t> function equation</a:t>
                </a:r>
              </a:p>
              <a:p>
                <a:pPr lvl="1"/>
                <a:endParaRPr lang="en-GB" sz="2400" dirty="0">
                  <a:effectLst/>
                </a:endParaRPr>
              </a:p>
              <a:p>
                <a:pPr marL="403225" lvl="1" indent="0">
                  <a:buNone/>
                </a:pPr>
                <a14:m>
                  <m:oMathPara xmlns:m="http://schemas.openxmlformats.org/officeDocument/2006/math">
                    <m:oMathParaPr>
                      <m:jc m:val="centerGroup"/>
                    </m:oMathParaPr>
                    <m:oMath xmlns:m="http://schemas.openxmlformats.org/officeDocument/2006/math">
                      <m:r>
                        <a:rPr lang="en-GB" sz="2400" i="1">
                          <a:effectLst/>
                          <a:latin typeface="Cambria Math" panose="02040503050406030204" pitchFamily="18" charset="0"/>
                        </a:rPr>
                        <m:t>𝑑</m:t>
                      </m:r>
                      <m:d>
                        <m:dPr>
                          <m:ctrlPr>
                            <a:rPr lang="en-GB" sz="2400" i="1">
                              <a:effectLst/>
                              <a:latin typeface="Cambria Math" panose="02040503050406030204" pitchFamily="18" charset="0"/>
                            </a:rPr>
                          </m:ctrlPr>
                        </m:dPr>
                        <m:e>
                          <m:r>
                            <a:rPr lang="en-GB" sz="2400" i="1">
                              <a:effectLst/>
                              <a:latin typeface="Cambria Math" panose="02040503050406030204" pitchFamily="18" charset="0"/>
                            </a:rPr>
                            <m:t>𝑖</m:t>
                          </m:r>
                          <m:r>
                            <a:rPr lang="en-GB" sz="2400" i="1">
                              <a:effectLst/>
                              <a:latin typeface="Cambria Math" panose="02040503050406030204" pitchFamily="18" charset="0"/>
                            </a:rPr>
                            <m:t>,</m:t>
                          </m:r>
                          <m:r>
                            <a:rPr lang="en-GB" sz="2400" i="1">
                              <a:effectLst/>
                              <a:latin typeface="Cambria Math" panose="02040503050406030204" pitchFamily="18" charset="0"/>
                            </a:rPr>
                            <m:t>𝑗</m:t>
                          </m:r>
                        </m:e>
                      </m:d>
                      <m:r>
                        <a:rPr lang="en-GB" sz="2400" i="1">
                          <a:effectLst/>
                          <a:latin typeface="Cambria Math" panose="02040503050406030204" pitchFamily="18" charset="0"/>
                        </a:rPr>
                        <m:t>=</m:t>
                      </m:r>
                      <m:r>
                        <a:rPr lang="en-GB" sz="2400" i="1">
                          <a:effectLst/>
                          <a:latin typeface="Cambria Math" panose="02040503050406030204" pitchFamily="18" charset="0"/>
                        </a:rPr>
                        <m:t>𝑞</m:t>
                      </m:r>
                      <m:rad>
                        <m:radPr>
                          <m:degHide m:val="on"/>
                          <m:ctrlPr>
                            <a:rPr lang="en-GB" sz="2400" i="1">
                              <a:effectLst/>
                              <a:latin typeface="Cambria Math" panose="02040503050406030204" pitchFamily="18" charset="0"/>
                            </a:rPr>
                          </m:ctrlPr>
                        </m:radPr>
                        <m:deg/>
                        <m:e>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m:t>
                              </m:r>
                              <m:r>
                                <a:rPr lang="en-GB" sz="2400" i="1">
                                  <a:effectLst/>
                                  <a:latin typeface="Cambria Math" panose="02040503050406030204" pitchFamily="18" charset="0"/>
                                </a:rPr>
                                <m:t>1</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m:t>
                              </m:r>
                              <m:r>
                                <a:rPr lang="en-GB" sz="2400" i="1">
                                  <a:effectLst/>
                                  <a:latin typeface="Cambria Math" panose="02040503050406030204" pitchFamily="18" charset="0"/>
                                </a:rPr>
                                <m:t>1</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m:t>
                              </m:r>
                              <m:r>
                                <a:rPr lang="en-GB" sz="2400" i="1">
                                  <a:effectLst/>
                                  <a:latin typeface="Cambria Math" panose="02040503050406030204" pitchFamily="18" charset="0"/>
                                </a:rPr>
                                <m:t>2</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m:t>
                              </m:r>
                              <m:r>
                                <a:rPr lang="en-GB" sz="2400" i="1">
                                  <a:effectLst/>
                                  <a:latin typeface="Cambria Math" panose="02040503050406030204" pitchFamily="18" charset="0"/>
                                </a:rPr>
                                <m:t>2</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𝑖𝑝</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𝑗𝑝</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e>
                      </m:rad>
                    </m:oMath>
                  </m:oMathPara>
                </a14:m>
                <a:endParaRPr lang="en-GB" sz="2400" dirty="0">
                  <a:effectLst/>
                </a:endParaRPr>
              </a:p>
              <a:p>
                <a:pPr marL="403225" lvl="1" indent="0">
                  <a:buNone/>
                </a:pPr>
                <a:endParaRPr lang="en-GB" sz="2400" dirty="0">
                  <a:effectLst/>
                </a:endParaRPr>
              </a:p>
              <a:p>
                <a:pPr lvl="1"/>
                <a:r>
                  <a:rPr lang="en-GB" sz="2400" dirty="0">
                    <a:effectLst/>
                  </a:rPr>
                  <a:t>Manhattan distance equation</a:t>
                </a:r>
              </a:p>
              <a:p>
                <a:pPr marL="403225" lvl="1" indent="0">
                  <a:buNone/>
                </a:pPr>
                <a:endParaRPr lang="en-GB" sz="2400" dirty="0">
                  <a:effectLst/>
                </a:endParaRPr>
              </a:p>
              <a:p>
                <a:pPr marL="0" indent="0">
                  <a:buNone/>
                </a:pPr>
                <a14:m>
                  <m:oMathPara xmlns:m="http://schemas.openxmlformats.org/officeDocument/2006/math">
                    <m:oMathParaPr>
                      <m:jc m:val="centerGroup"/>
                    </m:oMathParaPr>
                    <m:oMath xmlns:m="http://schemas.openxmlformats.org/officeDocument/2006/math">
                      <m:r>
                        <a:rPr lang="en-GB" sz="2800" i="1">
                          <a:effectLst/>
                        </a:rPr>
                        <m:t>𝑑</m:t>
                      </m:r>
                      <m:d>
                        <m:dPr>
                          <m:ctrlPr>
                            <a:rPr lang="en-GB" sz="2800" i="1">
                              <a:effectLst/>
                            </a:rPr>
                          </m:ctrlPr>
                        </m:dPr>
                        <m:e>
                          <m:r>
                            <a:rPr lang="en-GB" sz="2800" i="1">
                              <a:effectLst/>
                            </a:rPr>
                            <m:t>𝑖</m:t>
                          </m:r>
                          <m:r>
                            <a:rPr lang="en-GB" sz="2800" i="1">
                              <a:effectLst/>
                            </a:rPr>
                            <m:t>,</m:t>
                          </m:r>
                          <m:r>
                            <a:rPr lang="en-GB" sz="2800" i="1">
                              <a:effectLst/>
                            </a:rPr>
                            <m:t>𝑗</m:t>
                          </m:r>
                        </m:e>
                      </m:d>
                      <m:r>
                        <a:rPr lang="en-GB" sz="2800" i="1">
                          <a:effectLst/>
                        </a:rPr>
                        <m:t>=|</m:t>
                      </m:r>
                      <m:sSub>
                        <m:sSubPr>
                          <m:ctrlPr>
                            <a:rPr lang="en-GB" sz="2800" i="1">
                              <a:effectLst/>
                            </a:rPr>
                          </m:ctrlPr>
                        </m:sSubPr>
                        <m:e>
                          <m:r>
                            <a:rPr lang="en-GB" sz="2800" i="1">
                              <a:effectLst/>
                            </a:rPr>
                            <m:t>𝑥</m:t>
                          </m:r>
                        </m:e>
                        <m:sub>
                          <m:r>
                            <a:rPr lang="en-GB" sz="2800" i="1">
                              <a:effectLst/>
                            </a:rPr>
                            <m:t>𝑖</m:t>
                          </m:r>
                          <m:r>
                            <a:rPr lang="en-GB" sz="2800" i="1">
                              <a:effectLst/>
                            </a:rPr>
                            <m:t>1</m:t>
                          </m:r>
                        </m:sub>
                      </m:sSub>
                      <m:r>
                        <a:rPr lang="en-GB" sz="2800" i="1">
                          <a:effectLst/>
                        </a:rPr>
                        <m:t>−</m:t>
                      </m:r>
                      <m:sSub>
                        <m:sSubPr>
                          <m:ctrlPr>
                            <a:rPr lang="en-GB" sz="2800" i="1">
                              <a:effectLst/>
                            </a:rPr>
                          </m:ctrlPr>
                        </m:sSubPr>
                        <m:e>
                          <m:r>
                            <a:rPr lang="en-GB" sz="2800" i="1">
                              <a:effectLst/>
                            </a:rPr>
                            <m:t>𝑥</m:t>
                          </m:r>
                        </m:e>
                        <m:sub>
                          <m:r>
                            <a:rPr lang="en-GB" sz="2800" i="1">
                              <a:effectLst/>
                            </a:rPr>
                            <m:t>𝑗</m:t>
                          </m:r>
                          <m:r>
                            <a:rPr lang="en-GB" sz="2800" i="1">
                              <a:effectLst/>
                            </a:rPr>
                            <m:t>1</m:t>
                          </m:r>
                        </m:sub>
                      </m:sSub>
                      <m:r>
                        <a:rPr lang="en-GB" sz="2800" i="1">
                          <a:effectLst/>
                        </a:rPr>
                        <m:t>|+|</m:t>
                      </m:r>
                      <m:sSub>
                        <m:sSubPr>
                          <m:ctrlPr>
                            <a:rPr lang="en-GB" sz="2800" i="1">
                              <a:effectLst/>
                            </a:rPr>
                          </m:ctrlPr>
                        </m:sSubPr>
                        <m:e>
                          <m:r>
                            <a:rPr lang="en-GB" sz="2800" i="1">
                              <a:effectLst/>
                            </a:rPr>
                            <m:t>𝑥</m:t>
                          </m:r>
                        </m:e>
                        <m:sub>
                          <m:r>
                            <a:rPr lang="en-GB" sz="2800" i="1">
                              <a:effectLst/>
                            </a:rPr>
                            <m:t>𝑖</m:t>
                          </m:r>
                          <m:r>
                            <a:rPr lang="en-GB" sz="2800" i="1">
                              <a:effectLst/>
                            </a:rPr>
                            <m:t>2</m:t>
                          </m:r>
                        </m:sub>
                      </m:sSub>
                      <m:r>
                        <a:rPr lang="en-GB" sz="2800" i="1">
                          <a:effectLst/>
                        </a:rPr>
                        <m:t>−</m:t>
                      </m:r>
                      <m:sSub>
                        <m:sSubPr>
                          <m:ctrlPr>
                            <a:rPr lang="en-GB" sz="2800" i="1">
                              <a:effectLst/>
                            </a:rPr>
                          </m:ctrlPr>
                        </m:sSubPr>
                        <m:e>
                          <m:r>
                            <a:rPr lang="en-GB" sz="2800" i="1">
                              <a:effectLst/>
                            </a:rPr>
                            <m:t>𝑥</m:t>
                          </m:r>
                        </m:e>
                        <m:sub>
                          <m:r>
                            <a:rPr lang="en-GB" sz="2800" i="1">
                              <a:effectLst/>
                            </a:rPr>
                            <m:t>𝑗</m:t>
                          </m:r>
                          <m:r>
                            <a:rPr lang="en-GB" sz="2800" i="1">
                              <a:effectLst/>
                            </a:rPr>
                            <m:t>2</m:t>
                          </m:r>
                        </m:sub>
                      </m:sSub>
                      <m:r>
                        <a:rPr lang="en-GB" sz="2800" i="1">
                          <a:effectLst/>
                        </a:rPr>
                        <m:t>|+…+|</m:t>
                      </m:r>
                      <m:sSub>
                        <m:sSubPr>
                          <m:ctrlPr>
                            <a:rPr lang="en-GB" sz="2800" i="1">
                              <a:effectLst/>
                            </a:rPr>
                          </m:ctrlPr>
                        </m:sSubPr>
                        <m:e>
                          <m:r>
                            <a:rPr lang="en-GB" sz="2800" i="1">
                              <a:effectLst/>
                            </a:rPr>
                            <m:t>𝑥</m:t>
                          </m:r>
                        </m:e>
                        <m:sub>
                          <m:r>
                            <a:rPr lang="en-GB" sz="2800" i="1">
                              <a:effectLst/>
                            </a:rPr>
                            <m:t>𝑖𝑝</m:t>
                          </m:r>
                        </m:sub>
                      </m:sSub>
                      <m:r>
                        <a:rPr lang="en-GB" sz="2800" i="1">
                          <a:effectLst/>
                        </a:rPr>
                        <m:t>−</m:t>
                      </m:r>
                      <m:sSub>
                        <m:sSubPr>
                          <m:ctrlPr>
                            <a:rPr lang="en-GB" sz="2800" i="1">
                              <a:effectLst/>
                            </a:rPr>
                          </m:ctrlPr>
                        </m:sSubPr>
                        <m:e>
                          <m:r>
                            <a:rPr lang="en-GB" sz="2800" i="1">
                              <a:effectLst/>
                            </a:rPr>
                            <m:t>𝑥</m:t>
                          </m:r>
                        </m:e>
                        <m:sub>
                          <m:r>
                            <a:rPr lang="en-GB" sz="2800" i="1">
                              <a:effectLst/>
                            </a:rPr>
                            <m:t>𝑗𝑝</m:t>
                          </m:r>
                        </m:sub>
                      </m:sSub>
                      <m:r>
                        <a:rPr lang="en-GB" sz="2800" i="1">
                          <a:effectLst/>
                        </a:rPr>
                        <m:t>|</m:t>
                      </m:r>
                    </m:oMath>
                  </m:oMathPara>
                </a14:m>
                <a:endParaRPr lang="en-GB" sz="2800" dirty="0">
                  <a:effectLst/>
                </a:endParaRPr>
              </a:p>
            </p:txBody>
          </p:sp>
        </mc:Choice>
        <mc:Fallback>
          <p:sp>
            <p:nvSpPr>
              <p:cNvPr id="3" name="Content Placeholder 2">
                <a:extLst>
                  <a:ext uri="{FF2B5EF4-FFF2-40B4-BE49-F238E27FC236}">
                    <a16:creationId xmlns:a16="http://schemas.microsoft.com/office/drawing/2014/main" id="{34E6F17A-F47A-2247-901A-5AFB6B8B5A22}"/>
                  </a:ext>
                </a:extLst>
              </p:cNvPr>
              <p:cNvSpPr>
                <a:spLocks noGrp="1" noRot="1" noChangeAspect="1" noMove="1" noResize="1" noEditPoints="1" noAdjustHandles="1" noChangeArrowheads="1" noChangeShapeType="1" noTextEdit="1"/>
              </p:cNvSpPr>
              <p:nvPr>
                <p:ph idx="1"/>
              </p:nvPr>
            </p:nvSpPr>
            <p:spPr>
              <a:xfrm>
                <a:off x="419700" y="1507834"/>
                <a:ext cx="8349548" cy="4975412"/>
              </a:xfrm>
              <a:blipFill>
                <a:blip r:embed="rId2"/>
                <a:stretch>
                  <a:fillRect t="-1272"/>
                </a:stretch>
              </a:blipFill>
            </p:spPr>
            <p:txBody>
              <a:bodyPr/>
              <a:lstStyle/>
              <a:p>
                <a:r>
                  <a:rPr lang="en-US">
                    <a:noFill/>
                  </a:rPr>
                  <a:t> </a:t>
                </a:r>
              </a:p>
            </p:txBody>
          </p:sp>
        </mc:Fallback>
      </mc:AlternateContent>
    </p:spTree>
    <p:extLst>
      <p:ext uri="{BB962C8B-B14F-4D97-AF65-F5344CB8AC3E}">
        <p14:creationId xmlns:p14="http://schemas.microsoft.com/office/powerpoint/2010/main" val="134540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F0C4-76F9-284D-9010-1E5F27DA084D}"/>
              </a:ext>
            </a:extLst>
          </p:cNvPr>
          <p:cNvSpPr>
            <a:spLocks noGrp="1"/>
          </p:cNvSpPr>
          <p:nvPr>
            <p:ph type="title"/>
          </p:nvPr>
        </p:nvSpPr>
        <p:spPr/>
        <p:txBody>
          <a:bodyPr/>
          <a:lstStyle/>
          <a:p>
            <a:r>
              <a:rPr lang="en-US" dirty="0"/>
              <a:t>What’s K?</a:t>
            </a:r>
          </a:p>
        </p:txBody>
      </p:sp>
      <p:sp>
        <p:nvSpPr>
          <p:cNvPr id="3" name="Content Placeholder 2">
            <a:extLst>
              <a:ext uri="{FF2B5EF4-FFF2-40B4-BE49-F238E27FC236}">
                <a16:creationId xmlns:a16="http://schemas.microsoft.com/office/drawing/2014/main" id="{27656EB0-83E2-1B41-9863-AF90CAE05F5D}"/>
              </a:ext>
            </a:extLst>
          </p:cNvPr>
          <p:cNvSpPr>
            <a:spLocks noGrp="1"/>
          </p:cNvSpPr>
          <p:nvPr>
            <p:ph idx="1"/>
          </p:nvPr>
        </p:nvSpPr>
        <p:spPr>
          <a:xfrm>
            <a:off x="779462" y="1882588"/>
            <a:ext cx="7779922" cy="4503222"/>
          </a:xfrm>
        </p:spPr>
        <p:txBody>
          <a:bodyPr>
            <a:normAutofit lnSpcReduction="10000"/>
          </a:bodyPr>
          <a:lstStyle/>
          <a:p>
            <a:r>
              <a:rPr lang="en-GB" sz="3200" dirty="0">
                <a:effectLst/>
              </a:rPr>
              <a:t>K is a parameter used in forming the groups</a:t>
            </a:r>
          </a:p>
          <a:p>
            <a:r>
              <a:rPr lang="en-GB" sz="3200" dirty="0">
                <a:effectLst/>
              </a:rPr>
              <a:t>It is an important parameter in the success of the classification process. </a:t>
            </a:r>
          </a:p>
          <a:p>
            <a:r>
              <a:rPr lang="en-GB" sz="3200" dirty="0">
                <a:effectLst/>
              </a:rPr>
              <a:t>This parameter determines the number of points in forming a group. </a:t>
            </a:r>
          </a:p>
          <a:p>
            <a:r>
              <a:rPr lang="en-GB" sz="3200" dirty="0">
                <a:effectLst/>
              </a:rPr>
              <a:t>This value is provided during the training process</a:t>
            </a:r>
            <a:endParaRPr lang="en-US" sz="3200" dirty="0"/>
          </a:p>
        </p:txBody>
      </p:sp>
    </p:spTree>
    <p:extLst>
      <p:ext uri="{BB962C8B-B14F-4D97-AF65-F5344CB8AC3E}">
        <p14:creationId xmlns:p14="http://schemas.microsoft.com/office/powerpoint/2010/main" val="199862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NN (K-Nearest Neighbors) #1. How it works? | by Italo José | Towards Data  Science">
            <a:extLst>
              <a:ext uri="{FF2B5EF4-FFF2-40B4-BE49-F238E27FC236}">
                <a16:creationId xmlns:a16="http://schemas.microsoft.com/office/drawing/2014/main" id="{97A8A87C-E530-ED4A-B1E6-DCC58B827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96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01-9588-AB4C-956F-15A168C58811}"/>
              </a:ext>
            </a:extLst>
          </p:cNvPr>
          <p:cNvSpPr>
            <a:spLocks noGrp="1"/>
          </p:cNvSpPr>
          <p:nvPr>
            <p:ph type="title"/>
          </p:nvPr>
        </p:nvSpPr>
        <p:spPr/>
        <p:txBody>
          <a:bodyPr/>
          <a:lstStyle/>
          <a:p>
            <a:r>
              <a:rPr lang="en-US" dirty="0"/>
              <a:t>Implementing KNN</a:t>
            </a:r>
          </a:p>
        </p:txBody>
      </p:sp>
      <p:sp>
        <p:nvSpPr>
          <p:cNvPr id="3" name="Text Placeholder 2">
            <a:extLst>
              <a:ext uri="{FF2B5EF4-FFF2-40B4-BE49-F238E27FC236}">
                <a16:creationId xmlns:a16="http://schemas.microsoft.com/office/drawing/2014/main" id="{1FF78C3A-3992-ED42-9FEF-092AC9FC1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56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F6B5-205F-E640-A8E2-FA5A2BE15BC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4C1B56A-0C91-0A44-BAE4-15B663DFD3EE}"/>
              </a:ext>
            </a:extLst>
          </p:cNvPr>
          <p:cNvSpPr>
            <a:spLocks noGrp="1"/>
          </p:cNvSpPr>
          <p:nvPr>
            <p:ph idx="1"/>
          </p:nvPr>
        </p:nvSpPr>
        <p:spPr>
          <a:xfrm>
            <a:off x="779462" y="1822628"/>
            <a:ext cx="7929823" cy="4975412"/>
          </a:xfrm>
        </p:spPr>
        <p:txBody>
          <a:bodyPr>
            <a:normAutofit fontScale="92500" lnSpcReduction="10000"/>
          </a:bodyPr>
          <a:lstStyle/>
          <a:p>
            <a:r>
              <a:rPr lang="en-GB" dirty="0"/>
              <a:t>The Iris dataset is readily available and the most famous sample data set for our KNN illustrations </a:t>
            </a:r>
          </a:p>
          <a:p>
            <a:r>
              <a:rPr lang="en-GB" dirty="0"/>
              <a:t>The dataset consists of four attributes</a:t>
            </a:r>
          </a:p>
          <a:p>
            <a:pPr lvl="1"/>
            <a:r>
              <a:rPr lang="en-GB" dirty="0"/>
              <a:t>Sepal-width</a:t>
            </a:r>
          </a:p>
          <a:p>
            <a:pPr lvl="1"/>
            <a:r>
              <a:rPr lang="en-GB" dirty="0"/>
              <a:t>Sepal-length</a:t>
            </a:r>
          </a:p>
          <a:p>
            <a:pPr lvl="1"/>
            <a:r>
              <a:rPr lang="en-GB" dirty="0"/>
              <a:t>Petal-width</a:t>
            </a:r>
          </a:p>
          <a:p>
            <a:pPr lvl="1"/>
            <a:r>
              <a:rPr lang="en-GB" dirty="0"/>
              <a:t>Petal-length</a:t>
            </a:r>
          </a:p>
          <a:p>
            <a:r>
              <a:rPr lang="en-GB" dirty="0"/>
              <a:t>These are the attributes of specific types of iris plant. The task is to predict the class to which these plants belong. There are three classes in the dataset: </a:t>
            </a:r>
          </a:p>
          <a:p>
            <a:pPr lvl="1"/>
            <a:r>
              <a:rPr lang="en-GB" dirty="0"/>
              <a:t>Iris-</a:t>
            </a:r>
            <a:r>
              <a:rPr lang="en-GB" dirty="0" err="1"/>
              <a:t>setosa</a:t>
            </a:r>
            <a:endParaRPr lang="en-GB" dirty="0"/>
          </a:p>
          <a:p>
            <a:pPr lvl="1"/>
            <a:r>
              <a:rPr lang="en-GB" dirty="0"/>
              <a:t>Iris-versicolor</a:t>
            </a:r>
          </a:p>
          <a:p>
            <a:pPr lvl="1"/>
            <a:r>
              <a:rPr lang="en-GB" dirty="0"/>
              <a:t>Iris-virginica</a:t>
            </a:r>
            <a:endParaRPr lang="en-US" dirty="0"/>
          </a:p>
        </p:txBody>
      </p:sp>
    </p:spTree>
    <p:extLst>
      <p:ext uri="{BB962C8B-B14F-4D97-AF65-F5344CB8AC3E}">
        <p14:creationId xmlns:p14="http://schemas.microsoft.com/office/powerpoint/2010/main" val="353409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9D3A-BEB9-8540-9BAA-2961E2929903}"/>
              </a:ext>
            </a:extLst>
          </p:cNvPr>
          <p:cNvSpPr>
            <a:spLocks noGrp="1"/>
          </p:cNvSpPr>
          <p:nvPr>
            <p:ph type="title"/>
          </p:nvPr>
        </p:nvSpPr>
        <p:spPr/>
        <p:txBody>
          <a:bodyPr/>
          <a:lstStyle/>
          <a:p>
            <a:r>
              <a:rPr lang="en-US" dirty="0"/>
              <a:t>Importing Libraries</a:t>
            </a:r>
          </a:p>
        </p:txBody>
      </p:sp>
      <p:sp>
        <p:nvSpPr>
          <p:cNvPr id="3" name="Content Placeholder 2">
            <a:extLst>
              <a:ext uri="{FF2B5EF4-FFF2-40B4-BE49-F238E27FC236}">
                <a16:creationId xmlns:a16="http://schemas.microsoft.com/office/drawing/2014/main" id="{AF3F3D22-1BD3-D641-90B8-9DEC135024A0}"/>
              </a:ext>
            </a:extLst>
          </p:cNvPr>
          <p:cNvSpPr>
            <a:spLocks noGrp="1"/>
          </p:cNvSpPr>
          <p:nvPr>
            <p:ph idx="1"/>
          </p:nvPr>
        </p:nvSpPr>
        <p:spPr/>
        <p:txBody>
          <a:bodyPr>
            <a:normAutofit/>
          </a:bodyPr>
          <a:lstStyle/>
          <a:p>
            <a:pPr marL="0" indent="0">
              <a:buNone/>
            </a:pPr>
            <a:r>
              <a:rPr lang="en-GB" sz="3600" dirty="0"/>
              <a:t>	import </a:t>
            </a:r>
            <a:r>
              <a:rPr lang="en-GB" sz="3600" dirty="0" err="1"/>
              <a:t>numpy</a:t>
            </a:r>
            <a:r>
              <a:rPr lang="en-GB" sz="3600" dirty="0"/>
              <a:t> as np </a:t>
            </a:r>
          </a:p>
          <a:p>
            <a:pPr marL="0" indent="0">
              <a:buNone/>
            </a:pPr>
            <a:r>
              <a:rPr lang="en-GB" sz="3600" dirty="0"/>
              <a:t>	import </a:t>
            </a:r>
            <a:r>
              <a:rPr lang="en-GB" sz="3600" dirty="0" err="1"/>
              <a:t>matplotlib.pyplot</a:t>
            </a:r>
            <a:r>
              <a:rPr lang="en-GB" sz="3600" dirty="0"/>
              <a:t> as </a:t>
            </a:r>
            <a:r>
              <a:rPr lang="en-GB" sz="3600" dirty="0" err="1"/>
              <a:t>plt</a:t>
            </a:r>
            <a:r>
              <a:rPr lang="en-GB" sz="3600" dirty="0"/>
              <a:t> </a:t>
            </a:r>
          </a:p>
          <a:p>
            <a:pPr marL="0" indent="0">
              <a:buNone/>
            </a:pPr>
            <a:r>
              <a:rPr lang="en-GB" sz="3600" dirty="0"/>
              <a:t>	import pandas as pd</a:t>
            </a:r>
            <a:endParaRPr lang="en-US" sz="3600" dirty="0"/>
          </a:p>
        </p:txBody>
      </p:sp>
    </p:spTree>
    <p:extLst>
      <p:ext uri="{BB962C8B-B14F-4D97-AF65-F5344CB8AC3E}">
        <p14:creationId xmlns:p14="http://schemas.microsoft.com/office/powerpoint/2010/main" val="1224069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6168-A632-5E47-AEFC-7BA374500001}"/>
              </a:ext>
            </a:extLst>
          </p:cNvPr>
          <p:cNvSpPr>
            <a:spLocks noGrp="1"/>
          </p:cNvSpPr>
          <p:nvPr>
            <p:ph type="title"/>
          </p:nvPr>
        </p:nvSpPr>
        <p:spPr/>
        <p:txBody>
          <a:bodyPr/>
          <a:lstStyle/>
          <a:p>
            <a:r>
              <a:rPr lang="en-US" dirty="0"/>
              <a:t>Import Dataset</a:t>
            </a:r>
          </a:p>
        </p:txBody>
      </p:sp>
      <p:sp>
        <p:nvSpPr>
          <p:cNvPr id="3" name="Content Placeholder 2">
            <a:extLst>
              <a:ext uri="{FF2B5EF4-FFF2-40B4-BE49-F238E27FC236}">
                <a16:creationId xmlns:a16="http://schemas.microsoft.com/office/drawing/2014/main" id="{6DB74A5F-421E-FA46-A401-9E673E24DE9D}"/>
              </a:ext>
            </a:extLst>
          </p:cNvPr>
          <p:cNvSpPr>
            <a:spLocks noGrp="1"/>
          </p:cNvSpPr>
          <p:nvPr>
            <p:ph idx="1"/>
          </p:nvPr>
        </p:nvSpPr>
        <p:spPr>
          <a:xfrm>
            <a:off x="779462" y="1528997"/>
            <a:ext cx="8064735" cy="5221425"/>
          </a:xfrm>
        </p:spPr>
        <p:txBody>
          <a:bodyPr>
            <a:normAutofit/>
          </a:bodyPr>
          <a:lstStyle/>
          <a:p>
            <a:pPr marL="0" indent="0">
              <a:buNone/>
            </a:pPr>
            <a:r>
              <a:rPr lang="en-GB" dirty="0" err="1"/>
              <a:t>url</a:t>
            </a:r>
            <a:r>
              <a:rPr lang="en-GB" dirty="0"/>
              <a:t> = "https://</a:t>
            </a:r>
            <a:r>
              <a:rPr lang="en-GB" dirty="0" err="1"/>
              <a:t>archive.ics.uci.edu</a:t>
            </a:r>
            <a:r>
              <a:rPr lang="en-GB" dirty="0"/>
              <a:t>/ml/machine-learning-databases/iris/</a:t>
            </a:r>
            <a:r>
              <a:rPr lang="en-GB" dirty="0" err="1"/>
              <a:t>iris.data</a:t>
            </a:r>
            <a:r>
              <a:rPr lang="en-GB" dirty="0"/>
              <a:t>" </a:t>
            </a:r>
          </a:p>
          <a:p>
            <a:pPr marL="0" indent="0">
              <a:buNone/>
            </a:pPr>
            <a:r>
              <a:rPr lang="en-GB" dirty="0"/>
              <a:t># Assign </a:t>
            </a:r>
            <a:r>
              <a:rPr lang="en-GB" dirty="0" err="1"/>
              <a:t>colum</a:t>
            </a:r>
            <a:r>
              <a:rPr lang="en-GB" dirty="0"/>
              <a:t> names to the dataset </a:t>
            </a:r>
          </a:p>
          <a:p>
            <a:pPr marL="0" indent="0">
              <a:buNone/>
            </a:pPr>
            <a:r>
              <a:rPr lang="en-GB" dirty="0"/>
              <a:t>names = ['sepal-length', 'sepal-width', 'petal-length', 'petal-width', 'Class’] </a:t>
            </a:r>
          </a:p>
          <a:p>
            <a:pPr marL="0" indent="0">
              <a:buNone/>
            </a:pPr>
            <a:r>
              <a:rPr lang="en-GB" dirty="0"/>
              <a:t># Read dataset to pandas </a:t>
            </a:r>
            <a:r>
              <a:rPr lang="en-GB" dirty="0" err="1"/>
              <a:t>dataframe</a:t>
            </a:r>
            <a:r>
              <a:rPr lang="en-GB" dirty="0"/>
              <a:t> </a:t>
            </a:r>
          </a:p>
          <a:p>
            <a:pPr marL="0" indent="0">
              <a:buNone/>
            </a:pPr>
            <a:r>
              <a:rPr lang="en-GB" dirty="0"/>
              <a:t>dataset = </a:t>
            </a:r>
            <a:r>
              <a:rPr lang="en-GB" dirty="0" err="1"/>
              <a:t>pd.read_csv</a:t>
            </a:r>
            <a:r>
              <a:rPr lang="en-GB" dirty="0"/>
              <a:t>(</a:t>
            </a:r>
            <a:r>
              <a:rPr lang="en-GB" dirty="0" err="1"/>
              <a:t>url</a:t>
            </a:r>
            <a:r>
              <a:rPr lang="en-GB" dirty="0"/>
              <a:t>, names=names) </a:t>
            </a:r>
          </a:p>
          <a:p>
            <a:pPr marL="0" indent="0" algn="ctr">
              <a:buNone/>
            </a:pPr>
            <a:r>
              <a:rPr lang="en-GB" dirty="0"/>
              <a:t>OR</a:t>
            </a:r>
          </a:p>
          <a:p>
            <a:pPr marL="0" indent="0">
              <a:buNone/>
            </a:pPr>
            <a:r>
              <a:rPr lang="en-GB" dirty="0"/>
              <a:t>dataset = </a:t>
            </a:r>
            <a:r>
              <a:rPr lang="en-GB" dirty="0" err="1"/>
              <a:t>pd.read_csv</a:t>
            </a:r>
            <a:r>
              <a:rPr lang="en-GB" dirty="0"/>
              <a:t>(</a:t>
            </a:r>
            <a:r>
              <a:rPr lang="en-GB" dirty="0" err="1"/>
              <a:t>iris.csv</a:t>
            </a:r>
            <a:r>
              <a:rPr lang="en-GB" dirty="0"/>
              <a:t>, names=names) </a:t>
            </a:r>
            <a:endParaRPr lang="en-US" dirty="0"/>
          </a:p>
          <a:p>
            <a:pPr marL="0" indent="0">
              <a:buNone/>
            </a:pPr>
            <a:endParaRPr lang="en-US" dirty="0"/>
          </a:p>
        </p:txBody>
      </p:sp>
    </p:spTree>
    <p:extLst>
      <p:ext uri="{BB962C8B-B14F-4D97-AF65-F5344CB8AC3E}">
        <p14:creationId xmlns:p14="http://schemas.microsoft.com/office/powerpoint/2010/main" val="28814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6C847E-6665-2448-83D8-B8ED0DE68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54000"/>
            <a:ext cx="50673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6C12-1F63-E445-9C29-B40B78F188C1}"/>
              </a:ext>
            </a:extLst>
          </p:cNvPr>
          <p:cNvSpPr>
            <a:spLocks noGrp="1"/>
          </p:cNvSpPr>
          <p:nvPr>
            <p:ph type="title"/>
          </p:nvPr>
        </p:nvSpPr>
        <p:spPr/>
        <p:txBody>
          <a:bodyPr/>
          <a:lstStyle/>
          <a:p>
            <a:r>
              <a:rPr lang="en-US" dirty="0"/>
              <a:t>View Dataset</a:t>
            </a:r>
          </a:p>
        </p:txBody>
      </p:sp>
      <p:sp>
        <p:nvSpPr>
          <p:cNvPr id="3" name="Content Placeholder 2">
            <a:extLst>
              <a:ext uri="{FF2B5EF4-FFF2-40B4-BE49-F238E27FC236}">
                <a16:creationId xmlns:a16="http://schemas.microsoft.com/office/drawing/2014/main" id="{CB26160B-D2EE-5041-A082-88A9BFDD3285}"/>
              </a:ext>
            </a:extLst>
          </p:cNvPr>
          <p:cNvSpPr>
            <a:spLocks noGrp="1"/>
          </p:cNvSpPr>
          <p:nvPr>
            <p:ph idx="1"/>
          </p:nvPr>
        </p:nvSpPr>
        <p:spPr>
          <a:xfrm>
            <a:off x="779462" y="1642748"/>
            <a:ext cx="7581901" cy="3953436"/>
          </a:xfrm>
        </p:spPr>
        <p:txBody>
          <a:bodyPr/>
          <a:lstStyle/>
          <a:p>
            <a:pPr marL="0" indent="0">
              <a:buNone/>
            </a:pPr>
            <a:r>
              <a:rPr lang="en-GB" dirty="0"/>
              <a:t>	</a:t>
            </a:r>
            <a:r>
              <a:rPr lang="en-GB" dirty="0" err="1"/>
              <a:t>dataset.head</a:t>
            </a:r>
            <a:r>
              <a:rPr lang="en-GB" dirty="0"/>
              <a:t>()</a:t>
            </a:r>
            <a:endParaRPr lang="en-US" dirty="0"/>
          </a:p>
        </p:txBody>
      </p:sp>
      <p:pic>
        <p:nvPicPr>
          <p:cNvPr id="5" name="Picture 4">
            <a:extLst>
              <a:ext uri="{FF2B5EF4-FFF2-40B4-BE49-F238E27FC236}">
                <a16:creationId xmlns:a16="http://schemas.microsoft.com/office/drawing/2014/main" id="{C3145463-167C-B444-A850-340EDA6F1118}"/>
              </a:ext>
            </a:extLst>
          </p:cNvPr>
          <p:cNvPicPr>
            <a:picLocks noChangeAspect="1"/>
          </p:cNvPicPr>
          <p:nvPr/>
        </p:nvPicPr>
        <p:blipFill>
          <a:blip r:embed="rId2"/>
          <a:stretch>
            <a:fillRect/>
          </a:stretch>
        </p:blipFill>
        <p:spPr>
          <a:xfrm>
            <a:off x="0" y="2476645"/>
            <a:ext cx="9144000" cy="4393069"/>
          </a:xfrm>
          <a:prstGeom prst="rect">
            <a:avLst/>
          </a:prstGeom>
        </p:spPr>
      </p:pic>
    </p:spTree>
    <p:extLst>
      <p:ext uri="{BB962C8B-B14F-4D97-AF65-F5344CB8AC3E}">
        <p14:creationId xmlns:p14="http://schemas.microsoft.com/office/powerpoint/2010/main" val="364189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C797-4E27-084F-85F7-E5A5D83A1A7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7EE5BFC7-2390-B545-8142-02A78B31DC75}"/>
              </a:ext>
            </a:extLst>
          </p:cNvPr>
          <p:cNvSpPr>
            <a:spLocks noGrp="1"/>
          </p:cNvSpPr>
          <p:nvPr>
            <p:ph idx="1"/>
          </p:nvPr>
        </p:nvSpPr>
        <p:spPr>
          <a:xfrm>
            <a:off x="329784" y="2002508"/>
            <a:ext cx="8589364" cy="3953436"/>
          </a:xfrm>
        </p:spPr>
        <p:txBody>
          <a:bodyPr/>
          <a:lstStyle/>
          <a:p>
            <a:r>
              <a:rPr lang="en-US" dirty="0"/>
              <a:t>Separate database into its attributes and Labels</a:t>
            </a:r>
          </a:p>
          <a:p>
            <a:pPr marL="0" indent="0">
              <a:buNone/>
            </a:pPr>
            <a:r>
              <a:rPr lang="en-GB" dirty="0"/>
              <a:t>	x = </a:t>
            </a:r>
            <a:r>
              <a:rPr lang="en-GB" dirty="0" err="1"/>
              <a:t>dataset.iloc</a:t>
            </a:r>
            <a:r>
              <a:rPr lang="en-GB" dirty="0"/>
              <a:t>[:, :-1].values </a:t>
            </a:r>
          </a:p>
          <a:p>
            <a:pPr marL="0" indent="0">
              <a:buNone/>
            </a:pPr>
            <a:r>
              <a:rPr lang="en-GB" dirty="0"/>
              <a:t>	y = </a:t>
            </a:r>
            <a:r>
              <a:rPr lang="en-GB" dirty="0" err="1"/>
              <a:t>dataset.iloc</a:t>
            </a:r>
            <a:r>
              <a:rPr lang="en-GB" dirty="0"/>
              <a:t>[:, 4].values</a:t>
            </a:r>
            <a:endParaRPr lang="en-US" dirty="0"/>
          </a:p>
          <a:p>
            <a:r>
              <a:rPr lang="en-US" dirty="0"/>
              <a:t>Split training and testing data</a:t>
            </a:r>
          </a:p>
          <a:p>
            <a:pPr marL="0" indent="0">
              <a:buNone/>
            </a:pPr>
            <a:r>
              <a:rPr lang="en-GB" dirty="0"/>
              <a:t>from </a:t>
            </a:r>
            <a:r>
              <a:rPr lang="en-GB" dirty="0" err="1"/>
              <a:t>sklearn.model_selection</a:t>
            </a:r>
            <a:r>
              <a:rPr lang="en-GB" dirty="0"/>
              <a:t> import </a:t>
            </a:r>
            <a:r>
              <a:rPr lang="en-GB" dirty="0" err="1"/>
              <a:t>train_test_split</a:t>
            </a:r>
            <a:r>
              <a:rPr lang="en-GB" dirty="0"/>
              <a:t> </a:t>
            </a:r>
            <a:r>
              <a:rPr lang="en-GB" dirty="0" err="1"/>
              <a:t>X_train</a:t>
            </a:r>
            <a:r>
              <a:rPr lang="en-GB" dirty="0"/>
              <a:t>, </a:t>
            </a:r>
            <a:r>
              <a:rPr lang="en-GB" dirty="0" err="1"/>
              <a:t>X_test</a:t>
            </a:r>
            <a:r>
              <a:rPr lang="en-GB" dirty="0"/>
              <a:t>, </a:t>
            </a:r>
            <a:r>
              <a:rPr lang="en-GB" dirty="0" err="1"/>
              <a:t>y_train</a:t>
            </a:r>
            <a:r>
              <a:rPr lang="en-GB" dirty="0"/>
              <a:t>, </a:t>
            </a:r>
            <a:r>
              <a:rPr lang="en-GB" dirty="0" err="1"/>
              <a:t>y_test</a:t>
            </a:r>
            <a:r>
              <a:rPr lang="en-GB" dirty="0"/>
              <a:t> = </a:t>
            </a:r>
            <a:r>
              <a:rPr lang="en-GB" dirty="0" err="1"/>
              <a:t>train_test_split</a:t>
            </a:r>
            <a:r>
              <a:rPr lang="en-GB" dirty="0"/>
              <a:t>(X, y, </a:t>
            </a:r>
            <a:r>
              <a:rPr lang="en-GB" dirty="0" err="1"/>
              <a:t>test_size</a:t>
            </a:r>
            <a:r>
              <a:rPr lang="en-GB" dirty="0"/>
              <a:t>=0.20)</a:t>
            </a:r>
            <a:endParaRPr lang="en-US" dirty="0"/>
          </a:p>
          <a:p>
            <a:endParaRPr lang="en-US" dirty="0"/>
          </a:p>
        </p:txBody>
      </p:sp>
    </p:spTree>
    <p:extLst>
      <p:ext uri="{BB962C8B-B14F-4D97-AF65-F5344CB8AC3E}">
        <p14:creationId xmlns:p14="http://schemas.microsoft.com/office/powerpoint/2010/main" val="323404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A2FC-710C-1647-B94D-728BB072CC6D}"/>
              </a:ext>
            </a:extLst>
          </p:cNvPr>
          <p:cNvSpPr>
            <a:spLocks noGrp="1"/>
          </p:cNvSpPr>
          <p:nvPr>
            <p:ph type="title"/>
          </p:nvPr>
        </p:nvSpPr>
        <p:spPr/>
        <p:txBody>
          <a:bodyPr/>
          <a:lstStyle/>
          <a:p>
            <a:r>
              <a:rPr lang="en-US" dirty="0"/>
              <a:t>Feature Scaling</a:t>
            </a:r>
          </a:p>
        </p:txBody>
      </p:sp>
      <p:sp>
        <p:nvSpPr>
          <p:cNvPr id="3" name="Content Placeholder 2">
            <a:extLst>
              <a:ext uri="{FF2B5EF4-FFF2-40B4-BE49-F238E27FC236}">
                <a16:creationId xmlns:a16="http://schemas.microsoft.com/office/drawing/2014/main" id="{A492681E-94BA-AC4B-BCD3-DFF21AC65C9B}"/>
              </a:ext>
            </a:extLst>
          </p:cNvPr>
          <p:cNvSpPr>
            <a:spLocks noGrp="1"/>
          </p:cNvSpPr>
          <p:nvPr>
            <p:ph idx="1"/>
          </p:nvPr>
        </p:nvSpPr>
        <p:spPr/>
        <p:txBody>
          <a:bodyPr>
            <a:normAutofit fontScale="92500"/>
          </a:bodyPr>
          <a:lstStyle/>
          <a:p>
            <a:r>
              <a:rPr lang="en-US" dirty="0"/>
              <a:t>Scaling is done for uniformity of the features of the dataset</a:t>
            </a:r>
          </a:p>
          <a:p>
            <a:pPr marL="0" indent="0">
              <a:buNone/>
            </a:pPr>
            <a:r>
              <a:rPr lang="en-GB" dirty="0"/>
              <a:t>	from </a:t>
            </a:r>
            <a:r>
              <a:rPr lang="en-GB" dirty="0" err="1"/>
              <a:t>sklearn.preprocessing</a:t>
            </a:r>
            <a:r>
              <a:rPr lang="en-GB" dirty="0"/>
              <a:t> import </a:t>
            </a:r>
            <a:r>
              <a:rPr lang="en-GB" dirty="0" err="1"/>
              <a:t>StandardScaler</a:t>
            </a:r>
            <a:r>
              <a:rPr lang="en-GB" dirty="0"/>
              <a:t> </a:t>
            </a:r>
          </a:p>
          <a:p>
            <a:pPr marL="0" indent="0">
              <a:buNone/>
            </a:pPr>
            <a:r>
              <a:rPr lang="en-GB" dirty="0"/>
              <a:t>	scaler = </a:t>
            </a:r>
            <a:r>
              <a:rPr lang="en-GB" dirty="0" err="1"/>
              <a:t>StandardScaler</a:t>
            </a:r>
            <a:r>
              <a:rPr lang="en-GB" dirty="0"/>
              <a:t>() </a:t>
            </a:r>
          </a:p>
          <a:p>
            <a:pPr marL="0" indent="0">
              <a:buNone/>
            </a:pPr>
            <a:r>
              <a:rPr lang="en-GB" dirty="0"/>
              <a:t>	</a:t>
            </a:r>
            <a:r>
              <a:rPr lang="en-GB" dirty="0" err="1"/>
              <a:t>scaler.fit</a:t>
            </a:r>
            <a:r>
              <a:rPr lang="en-GB" dirty="0"/>
              <a:t>(</a:t>
            </a:r>
            <a:r>
              <a:rPr lang="en-GB" dirty="0" err="1"/>
              <a:t>X_train</a:t>
            </a:r>
            <a:r>
              <a:rPr lang="en-GB" dirty="0"/>
              <a:t>) </a:t>
            </a:r>
          </a:p>
          <a:p>
            <a:pPr marL="0" indent="0">
              <a:buNone/>
            </a:pPr>
            <a:r>
              <a:rPr lang="en-GB" dirty="0"/>
              <a:t>	</a:t>
            </a:r>
            <a:r>
              <a:rPr lang="en-GB" dirty="0" err="1"/>
              <a:t>X_train</a:t>
            </a:r>
            <a:r>
              <a:rPr lang="en-GB" dirty="0"/>
              <a:t> = </a:t>
            </a:r>
            <a:r>
              <a:rPr lang="en-GB" dirty="0" err="1"/>
              <a:t>scaler.transform</a:t>
            </a:r>
            <a:r>
              <a:rPr lang="en-GB" dirty="0"/>
              <a:t>(</a:t>
            </a:r>
            <a:r>
              <a:rPr lang="en-GB" dirty="0" err="1"/>
              <a:t>X_train</a:t>
            </a:r>
            <a:r>
              <a:rPr lang="en-GB" dirty="0"/>
              <a:t>) </a:t>
            </a:r>
          </a:p>
          <a:p>
            <a:pPr marL="0" indent="0">
              <a:buNone/>
            </a:pPr>
            <a:r>
              <a:rPr lang="en-GB" dirty="0"/>
              <a:t>	</a:t>
            </a:r>
            <a:r>
              <a:rPr lang="en-GB" dirty="0" err="1"/>
              <a:t>X_test</a:t>
            </a:r>
            <a:r>
              <a:rPr lang="en-GB" dirty="0"/>
              <a:t> = </a:t>
            </a:r>
            <a:r>
              <a:rPr lang="en-GB" dirty="0" err="1"/>
              <a:t>scaler.transform</a:t>
            </a:r>
            <a:r>
              <a:rPr lang="en-GB" dirty="0"/>
              <a:t>(</a:t>
            </a:r>
            <a:r>
              <a:rPr lang="en-GB" dirty="0" err="1"/>
              <a:t>X_test</a:t>
            </a:r>
            <a:r>
              <a:rPr lang="en-GB" dirty="0"/>
              <a:t>)</a:t>
            </a:r>
            <a:endParaRPr lang="en-US" dirty="0"/>
          </a:p>
        </p:txBody>
      </p:sp>
    </p:spTree>
    <p:extLst>
      <p:ext uri="{BB962C8B-B14F-4D97-AF65-F5344CB8AC3E}">
        <p14:creationId xmlns:p14="http://schemas.microsoft.com/office/powerpoint/2010/main" val="3521121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1F8C-CDE3-2948-828E-202EBD4FE237}"/>
              </a:ext>
            </a:extLst>
          </p:cNvPr>
          <p:cNvSpPr>
            <a:spLocks noGrp="1"/>
          </p:cNvSpPr>
          <p:nvPr>
            <p:ph type="title"/>
          </p:nvPr>
        </p:nvSpPr>
        <p:spPr/>
        <p:txBody>
          <a:bodyPr/>
          <a:lstStyle/>
          <a:p>
            <a:r>
              <a:rPr lang="en-US" dirty="0"/>
              <a:t>Training and Prediction</a:t>
            </a:r>
          </a:p>
        </p:txBody>
      </p:sp>
      <p:sp>
        <p:nvSpPr>
          <p:cNvPr id="3" name="Content Placeholder 2">
            <a:extLst>
              <a:ext uri="{FF2B5EF4-FFF2-40B4-BE49-F238E27FC236}">
                <a16:creationId xmlns:a16="http://schemas.microsoft.com/office/drawing/2014/main" id="{6485F9DE-2486-0647-9FB8-316D2929111C}"/>
              </a:ext>
            </a:extLst>
          </p:cNvPr>
          <p:cNvSpPr>
            <a:spLocks noGrp="1"/>
          </p:cNvSpPr>
          <p:nvPr>
            <p:ph idx="1"/>
          </p:nvPr>
        </p:nvSpPr>
        <p:spPr>
          <a:xfrm>
            <a:off x="779462" y="1882588"/>
            <a:ext cx="7581901" cy="4743064"/>
          </a:xfrm>
        </p:spPr>
        <p:txBody>
          <a:bodyPr/>
          <a:lstStyle/>
          <a:p>
            <a:r>
              <a:rPr lang="en-US" dirty="0"/>
              <a:t>Training the KNN algorithm</a:t>
            </a:r>
          </a:p>
          <a:p>
            <a:pPr marL="0" indent="0">
              <a:buNone/>
            </a:pPr>
            <a:r>
              <a:rPr lang="en-GB" dirty="0"/>
              <a:t>from </a:t>
            </a:r>
            <a:r>
              <a:rPr lang="en-GB" dirty="0" err="1"/>
              <a:t>sklearn.neighbors</a:t>
            </a:r>
            <a:r>
              <a:rPr lang="en-GB" dirty="0"/>
              <a:t> import </a:t>
            </a:r>
            <a:r>
              <a:rPr lang="en-GB" dirty="0" err="1"/>
              <a:t>KNeighborsClassifier</a:t>
            </a:r>
            <a:r>
              <a:rPr lang="en-GB" dirty="0"/>
              <a:t> classifier = </a:t>
            </a:r>
            <a:r>
              <a:rPr lang="en-GB" dirty="0" err="1"/>
              <a:t>KNeighborsClassifier</a:t>
            </a:r>
            <a:r>
              <a:rPr lang="en-GB" dirty="0"/>
              <a:t>(</a:t>
            </a:r>
            <a:r>
              <a:rPr lang="en-GB" dirty="0" err="1"/>
              <a:t>n_neighbors</a:t>
            </a:r>
            <a:r>
              <a:rPr lang="en-GB" dirty="0"/>
              <a:t>=5) </a:t>
            </a:r>
            <a:r>
              <a:rPr lang="en-GB" dirty="0" err="1"/>
              <a:t>classifier.fit</a:t>
            </a:r>
            <a:r>
              <a:rPr lang="en-GB" dirty="0"/>
              <a:t>(</a:t>
            </a:r>
            <a:r>
              <a:rPr lang="en-GB" dirty="0" err="1"/>
              <a:t>X_train</a:t>
            </a:r>
            <a:r>
              <a:rPr lang="en-GB" dirty="0"/>
              <a:t>, </a:t>
            </a:r>
            <a:r>
              <a:rPr lang="en-GB" dirty="0" err="1"/>
              <a:t>y_train</a:t>
            </a:r>
            <a:r>
              <a:rPr lang="en-GB" dirty="0"/>
              <a:t>)</a:t>
            </a:r>
          </a:p>
          <a:p>
            <a:pPr marL="0" indent="0">
              <a:buNone/>
            </a:pPr>
            <a:endParaRPr lang="en-US" dirty="0"/>
          </a:p>
          <a:p>
            <a:r>
              <a:rPr lang="en-US" dirty="0"/>
              <a:t>Test/ Predict</a:t>
            </a:r>
          </a:p>
          <a:p>
            <a:pPr marL="0" indent="0">
              <a:buNone/>
            </a:pPr>
            <a:r>
              <a:rPr lang="en-GB" dirty="0" err="1"/>
              <a:t>y_pred</a:t>
            </a:r>
            <a:r>
              <a:rPr lang="en-GB" dirty="0"/>
              <a:t> = </a:t>
            </a:r>
            <a:r>
              <a:rPr lang="en-GB" dirty="0" err="1"/>
              <a:t>classifier.predict</a:t>
            </a:r>
            <a:r>
              <a:rPr lang="en-GB" dirty="0"/>
              <a:t>(</a:t>
            </a:r>
            <a:r>
              <a:rPr lang="en-GB" dirty="0" err="1"/>
              <a:t>X_test</a:t>
            </a:r>
            <a:r>
              <a:rPr lang="en-GB" dirty="0"/>
              <a:t>)</a:t>
            </a:r>
            <a:endParaRPr lang="en-US"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649975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72A9-81E5-1445-ADD1-CF28ECBE9367}"/>
              </a:ext>
            </a:extLst>
          </p:cNvPr>
          <p:cNvSpPr>
            <a:spLocks noGrp="1"/>
          </p:cNvSpPr>
          <p:nvPr>
            <p:ph type="title"/>
          </p:nvPr>
        </p:nvSpPr>
        <p:spPr/>
        <p:txBody>
          <a:bodyPr/>
          <a:lstStyle/>
          <a:p>
            <a:r>
              <a:rPr lang="en-US" dirty="0"/>
              <a:t>Evaluating Algorithm</a:t>
            </a:r>
          </a:p>
        </p:txBody>
      </p:sp>
      <p:sp>
        <p:nvSpPr>
          <p:cNvPr id="3" name="Content Placeholder 2">
            <a:extLst>
              <a:ext uri="{FF2B5EF4-FFF2-40B4-BE49-F238E27FC236}">
                <a16:creationId xmlns:a16="http://schemas.microsoft.com/office/drawing/2014/main" id="{5C13595D-29DD-0C41-A068-E0E117EBC386}"/>
              </a:ext>
            </a:extLst>
          </p:cNvPr>
          <p:cNvSpPr>
            <a:spLocks noGrp="1"/>
          </p:cNvSpPr>
          <p:nvPr>
            <p:ph idx="1"/>
          </p:nvPr>
        </p:nvSpPr>
        <p:spPr>
          <a:xfrm>
            <a:off x="170798" y="2497185"/>
            <a:ext cx="8799227" cy="3953436"/>
          </a:xfrm>
        </p:spPr>
        <p:txBody>
          <a:bodyPr>
            <a:normAutofit/>
          </a:bodyPr>
          <a:lstStyle/>
          <a:p>
            <a:pPr marL="0" indent="0">
              <a:buNone/>
            </a:pPr>
            <a:r>
              <a:rPr lang="en-GB" sz="2800" dirty="0"/>
              <a:t>from </a:t>
            </a:r>
            <a:r>
              <a:rPr lang="en-GB" sz="2800" dirty="0" err="1"/>
              <a:t>sklearn.metrics</a:t>
            </a:r>
            <a:r>
              <a:rPr lang="en-GB" sz="2800" dirty="0"/>
              <a:t> import </a:t>
            </a:r>
            <a:r>
              <a:rPr lang="en-GB" sz="2800" dirty="0" err="1"/>
              <a:t>classification_report</a:t>
            </a:r>
            <a:r>
              <a:rPr lang="en-GB" sz="2800" dirty="0"/>
              <a:t>, </a:t>
            </a:r>
            <a:r>
              <a:rPr lang="en-GB" sz="2800" dirty="0" err="1"/>
              <a:t>confusion_matrix</a:t>
            </a:r>
            <a:r>
              <a:rPr lang="en-GB" sz="2800" dirty="0"/>
              <a:t> </a:t>
            </a:r>
          </a:p>
          <a:p>
            <a:pPr marL="0" indent="0">
              <a:buNone/>
            </a:pPr>
            <a:r>
              <a:rPr lang="en-GB" sz="2800" dirty="0"/>
              <a:t>print(</a:t>
            </a:r>
            <a:r>
              <a:rPr lang="en-GB" sz="2800" dirty="0" err="1"/>
              <a:t>confusion_matrix</a:t>
            </a:r>
            <a:r>
              <a:rPr lang="en-GB" sz="2800" dirty="0"/>
              <a:t>(</a:t>
            </a:r>
            <a:r>
              <a:rPr lang="en-GB" sz="2800" dirty="0" err="1"/>
              <a:t>y_test</a:t>
            </a:r>
            <a:r>
              <a:rPr lang="en-GB" sz="2800" dirty="0"/>
              <a:t>, </a:t>
            </a:r>
            <a:r>
              <a:rPr lang="en-GB" sz="2800" dirty="0" err="1"/>
              <a:t>y_pred</a:t>
            </a:r>
            <a:r>
              <a:rPr lang="en-GB" sz="2800" dirty="0"/>
              <a:t>)) </a:t>
            </a:r>
          </a:p>
          <a:p>
            <a:pPr marL="0" indent="0">
              <a:buNone/>
            </a:pPr>
            <a:r>
              <a:rPr lang="en-GB" sz="2800" dirty="0"/>
              <a:t>print(</a:t>
            </a:r>
            <a:r>
              <a:rPr lang="en-GB" sz="2800" dirty="0" err="1"/>
              <a:t>classification_report</a:t>
            </a:r>
            <a:r>
              <a:rPr lang="en-GB" sz="2800" dirty="0"/>
              <a:t>(</a:t>
            </a:r>
            <a:r>
              <a:rPr lang="en-GB" sz="2800" dirty="0" err="1"/>
              <a:t>y_test</a:t>
            </a:r>
            <a:r>
              <a:rPr lang="en-GB" sz="2800" dirty="0"/>
              <a:t>, </a:t>
            </a:r>
            <a:r>
              <a:rPr lang="en-GB" sz="2800" dirty="0" err="1"/>
              <a:t>y_pred</a:t>
            </a:r>
            <a:r>
              <a:rPr lang="en-GB" sz="2800" dirty="0"/>
              <a:t>))</a:t>
            </a:r>
            <a:endParaRPr lang="en-US" sz="2800" dirty="0"/>
          </a:p>
        </p:txBody>
      </p:sp>
    </p:spTree>
    <p:extLst>
      <p:ext uri="{BB962C8B-B14F-4D97-AF65-F5344CB8AC3E}">
        <p14:creationId xmlns:p14="http://schemas.microsoft.com/office/powerpoint/2010/main" val="1317985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45464B-C4E1-FE4F-A259-2F51E19C36EA}"/>
              </a:ext>
            </a:extLst>
          </p:cNvPr>
          <p:cNvPicPr>
            <a:picLocks noChangeAspect="1"/>
          </p:cNvPicPr>
          <p:nvPr/>
        </p:nvPicPr>
        <p:blipFill>
          <a:blip r:embed="rId2"/>
          <a:stretch>
            <a:fillRect/>
          </a:stretch>
        </p:blipFill>
        <p:spPr>
          <a:xfrm>
            <a:off x="-26417" y="1558977"/>
            <a:ext cx="9141543" cy="3717561"/>
          </a:xfrm>
          <a:prstGeom prst="rect">
            <a:avLst/>
          </a:prstGeom>
        </p:spPr>
      </p:pic>
    </p:spTree>
    <p:extLst>
      <p:ext uri="{BB962C8B-B14F-4D97-AF65-F5344CB8AC3E}">
        <p14:creationId xmlns:p14="http://schemas.microsoft.com/office/powerpoint/2010/main" val="4106850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GB" sz="2800" dirty="0"/>
              <a:t>Supervised Machine Learning algorithm can be broadly classified into Regression and Classification Algorithms. </a:t>
            </a:r>
          </a:p>
          <a:p>
            <a:r>
              <a:rPr lang="en-GB" sz="2800" dirty="0"/>
              <a:t>In Regression algorithms, we can predicted the output for continuous values</a:t>
            </a:r>
          </a:p>
          <a:p>
            <a:r>
              <a:rPr lang="en-GB" sz="2800" dirty="0"/>
              <a:t>In Classification algorithms, we can predict the categorical values. </a:t>
            </a:r>
          </a:p>
          <a:p>
            <a:endParaRPr lang="en-US" sz="2800" dirty="0"/>
          </a:p>
        </p:txBody>
      </p:sp>
    </p:spTree>
    <p:extLst>
      <p:ext uri="{BB962C8B-B14F-4D97-AF65-F5344CB8AC3E}">
        <p14:creationId xmlns:p14="http://schemas.microsoft.com/office/powerpoint/2010/main" val="44026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a:xfrm>
            <a:off x="419726" y="2017909"/>
            <a:ext cx="8589364" cy="3953436"/>
          </a:xfrm>
        </p:spPr>
        <p:txBody>
          <a:bodyPr>
            <a:noAutofit/>
          </a:bodyPr>
          <a:lstStyle/>
          <a:p>
            <a:r>
              <a:rPr lang="en-GB" sz="2800" dirty="0"/>
              <a:t>Statistical method to model the relationship between a dependent (target) and (1 or more) independent (predictor) variables</a:t>
            </a:r>
          </a:p>
          <a:p>
            <a:r>
              <a:rPr lang="en-GB" sz="2800" dirty="0"/>
              <a:t>It helps us to understand how the value of the dependent variable is changing corresponding to an independent variable when other independent variables are held fixed. </a:t>
            </a:r>
          </a:p>
          <a:p>
            <a:r>
              <a:rPr lang="en-GB" sz="2800" dirty="0"/>
              <a:t>It predicts continuous/real values such as temperature, age, salary, price, weather, etc.</a:t>
            </a:r>
          </a:p>
        </p:txBody>
      </p:sp>
    </p:spTree>
    <p:extLst>
      <p:ext uri="{BB962C8B-B14F-4D97-AF65-F5344CB8AC3E}">
        <p14:creationId xmlns:p14="http://schemas.microsoft.com/office/powerpoint/2010/main" val="155772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a:xfrm>
            <a:off x="419726" y="2017909"/>
            <a:ext cx="8589364" cy="3953436"/>
          </a:xfrm>
        </p:spPr>
        <p:txBody>
          <a:bodyPr>
            <a:noAutofit/>
          </a:bodyPr>
          <a:lstStyle/>
          <a:p>
            <a:r>
              <a:rPr lang="en-GB" sz="2800" dirty="0"/>
              <a:t>Example: Suppose there is a marketing company A, who does various advertisement every year and get sales on that. The list in the next slide shows the advertisement made by the company in the last 5 years and the corresponding sales. The company wants to know the sales with a $200 advertisement.</a:t>
            </a:r>
          </a:p>
        </p:txBody>
      </p:sp>
    </p:spTree>
    <p:extLst>
      <p:ext uri="{BB962C8B-B14F-4D97-AF65-F5344CB8AC3E}">
        <p14:creationId xmlns:p14="http://schemas.microsoft.com/office/powerpoint/2010/main" val="369553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pic>
        <p:nvPicPr>
          <p:cNvPr id="5122" name="Picture 2" descr="Regression Analysis in Machine learning">
            <a:extLst>
              <a:ext uri="{FF2B5EF4-FFF2-40B4-BE49-F238E27FC236}">
                <a16:creationId xmlns:a16="http://schemas.microsoft.com/office/drawing/2014/main" id="{F091400B-1D9C-EB41-B6C4-D750EC1CB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2017738"/>
            <a:ext cx="43815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7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40E3-BB51-274A-A754-BB8E224F8967}"/>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A1EC3E0-9130-1E49-B843-75F418F48E87}"/>
              </a:ext>
            </a:extLst>
          </p:cNvPr>
          <p:cNvSpPr>
            <a:spLocks noGrp="1"/>
          </p:cNvSpPr>
          <p:nvPr>
            <p:ph idx="1"/>
          </p:nvPr>
        </p:nvSpPr>
        <p:spPr>
          <a:xfrm>
            <a:off x="779462" y="1558977"/>
            <a:ext cx="7899843" cy="5191445"/>
          </a:xfrm>
        </p:spPr>
        <p:txBody>
          <a:bodyPr>
            <a:normAutofit fontScale="92500" lnSpcReduction="10000"/>
          </a:bodyPr>
          <a:lstStyle/>
          <a:p>
            <a:r>
              <a:rPr lang="en-GB" dirty="0"/>
              <a:t>Dependent Variable: Main factor to predict or understand. It is also called target variable.</a:t>
            </a:r>
          </a:p>
          <a:p>
            <a:r>
              <a:rPr lang="en-GB" dirty="0"/>
              <a:t>Independent Variable: Factor(s) which affect or which are used to predict the values of the dependent variables. It is also called as a predictor.</a:t>
            </a:r>
          </a:p>
          <a:p>
            <a:r>
              <a:rPr lang="en-GB" dirty="0"/>
              <a:t>Outliers: An observation which contains either very low value or very high value in comparison to other observed values. May hamper final results and should be avoided.</a:t>
            </a:r>
          </a:p>
          <a:p>
            <a:r>
              <a:rPr lang="en-GB" dirty="0"/>
              <a:t>Underfitting and Overfitting: If our algorithm works well with the training dataset but not well with test dataset, then such problem is called Overfitting. And if our algorithm does not perform well even with training dataset, then such problem is called underfitting.</a:t>
            </a:r>
          </a:p>
        </p:txBody>
      </p:sp>
    </p:spTree>
    <p:extLst>
      <p:ext uri="{BB962C8B-B14F-4D97-AF65-F5344CB8AC3E}">
        <p14:creationId xmlns:p14="http://schemas.microsoft.com/office/powerpoint/2010/main" val="16912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7A4E-0900-CF4F-B379-FA4A78F09A3E}"/>
              </a:ext>
            </a:extLst>
          </p:cNvPr>
          <p:cNvSpPr>
            <a:spLocks noGrp="1"/>
          </p:cNvSpPr>
          <p:nvPr>
            <p:ph type="title"/>
          </p:nvPr>
        </p:nvSpPr>
        <p:spPr/>
        <p:txBody>
          <a:bodyPr/>
          <a:lstStyle/>
          <a:p>
            <a:r>
              <a:rPr lang="en-US" dirty="0"/>
              <a:t>Classification</a:t>
            </a:r>
          </a:p>
        </p:txBody>
      </p:sp>
      <p:sp>
        <p:nvSpPr>
          <p:cNvPr id="3" name="Text Placeholder 2">
            <a:extLst>
              <a:ext uri="{FF2B5EF4-FFF2-40B4-BE49-F238E27FC236}">
                <a16:creationId xmlns:a16="http://schemas.microsoft.com/office/drawing/2014/main" id="{FD23A2BB-18A5-7E49-9D8D-3A45E8733B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273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19806</TotalTime>
  <Words>1443</Words>
  <Application>Microsoft Macintosh PowerPoint</Application>
  <PresentationFormat>On-screen Show (4:3)</PresentationFormat>
  <Paragraphs>160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Cambria Math</vt:lpstr>
      <vt:lpstr>Candara</vt:lpstr>
      <vt:lpstr>Orbit</vt:lpstr>
      <vt:lpstr>Artificial Intelligence</vt:lpstr>
      <vt:lpstr>Supervised Learning</vt:lpstr>
      <vt:lpstr>PowerPoint Presentation</vt:lpstr>
      <vt:lpstr>Introduction</vt:lpstr>
      <vt:lpstr>Regression Analysis</vt:lpstr>
      <vt:lpstr>Regression Analysis</vt:lpstr>
      <vt:lpstr>Regression Analysis</vt:lpstr>
      <vt:lpstr>Terminologies</vt:lpstr>
      <vt:lpstr>Classification</vt:lpstr>
      <vt:lpstr>Classification Algorithm</vt:lpstr>
      <vt:lpstr>Classification Algorithm</vt:lpstr>
      <vt:lpstr>Classification Algorithm</vt:lpstr>
      <vt:lpstr>Types of ML Classification Algorithms</vt:lpstr>
      <vt:lpstr>Evaluating a Classification model</vt:lpstr>
      <vt:lpstr>Log Loss or Cross-Entropy Loss</vt:lpstr>
      <vt:lpstr>Confusion Matrix</vt:lpstr>
      <vt:lpstr>Confusion Matrix</vt:lpstr>
      <vt:lpstr>AUC – ROC Curve</vt:lpstr>
      <vt:lpstr>Application of Classification Models</vt:lpstr>
      <vt:lpstr>K Nearest Neighbor (KNN)</vt:lpstr>
      <vt:lpstr>KNN</vt:lpstr>
      <vt:lpstr>KNN</vt:lpstr>
      <vt:lpstr>KNN</vt:lpstr>
      <vt:lpstr>What’s K?</vt:lpstr>
      <vt:lpstr>PowerPoint Presentation</vt:lpstr>
      <vt:lpstr>Implementing KNN</vt:lpstr>
      <vt:lpstr>Dataset</vt:lpstr>
      <vt:lpstr>Importing Libraries</vt:lpstr>
      <vt:lpstr>Import Dataset</vt:lpstr>
      <vt:lpstr>View Dataset</vt:lpstr>
      <vt:lpstr>Data Preprocessing</vt:lpstr>
      <vt:lpstr>Feature Scaling</vt:lpstr>
      <vt:lpstr>Training and Prediction</vt:lpstr>
      <vt:lpstr>Evaluating Algorithm</vt:lpstr>
      <vt:lpstr>PowerPoint Presentation</vt:lpstr>
      <vt:lpstr>PowerPoint Presentation</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103</cp:revision>
  <dcterms:created xsi:type="dcterms:W3CDTF">2019-09-25T03:47:48Z</dcterms:created>
  <dcterms:modified xsi:type="dcterms:W3CDTF">2022-02-06T17:58:50Z</dcterms:modified>
</cp:coreProperties>
</file>