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67"/>
  </p:notesMasterIdLst>
  <p:sldIdLst>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5"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20" r:id="rId58"/>
    <p:sldId id="321" r:id="rId59"/>
    <p:sldId id="314" r:id="rId60"/>
    <p:sldId id="315" r:id="rId61"/>
    <p:sldId id="316" r:id="rId62"/>
    <p:sldId id="317" r:id="rId63"/>
    <p:sldId id="318" r:id="rId64"/>
    <p:sldId id="272" r:id="rId65"/>
    <p:sldId id="319"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p:scale>
          <a:sx n="70" d="100"/>
          <a:sy n="70"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5ACE8-9BFE-47F6-A671-4A7840997762}" type="datetimeFigureOut">
              <a:rPr lang="en-GB" smtClean="0"/>
              <a:t>17/10/2022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89FC8-388F-45A7-939E-BE48FF83EB76}" type="slidenum">
              <a:rPr lang="en-GB" smtClean="0"/>
              <a:t>‹#›</a:t>
            </a:fld>
            <a:endParaRPr lang="en-GB"/>
          </a:p>
        </p:txBody>
      </p:sp>
    </p:spTree>
    <p:extLst>
      <p:ext uri="{BB962C8B-B14F-4D97-AF65-F5344CB8AC3E}">
        <p14:creationId xmlns:p14="http://schemas.microsoft.com/office/powerpoint/2010/main" val="375945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Language is a series of codes made up of words and rules that allow humans to communicate.</a:t>
            </a: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The structure of human language is complex and intricate and each language spoken in the world has different phonological systems, which is, by definition, the sounds that are used and how they are related to one another.</a:t>
            </a:r>
            <a:endParaRPr lang="en-GB" b="0" dirty="0"/>
          </a:p>
        </p:txBody>
      </p:sp>
      <p:sp>
        <p:nvSpPr>
          <p:cNvPr id="4" name="Slide Number Placeholder 3"/>
          <p:cNvSpPr>
            <a:spLocks noGrp="1"/>
          </p:cNvSpPr>
          <p:nvPr>
            <p:ph type="sldNum" sz="quarter" idx="5"/>
          </p:nvPr>
        </p:nvSpPr>
        <p:spPr/>
        <p:txBody>
          <a:bodyPr/>
          <a:lstStyle/>
          <a:p>
            <a:fld id="{8AA89FC8-388F-45A7-939E-BE48FF83EB76}" type="slidenum">
              <a:rPr lang="en-GB" smtClean="0"/>
              <a:t>5</a:t>
            </a:fld>
            <a:endParaRPr lang="en-GB"/>
          </a:p>
        </p:txBody>
      </p:sp>
    </p:spTree>
    <p:extLst>
      <p:ext uri="{BB962C8B-B14F-4D97-AF65-F5344CB8AC3E}">
        <p14:creationId xmlns:p14="http://schemas.microsoft.com/office/powerpoint/2010/main" val="415714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effectLst/>
                <a:latin typeface="+mn-lt"/>
                <a:ea typeface="+mn-ea"/>
                <a:cs typeface="+mn-cs"/>
              </a:rPr>
              <a:t>Language Structures</a:t>
            </a:r>
            <a:r>
              <a:rPr lang="en-US" sz="1200" b="0" i="0" kern="1200" dirty="0">
                <a:solidFill>
                  <a:schemeClr val="tx1"/>
                </a:solidFill>
                <a:effectLst/>
                <a:latin typeface="+mn-lt"/>
                <a:ea typeface="+mn-ea"/>
                <a:cs typeface="+mn-cs"/>
              </a:rPr>
              <a:t> refer to sentence-level comprehension of text, including how the arrangement of words within sentences impacts the meaning. While vocabulary supports readers' understanding of individual word meanings, language structure understanding helps readers interpret the meaning of full sentences. The order of the words in a sentence can drastically change the meaning, so attention to the "rules" of the language helps children understand text, conversation and communicate effectively.</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is the underlying system within a language of how words are arranged to make sense. This requires explicit teaching of taking sentences apart, unpacking their meaning, and connecting how the parts contribute to the overall meaning. Skilled readers "are able to process the meaning of sentences quickly and accurately, making inferences as they go" (Moats, 2020) whereas readers who have less understanding about the rule system of syntax exert extra energy rereading sentences to decipher meaning.</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Grammar</a:t>
            </a:r>
            <a:r>
              <a:rPr lang="en-US" sz="1200" b="0" i="0" kern="1200" dirty="0">
                <a:solidFill>
                  <a:schemeClr val="tx1"/>
                </a:solidFill>
                <a:effectLst/>
                <a:latin typeface="+mn-lt"/>
                <a:ea typeface="+mn-ea"/>
                <a:cs typeface="+mn-cs"/>
              </a:rPr>
              <a:t> is the set of rules within a language of how words can be used, or the word order that conveys the intended meaning. Syntax determines whether a sentence is grammatically correct. Most grammatical knowledge can be learned from exposure to language, such as through read-</a:t>
            </a:r>
            <a:r>
              <a:rPr lang="en-US" sz="1200" b="0" i="0" kern="1200" dirty="0" err="1">
                <a:solidFill>
                  <a:schemeClr val="tx1"/>
                </a:solidFill>
                <a:effectLst/>
                <a:latin typeface="+mn-lt"/>
                <a:ea typeface="+mn-ea"/>
                <a:cs typeface="+mn-cs"/>
              </a:rPr>
              <a:t>alouds</a:t>
            </a:r>
            <a:r>
              <a:rPr lang="en-US" sz="1200" b="0" i="0" kern="1200" dirty="0">
                <a:solidFill>
                  <a:schemeClr val="tx1"/>
                </a:solidFill>
                <a:effectLst/>
                <a:latin typeface="+mn-lt"/>
                <a:ea typeface="+mn-ea"/>
                <a:cs typeface="+mn-cs"/>
              </a:rPr>
              <a:t>, conversation with proficient speakers, and other classroom listening and speaking experiences.</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Semantics </a:t>
            </a:r>
            <a:r>
              <a:rPr lang="en-US" sz="1200" b="0" i="0" kern="1200" dirty="0">
                <a:solidFill>
                  <a:schemeClr val="tx1"/>
                </a:solidFill>
                <a:effectLst/>
                <a:latin typeface="+mn-lt"/>
                <a:ea typeface="+mn-ea"/>
                <a:cs typeface="+mn-cs"/>
              </a:rPr>
              <a:t>refers to the overall message of the sentence, including the tone and mood, as determined by the words used within the sentence. The study of semantics includes looking closely at words with similar meaning and determining where they subtly differ, or which would be most appropriate for the tone of the sentence.</a:t>
            </a:r>
          </a:p>
          <a:p>
            <a:pPr algn="just"/>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text increases in complexity, a reader's understanding of how words work within sentences supports meaning making with greater fluency. Children can gain understanding and practice with language structures through hearing language often during reading experiences (including read-</a:t>
            </a:r>
            <a:r>
              <a:rPr lang="en-US" sz="1200" kern="1200" dirty="0" err="1">
                <a:solidFill>
                  <a:schemeClr val="tx1"/>
                </a:solidFill>
                <a:effectLst/>
                <a:latin typeface="+mn-lt"/>
                <a:ea typeface="+mn-ea"/>
                <a:cs typeface="+mn-cs"/>
              </a:rPr>
              <a:t>alouds</a:t>
            </a:r>
            <a:r>
              <a:rPr lang="en-US" sz="1200" kern="1200" dirty="0">
                <a:solidFill>
                  <a:schemeClr val="tx1"/>
                </a:solidFill>
                <a:effectLst/>
                <a:latin typeface="+mn-lt"/>
                <a:ea typeface="+mn-ea"/>
                <a:cs typeface="+mn-cs"/>
              </a:rPr>
              <a:t> and mentor texts), play, conversations, firsthand experiences, multimodal texts, and explicit teaching of how sentences and words work together to create meaning.</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br>
              <a:rPr lang="en-US" sz="1200" kern="120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5"/>
          </p:nvPr>
        </p:nvSpPr>
        <p:spPr/>
        <p:txBody>
          <a:bodyPr/>
          <a:lstStyle/>
          <a:p>
            <a:fld id="{8AA89FC8-388F-45A7-939E-BE48FF83EB76}" type="slidenum">
              <a:rPr lang="en-GB" smtClean="0"/>
              <a:t>57</a:t>
            </a:fld>
            <a:endParaRPr lang="en-GB"/>
          </a:p>
        </p:txBody>
      </p:sp>
    </p:spTree>
    <p:extLst>
      <p:ext uri="{BB962C8B-B14F-4D97-AF65-F5344CB8AC3E}">
        <p14:creationId xmlns:p14="http://schemas.microsoft.com/office/powerpoint/2010/main" val="1081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2464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3861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2048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53521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17/10/2022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28553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17/10/2022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714142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17/10/2022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79871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633583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3855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977548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6860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089179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214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79904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806714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8870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17/10/2022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23480629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B7C0-5415-4ED9-AAA1-1A8A05C107B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D1772C9-D16A-49FD-BB66-1531A9A223D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364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202" y="122664"/>
            <a:ext cx="8911687" cy="1280890"/>
          </a:xfrm>
        </p:spPr>
        <p:txBody>
          <a:bodyPr/>
          <a:lstStyle/>
          <a:p>
            <a:pPr algn="ctr"/>
            <a:r>
              <a:rPr lang="en-GB" dirty="0">
                <a:latin typeface="Calibri" pitchFamily="34" charset="0"/>
              </a:rPr>
              <a:t>Categories of Programming Languages</a:t>
            </a:r>
            <a:endParaRPr lang="en-GB" dirty="0"/>
          </a:p>
        </p:txBody>
      </p:sp>
      <p:sp>
        <p:nvSpPr>
          <p:cNvPr id="3" name="Content Placeholder 2"/>
          <p:cNvSpPr>
            <a:spLocks noGrp="1"/>
          </p:cNvSpPr>
          <p:nvPr>
            <p:ph sz="quarter" idx="1"/>
          </p:nvPr>
        </p:nvSpPr>
        <p:spPr>
          <a:xfrm>
            <a:off x="2504435" y="895841"/>
            <a:ext cx="8915400" cy="5814672"/>
          </a:xfrm>
        </p:spPr>
        <p:txBody>
          <a:bodyPr>
            <a:noAutofit/>
          </a:bodyPr>
          <a:lstStyle/>
          <a:p>
            <a:pPr algn="just"/>
            <a:r>
              <a:rPr lang="en-GB" sz="2000" dirty="0">
                <a:latin typeface="Calibri" pitchFamily="34" charset="0"/>
              </a:rPr>
              <a:t>Object-oriented Programming Language</a:t>
            </a:r>
          </a:p>
          <a:p>
            <a:pPr lvl="1" algn="just"/>
            <a:r>
              <a:rPr lang="en-GB" sz="2000" dirty="0">
                <a:latin typeface="Calibri" pitchFamily="34" charset="0"/>
              </a:rPr>
              <a:t>These programming languages view the world as a group of objects that have internal data and parts of the data can be accessed externally.</a:t>
            </a:r>
          </a:p>
          <a:p>
            <a:pPr lvl="1" algn="just"/>
            <a:endParaRPr lang="en-GB" sz="2000" dirty="0">
              <a:latin typeface="Calibri" pitchFamily="34" charset="0"/>
            </a:endParaRPr>
          </a:p>
          <a:p>
            <a:pPr lvl="1" algn="just"/>
            <a:r>
              <a:rPr lang="en-GB" sz="2000" dirty="0">
                <a:latin typeface="Calibri" pitchFamily="34" charset="0"/>
              </a:rPr>
              <a:t>The aim is to think about a collection of objects and services that can be offered in specific problems.</a:t>
            </a:r>
          </a:p>
          <a:p>
            <a:pPr lvl="1" algn="just"/>
            <a:endParaRPr lang="en-GB" sz="2000" dirty="0">
              <a:latin typeface="Calibri" pitchFamily="34" charset="0"/>
            </a:endParaRPr>
          </a:p>
          <a:p>
            <a:pPr lvl="1" algn="just"/>
            <a:r>
              <a:rPr lang="en-GB" sz="2000" dirty="0">
                <a:latin typeface="Calibri" pitchFamily="34" charset="0"/>
              </a:rPr>
              <a:t>The major principle here is encapsulation which puts everything an object would need into the object.</a:t>
            </a:r>
          </a:p>
          <a:p>
            <a:pPr lvl="1" algn="just"/>
            <a:endParaRPr lang="en-GB" sz="2000" dirty="0">
              <a:latin typeface="Calibri" pitchFamily="34" charset="0"/>
            </a:endParaRPr>
          </a:p>
          <a:p>
            <a:pPr lvl="1" algn="just"/>
            <a:r>
              <a:rPr lang="en-GB" sz="2000" dirty="0">
                <a:latin typeface="Calibri" pitchFamily="34" charset="0"/>
              </a:rPr>
              <a:t>These languages thrive on reusability and inheritance.</a:t>
            </a:r>
          </a:p>
          <a:p>
            <a:pPr lvl="1" algn="just"/>
            <a:endParaRPr lang="en-GB" sz="2000" dirty="0">
              <a:latin typeface="Calibri" pitchFamily="34" charset="0"/>
            </a:endParaRPr>
          </a:p>
          <a:p>
            <a:pPr lvl="1" algn="just"/>
            <a:r>
              <a:rPr lang="en-GB" sz="2000" dirty="0">
                <a:latin typeface="Calibri" pitchFamily="34" charset="0"/>
              </a:rPr>
              <a:t>Examples include:</a:t>
            </a:r>
          </a:p>
          <a:p>
            <a:pPr lvl="2" algn="just"/>
            <a:r>
              <a:rPr lang="en-GB" sz="2000" dirty="0">
                <a:latin typeface="Calibri" pitchFamily="34" charset="0"/>
              </a:rPr>
              <a:t>Java, Python, C++, Lisp, and Perl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study programming languages?</a:t>
            </a:r>
          </a:p>
        </p:txBody>
      </p:sp>
      <p:sp>
        <p:nvSpPr>
          <p:cNvPr id="3" name="Content Placeholder 2"/>
          <p:cNvSpPr>
            <a:spLocks noGrp="1"/>
          </p:cNvSpPr>
          <p:nvPr>
            <p:ph sz="quarter" idx="1"/>
          </p:nvPr>
        </p:nvSpPr>
        <p:spPr>
          <a:xfrm>
            <a:off x="2191006" y="1540188"/>
            <a:ext cx="8915400" cy="5008095"/>
          </a:xfrm>
        </p:spPr>
        <p:txBody>
          <a:bodyPr>
            <a:noAutofit/>
          </a:bodyPr>
          <a:lstStyle/>
          <a:p>
            <a:pPr algn="just"/>
            <a:r>
              <a:rPr lang="en-GB" sz="2000" dirty="0"/>
              <a:t>To improve our ability to develop effective Algorithms</a:t>
            </a:r>
          </a:p>
          <a:p>
            <a:pPr algn="just"/>
            <a:endParaRPr lang="en-GB" sz="2000" dirty="0"/>
          </a:p>
          <a:p>
            <a:pPr algn="just"/>
            <a:r>
              <a:rPr lang="en-GB" sz="2000" dirty="0"/>
              <a:t>To improve our use of your existing Programming Languages</a:t>
            </a:r>
          </a:p>
          <a:p>
            <a:pPr algn="just"/>
            <a:endParaRPr lang="en-GB" sz="2000" dirty="0"/>
          </a:p>
          <a:p>
            <a:pPr algn="just"/>
            <a:r>
              <a:rPr lang="en-GB" sz="2000" dirty="0"/>
              <a:t>To increase our vocabulary of useful programming constructs</a:t>
            </a:r>
          </a:p>
          <a:p>
            <a:pPr algn="just"/>
            <a:endParaRPr lang="en-GB" sz="2000" dirty="0"/>
          </a:p>
          <a:p>
            <a:pPr algn="just"/>
            <a:r>
              <a:rPr lang="en-GB" sz="2000" dirty="0"/>
              <a:t>To allow a better choice of programming language</a:t>
            </a:r>
          </a:p>
          <a:p>
            <a:pPr algn="just"/>
            <a:endParaRPr lang="en-GB" sz="2000" dirty="0"/>
          </a:p>
          <a:p>
            <a:pPr algn="just"/>
            <a:r>
              <a:rPr lang="en-GB" sz="2000" dirty="0"/>
              <a:t>To make it easier to learn a new language</a:t>
            </a:r>
          </a:p>
          <a:p>
            <a:pPr algn="just"/>
            <a:endParaRPr lang="en-GB" sz="2000" dirty="0"/>
          </a:p>
          <a:p>
            <a:pPr algn="just"/>
            <a:r>
              <a:rPr lang="en-GB" sz="2000" dirty="0"/>
              <a:t>To make it easier to design a new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350" y="306333"/>
            <a:ext cx="10221502" cy="640445"/>
          </a:xfrm>
        </p:spPr>
        <p:txBody>
          <a:bodyPr/>
          <a:lstStyle/>
          <a:p>
            <a:pPr algn="ctr"/>
            <a:r>
              <a:rPr lang="en-GB" dirty="0"/>
              <a:t>Who defines and standardises a language?</a:t>
            </a:r>
          </a:p>
        </p:txBody>
      </p:sp>
      <p:sp>
        <p:nvSpPr>
          <p:cNvPr id="3" name="Content Placeholder 2"/>
          <p:cNvSpPr>
            <a:spLocks noGrp="1"/>
          </p:cNvSpPr>
          <p:nvPr>
            <p:ph sz="quarter" idx="1"/>
          </p:nvPr>
        </p:nvSpPr>
        <p:spPr>
          <a:xfrm>
            <a:off x="2176257" y="1307683"/>
            <a:ext cx="8915400" cy="5479951"/>
          </a:xfrm>
        </p:spPr>
        <p:txBody>
          <a:bodyPr>
            <a:noAutofit/>
          </a:bodyPr>
          <a:lstStyle/>
          <a:p>
            <a:pPr algn="just"/>
            <a:r>
              <a:rPr lang="en-GB" sz="2000" dirty="0">
                <a:latin typeface="Calibri" pitchFamily="34" charset="0"/>
              </a:rPr>
              <a:t>Languages can be defined/designed by any individual/group.</a:t>
            </a:r>
          </a:p>
          <a:p>
            <a:pPr algn="just"/>
            <a:endParaRPr lang="en-GB" sz="2000" dirty="0">
              <a:latin typeface="Calibri" pitchFamily="34" charset="0"/>
            </a:endParaRPr>
          </a:p>
          <a:p>
            <a:pPr algn="just"/>
            <a:r>
              <a:rPr lang="en-GB" sz="2000" dirty="0">
                <a:latin typeface="Calibri" pitchFamily="34" charset="0"/>
              </a:rPr>
              <a:t>Language standards are defined by national standards bodies:</a:t>
            </a:r>
          </a:p>
          <a:p>
            <a:pPr lvl="1" algn="just"/>
            <a:r>
              <a:rPr lang="en-GB" sz="2000" dirty="0">
                <a:latin typeface="Calibri" pitchFamily="34" charset="0"/>
              </a:rPr>
              <a:t>ISO - International Standards organization</a:t>
            </a:r>
          </a:p>
          <a:p>
            <a:pPr lvl="1" algn="just"/>
            <a:r>
              <a:rPr lang="en-GB" sz="2000" dirty="0">
                <a:latin typeface="Calibri" pitchFamily="34" charset="0"/>
              </a:rPr>
              <a:t>IEEE - Institute of Electrical and Electronics Engineers</a:t>
            </a:r>
          </a:p>
          <a:p>
            <a:pPr lvl="1" algn="just"/>
            <a:r>
              <a:rPr lang="en-GB" sz="2000" dirty="0">
                <a:latin typeface="Calibri" pitchFamily="34" charset="0"/>
              </a:rPr>
              <a:t>ANSI - American National Standards Institute</a:t>
            </a:r>
          </a:p>
          <a:p>
            <a:pPr lvl="1" algn="just"/>
            <a:endParaRPr lang="en-GB" sz="2000" dirty="0">
              <a:latin typeface="Calibri" pitchFamily="34" charset="0"/>
            </a:endParaRPr>
          </a:p>
          <a:p>
            <a:pPr algn="just"/>
            <a:r>
              <a:rPr lang="en-GB" sz="2000" dirty="0">
                <a:latin typeface="Calibri" pitchFamily="34" charset="0"/>
              </a:rPr>
              <a:t>These organisations all work in a similar way:</a:t>
            </a:r>
          </a:p>
          <a:p>
            <a:pPr lvl="1" algn="just"/>
            <a:r>
              <a:rPr lang="en-GB" sz="2000" dirty="0">
                <a:latin typeface="Calibri" pitchFamily="34" charset="0"/>
              </a:rPr>
              <a:t>Working group of volunteers set up to define standard</a:t>
            </a:r>
          </a:p>
          <a:p>
            <a:pPr lvl="1" algn="just"/>
            <a:r>
              <a:rPr lang="en-GB" sz="2000" dirty="0">
                <a:latin typeface="Calibri" pitchFamily="34" charset="0"/>
              </a:rPr>
              <a:t>Agree on features for new standard</a:t>
            </a:r>
          </a:p>
          <a:p>
            <a:pPr lvl="1" algn="just"/>
            <a:r>
              <a:rPr lang="en-GB" sz="2000" dirty="0">
                <a:latin typeface="Calibri" pitchFamily="34" charset="0"/>
              </a:rPr>
              <a:t>Vote on standard</a:t>
            </a:r>
          </a:p>
          <a:p>
            <a:pPr lvl="1" algn="just"/>
            <a:r>
              <a:rPr lang="en-GB" sz="2000" dirty="0">
                <a:latin typeface="Calibri" pitchFamily="34" charset="0"/>
              </a:rPr>
              <a:t>If approved by working group, submitted to parent organization for approval.</a:t>
            </a:r>
          </a:p>
          <a:p>
            <a:pPr algn="just"/>
            <a:endParaRPr lang="en-GB" sz="2000" dirty="0">
              <a:latin typeface="Calibri" pitchFamily="34" charset="0"/>
            </a:endParaRPr>
          </a:p>
          <a:p>
            <a:pPr algn="just"/>
            <a:endParaRPr lang="en-GB" sz="2000" dirty="0">
              <a:latin typeface="Calibri" pitchFamily="34" charset="0"/>
            </a:endParaRPr>
          </a:p>
          <a:p>
            <a:pPr marL="273050" lvl="1" indent="-273050" algn="just"/>
            <a:endParaRPr lang="en-GB" sz="20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718" y="155043"/>
            <a:ext cx="8911687" cy="791735"/>
          </a:xfrm>
        </p:spPr>
        <p:txBody>
          <a:bodyPr/>
          <a:lstStyle/>
          <a:p>
            <a:pPr algn="ctr"/>
            <a:r>
              <a:rPr lang="en-GB" dirty="0"/>
              <a:t>Why Standards?</a:t>
            </a:r>
          </a:p>
        </p:txBody>
      </p:sp>
      <p:sp>
        <p:nvSpPr>
          <p:cNvPr id="3" name="Content Placeholder 2"/>
          <p:cNvSpPr>
            <a:spLocks noGrp="1"/>
          </p:cNvSpPr>
          <p:nvPr>
            <p:ph sz="quarter" idx="1"/>
          </p:nvPr>
        </p:nvSpPr>
        <p:spPr>
          <a:xfrm>
            <a:off x="2515470" y="1130710"/>
            <a:ext cx="8915400" cy="4665406"/>
          </a:xfrm>
        </p:spPr>
        <p:txBody>
          <a:bodyPr>
            <a:noAutofit/>
          </a:bodyPr>
          <a:lstStyle/>
          <a:p>
            <a:pPr algn="just"/>
            <a:r>
              <a:rPr lang="en-GB" sz="2000" dirty="0"/>
              <a:t>Standards ensure language conformity with rules and laws.</a:t>
            </a:r>
          </a:p>
          <a:p>
            <a:pPr algn="just"/>
            <a:endParaRPr lang="en-GB" sz="2000" dirty="0"/>
          </a:p>
          <a:p>
            <a:pPr algn="just"/>
            <a:r>
              <a:rPr lang="en-GB" sz="2000" dirty="0"/>
              <a:t>Standards define behaviour/constructs of language - one that meets the rules of the language standard. </a:t>
            </a:r>
          </a:p>
          <a:p>
            <a:pPr algn="just"/>
            <a:endParaRPr lang="en-GB" sz="2000" dirty="0"/>
          </a:p>
          <a:p>
            <a:pPr algn="just"/>
            <a:r>
              <a:rPr lang="en-GB" sz="2000" dirty="0"/>
              <a:t>In general (except for </a:t>
            </a:r>
            <a:r>
              <a:rPr lang="en-GB" sz="2000" dirty="0" err="1"/>
              <a:t>Ada</a:t>
            </a:r>
            <a:r>
              <a:rPr lang="en-GB" sz="2000" dirty="0"/>
              <a:t>), behaviour of non-conforming program is not specified, so any extensions to a standards conforming compiler may still be standards conforming, even though the program is not standards conforming.</a:t>
            </a:r>
          </a:p>
          <a:p>
            <a:pPr algn="just"/>
            <a:endParaRPr lang="en-GB" sz="2000" dirty="0"/>
          </a:p>
          <a:p>
            <a:pPr algn="just"/>
            <a:r>
              <a:rPr lang="en-GB" sz="2000" dirty="0"/>
              <a:t>Standards are reviewed every five years.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993"/>
          </a:xfrm>
        </p:spPr>
        <p:txBody>
          <a:bodyPr/>
          <a:lstStyle/>
          <a:p>
            <a:pPr algn="ctr"/>
            <a:r>
              <a:rPr lang="en-GB" dirty="0"/>
              <a:t>When to standardise a language?</a:t>
            </a:r>
          </a:p>
        </p:txBody>
      </p:sp>
      <p:sp>
        <p:nvSpPr>
          <p:cNvPr id="3" name="Content Placeholder 2"/>
          <p:cNvSpPr>
            <a:spLocks noGrp="1"/>
          </p:cNvSpPr>
          <p:nvPr>
            <p:ph sz="quarter" idx="1"/>
          </p:nvPr>
        </p:nvSpPr>
        <p:spPr>
          <a:xfrm>
            <a:off x="2585499" y="1868129"/>
            <a:ext cx="8915400" cy="4031226"/>
          </a:xfrm>
        </p:spPr>
        <p:txBody>
          <a:bodyPr>
            <a:noAutofit/>
          </a:bodyPr>
          <a:lstStyle/>
          <a:p>
            <a:pPr algn="just"/>
            <a:r>
              <a:rPr lang="en-GB" sz="2000" dirty="0">
                <a:latin typeface="Calibri" pitchFamily="34" charset="0"/>
              </a:rPr>
              <a:t>Problem: When to standardize a language?</a:t>
            </a:r>
          </a:p>
          <a:p>
            <a:pPr algn="just"/>
            <a:endParaRPr lang="en-GB" sz="2000" dirty="0">
              <a:latin typeface="Calibri" pitchFamily="34" charset="0"/>
            </a:endParaRPr>
          </a:p>
          <a:p>
            <a:pPr lvl="1" algn="just"/>
            <a:r>
              <a:rPr lang="en-GB" sz="2000" dirty="0">
                <a:latin typeface="Calibri" pitchFamily="34" charset="0"/>
              </a:rPr>
              <a:t>If too late - many incompatible versions - FORTRAN in 1960s was already a de facto standard, but no two were the same.</a:t>
            </a:r>
          </a:p>
          <a:p>
            <a:pPr lvl="1" algn="just"/>
            <a:endParaRPr lang="en-GB" sz="2000" dirty="0">
              <a:latin typeface="Calibri" pitchFamily="34" charset="0"/>
            </a:endParaRPr>
          </a:p>
          <a:p>
            <a:pPr lvl="1" algn="just"/>
            <a:r>
              <a:rPr lang="en-GB" sz="2000" dirty="0">
                <a:latin typeface="Calibri" pitchFamily="34" charset="0"/>
              </a:rPr>
              <a:t>If too early - no experience with language - </a:t>
            </a:r>
            <a:r>
              <a:rPr lang="en-GB" sz="2000" dirty="0" err="1">
                <a:latin typeface="Calibri" pitchFamily="34" charset="0"/>
              </a:rPr>
              <a:t>Ada</a:t>
            </a:r>
            <a:r>
              <a:rPr lang="en-GB" sz="2000" dirty="0">
                <a:latin typeface="Calibri" pitchFamily="34" charset="0"/>
              </a:rPr>
              <a:t> in 1983 had no running compilers.</a:t>
            </a:r>
          </a:p>
          <a:p>
            <a:pPr lvl="1" algn="just"/>
            <a:endParaRPr lang="en-GB" sz="2000" dirty="0">
              <a:latin typeface="Calibri" pitchFamily="34" charset="0"/>
            </a:endParaRPr>
          </a:p>
          <a:p>
            <a:pPr lvl="1" algn="just"/>
            <a:r>
              <a:rPr lang="en-GB" sz="2000" dirty="0">
                <a:latin typeface="Calibri" pitchFamily="34" charset="0"/>
              </a:rPr>
              <a:t>Just right – Java, 1995 (26 years ago) stable version is now Java SE 17 as of September, 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D07D-150B-48F5-A48B-B7621D99BAC0}"/>
              </a:ext>
            </a:extLst>
          </p:cNvPr>
          <p:cNvSpPr>
            <a:spLocks noGrp="1"/>
          </p:cNvSpPr>
          <p:nvPr>
            <p:ph type="title"/>
          </p:nvPr>
        </p:nvSpPr>
        <p:spPr>
          <a:xfrm>
            <a:off x="1640156" y="5577110"/>
            <a:ext cx="8911687" cy="1280890"/>
          </a:xfrm>
        </p:spPr>
        <p:txBody>
          <a:bodyPr anchor="b"/>
          <a:lstStyle/>
          <a:p>
            <a:r>
              <a:rPr lang="en-GB" dirty="0"/>
              <a:t>Language Definition Structure</a:t>
            </a:r>
          </a:p>
        </p:txBody>
      </p:sp>
    </p:spTree>
    <p:extLst>
      <p:ext uri="{BB962C8B-B14F-4D97-AF65-F5344CB8AC3E}">
        <p14:creationId xmlns:p14="http://schemas.microsoft.com/office/powerpoint/2010/main" val="291603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299"/>
            <a:ext cx="8911687" cy="817333"/>
          </a:xfrm>
        </p:spPr>
        <p:txBody>
          <a:bodyPr/>
          <a:lstStyle/>
          <a:p>
            <a:pPr algn="ctr"/>
            <a:r>
              <a:rPr lang="en-GB" dirty="0"/>
              <a:t>Language Definition</a:t>
            </a:r>
          </a:p>
        </p:txBody>
      </p:sp>
      <p:sp>
        <p:nvSpPr>
          <p:cNvPr id="3" name="Content Placeholder 2"/>
          <p:cNvSpPr>
            <a:spLocks noGrp="1"/>
          </p:cNvSpPr>
          <p:nvPr>
            <p:ph sz="quarter" idx="1"/>
          </p:nvPr>
        </p:nvSpPr>
        <p:spPr>
          <a:xfrm>
            <a:off x="2592925" y="1540188"/>
            <a:ext cx="8915400" cy="5170327"/>
          </a:xfrm>
        </p:spPr>
        <p:txBody>
          <a:bodyPr>
            <a:noAutofit/>
          </a:bodyPr>
          <a:lstStyle/>
          <a:p>
            <a:pPr algn="just"/>
            <a:r>
              <a:rPr lang="en-GB" sz="2000" dirty="0"/>
              <a:t>Languages are defined on the basis of characters and symbols which are strung up to form words or signs.</a:t>
            </a:r>
          </a:p>
          <a:p>
            <a:pPr algn="just"/>
            <a:endParaRPr lang="en-GB" sz="2000" dirty="0"/>
          </a:p>
          <a:p>
            <a:pPr algn="just"/>
            <a:r>
              <a:rPr lang="en-GB" sz="2000" dirty="0"/>
              <a:t>The input/output of any algorithm must be presented as a finite string of symbols – the raw contents of some contiguous portion of the computer’s memory.</a:t>
            </a:r>
          </a:p>
          <a:p>
            <a:pPr algn="just"/>
            <a:endParaRPr lang="en-GB" sz="2000" dirty="0"/>
          </a:p>
          <a:p>
            <a:pPr algn="just"/>
            <a:r>
              <a:rPr lang="en-GB" sz="2000" dirty="0"/>
              <a:t>Reasoning about computation, from this view therefore requires reasoning about strings.</a:t>
            </a:r>
          </a:p>
          <a:p>
            <a:pPr algn="just"/>
            <a:endParaRPr lang="en-GB" sz="2000" dirty="0"/>
          </a:p>
          <a:p>
            <a:pPr algn="just"/>
            <a:r>
              <a:rPr lang="en-GB" sz="2000" dirty="0"/>
              <a:t>Suppose there is an arbitrary set </a:t>
            </a:r>
            <a:r>
              <a:rPr lang="el-GR" sz="2000" dirty="0"/>
              <a:t>Σ</a:t>
            </a:r>
            <a:r>
              <a:rPr lang="en-GB" sz="2000" dirty="0"/>
              <a:t> called alphabet.</a:t>
            </a:r>
          </a:p>
          <a:p>
            <a:pPr algn="just"/>
            <a:endParaRPr lang="en-GB" sz="2000" dirty="0"/>
          </a:p>
          <a:p>
            <a:pPr algn="just"/>
            <a:r>
              <a:rPr lang="en-GB" sz="2000" dirty="0"/>
              <a:t>The elements of </a:t>
            </a:r>
            <a:r>
              <a:rPr lang="el-GR" sz="2000" dirty="0"/>
              <a:t>Σ</a:t>
            </a:r>
            <a:r>
              <a:rPr lang="en-GB" sz="2000" dirty="0"/>
              <a:t> are called symbols or characters.</a:t>
            </a:r>
          </a:p>
          <a:p>
            <a:pPr algn="just"/>
            <a:endParaRPr lang="en-GB"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5974"/>
            <a:ext cx="8911687" cy="703245"/>
          </a:xfrm>
        </p:spPr>
        <p:txBody>
          <a:bodyPr/>
          <a:lstStyle/>
          <a:p>
            <a:pPr algn="ctr"/>
            <a:r>
              <a:rPr lang="en-GB" dirty="0"/>
              <a:t>Language Definition</a:t>
            </a:r>
          </a:p>
        </p:txBody>
      </p:sp>
      <p:sp>
        <p:nvSpPr>
          <p:cNvPr id="3" name="Content Placeholder 2"/>
          <p:cNvSpPr>
            <a:spLocks noGrp="1"/>
          </p:cNvSpPr>
          <p:nvPr>
            <p:ph sz="quarter" idx="1"/>
          </p:nvPr>
        </p:nvSpPr>
        <p:spPr>
          <a:xfrm>
            <a:off x="2589212" y="939219"/>
            <a:ext cx="8915400" cy="5997678"/>
          </a:xfrm>
        </p:spPr>
        <p:txBody>
          <a:bodyPr>
            <a:noAutofit/>
          </a:bodyPr>
          <a:lstStyle/>
          <a:p>
            <a:pPr algn="just"/>
            <a:r>
              <a:rPr lang="en-GB" sz="2000" dirty="0"/>
              <a:t>A </a:t>
            </a:r>
            <a:r>
              <a:rPr lang="en-GB" sz="2000" b="1" dirty="0"/>
              <a:t>string</a:t>
            </a:r>
            <a:r>
              <a:rPr lang="en-GB" sz="2000" dirty="0"/>
              <a:t> (or word) over </a:t>
            </a:r>
            <a:r>
              <a:rPr lang="el-GR" sz="2000" dirty="0"/>
              <a:t>Σ</a:t>
            </a:r>
            <a:r>
              <a:rPr lang="en-GB" sz="2000" dirty="0"/>
              <a:t> is a finite sequence of zeros or more symbols from </a:t>
            </a:r>
            <a:r>
              <a:rPr lang="el-GR" sz="2000" dirty="0"/>
              <a:t>Σ</a:t>
            </a:r>
            <a:r>
              <a:rPr lang="en-GB" sz="2000" dirty="0"/>
              <a:t>.</a:t>
            </a:r>
          </a:p>
          <a:p>
            <a:pPr algn="just"/>
            <a:endParaRPr lang="en-GB" sz="2000" dirty="0"/>
          </a:p>
          <a:p>
            <a:pPr algn="just"/>
            <a:r>
              <a:rPr lang="en-GB" sz="2000" dirty="0"/>
              <a:t>Formally, a string </a:t>
            </a:r>
            <a:r>
              <a:rPr lang="en-GB" sz="2000" i="1" dirty="0"/>
              <a:t>w</a:t>
            </a:r>
            <a:r>
              <a:rPr lang="en-GB" sz="2000" dirty="0"/>
              <a:t> over </a:t>
            </a:r>
            <a:r>
              <a:rPr lang="el-GR" sz="2000" dirty="0"/>
              <a:t>Σ</a:t>
            </a:r>
            <a:r>
              <a:rPr lang="en-GB" sz="2000" dirty="0"/>
              <a:t> is defined (recursively) as either:</a:t>
            </a:r>
          </a:p>
          <a:p>
            <a:pPr lvl="1" algn="just"/>
            <a:r>
              <a:rPr lang="en-GB" sz="2000" dirty="0"/>
              <a:t>The empty string, denoted by ԑ (epsilon), or</a:t>
            </a:r>
          </a:p>
          <a:p>
            <a:pPr lvl="1" algn="just"/>
            <a:r>
              <a:rPr lang="en-GB" sz="2000" dirty="0"/>
              <a:t>An ordered pair </a:t>
            </a:r>
            <a:r>
              <a:rPr lang="en-GB" sz="2000" i="1" dirty="0"/>
              <a:t>(</a:t>
            </a:r>
            <a:r>
              <a:rPr lang="en-GB" sz="2000" i="1" dirty="0" err="1"/>
              <a:t>a,x</a:t>
            </a:r>
            <a:r>
              <a:rPr lang="en-GB" sz="2000" i="1" dirty="0"/>
              <a:t>)</a:t>
            </a:r>
            <a:r>
              <a:rPr lang="en-GB" sz="2000" dirty="0"/>
              <a:t>, where </a:t>
            </a:r>
            <a:r>
              <a:rPr lang="en-GB" sz="2000" i="1" dirty="0"/>
              <a:t>a</a:t>
            </a:r>
            <a:r>
              <a:rPr lang="en-GB" sz="2000" dirty="0"/>
              <a:t> is a symbol in </a:t>
            </a:r>
            <a:r>
              <a:rPr lang="el-GR" sz="2000" dirty="0"/>
              <a:t>Σ</a:t>
            </a:r>
            <a:r>
              <a:rPr lang="en-GB" sz="2000" dirty="0"/>
              <a:t> and </a:t>
            </a:r>
            <a:r>
              <a:rPr lang="en-GB" sz="2000" i="1" dirty="0"/>
              <a:t>x</a:t>
            </a:r>
            <a:r>
              <a:rPr lang="en-GB" sz="2000" dirty="0"/>
              <a:t> is a string over </a:t>
            </a:r>
            <a:r>
              <a:rPr lang="el-GR" sz="2000" dirty="0"/>
              <a:t>Σ</a:t>
            </a:r>
            <a:r>
              <a:rPr lang="en-GB" sz="2000" dirty="0"/>
              <a:t>.</a:t>
            </a:r>
          </a:p>
          <a:p>
            <a:pPr lvl="1" algn="just"/>
            <a:endParaRPr lang="en-GB" sz="2000" dirty="0"/>
          </a:p>
          <a:p>
            <a:pPr algn="just"/>
            <a:r>
              <a:rPr lang="en-GB" sz="2000" dirty="0"/>
              <a:t>Normally, either </a:t>
            </a:r>
            <a:r>
              <a:rPr lang="en-GB" sz="2000" i="1" dirty="0" err="1"/>
              <a:t>a·x</a:t>
            </a:r>
            <a:r>
              <a:rPr lang="en-GB" sz="2000" dirty="0"/>
              <a:t> or simply </a:t>
            </a:r>
            <a:r>
              <a:rPr lang="en-GB" sz="2000" i="1" dirty="0" err="1"/>
              <a:t>ax</a:t>
            </a:r>
            <a:r>
              <a:rPr lang="en-GB" sz="2000" dirty="0"/>
              <a:t> is used to denote </a:t>
            </a:r>
            <a:r>
              <a:rPr lang="en-GB" sz="2000" i="1" dirty="0"/>
              <a:t>(</a:t>
            </a:r>
            <a:r>
              <a:rPr lang="en-GB" sz="2000" i="1" dirty="0" err="1"/>
              <a:t>a,x</a:t>
            </a:r>
            <a:r>
              <a:rPr lang="en-GB" sz="2000" i="1" dirty="0"/>
              <a:t>)</a:t>
            </a:r>
            <a:r>
              <a:rPr lang="en-GB" sz="2000" dirty="0"/>
              <a:t>.</a:t>
            </a:r>
          </a:p>
          <a:p>
            <a:pPr algn="just"/>
            <a:endParaRPr lang="en-GB" sz="2000" dirty="0"/>
          </a:p>
          <a:p>
            <a:pPr algn="just"/>
            <a:r>
              <a:rPr lang="en-GB" sz="2000" dirty="0"/>
              <a:t>Similarly, explicit strings are simply written as a sequence of symbols instead of nested ordered pair.</a:t>
            </a:r>
          </a:p>
          <a:p>
            <a:pPr algn="just"/>
            <a:endParaRPr lang="en-GB" sz="2000" dirty="0"/>
          </a:p>
          <a:p>
            <a:pPr algn="just"/>
            <a:r>
              <a:rPr lang="en-GB" sz="2000" dirty="0"/>
              <a:t>For example, STRING is a convenient shorthand for the formal expression (S,(T,(R,(I,(N,(G,ԑ)))))).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Definition</a:t>
            </a:r>
          </a:p>
        </p:txBody>
      </p:sp>
      <p:sp>
        <p:nvSpPr>
          <p:cNvPr id="3" name="Content Placeholder 2"/>
          <p:cNvSpPr>
            <a:spLocks noGrp="1"/>
          </p:cNvSpPr>
          <p:nvPr>
            <p:ph sz="quarter" idx="1"/>
          </p:nvPr>
        </p:nvSpPr>
        <p:spPr/>
        <p:txBody>
          <a:bodyPr>
            <a:normAutofit/>
          </a:bodyPr>
          <a:lstStyle/>
          <a:p>
            <a:pPr algn="just"/>
            <a:r>
              <a:rPr lang="en-GB" sz="2000" dirty="0"/>
              <a:t>The set of strings over </a:t>
            </a:r>
            <a:r>
              <a:rPr lang="el-GR" sz="2000" dirty="0"/>
              <a:t>Σ</a:t>
            </a:r>
            <a:r>
              <a:rPr lang="en-GB" sz="2000" dirty="0"/>
              <a:t> is denoted by </a:t>
            </a:r>
            <a:r>
              <a:rPr lang="el-GR" sz="2000" dirty="0"/>
              <a:t>Σ</a:t>
            </a:r>
            <a:r>
              <a:rPr lang="en-GB" sz="2000" dirty="0"/>
              <a:t>* (sigma star).</a:t>
            </a:r>
          </a:p>
          <a:p>
            <a:pPr algn="just"/>
            <a:endParaRPr lang="en-GB" sz="2000" dirty="0"/>
          </a:p>
          <a:p>
            <a:pPr algn="just"/>
            <a:r>
              <a:rPr lang="en-GB" sz="2000" dirty="0"/>
              <a:t>All the elements in </a:t>
            </a:r>
            <a:r>
              <a:rPr lang="el-GR" sz="2000" dirty="0"/>
              <a:t>Σ</a:t>
            </a:r>
            <a:r>
              <a:rPr lang="en-GB" sz="2000" dirty="0"/>
              <a:t>* is a set of finite string, although </a:t>
            </a:r>
            <a:r>
              <a:rPr lang="el-GR" sz="2000" dirty="0"/>
              <a:t>Σ</a:t>
            </a:r>
            <a:r>
              <a:rPr lang="en-GB" sz="2000" dirty="0"/>
              <a:t>* is an infinite set containing strings of every possible finite length.</a:t>
            </a:r>
          </a:p>
          <a:p>
            <a:pPr algn="just"/>
            <a:endParaRPr lang="en-GB" sz="2000" dirty="0"/>
          </a:p>
          <a:p>
            <a:pPr algn="just"/>
            <a:r>
              <a:rPr lang="en-GB" sz="2000" dirty="0"/>
              <a:t>The length </a:t>
            </a:r>
            <a:r>
              <a:rPr lang="en-GB" sz="2000" i="1" dirty="0"/>
              <a:t>|w| </a:t>
            </a:r>
            <a:r>
              <a:rPr lang="en-GB" sz="2000" dirty="0"/>
              <a:t>of a string is formally defined as:</a:t>
            </a:r>
          </a:p>
          <a:p>
            <a:pPr algn="just"/>
            <a:endParaRPr lang="en-GB" sz="2000" dirty="0"/>
          </a:p>
          <a:p>
            <a:pPr algn="just"/>
            <a:endParaRPr lang="en-GB" sz="2000" dirty="0"/>
          </a:p>
          <a:p>
            <a:pPr algn="just"/>
            <a:r>
              <a:rPr lang="en-GB" sz="2000" dirty="0"/>
              <a:t>For example, the string SEVEN has length 5. </a:t>
            </a:r>
          </a:p>
          <a:p>
            <a:pPr algn="just"/>
            <a:endParaRPr lang="en-GB" sz="2000" dirty="0"/>
          </a:p>
        </p:txBody>
      </p:sp>
      <p:sp>
        <p:nvSpPr>
          <p:cNvPr id="1638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0" y="4731218"/>
            <a:ext cx="1409700" cy="3429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221" y="413266"/>
            <a:ext cx="8911687" cy="825910"/>
          </a:xfrm>
        </p:spPr>
        <p:txBody>
          <a:bodyPr/>
          <a:lstStyle/>
          <a:p>
            <a:pPr algn="ctr"/>
            <a:r>
              <a:rPr lang="en-GB" dirty="0"/>
              <a:t>Language Definition</a:t>
            </a:r>
          </a:p>
        </p:txBody>
      </p:sp>
      <p:sp>
        <p:nvSpPr>
          <p:cNvPr id="3" name="Content Placeholder 2"/>
          <p:cNvSpPr>
            <a:spLocks noGrp="1"/>
          </p:cNvSpPr>
          <p:nvPr>
            <p:ph sz="quarter" idx="1"/>
          </p:nvPr>
        </p:nvSpPr>
        <p:spPr>
          <a:xfrm>
            <a:off x="2603961" y="1366684"/>
            <a:ext cx="8915400" cy="5078050"/>
          </a:xfrm>
        </p:spPr>
        <p:txBody>
          <a:bodyPr>
            <a:noAutofit/>
          </a:bodyPr>
          <a:lstStyle/>
          <a:p>
            <a:pPr algn="just"/>
            <a:r>
              <a:rPr lang="en-GB" sz="2000" dirty="0"/>
              <a:t>The Concatenation of two strings </a:t>
            </a:r>
            <a:r>
              <a:rPr lang="en-GB" sz="2000" i="1" dirty="0"/>
              <a:t>x</a:t>
            </a:r>
            <a:r>
              <a:rPr lang="en-GB" sz="2000" dirty="0"/>
              <a:t> and </a:t>
            </a:r>
            <a:r>
              <a:rPr lang="en-GB" sz="2000" i="1" dirty="0"/>
              <a:t>y, </a:t>
            </a:r>
            <a:r>
              <a:rPr lang="en-GB" sz="2000" dirty="0"/>
              <a:t>denoted either </a:t>
            </a:r>
            <a:r>
              <a:rPr lang="en-GB" sz="2000" i="1" dirty="0" err="1"/>
              <a:t>x·y</a:t>
            </a:r>
            <a:r>
              <a:rPr lang="en-GB" sz="2000" dirty="0"/>
              <a:t> or simply </a:t>
            </a:r>
            <a:r>
              <a:rPr lang="en-GB" sz="2000" i="1" dirty="0" err="1"/>
              <a:t>xy</a:t>
            </a:r>
            <a:r>
              <a:rPr lang="en-GB" sz="2000" dirty="0"/>
              <a:t>, is the unique string containing the characters of </a:t>
            </a:r>
            <a:r>
              <a:rPr lang="en-GB" sz="2000" i="1" dirty="0"/>
              <a:t>x</a:t>
            </a:r>
            <a:r>
              <a:rPr lang="en-GB" sz="2000" dirty="0"/>
              <a:t> in order followed by the characters in </a:t>
            </a:r>
            <a:r>
              <a:rPr lang="en-GB" sz="2000" i="1" dirty="0"/>
              <a:t>y</a:t>
            </a:r>
            <a:r>
              <a:rPr lang="en-GB" sz="2000" dirty="0"/>
              <a:t> in order.</a:t>
            </a:r>
          </a:p>
          <a:p>
            <a:pPr algn="just"/>
            <a:endParaRPr lang="en-GB" sz="2000" dirty="0"/>
          </a:p>
          <a:p>
            <a:pPr algn="just"/>
            <a:r>
              <a:rPr lang="en-GB" sz="2000" dirty="0"/>
              <a:t>For example, the string NOWHERE is the concatenation of the strings NO and WHERE.</a:t>
            </a:r>
          </a:p>
          <a:p>
            <a:pPr algn="just"/>
            <a:r>
              <a:rPr lang="en-GB" sz="2000" dirty="0"/>
              <a:t>That is NO·WHERE = NOWHERE.</a:t>
            </a:r>
          </a:p>
          <a:p>
            <a:pPr algn="just"/>
            <a:endParaRPr lang="en-GB" sz="2000" dirty="0"/>
          </a:p>
          <a:p>
            <a:pPr algn="just"/>
            <a:r>
              <a:rPr lang="en-GB" sz="2000" dirty="0"/>
              <a:t>Concatenation is formally defined as:</a:t>
            </a:r>
          </a:p>
          <a:p>
            <a:pPr algn="just"/>
            <a:endParaRPr lang="en-GB" sz="2000" dirty="0"/>
          </a:p>
          <a:p>
            <a:pPr algn="just"/>
            <a:endParaRPr lang="en-GB" sz="2000" dirty="0"/>
          </a:p>
          <a:p>
            <a:pPr algn="just"/>
            <a:r>
              <a:rPr lang="en-GB" sz="2000" dirty="0"/>
              <a:t>When describing concatenation of more </a:t>
            </a:r>
            <a:r>
              <a:rPr lang="en-GB" sz="2000" dirty="0" err="1"/>
              <a:t>that</a:t>
            </a:r>
            <a:r>
              <a:rPr lang="en-GB" sz="2000" dirty="0"/>
              <a:t> two strings, dots and parentheses are normally omitted.</a:t>
            </a:r>
          </a:p>
          <a:p>
            <a:pPr algn="just"/>
            <a:endParaRPr lang="en-GB" sz="2000" dirty="0"/>
          </a:p>
          <a:p>
            <a:pPr algn="just"/>
            <a:r>
              <a:rPr lang="en-GB" sz="2000" dirty="0"/>
              <a:t>This is done by simply writing </a:t>
            </a:r>
            <a:r>
              <a:rPr lang="en-GB" sz="2000" i="1" dirty="0" err="1"/>
              <a:t>wxyz</a:t>
            </a:r>
            <a:r>
              <a:rPr lang="en-GB" sz="2000" dirty="0"/>
              <a:t> instead of </a:t>
            </a:r>
            <a:r>
              <a:rPr lang="en-GB" sz="2000" i="1" dirty="0"/>
              <a:t>(w·(</a:t>
            </a:r>
            <a:r>
              <a:rPr lang="en-GB" sz="2000" i="1" dirty="0" err="1"/>
              <a:t>x·y</a:t>
            </a:r>
            <a:r>
              <a:rPr lang="en-GB" sz="2000" i="1" dirty="0"/>
              <a:t>)·z.</a:t>
            </a:r>
            <a:endParaRPr lang="en-GB" sz="2000" dirty="0"/>
          </a:p>
        </p:txBody>
      </p:sp>
      <p:sp>
        <p:nvSpPr>
          <p:cNvPr id="18434"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8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92784" y="5138891"/>
            <a:ext cx="1895475" cy="3524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1563329"/>
            <a:ext cx="8915399" cy="2997061"/>
          </a:xfrm>
        </p:spPr>
        <p:txBody>
          <a:bodyPr>
            <a:normAutofit fontScale="90000"/>
          </a:bodyPr>
          <a:lstStyle/>
          <a:p>
            <a:pPr algn="ctr"/>
            <a:r>
              <a:rPr lang="en-GB" dirty="0"/>
              <a:t>Organisation of Programming Languages</a:t>
            </a:r>
            <a:br>
              <a:rPr lang="en-GB" dirty="0"/>
            </a:br>
            <a:r>
              <a:rPr lang="en-GB" dirty="0"/>
              <a:t>CMP 401</a:t>
            </a:r>
            <a:br>
              <a:rPr lang="en-GB" dirty="0"/>
            </a:br>
            <a:r>
              <a:rPr lang="en-GB" dirty="0"/>
              <a:t>Introduction</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81661"/>
            <a:ext cx="8911687" cy="717993"/>
          </a:xfrm>
        </p:spPr>
        <p:txBody>
          <a:bodyPr/>
          <a:lstStyle/>
          <a:p>
            <a:pPr algn="ctr"/>
            <a:r>
              <a:rPr lang="en-GB" dirty="0"/>
              <a:t>Formal Languages</a:t>
            </a:r>
          </a:p>
        </p:txBody>
      </p:sp>
      <p:sp>
        <p:nvSpPr>
          <p:cNvPr id="3" name="Content Placeholder 2"/>
          <p:cNvSpPr>
            <a:spLocks noGrp="1"/>
          </p:cNvSpPr>
          <p:nvPr>
            <p:ph sz="quarter" idx="1"/>
          </p:nvPr>
        </p:nvSpPr>
        <p:spPr>
          <a:xfrm>
            <a:off x="2589212" y="943898"/>
            <a:ext cx="8915400" cy="5663381"/>
          </a:xfrm>
        </p:spPr>
        <p:txBody>
          <a:bodyPr>
            <a:noAutofit/>
          </a:bodyPr>
          <a:lstStyle/>
          <a:p>
            <a:pPr algn="just"/>
            <a:r>
              <a:rPr lang="en-GB" sz="2000" dirty="0"/>
              <a:t>Following from strings, a formal language is a set of finite alphabet </a:t>
            </a:r>
            <a:r>
              <a:rPr lang="el-GR" sz="2000" dirty="0"/>
              <a:t>Σ</a:t>
            </a:r>
            <a:r>
              <a:rPr lang="en-GB" sz="2000" dirty="0"/>
              <a:t>, or equivalently, an arbitrary subset of </a:t>
            </a:r>
            <a:r>
              <a:rPr lang="el-GR" sz="2000" dirty="0"/>
              <a:t>Σ*</a:t>
            </a:r>
            <a:r>
              <a:rPr lang="en-GB" sz="2000" dirty="0"/>
              <a:t>.</a:t>
            </a:r>
          </a:p>
          <a:p>
            <a:pPr algn="just"/>
            <a:endParaRPr lang="en-GB" sz="2000" dirty="0"/>
          </a:p>
          <a:p>
            <a:pPr algn="just"/>
            <a:r>
              <a:rPr lang="en-GB" sz="2000" dirty="0"/>
              <a:t>For example, each of the following sets is a language:</a:t>
            </a:r>
          </a:p>
          <a:p>
            <a:pPr lvl="1" algn="just"/>
            <a:r>
              <a:rPr lang="en-GB" sz="2000" dirty="0"/>
              <a:t>The empty set Ø.</a:t>
            </a:r>
          </a:p>
          <a:p>
            <a:pPr lvl="1" algn="just"/>
            <a:r>
              <a:rPr lang="en-GB" sz="2000" dirty="0"/>
              <a:t>The set {ԑ}.</a:t>
            </a:r>
          </a:p>
          <a:p>
            <a:pPr lvl="1" algn="just"/>
            <a:r>
              <a:rPr lang="en-GB" sz="2000" dirty="0"/>
              <a:t>The set {0,1}.</a:t>
            </a:r>
          </a:p>
          <a:p>
            <a:pPr lvl="1" algn="just"/>
            <a:r>
              <a:rPr lang="en-GB" sz="2000" dirty="0"/>
              <a:t>The set {THE, OXFORD, ENGLISH, DICTIONARY}.</a:t>
            </a:r>
          </a:p>
          <a:p>
            <a:pPr lvl="1" algn="just"/>
            <a:endParaRPr lang="en-GB" sz="2000" dirty="0"/>
          </a:p>
          <a:p>
            <a:pPr algn="just"/>
            <a:r>
              <a:rPr lang="en-GB" sz="2000" dirty="0"/>
              <a:t>Formal languages are not languages in the same sense that English, Python and </a:t>
            </a:r>
            <a:r>
              <a:rPr lang="en-GB" sz="2000" dirty="0" err="1"/>
              <a:t>Klingon</a:t>
            </a:r>
            <a:r>
              <a:rPr lang="en-GB" sz="2000" dirty="0"/>
              <a:t> are languages.</a:t>
            </a:r>
          </a:p>
          <a:p>
            <a:pPr algn="just"/>
            <a:endParaRPr lang="en-GB" sz="2000" dirty="0"/>
          </a:p>
          <a:p>
            <a:pPr algn="just"/>
            <a:r>
              <a:rPr lang="en-GB" sz="2000" dirty="0"/>
              <a:t>Strings in a formal language do not necessarily carry any meaning nor are they assembled into larger units.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928"/>
            <a:ext cx="8911687" cy="762238"/>
          </a:xfrm>
        </p:spPr>
        <p:txBody>
          <a:bodyPr/>
          <a:lstStyle/>
          <a:p>
            <a:pPr algn="ctr"/>
            <a:r>
              <a:rPr lang="en-GB" dirty="0"/>
              <a:t>Language Evaluation Criteria</a:t>
            </a:r>
          </a:p>
        </p:txBody>
      </p:sp>
      <p:sp>
        <p:nvSpPr>
          <p:cNvPr id="3" name="Content Placeholder 2"/>
          <p:cNvSpPr>
            <a:spLocks noGrp="1"/>
          </p:cNvSpPr>
          <p:nvPr>
            <p:ph sz="quarter" idx="1"/>
          </p:nvPr>
        </p:nvSpPr>
        <p:spPr>
          <a:xfrm>
            <a:off x="2485973" y="899653"/>
            <a:ext cx="8915400" cy="5619133"/>
          </a:xfrm>
        </p:spPr>
        <p:txBody>
          <a:bodyPr>
            <a:noAutofit/>
          </a:bodyPr>
          <a:lstStyle/>
          <a:p>
            <a:pPr algn="just"/>
            <a:r>
              <a:rPr lang="en-GB" sz="1600" dirty="0"/>
              <a:t>When it comes to computing, except they are standardised, not many concepts are agreed upon.</a:t>
            </a:r>
          </a:p>
          <a:p>
            <a:pPr algn="just"/>
            <a:endParaRPr lang="en-GB" sz="1600" dirty="0"/>
          </a:p>
          <a:p>
            <a:pPr algn="just"/>
            <a:r>
              <a:rPr lang="en-GB" sz="1600" dirty="0"/>
              <a:t>This is the case on the criteria for evaluating programming languages.</a:t>
            </a:r>
          </a:p>
          <a:p>
            <a:pPr algn="just"/>
            <a:endParaRPr lang="en-GB" sz="1600" dirty="0"/>
          </a:p>
          <a:p>
            <a:pPr algn="just"/>
            <a:r>
              <a:rPr lang="en-GB" sz="1600" dirty="0"/>
              <a:t>As a programmer, it is important to understand the underlying concepts of the various constructs and capabilities of the language.</a:t>
            </a:r>
          </a:p>
          <a:p>
            <a:pPr algn="just"/>
            <a:endParaRPr lang="en-GB" sz="1600" dirty="0"/>
          </a:p>
          <a:p>
            <a:pPr algn="just"/>
            <a:r>
              <a:rPr lang="en-GB" sz="1600" dirty="0"/>
              <a:t>Some of the commonly used criteria for evaluating a programming language are:</a:t>
            </a:r>
          </a:p>
          <a:p>
            <a:pPr lvl="1" algn="just"/>
            <a:r>
              <a:rPr lang="en-GB" dirty="0"/>
              <a:t>Readability</a:t>
            </a:r>
          </a:p>
          <a:p>
            <a:pPr lvl="1" algn="just"/>
            <a:r>
              <a:rPr lang="en-GB" dirty="0"/>
              <a:t>Writability</a:t>
            </a:r>
          </a:p>
          <a:p>
            <a:pPr lvl="1" algn="just"/>
            <a:r>
              <a:rPr lang="en-GB" dirty="0"/>
              <a:t>Reliability and </a:t>
            </a:r>
          </a:p>
          <a:p>
            <a:pPr lvl="1" algn="just"/>
            <a:r>
              <a:rPr lang="en-GB" dirty="0"/>
              <a:t>Cost</a:t>
            </a:r>
          </a:p>
          <a:p>
            <a:pPr lvl="1" algn="just"/>
            <a:endParaRPr lang="en-GB" dirty="0"/>
          </a:p>
          <a:p>
            <a:pPr algn="just"/>
            <a:r>
              <a:rPr lang="en-GB" sz="1600" dirty="0"/>
              <a:t>Though it may be seen as rather controversial, a list of evaluation criteria is presented in the following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665"/>
            <a:ext cx="8911687" cy="732742"/>
          </a:xfrm>
        </p:spPr>
        <p:txBody>
          <a:bodyPr/>
          <a:lstStyle/>
          <a:p>
            <a:pPr algn="ctr"/>
            <a:r>
              <a:rPr lang="en-GB" dirty="0"/>
              <a:t>Language Evaluation Criteria</a:t>
            </a:r>
          </a:p>
        </p:txBody>
      </p:sp>
      <p:sp>
        <p:nvSpPr>
          <p:cNvPr id="3" name="Content Placeholder 2"/>
          <p:cNvSpPr>
            <a:spLocks noGrp="1"/>
          </p:cNvSpPr>
          <p:nvPr>
            <p:ph sz="quarter" idx="1"/>
          </p:nvPr>
        </p:nvSpPr>
        <p:spPr>
          <a:xfrm>
            <a:off x="2589212" y="796407"/>
            <a:ext cx="8915400" cy="5869864"/>
          </a:xfrm>
        </p:spPr>
        <p:txBody>
          <a:bodyPr>
            <a:noAutofit/>
          </a:bodyPr>
          <a:lstStyle/>
          <a:p>
            <a:pPr algn="just"/>
            <a:r>
              <a:rPr lang="en-GB" sz="1600" dirty="0"/>
              <a:t>Readability</a:t>
            </a:r>
          </a:p>
          <a:p>
            <a:pPr lvl="1" algn="just"/>
            <a:r>
              <a:rPr lang="en-GB" dirty="0"/>
              <a:t>The ease with which a program can be read and understood is one of the most important criteria for judging programming languages.</a:t>
            </a:r>
          </a:p>
          <a:p>
            <a:pPr lvl="1" algn="just"/>
            <a:endParaRPr lang="en-GB" dirty="0"/>
          </a:p>
          <a:p>
            <a:pPr lvl="1" algn="just"/>
            <a:r>
              <a:rPr lang="en-GB" dirty="0"/>
              <a:t>There was a time when programming was largely thought of in terms of writing codes.</a:t>
            </a:r>
          </a:p>
          <a:p>
            <a:pPr lvl="1" algn="just"/>
            <a:endParaRPr lang="en-GB" dirty="0"/>
          </a:p>
          <a:p>
            <a:pPr lvl="1" algn="just"/>
            <a:r>
              <a:rPr lang="en-GB" dirty="0"/>
              <a:t>At this stage, the primary positive characteristic of programming languages was efficiency.</a:t>
            </a:r>
          </a:p>
          <a:p>
            <a:pPr lvl="1" algn="just"/>
            <a:endParaRPr lang="en-GB" dirty="0"/>
          </a:p>
          <a:p>
            <a:pPr lvl="1" algn="just"/>
            <a:r>
              <a:rPr lang="en-GB" dirty="0"/>
              <a:t>Language construct were designed more from the point of view of the machines instead of the users.</a:t>
            </a:r>
          </a:p>
          <a:p>
            <a:pPr lvl="1" algn="just"/>
            <a:endParaRPr lang="en-GB" dirty="0"/>
          </a:p>
          <a:p>
            <a:pPr lvl="1" algn="just"/>
            <a:r>
              <a:rPr lang="en-GB" dirty="0"/>
              <a:t>Things changed when it SDLC integrated maintenance in the cycle.</a:t>
            </a:r>
          </a:p>
          <a:p>
            <a:pPr lvl="1" algn="just"/>
            <a:endParaRPr lang="en-GB" dirty="0"/>
          </a:p>
          <a:p>
            <a:pPr lvl="1" algn="just"/>
            <a:r>
              <a:rPr lang="en-GB" dirty="0"/>
              <a:t>Readability became an important criteria for measuring the quality of programming languages because maintenance depends largely on readability.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Evaluation Criteria</a:t>
            </a:r>
          </a:p>
        </p:txBody>
      </p:sp>
      <p:sp>
        <p:nvSpPr>
          <p:cNvPr id="3" name="Content Placeholder 2"/>
          <p:cNvSpPr>
            <a:spLocks noGrp="1"/>
          </p:cNvSpPr>
          <p:nvPr>
            <p:ph sz="quarter" idx="1"/>
          </p:nvPr>
        </p:nvSpPr>
        <p:spPr>
          <a:xfrm>
            <a:off x="2430692" y="1569684"/>
            <a:ext cx="8915400" cy="5155579"/>
          </a:xfrm>
        </p:spPr>
        <p:txBody>
          <a:bodyPr>
            <a:noAutofit/>
          </a:bodyPr>
          <a:lstStyle/>
          <a:p>
            <a:pPr algn="just"/>
            <a:r>
              <a:rPr lang="en-GB" sz="2000" dirty="0"/>
              <a:t>Writability</a:t>
            </a:r>
          </a:p>
          <a:p>
            <a:pPr lvl="1" algn="just"/>
            <a:r>
              <a:rPr lang="en-GB" sz="2000" dirty="0"/>
              <a:t>Writability is a measure of how easily a language can be used to create programs for a chosen problem domain.</a:t>
            </a:r>
          </a:p>
          <a:p>
            <a:pPr lvl="1" algn="just"/>
            <a:endParaRPr lang="en-GB" sz="2000" dirty="0"/>
          </a:p>
          <a:p>
            <a:pPr lvl="1" algn="just"/>
            <a:r>
              <a:rPr lang="en-GB" sz="2000" dirty="0"/>
              <a:t>Like readability, writability is also considered in the context of the target problem domain of the language.</a:t>
            </a:r>
          </a:p>
          <a:p>
            <a:pPr lvl="1" algn="just"/>
            <a:endParaRPr lang="en-GB" sz="2000" dirty="0"/>
          </a:p>
          <a:p>
            <a:pPr lvl="1" algn="just"/>
            <a:r>
              <a:rPr lang="en-GB" sz="2000" dirty="0"/>
              <a:t>Writability eases the ability to chose languages in solving problems in particular domains.</a:t>
            </a:r>
          </a:p>
          <a:p>
            <a:pPr lvl="1" algn="just"/>
            <a:endParaRPr lang="en-GB" sz="2000" dirty="0"/>
          </a:p>
          <a:p>
            <a:pPr lvl="1" algn="just"/>
            <a:r>
              <a:rPr lang="en-GB" sz="2000" dirty="0"/>
              <a:t>For example, the writabilities of Visual BASIC (VB) and C are dramatically different for creating a program that has a graphical user interface (GUI) for which VB is particularly designed for.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Evaluation Criteria</a:t>
            </a:r>
          </a:p>
        </p:txBody>
      </p:sp>
      <p:sp>
        <p:nvSpPr>
          <p:cNvPr id="3" name="Content Placeholder 2"/>
          <p:cNvSpPr>
            <a:spLocks noGrp="1"/>
          </p:cNvSpPr>
          <p:nvPr>
            <p:ph sz="quarter" idx="1"/>
          </p:nvPr>
        </p:nvSpPr>
        <p:spPr/>
        <p:txBody>
          <a:bodyPr>
            <a:normAutofit/>
          </a:bodyPr>
          <a:lstStyle/>
          <a:p>
            <a:pPr algn="just"/>
            <a:r>
              <a:rPr lang="en-GB" sz="2000" dirty="0"/>
              <a:t>Reliability</a:t>
            </a:r>
          </a:p>
          <a:p>
            <a:pPr lvl="1" algn="just"/>
            <a:r>
              <a:rPr lang="en-GB" sz="2000" dirty="0"/>
              <a:t>A program is said to be reliable if it performs to its specification under all conditions.</a:t>
            </a:r>
          </a:p>
          <a:p>
            <a:pPr lvl="1" algn="just"/>
            <a:endParaRPr lang="en-GB" sz="2000" dirty="0"/>
          </a:p>
          <a:p>
            <a:pPr lvl="1" algn="just"/>
            <a:r>
              <a:rPr lang="en-GB" sz="2000" dirty="0"/>
              <a:t>Reliability is measured based on characteristics such as:</a:t>
            </a:r>
          </a:p>
          <a:p>
            <a:pPr lvl="2" algn="just"/>
            <a:r>
              <a:rPr lang="en-GB" sz="2000" dirty="0"/>
              <a:t>Type checking</a:t>
            </a:r>
          </a:p>
          <a:p>
            <a:pPr lvl="2" algn="just"/>
            <a:r>
              <a:rPr lang="en-GB" sz="2000" dirty="0"/>
              <a:t>Exception handling </a:t>
            </a:r>
          </a:p>
          <a:p>
            <a:pPr lvl="2" algn="just"/>
            <a:r>
              <a:rPr lang="en-GB" sz="2000" dirty="0"/>
              <a:t>Aliasing</a:t>
            </a:r>
          </a:p>
          <a:p>
            <a:pPr lvl="2" algn="just"/>
            <a:r>
              <a:rPr lang="en-GB" sz="2000" dirty="0"/>
              <a:t>Readability and writability.</a:t>
            </a:r>
          </a:p>
          <a:p>
            <a:pPr algn="just"/>
            <a:endParaRPr lang="en-GB"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745" y="211155"/>
            <a:ext cx="8911687" cy="688496"/>
          </a:xfrm>
        </p:spPr>
        <p:txBody>
          <a:bodyPr/>
          <a:lstStyle/>
          <a:p>
            <a:pPr algn="ctr"/>
            <a:r>
              <a:rPr lang="en-GB" dirty="0"/>
              <a:t>Language Evaluation Criteria</a:t>
            </a:r>
          </a:p>
        </p:txBody>
      </p:sp>
      <p:sp>
        <p:nvSpPr>
          <p:cNvPr id="3" name="Content Placeholder 2"/>
          <p:cNvSpPr>
            <a:spLocks noGrp="1"/>
          </p:cNvSpPr>
          <p:nvPr>
            <p:ph sz="quarter" idx="1"/>
          </p:nvPr>
        </p:nvSpPr>
        <p:spPr>
          <a:xfrm>
            <a:off x="1763303" y="1061883"/>
            <a:ext cx="8915400" cy="5584962"/>
          </a:xfrm>
        </p:spPr>
        <p:txBody>
          <a:bodyPr>
            <a:noAutofit/>
          </a:bodyPr>
          <a:lstStyle/>
          <a:p>
            <a:pPr algn="just"/>
            <a:r>
              <a:rPr lang="en-GB" sz="1600" dirty="0"/>
              <a:t>Cost</a:t>
            </a:r>
          </a:p>
          <a:p>
            <a:pPr lvl="1" algn="just"/>
            <a:r>
              <a:rPr lang="en-GB" dirty="0"/>
              <a:t>The total cost of a programming language is a function of many of its characteristics:</a:t>
            </a:r>
          </a:p>
          <a:p>
            <a:pPr marL="1371600" lvl="2" indent="-457200" algn="just">
              <a:buFont typeface="+mj-lt"/>
              <a:buAutoNum type="arabicPeriod"/>
            </a:pPr>
            <a:r>
              <a:rPr lang="en-GB" sz="1600" dirty="0"/>
              <a:t>Cost of training programmers to use the language</a:t>
            </a:r>
          </a:p>
          <a:p>
            <a:pPr marL="1828800" lvl="3" indent="-457200" algn="just"/>
            <a:r>
              <a:rPr lang="en-GB" sz="1600" dirty="0"/>
              <a:t>This is a function of the simplicity and orthogonality and experience of the programmer.</a:t>
            </a:r>
          </a:p>
          <a:p>
            <a:pPr marL="1828800" lvl="3" indent="-457200" algn="just"/>
            <a:endParaRPr lang="en-GB" sz="1600" dirty="0"/>
          </a:p>
          <a:p>
            <a:pPr marL="1828800" lvl="3" indent="-457200" algn="just"/>
            <a:r>
              <a:rPr lang="en-GB" sz="1600" dirty="0"/>
              <a:t>Although more powerful not necessarily more difficult to learn, they often are.</a:t>
            </a:r>
          </a:p>
          <a:p>
            <a:pPr marL="1828800" lvl="3" indent="-457200" algn="just"/>
            <a:endParaRPr lang="en-GB" sz="1600" dirty="0"/>
          </a:p>
          <a:p>
            <a:pPr marL="1371600" lvl="2" indent="-457200" algn="just">
              <a:buFont typeface="+mj-lt"/>
              <a:buAutoNum type="arabicPeriod"/>
            </a:pPr>
            <a:r>
              <a:rPr lang="en-GB" sz="1600" dirty="0"/>
              <a:t>Cost of writing programs in the language</a:t>
            </a:r>
          </a:p>
          <a:p>
            <a:pPr marL="1828800" lvl="3" indent="-457200" algn="just"/>
            <a:r>
              <a:rPr lang="en-GB" sz="1600" dirty="0"/>
              <a:t>This is a function of the writability of language which depends in part on its closeness in purpose to the particular application.</a:t>
            </a:r>
          </a:p>
          <a:p>
            <a:pPr marL="1828800" lvl="3" indent="-457200" algn="just"/>
            <a:endParaRPr lang="en-GB" sz="1600" dirty="0"/>
          </a:p>
          <a:p>
            <a:pPr marL="1828800" lvl="3" indent="-457200" algn="just"/>
            <a:r>
              <a:rPr lang="en-GB" sz="1600" dirty="0"/>
              <a:t>The original efforts to design and implement high level languages were driven by the desire to lower the costs of creating software.</a:t>
            </a:r>
          </a:p>
          <a:p>
            <a:pPr marL="1828800" lvl="3" indent="-457200" algn="just"/>
            <a:endParaRPr lang="en-GB" sz="1600" dirty="0"/>
          </a:p>
          <a:p>
            <a:pPr marL="1828800" lvl="3" indent="-457200" algn="just"/>
            <a:endParaRPr lang="en-GB"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700" y="152162"/>
            <a:ext cx="8911687" cy="916079"/>
          </a:xfrm>
        </p:spPr>
        <p:txBody>
          <a:bodyPr/>
          <a:lstStyle/>
          <a:p>
            <a:pPr algn="ctr"/>
            <a:r>
              <a:rPr lang="en-GB" dirty="0"/>
              <a:t>Language Evaluation Criteria</a:t>
            </a:r>
          </a:p>
        </p:txBody>
      </p:sp>
      <p:sp>
        <p:nvSpPr>
          <p:cNvPr id="3" name="Content Placeholder 2"/>
          <p:cNvSpPr>
            <a:spLocks noGrp="1"/>
          </p:cNvSpPr>
          <p:nvPr>
            <p:ph sz="quarter" idx="1"/>
          </p:nvPr>
        </p:nvSpPr>
        <p:spPr>
          <a:xfrm>
            <a:off x="2367987" y="861764"/>
            <a:ext cx="8915400" cy="5996236"/>
          </a:xfrm>
        </p:spPr>
        <p:txBody>
          <a:bodyPr>
            <a:noAutofit/>
          </a:bodyPr>
          <a:lstStyle/>
          <a:p>
            <a:pPr algn="just"/>
            <a:r>
              <a:rPr lang="en-GB" sz="1600" dirty="0"/>
              <a:t>Cost</a:t>
            </a:r>
          </a:p>
          <a:p>
            <a:pPr marL="1371600" lvl="2" indent="-457200" algn="just">
              <a:buFont typeface="+mj-lt"/>
              <a:buAutoNum type="arabicPeriod" startAt="3"/>
            </a:pPr>
            <a:r>
              <a:rPr lang="en-GB" sz="1600" dirty="0"/>
              <a:t>Cost of compiling </a:t>
            </a:r>
          </a:p>
          <a:p>
            <a:pPr marL="1828800" lvl="3" indent="-457200" algn="just"/>
            <a:r>
              <a:rPr lang="en-GB" sz="1600" dirty="0"/>
              <a:t>For example, the major impediment to early use of </a:t>
            </a:r>
            <a:r>
              <a:rPr lang="en-GB" sz="1600" dirty="0" err="1"/>
              <a:t>Ada</a:t>
            </a:r>
            <a:r>
              <a:rPr lang="en-GB" sz="1600" dirty="0"/>
              <a:t> was the prohibitively high cost of running the first generation of </a:t>
            </a:r>
            <a:r>
              <a:rPr lang="en-GB" sz="1600" dirty="0" err="1"/>
              <a:t>Ada</a:t>
            </a:r>
            <a:r>
              <a:rPr lang="en-GB" sz="1600" dirty="0"/>
              <a:t> compilers.</a:t>
            </a:r>
          </a:p>
          <a:p>
            <a:pPr marL="1828800" lvl="3" indent="-457200" algn="just"/>
            <a:endParaRPr lang="en-GB" sz="1600" dirty="0"/>
          </a:p>
          <a:p>
            <a:pPr marL="1371600" lvl="2" indent="-457200" algn="just">
              <a:buFont typeface="+mj-lt"/>
              <a:buAutoNum type="arabicPeriod" startAt="4"/>
            </a:pPr>
            <a:r>
              <a:rPr lang="en-GB" sz="1600" dirty="0"/>
              <a:t>Language design</a:t>
            </a:r>
          </a:p>
          <a:p>
            <a:pPr marL="1828800" lvl="3" indent="-457200" algn="just"/>
            <a:r>
              <a:rPr lang="en-GB" sz="1600" dirty="0"/>
              <a:t>The cost of executing programs written in a language </a:t>
            </a:r>
            <a:r>
              <a:rPr lang="en-GB" sz="1600" dirty="0" err="1"/>
              <a:t>isi</a:t>
            </a:r>
            <a:r>
              <a:rPr lang="en-GB" sz="1600" dirty="0"/>
              <a:t> greatly influenced by the design.</a:t>
            </a:r>
          </a:p>
          <a:p>
            <a:pPr marL="1828800" lvl="3" indent="-457200" algn="just"/>
            <a:endParaRPr lang="en-GB" sz="1600" dirty="0"/>
          </a:p>
          <a:p>
            <a:pPr marL="1828800" lvl="3" indent="-457200" algn="just"/>
            <a:r>
              <a:rPr lang="en-GB" sz="1600" dirty="0"/>
              <a:t>Some language that requires many run-time type checks will prohibit fast code execution, regardless of the quality of the compiler.</a:t>
            </a:r>
          </a:p>
          <a:p>
            <a:pPr marL="1828800" lvl="3" indent="-457200" algn="just"/>
            <a:endParaRPr lang="en-GB" sz="1600" dirty="0"/>
          </a:p>
          <a:p>
            <a:pPr marL="1828800" lvl="3" indent="-457200" algn="just"/>
            <a:r>
              <a:rPr lang="en-GB" sz="1600" dirty="0"/>
              <a:t>A simple trade off can be made between compilation cost and execution speed of the compiled code using optimisation.</a:t>
            </a:r>
          </a:p>
          <a:p>
            <a:pPr marL="1828800" lvl="3" indent="-457200" algn="just"/>
            <a:endParaRPr lang="en-GB" sz="1600" dirty="0"/>
          </a:p>
          <a:p>
            <a:pPr marL="1828800" lvl="3" indent="-457200" algn="just"/>
            <a:r>
              <a:rPr lang="en-GB" sz="1600" dirty="0"/>
              <a:t>Optimisation is a collection of techniques that compilers use decrease the size and/or increase the execution speed of the code they produce.</a:t>
            </a:r>
          </a:p>
          <a:p>
            <a:pPr lvl="1" algn="just"/>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p:txBody>
          <a:bodyPr>
            <a:normAutofit/>
          </a:bodyPr>
          <a:lstStyle/>
          <a:p>
            <a:pPr algn="just"/>
            <a:r>
              <a:rPr lang="en-GB" sz="2000" dirty="0"/>
              <a:t>Apart from the language evaluation criteria, there are other factors that influence the basic design of programming languages.</a:t>
            </a:r>
          </a:p>
          <a:p>
            <a:pPr algn="just"/>
            <a:endParaRPr lang="en-GB" sz="2000" dirty="0"/>
          </a:p>
          <a:p>
            <a:pPr algn="just"/>
            <a:r>
              <a:rPr lang="en-GB" sz="2000" dirty="0"/>
              <a:t>The most important of these factors are computer architecture and programming design methodologies.</a:t>
            </a:r>
          </a:p>
          <a:p>
            <a:pPr algn="just"/>
            <a:endParaRPr lang="en-GB"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a:xfrm>
            <a:off x="2426980" y="1779638"/>
            <a:ext cx="8915400" cy="4454251"/>
          </a:xfrm>
        </p:spPr>
        <p:txBody>
          <a:bodyPr>
            <a:noAutofit/>
          </a:bodyPr>
          <a:lstStyle/>
          <a:p>
            <a:pPr algn="just"/>
            <a:r>
              <a:rPr lang="en-GB" sz="2000" dirty="0"/>
              <a:t>Computer Architecture</a:t>
            </a:r>
          </a:p>
          <a:p>
            <a:pPr algn="just"/>
            <a:endParaRPr lang="en-GB" sz="2000" dirty="0"/>
          </a:p>
          <a:p>
            <a:pPr lvl="1" algn="just"/>
            <a:r>
              <a:rPr lang="en-GB" sz="2000" dirty="0"/>
              <a:t>The basic architecture of computers has had a profound effect on language design.</a:t>
            </a:r>
          </a:p>
          <a:p>
            <a:pPr lvl="1" algn="just"/>
            <a:endParaRPr lang="en-GB" sz="2000" dirty="0"/>
          </a:p>
          <a:p>
            <a:pPr lvl="1" algn="just"/>
            <a:r>
              <a:rPr lang="en-GB" sz="2000" dirty="0"/>
              <a:t>Most of the popular languages of the past 60 years have been designed around the prevalent computer architecture, called the von Neumann architecture.</a:t>
            </a:r>
          </a:p>
          <a:p>
            <a:pPr lvl="1" algn="just"/>
            <a:endParaRPr lang="en-GB" sz="2000" dirty="0"/>
          </a:p>
          <a:p>
            <a:pPr lvl="1" algn="just"/>
            <a:r>
              <a:rPr lang="en-GB" sz="2000" dirty="0"/>
              <a:t>John von Neumann is one of the originators of this architecture therefore it is named after him.</a:t>
            </a:r>
          </a:p>
          <a:p>
            <a:pPr lvl="1" algn="just"/>
            <a:endParaRPr lang="en-GB" sz="2000" dirty="0"/>
          </a:p>
          <a:p>
            <a:pPr lvl="1" algn="just"/>
            <a:endParaRPr lang="en-GB" sz="2000" dirty="0"/>
          </a:p>
          <a:p>
            <a:pPr algn="just"/>
            <a:endParaRPr lang="en-GB"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244" y="181657"/>
            <a:ext cx="8911687" cy="850729"/>
          </a:xfrm>
        </p:spPr>
        <p:txBody>
          <a:bodyPr/>
          <a:lstStyle/>
          <a:p>
            <a:pPr algn="ctr"/>
            <a:r>
              <a:rPr lang="en-GB" dirty="0"/>
              <a:t>Influences on Language Design</a:t>
            </a:r>
          </a:p>
        </p:txBody>
      </p:sp>
      <p:sp>
        <p:nvSpPr>
          <p:cNvPr id="3" name="Content Placeholder 2"/>
          <p:cNvSpPr>
            <a:spLocks noGrp="1"/>
          </p:cNvSpPr>
          <p:nvPr>
            <p:ph sz="quarter" idx="1"/>
          </p:nvPr>
        </p:nvSpPr>
        <p:spPr>
          <a:xfrm>
            <a:off x="2294244" y="914399"/>
            <a:ext cx="8915400" cy="5761943"/>
          </a:xfrm>
        </p:spPr>
        <p:txBody>
          <a:bodyPr>
            <a:noAutofit/>
          </a:bodyPr>
          <a:lstStyle/>
          <a:p>
            <a:pPr algn="just"/>
            <a:r>
              <a:rPr lang="en-GB" sz="2000" dirty="0"/>
              <a:t>Von Neumann Architecture</a:t>
            </a:r>
          </a:p>
          <a:p>
            <a:pPr lvl="1" algn="just"/>
            <a:r>
              <a:rPr lang="en-GB" sz="2000" dirty="0"/>
              <a:t>In a von Neumann computer, both the data and programs are stored in the same memory.</a:t>
            </a:r>
          </a:p>
          <a:p>
            <a:pPr lvl="1" algn="just"/>
            <a:endParaRPr lang="en-GB" sz="2000" dirty="0"/>
          </a:p>
          <a:p>
            <a:pPr lvl="1" algn="just"/>
            <a:r>
              <a:rPr lang="en-GB" sz="2000" dirty="0"/>
              <a:t>The central processing unit (CPU) which executes the instruction is separate from the memory.</a:t>
            </a:r>
          </a:p>
          <a:p>
            <a:pPr lvl="1" algn="just"/>
            <a:endParaRPr lang="en-GB" sz="2000" dirty="0"/>
          </a:p>
          <a:p>
            <a:pPr lvl="1" algn="just"/>
            <a:r>
              <a:rPr lang="en-GB" sz="2000" dirty="0"/>
              <a:t>Therefore, instructions and data must be transmitted, or piped from memory to the CPU.</a:t>
            </a:r>
          </a:p>
          <a:p>
            <a:pPr lvl="1" algn="just"/>
            <a:endParaRPr lang="en-GB" sz="2000" dirty="0"/>
          </a:p>
          <a:p>
            <a:pPr lvl="1" algn="just"/>
            <a:r>
              <a:rPr lang="en-GB" sz="2000" dirty="0"/>
              <a:t>Results of operations in the CPU are then moved back to the memory.</a:t>
            </a:r>
          </a:p>
          <a:p>
            <a:pPr lvl="1" algn="just"/>
            <a:endParaRPr lang="en-GB" sz="2000" dirty="0"/>
          </a:p>
          <a:p>
            <a:pPr lvl="1" algn="just"/>
            <a:r>
              <a:rPr lang="en-GB" sz="2000" dirty="0"/>
              <a:t>Nearly all the digital computers built since the 1940s are based on this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1369-4163-4AD9-A15F-7B0F2B2494D6}"/>
              </a:ext>
            </a:extLst>
          </p:cNvPr>
          <p:cNvSpPr>
            <a:spLocks noGrp="1"/>
          </p:cNvSpPr>
          <p:nvPr>
            <p:ph type="title"/>
          </p:nvPr>
        </p:nvSpPr>
        <p:spPr/>
        <p:txBody>
          <a:bodyPr/>
          <a:lstStyle/>
          <a:p>
            <a:r>
              <a:rPr lang="en-GB" dirty="0"/>
              <a:t>Course Content</a:t>
            </a:r>
          </a:p>
        </p:txBody>
      </p:sp>
      <p:sp>
        <p:nvSpPr>
          <p:cNvPr id="3" name="Content Placeholder 2">
            <a:extLst>
              <a:ext uri="{FF2B5EF4-FFF2-40B4-BE49-F238E27FC236}">
                <a16:creationId xmlns:a16="http://schemas.microsoft.com/office/drawing/2014/main" id="{FAE43CC2-0630-44F1-90F8-2DB07028C562}"/>
              </a:ext>
            </a:extLst>
          </p:cNvPr>
          <p:cNvSpPr>
            <a:spLocks noGrp="1"/>
          </p:cNvSpPr>
          <p:nvPr>
            <p:ph idx="1"/>
          </p:nvPr>
        </p:nvSpPr>
        <p:spPr/>
        <p:txBody>
          <a:bodyPr>
            <a:normAutofit lnSpcReduction="10000"/>
          </a:bodyPr>
          <a:lstStyle/>
          <a:p>
            <a:pPr lvl="0"/>
            <a:r>
              <a:rPr lang="en-GB" dirty="0"/>
              <a:t>Language Definition Structure</a:t>
            </a:r>
          </a:p>
          <a:p>
            <a:pPr lvl="0"/>
            <a:r>
              <a:rPr lang="en-GB" dirty="0"/>
              <a:t>Data Types and Structure</a:t>
            </a:r>
          </a:p>
          <a:p>
            <a:pPr lvl="0"/>
            <a:r>
              <a:rPr lang="en-GB" dirty="0"/>
              <a:t>Review of:</a:t>
            </a:r>
          </a:p>
          <a:p>
            <a:pPr lvl="1"/>
            <a:r>
              <a:rPr lang="en-GB" dirty="0"/>
              <a:t>List</a:t>
            </a:r>
          </a:p>
          <a:p>
            <a:pPr lvl="1"/>
            <a:r>
              <a:rPr lang="en-GB" dirty="0"/>
              <a:t>Tree</a:t>
            </a:r>
          </a:p>
          <a:p>
            <a:pPr lvl="1"/>
            <a:r>
              <a:rPr lang="en-GB" dirty="0"/>
              <a:t>Control Structure</a:t>
            </a:r>
          </a:p>
          <a:p>
            <a:pPr lvl="1"/>
            <a:r>
              <a:rPr lang="en-GB" dirty="0"/>
              <a:t>Data Flow</a:t>
            </a:r>
          </a:p>
          <a:p>
            <a:pPr lvl="0"/>
            <a:r>
              <a:rPr lang="en-GB" dirty="0"/>
              <a:t>Runtime Consideration</a:t>
            </a:r>
          </a:p>
          <a:p>
            <a:pPr lvl="0"/>
            <a:r>
              <a:rPr lang="en-GB" dirty="0"/>
              <a:t>Interpretative Language</a:t>
            </a:r>
          </a:p>
          <a:p>
            <a:pPr lvl="0"/>
            <a:r>
              <a:rPr lang="en-GB" dirty="0"/>
              <a:t>Lexical Analysis and Parsing</a:t>
            </a:r>
          </a:p>
          <a:p>
            <a:endParaRPr lang="en-GB" dirty="0"/>
          </a:p>
        </p:txBody>
      </p:sp>
    </p:spTree>
    <p:extLst>
      <p:ext uri="{BB962C8B-B14F-4D97-AF65-F5344CB8AC3E}">
        <p14:creationId xmlns:p14="http://schemas.microsoft.com/office/powerpoint/2010/main" val="228657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a:xfrm>
            <a:off x="2589212" y="2133600"/>
            <a:ext cx="8915400" cy="4562168"/>
          </a:xfrm>
        </p:spPr>
        <p:txBody>
          <a:bodyPr>
            <a:normAutofit/>
          </a:bodyPr>
          <a:lstStyle/>
          <a:p>
            <a:r>
              <a:rPr lang="en-GB" sz="2000" dirty="0"/>
              <a:t>Von Neumann Architecture</a:t>
            </a:r>
          </a:p>
          <a:p>
            <a:endParaRPr lang="en-GB" sz="2000" dirty="0"/>
          </a:p>
        </p:txBody>
      </p:sp>
      <p:pic>
        <p:nvPicPr>
          <p:cNvPr id="4" name="Picture 3"/>
          <p:cNvPicPr/>
          <p:nvPr/>
        </p:nvPicPr>
        <p:blipFill>
          <a:blip r:embed="rId2" cstate="print"/>
          <a:srcRect/>
          <a:stretch>
            <a:fillRect/>
          </a:stretch>
        </p:blipFill>
        <p:spPr bwMode="auto">
          <a:xfrm>
            <a:off x="2906739" y="2486339"/>
            <a:ext cx="5818083" cy="403244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4036"/>
            <a:ext cx="8911687" cy="732742"/>
          </a:xfrm>
        </p:spPr>
        <p:txBody>
          <a:bodyPr/>
          <a:lstStyle/>
          <a:p>
            <a:pPr algn="ctr"/>
            <a:r>
              <a:rPr lang="en-GB" dirty="0"/>
              <a:t>Influences on Language Design</a:t>
            </a:r>
          </a:p>
        </p:txBody>
      </p:sp>
      <p:sp>
        <p:nvSpPr>
          <p:cNvPr id="3" name="Content Placeholder 2"/>
          <p:cNvSpPr>
            <a:spLocks noGrp="1"/>
          </p:cNvSpPr>
          <p:nvPr>
            <p:ph sz="quarter" idx="1"/>
          </p:nvPr>
        </p:nvSpPr>
        <p:spPr>
          <a:xfrm>
            <a:off x="2592925" y="1219200"/>
            <a:ext cx="8915400" cy="5638800"/>
          </a:xfrm>
        </p:spPr>
        <p:txBody>
          <a:bodyPr>
            <a:noAutofit/>
          </a:bodyPr>
          <a:lstStyle/>
          <a:p>
            <a:pPr algn="just"/>
            <a:r>
              <a:rPr lang="en-GB" sz="2000" dirty="0"/>
              <a:t>Von Neumann Architecture</a:t>
            </a:r>
          </a:p>
          <a:p>
            <a:pPr lvl="1" algn="just"/>
            <a:r>
              <a:rPr lang="en-GB" sz="2000" dirty="0"/>
              <a:t>The execution of a machine code program on a von Neumann architecture occurs in a process called the </a:t>
            </a:r>
            <a:r>
              <a:rPr lang="en-GB" sz="2000" b="1" dirty="0"/>
              <a:t>fetch-execute cycle.</a:t>
            </a:r>
          </a:p>
          <a:p>
            <a:pPr lvl="1" algn="just"/>
            <a:endParaRPr lang="en-GB" sz="2000" b="1" dirty="0"/>
          </a:p>
          <a:p>
            <a:pPr lvl="1" algn="just"/>
            <a:r>
              <a:rPr lang="en-GB" sz="2000" dirty="0"/>
              <a:t>Always remember that the program resides in the memory but are executed by the CPU.</a:t>
            </a:r>
          </a:p>
          <a:p>
            <a:pPr lvl="1" algn="just"/>
            <a:endParaRPr lang="en-GB" sz="2000" dirty="0"/>
          </a:p>
          <a:p>
            <a:pPr lvl="1" algn="just"/>
            <a:r>
              <a:rPr lang="en-GB" sz="2000" dirty="0"/>
              <a:t>Each instruction to be executed must be moved from memory to the processor.</a:t>
            </a:r>
          </a:p>
          <a:p>
            <a:pPr lvl="1" algn="just"/>
            <a:endParaRPr lang="en-GB" sz="2000" dirty="0"/>
          </a:p>
          <a:p>
            <a:pPr lvl="1" algn="just"/>
            <a:r>
              <a:rPr lang="en-GB" sz="2000" dirty="0"/>
              <a:t>The address of the next instruction to be executed is maintained in a register called the </a:t>
            </a:r>
            <a:r>
              <a:rPr lang="en-GB" sz="2000" b="1" dirty="0"/>
              <a:t>program counter.</a:t>
            </a:r>
          </a:p>
          <a:p>
            <a:pPr lvl="1" algn="just"/>
            <a:endParaRPr lang="en-GB"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D42C-1D18-4B3D-910B-A3D4FB19AD0B}"/>
              </a:ext>
            </a:extLst>
          </p:cNvPr>
          <p:cNvSpPr>
            <a:spLocks noGrp="1"/>
          </p:cNvSpPr>
          <p:nvPr>
            <p:ph type="title"/>
          </p:nvPr>
        </p:nvSpPr>
        <p:spPr>
          <a:xfrm>
            <a:off x="2589212" y="240652"/>
            <a:ext cx="8911687" cy="821232"/>
          </a:xfrm>
        </p:spPr>
        <p:txBody>
          <a:bodyPr/>
          <a:lstStyle/>
          <a:p>
            <a:r>
              <a:rPr lang="en-GB" dirty="0"/>
              <a:t>Influences on Language Design</a:t>
            </a:r>
          </a:p>
        </p:txBody>
      </p:sp>
      <p:sp>
        <p:nvSpPr>
          <p:cNvPr id="3" name="Content Placeholder 2">
            <a:extLst>
              <a:ext uri="{FF2B5EF4-FFF2-40B4-BE49-F238E27FC236}">
                <a16:creationId xmlns:a16="http://schemas.microsoft.com/office/drawing/2014/main" id="{05F86899-F10A-4ECE-B649-79EF6D6E1D79}"/>
              </a:ext>
            </a:extLst>
          </p:cNvPr>
          <p:cNvSpPr>
            <a:spLocks noGrp="1"/>
          </p:cNvSpPr>
          <p:nvPr>
            <p:ph idx="1"/>
          </p:nvPr>
        </p:nvSpPr>
        <p:spPr>
          <a:xfrm>
            <a:off x="2589212" y="1061884"/>
            <a:ext cx="8915400" cy="3777622"/>
          </a:xfrm>
        </p:spPr>
        <p:txBody>
          <a:bodyPr>
            <a:normAutofit/>
          </a:bodyPr>
          <a:lstStyle/>
          <a:p>
            <a:pPr marL="354013" lvl="1" indent="-354013" algn="just"/>
            <a:r>
              <a:rPr lang="en-GB" sz="2000" dirty="0"/>
              <a:t>The fetch-execute cycle is as follows:</a:t>
            </a:r>
          </a:p>
          <a:p>
            <a:pPr lvl="2" algn="just">
              <a:buNone/>
            </a:pPr>
            <a:r>
              <a:rPr lang="en-GB" sz="2000" i="1" dirty="0"/>
              <a:t>initialize the program counter</a:t>
            </a:r>
            <a:endParaRPr lang="en-GB" sz="2000" dirty="0"/>
          </a:p>
          <a:p>
            <a:pPr lvl="2" algn="just">
              <a:buNone/>
            </a:pPr>
            <a:r>
              <a:rPr lang="en-GB" sz="2000" b="1" i="1" dirty="0"/>
              <a:t>repeat </a:t>
            </a:r>
            <a:r>
              <a:rPr lang="en-GB" sz="2000" i="1" dirty="0"/>
              <a:t>forever</a:t>
            </a:r>
            <a:endParaRPr lang="en-GB" sz="2000" dirty="0"/>
          </a:p>
          <a:p>
            <a:pPr lvl="2" algn="just">
              <a:buNone/>
            </a:pPr>
            <a:r>
              <a:rPr lang="en-GB" sz="2000" i="1" dirty="0"/>
              <a:t>fetch the instruction pointed to by the program counter</a:t>
            </a:r>
            <a:endParaRPr lang="en-GB" sz="2000" dirty="0"/>
          </a:p>
          <a:p>
            <a:pPr lvl="2" algn="just">
              <a:buNone/>
            </a:pPr>
            <a:r>
              <a:rPr lang="en-GB" sz="2000" i="1" dirty="0"/>
              <a:t>increment the program counter to point at the next instruction</a:t>
            </a:r>
            <a:endParaRPr lang="en-GB" sz="2000" dirty="0"/>
          </a:p>
          <a:p>
            <a:pPr lvl="2" algn="just">
              <a:buNone/>
            </a:pPr>
            <a:r>
              <a:rPr lang="en-GB" sz="2000" i="1" dirty="0"/>
              <a:t>decode the instruction</a:t>
            </a:r>
            <a:endParaRPr lang="en-GB" sz="2000" dirty="0"/>
          </a:p>
          <a:p>
            <a:pPr lvl="2" algn="just">
              <a:buNone/>
            </a:pPr>
            <a:r>
              <a:rPr lang="en-GB" sz="2000" i="1" dirty="0"/>
              <a:t>execute the instruction</a:t>
            </a:r>
            <a:endParaRPr lang="en-GB" sz="2000" dirty="0"/>
          </a:p>
          <a:p>
            <a:pPr lvl="2" algn="just">
              <a:buNone/>
            </a:pPr>
            <a:r>
              <a:rPr lang="en-GB" sz="2000" b="1" i="1" dirty="0"/>
              <a:t>end repeat</a:t>
            </a:r>
            <a:endParaRPr lang="en-GB" sz="2000" dirty="0"/>
          </a:p>
          <a:p>
            <a:endParaRPr lang="en-GB" sz="2000" dirty="0"/>
          </a:p>
        </p:txBody>
      </p:sp>
    </p:spTree>
    <p:extLst>
      <p:ext uri="{BB962C8B-B14F-4D97-AF65-F5344CB8AC3E}">
        <p14:creationId xmlns:p14="http://schemas.microsoft.com/office/powerpoint/2010/main" val="521597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1691148"/>
            <a:ext cx="8915400" cy="4542741"/>
          </a:xfrm>
        </p:spPr>
        <p:txBody>
          <a:bodyPr>
            <a:noAutofit/>
          </a:bodyPr>
          <a:lstStyle/>
          <a:p>
            <a:pPr algn="just"/>
            <a:r>
              <a:rPr lang="en-GB" sz="2000" dirty="0"/>
              <a:t>From the von Neumann Architecture, two of the primary components of a digital computer are: the processor and internal memory.</a:t>
            </a:r>
          </a:p>
          <a:p>
            <a:pPr algn="just"/>
            <a:endParaRPr lang="en-GB" sz="2000" dirty="0"/>
          </a:p>
          <a:p>
            <a:pPr algn="just"/>
            <a:r>
              <a:rPr lang="en-GB" sz="2000" dirty="0"/>
              <a:t>The internal memory stores program and data.</a:t>
            </a:r>
          </a:p>
          <a:p>
            <a:pPr algn="just"/>
            <a:endParaRPr lang="en-GB" sz="2000" dirty="0"/>
          </a:p>
          <a:p>
            <a:pPr algn="just"/>
            <a:r>
              <a:rPr lang="en-GB" sz="2000" dirty="0"/>
              <a:t>The processor is a collection of circuits that provides a realisation of a set of primitive operations or machine instructions such as arithmetic and logic operations.</a:t>
            </a:r>
          </a:p>
          <a:p>
            <a:pPr algn="just"/>
            <a:endParaRPr lang="en-GB" sz="2000" dirty="0"/>
          </a:p>
          <a:p>
            <a:pPr algn="just"/>
            <a:r>
              <a:rPr lang="en-GB" sz="2000" dirty="0"/>
              <a:t>Some of these machine instructions are sometimes called microinstructions which are defined at lower levels.</a:t>
            </a:r>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7988"/>
            <a:ext cx="8911687" cy="835980"/>
          </a:xfrm>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840657"/>
            <a:ext cx="8915400" cy="5663382"/>
          </a:xfrm>
        </p:spPr>
        <p:txBody>
          <a:bodyPr>
            <a:noAutofit/>
          </a:bodyPr>
          <a:lstStyle/>
          <a:p>
            <a:pPr algn="just"/>
            <a:r>
              <a:rPr lang="en-GB" sz="2000" dirty="0"/>
              <a:t>Language implementation methods provide the facilities through which high level programming languages get to speak the language of the machine.</a:t>
            </a:r>
          </a:p>
          <a:p>
            <a:pPr algn="just"/>
            <a:endParaRPr lang="en-GB" sz="2000" dirty="0"/>
          </a:p>
          <a:p>
            <a:pPr algn="just"/>
            <a:r>
              <a:rPr lang="en-GB" sz="2000" dirty="0"/>
              <a:t>Implementation methods require a large collection of programs (operating system)  which supplies higher-level primitives than those of the machine language.</a:t>
            </a:r>
          </a:p>
          <a:p>
            <a:pPr algn="just"/>
            <a:endParaRPr lang="en-GB" sz="2000" dirty="0"/>
          </a:p>
          <a:p>
            <a:pPr algn="just"/>
            <a:r>
              <a:rPr lang="en-GB" sz="2000" dirty="0"/>
              <a:t>These primitives provide </a:t>
            </a:r>
          </a:p>
          <a:p>
            <a:pPr lvl="1" algn="just"/>
            <a:r>
              <a:rPr lang="en-GB" sz="2000" dirty="0"/>
              <a:t>System resource management</a:t>
            </a:r>
          </a:p>
          <a:p>
            <a:pPr lvl="1" algn="just"/>
            <a:r>
              <a:rPr lang="en-GB" sz="2000" dirty="0"/>
              <a:t>Input and output operations</a:t>
            </a:r>
          </a:p>
          <a:p>
            <a:pPr lvl="1" algn="just"/>
            <a:r>
              <a:rPr lang="en-GB" sz="2000" dirty="0"/>
              <a:t>File management system</a:t>
            </a:r>
          </a:p>
          <a:p>
            <a:pPr lvl="1" algn="just"/>
            <a:r>
              <a:rPr lang="en-GB" sz="2000" dirty="0"/>
              <a:t>text/ and/or program editors</a:t>
            </a:r>
          </a:p>
          <a:p>
            <a:pPr lvl="1" algn="just"/>
            <a:r>
              <a:rPr lang="en-GB" sz="2000" dirty="0"/>
              <a:t>And a host of other functionalities.</a:t>
            </a:r>
          </a:p>
          <a:p>
            <a:pPr algn="just"/>
            <a:endParaRPr lang="en-GB"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4394"/>
            <a:ext cx="8911687" cy="776987"/>
          </a:xfrm>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92925" y="1230472"/>
            <a:ext cx="8915400" cy="5313133"/>
          </a:xfrm>
        </p:spPr>
        <p:txBody>
          <a:bodyPr>
            <a:noAutofit/>
          </a:bodyPr>
          <a:lstStyle/>
          <a:p>
            <a:pPr algn="just"/>
            <a:r>
              <a:rPr lang="en-GB" sz="2000" dirty="0"/>
              <a:t>Because language implementation systems need many of the operating system facilities, they interface with the OS rather than directly with the processor.</a:t>
            </a:r>
          </a:p>
          <a:p>
            <a:pPr algn="just"/>
            <a:endParaRPr lang="en-GB" sz="2000" dirty="0"/>
          </a:p>
          <a:p>
            <a:pPr algn="just"/>
            <a:r>
              <a:rPr lang="en-GB" sz="2000" dirty="0"/>
              <a:t>The OS and language implementations are layered over the machine language interface of the computer.</a:t>
            </a:r>
          </a:p>
          <a:p>
            <a:pPr algn="just"/>
            <a:endParaRPr lang="en-GB" sz="2000" dirty="0"/>
          </a:p>
          <a:p>
            <a:pPr algn="just"/>
            <a:r>
              <a:rPr lang="en-GB" sz="2000" dirty="0"/>
              <a:t>These layers can be thought of a virtual computers, providing interface to the user at higher levels.</a:t>
            </a:r>
          </a:p>
          <a:p>
            <a:pPr algn="just"/>
            <a:endParaRPr lang="en-GB" sz="2000" dirty="0"/>
          </a:p>
          <a:p>
            <a:pPr algn="just"/>
            <a:r>
              <a:rPr lang="en-GB" sz="2000" dirty="0"/>
              <a:t>Most computer systems provide several different virtual computer.</a:t>
            </a:r>
          </a:p>
          <a:p>
            <a:pPr algn="just"/>
            <a:endParaRPr lang="en-GB" sz="2000" dirty="0"/>
          </a:p>
          <a:p>
            <a:pPr algn="just"/>
            <a:r>
              <a:rPr lang="en-GB" sz="2000" dirty="0"/>
              <a:t>The user programs form another layer over the top of the layer of virtual computers.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2133600"/>
            <a:ext cx="8915400" cy="4724400"/>
          </a:xfrm>
        </p:spPr>
        <p:txBody>
          <a:bodyPr>
            <a:normAutofit/>
          </a:bodyPr>
          <a:lstStyle/>
          <a:p>
            <a:pPr algn="just"/>
            <a:r>
              <a:rPr lang="en-GB" sz="2000" dirty="0"/>
              <a:t>Layered interface of virtual computers, provided by a typical computer system</a:t>
            </a:r>
          </a:p>
        </p:txBody>
      </p:sp>
      <p:pic>
        <p:nvPicPr>
          <p:cNvPr id="4" name="Picture 3"/>
          <p:cNvPicPr/>
          <p:nvPr/>
        </p:nvPicPr>
        <p:blipFill>
          <a:blip r:embed="rId2" cstate="print"/>
          <a:srcRect/>
          <a:stretch>
            <a:fillRect/>
          </a:stretch>
        </p:blipFill>
        <p:spPr bwMode="auto">
          <a:xfrm>
            <a:off x="3719736" y="2915394"/>
            <a:ext cx="4896544" cy="388843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92925" y="1540189"/>
            <a:ext cx="8915400" cy="3777622"/>
          </a:xfrm>
        </p:spPr>
        <p:txBody>
          <a:bodyPr>
            <a:normAutofit/>
          </a:bodyPr>
          <a:lstStyle/>
          <a:p>
            <a:pPr algn="just"/>
            <a:r>
              <a:rPr lang="en-GB" sz="2000" dirty="0"/>
              <a:t>There are several methods of implementing a programming language:</a:t>
            </a:r>
          </a:p>
          <a:p>
            <a:pPr algn="just"/>
            <a:endParaRPr lang="en-GB" sz="2000" dirty="0"/>
          </a:p>
          <a:p>
            <a:pPr lvl="1" algn="just"/>
            <a:r>
              <a:rPr lang="en-GB" sz="2000" dirty="0"/>
              <a:t>Compilation</a:t>
            </a:r>
          </a:p>
          <a:p>
            <a:pPr lvl="1" algn="just"/>
            <a:r>
              <a:rPr lang="en-GB" sz="2000" dirty="0"/>
              <a:t>Pure Interpretation</a:t>
            </a:r>
          </a:p>
          <a:p>
            <a:pPr lvl="1" algn="just"/>
            <a:r>
              <a:rPr lang="en-GB" sz="2000" dirty="0"/>
              <a:t>Hybrid Implementation Methods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Implementation Methods</a:t>
            </a:r>
          </a:p>
        </p:txBody>
      </p:sp>
      <p:sp>
        <p:nvSpPr>
          <p:cNvPr id="3" name="Content Placeholder 2"/>
          <p:cNvSpPr>
            <a:spLocks noGrp="1"/>
          </p:cNvSpPr>
          <p:nvPr>
            <p:ph sz="quarter" idx="1"/>
          </p:nvPr>
        </p:nvSpPr>
        <p:spPr>
          <a:xfrm>
            <a:off x="2589212" y="1691148"/>
            <a:ext cx="8915400" cy="3777622"/>
          </a:xfrm>
        </p:spPr>
        <p:txBody>
          <a:bodyPr>
            <a:normAutofit/>
          </a:bodyPr>
          <a:lstStyle/>
          <a:p>
            <a:pPr algn="just"/>
            <a:r>
              <a:rPr lang="en-GB" sz="2000" dirty="0">
                <a:latin typeface="Calibri" pitchFamily="34" charset="0"/>
              </a:rPr>
              <a:t>A language is implemented using any three of the fundamental methods:</a:t>
            </a:r>
          </a:p>
          <a:p>
            <a:pPr algn="just"/>
            <a:endParaRPr lang="en-GB" sz="2000" dirty="0">
              <a:latin typeface="Calibri" pitchFamily="34" charset="0"/>
            </a:endParaRPr>
          </a:p>
          <a:p>
            <a:pPr lvl="1" algn="just"/>
            <a:r>
              <a:rPr lang="en-GB" sz="2000" dirty="0">
                <a:latin typeface="Calibri" pitchFamily="34" charset="0"/>
              </a:rPr>
              <a:t>Compilation</a:t>
            </a:r>
          </a:p>
          <a:p>
            <a:pPr lvl="1" algn="just"/>
            <a:endParaRPr lang="en-GB" sz="2000" dirty="0">
              <a:latin typeface="Calibri" pitchFamily="34" charset="0"/>
            </a:endParaRPr>
          </a:p>
          <a:p>
            <a:pPr lvl="1" algn="just"/>
            <a:r>
              <a:rPr lang="en-GB" sz="2000" dirty="0">
                <a:latin typeface="Calibri" pitchFamily="34" charset="0"/>
              </a:rPr>
              <a:t>Pure interpretation</a:t>
            </a:r>
          </a:p>
          <a:p>
            <a:pPr lvl="1" algn="just"/>
            <a:endParaRPr lang="en-GB" sz="2000" dirty="0">
              <a:latin typeface="Calibri" pitchFamily="34" charset="0"/>
            </a:endParaRPr>
          </a:p>
          <a:p>
            <a:pPr lvl="1" algn="just"/>
            <a:r>
              <a:rPr lang="en-GB" sz="2000" dirty="0">
                <a:latin typeface="Calibri" pitchFamily="34" charset="0"/>
              </a:rPr>
              <a:t>Hybrid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483" y="255401"/>
            <a:ext cx="8911687" cy="640445"/>
          </a:xfrm>
        </p:spPr>
        <p:txBody>
          <a:bodyPr/>
          <a:lstStyle/>
          <a:p>
            <a:pPr algn="ctr"/>
            <a:r>
              <a:rPr lang="en-GB" dirty="0">
                <a:latin typeface="Calibri" pitchFamily="34" charset="0"/>
              </a:rPr>
              <a:t>Compilation</a:t>
            </a:r>
          </a:p>
        </p:txBody>
      </p:sp>
      <p:sp>
        <p:nvSpPr>
          <p:cNvPr id="3" name="Content Placeholder 2"/>
          <p:cNvSpPr>
            <a:spLocks noGrp="1"/>
          </p:cNvSpPr>
          <p:nvPr>
            <p:ph sz="quarter" idx="1"/>
          </p:nvPr>
        </p:nvSpPr>
        <p:spPr>
          <a:xfrm>
            <a:off x="2397483" y="1751251"/>
            <a:ext cx="8915400" cy="4708542"/>
          </a:xfrm>
        </p:spPr>
        <p:txBody>
          <a:bodyPr>
            <a:normAutofit/>
          </a:bodyPr>
          <a:lstStyle/>
          <a:p>
            <a:pPr algn="just"/>
            <a:r>
              <a:rPr lang="en-GB" dirty="0">
                <a:latin typeface="Calibri" pitchFamily="34" charset="0"/>
              </a:rPr>
              <a:t>This method uses compilers to translate programs into machine languages which are directly executed on the computer.</a:t>
            </a:r>
          </a:p>
          <a:p>
            <a:pPr algn="just"/>
            <a:endParaRPr lang="en-GB" dirty="0">
              <a:latin typeface="Calibri" pitchFamily="34" charset="0"/>
            </a:endParaRPr>
          </a:p>
          <a:p>
            <a:pPr algn="just"/>
            <a:r>
              <a:rPr lang="en-GB" dirty="0">
                <a:latin typeface="Calibri" pitchFamily="34" charset="0"/>
              </a:rPr>
              <a:t>Languages that use this method have the advantage of being very fast, once the translation process is complete.</a:t>
            </a:r>
          </a:p>
          <a:p>
            <a:pPr algn="just"/>
            <a:endParaRPr lang="en-GB" dirty="0">
              <a:latin typeface="Calibri" pitchFamily="34" charset="0"/>
            </a:endParaRPr>
          </a:p>
          <a:p>
            <a:pPr algn="just"/>
            <a:r>
              <a:rPr lang="en-GB" dirty="0">
                <a:latin typeface="Calibri" pitchFamily="34" charset="0"/>
              </a:rPr>
              <a:t>Languages such as C, C++ and COBOL are implemented using the compilation method.</a:t>
            </a:r>
          </a:p>
          <a:p>
            <a:pPr algn="just"/>
            <a:endParaRPr lang="en-GB" dirty="0">
              <a:latin typeface="Calibri" pitchFamily="34" charset="0"/>
            </a:endParaRPr>
          </a:p>
          <a:p>
            <a:pPr algn="just"/>
            <a:r>
              <a:rPr lang="en-GB" dirty="0"/>
              <a:t>The process of compilation and program execution involves many phases. The most important ones are itemised in the following figure.</a:t>
            </a:r>
          </a:p>
          <a:p>
            <a:pPr algn="just"/>
            <a:endParaRPr lang="en-GB" sz="2000" dirty="0">
              <a:latin typeface="Calibri" pitchFamily="34" charset="0"/>
            </a:endParaRPr>
          </a:p>
          <a:p>
            <a:pPr algn="just"/>
            <a:endParaRPr lang="en-GB"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Why do computers need a language?</a:t>
            </a:r>
          </a:p>
        </p:txBody>
      </p:sp>
      <p:sp>
        <p:nvSpPr>
          <p:cNvPr id="3" name="Content Placeholder 2"/>
          <p:cNvSpPr>
            <a:spLocks noGrp="1"/>
          </p:cNvSpPr>
          <p:nvPr>
            <p:ph sz="quarter" idx="1"/>
          </p:nvPr>
        </p:nvSpPr>
        <p:spPr>
          <a:xfrm>
            <a:off x="2589212" y="2133599"/>
            <a:ext cx="8915400" cy="4517923"/>
          </a:xfrm>
        </p:spPr>
        <p:txBody>
          <a:bodyPr>
            <a:noAutofit/>
          </a:bodyPr>
          <a:lstStyle/>
          <a:p>
            <a:pPr algn="just"/>
            <a:r>
              <a:rPr lang="en-GB" sz="2000" dirty="0">
                <a:latin typeface="Calibri" pitchFamily="34" charset="0"/>
              </a:rPr>
              <a:t>Computers have been applied in many different areas from controlling power plants to video games in mobile phones.</a:t>
            </a:r>
          </a:p>
          <a:p>
            <a:pPr algn="just"/>
            <a:endParaRPr lang="en-GB" sz="2000" dirty="0">
              <a:latin typeface="Calibri" pitchFamily="34" charset="0"/>
            </a:endParaRPr>
          </a:p>
          <a:p>
            <a:pPr algn="just"/>
            <a:r>
              <a:rPr lang="en-GB" sz="2000" dirty="0">
                <a:latin typeface="Calibri" pitchFamily="34" charset="0"/>
              </a:rPr>
              <a:t>The great diversity in the use of computers have necessitated the development of programming languages with different goals.</a:t>
            </a:r>
          </a:p>
          <a:p>
            <a:pPr algn="just"/>
            <a:endParaRPr lang="en-GB" sz="2000" dirty="0">
              <a:latin typeface="Calibri" pitchFamily="34" charset="0"/>
            </a:endParaRPr>
          </a:p>
          <a:p>
            <a:pPr algn="just"/>
            <a:r>
              <a:rPr lang="en-GB" sz="2000" dirty="0">
                <a:latin typeface="Calibri" pitchFamily="34" charset="0"/>
              </a:rPr>
              <a:t>Some of the areas of computer applications include:</a:t>
            </a:r>
          </a:p>
          <a:p>
            <a:pPr lvl="1" algn="just"/>
            <a:r>
              <a:rPr lang="en-GB" sz="2000" dirty="0">
                <a:latin typeface="Calibri" pitchFamily="34" charset="0"/>
              </a:rPr>
              <a:t>Scientific Applications</a:t>
            </a:r>
          </a:p>
          <a:p>
            <a:pPr lvl="1" algn="just"/>
            <a:r>
              <a:rPr lang="en-GB" sz="2000" dirty="0">
                <a:latin typeface="Calibri" pitchFamily="34" charset="0"/>
              </a:rPr>
              <a:t>Business Applications</a:t>
            </a:r>
          </a:p>
          <a:p>
            <a:pPr lvl="1" algn="just"/>
            <a:r>
              <a:rPr lang="en-GB" sz="2000" dirty="0">
                <a:latin typeface="Calibri" pitchFamily="34" charset="0"/>
              </a:rPr>
              <a:t>Artificial Intelligence</a:t>
            </a:r>
          </a:p>
          <a:p>
            <a:pPr lvl="1" algn="just"/>
            <a:r>
              <a:rPr lang="en-GB" sz="2000" dirty="0">
                <a:latin typeface="Calibri" pitchFamily="34" charset="0"/>
              </a:rPr>
              <a:t>Web Software </a:t>
            </a:r>
          </a:p>
          <a:p>
            <a:pPr lvl="1" algn="just"/>
            <a:endParaRPr lang="en-GB" sz="2000" dirty="0">
              <a:latin typeface="Calibri" pitchFamily="34" charset="0"/>
            </a:endParaRPr>
          </a:p>
          <a:p>
            <a:pPr lvl="1"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5782"/>
            <a:ext cx="8911687" cy="716657"/>
          </a:xfrm>
        </p:spPr>
        <p:txBody>
          <a:bodyPr/>
          <a:lstStyle/>
          <a:p>
            <a:pPr algn="ctr"/>
            <a:r>
              <a:rPr lang="en-GB" dirty="0">
                <a:latin typeface="Calibri" pitchFamily="34" charset="0"/>
              </a:rPr>
              <a:t>Compilation</a:t>
            </a:r>
            <a:endParaRPr lang="en-GB" dirty="0"/>
          </a:p>
        </p:txBody>
      </p:sp>
      <p:sp>
        <p:nvSpPr>
          <p:cNvPr id="5" name="Content Placeholder 4"/>
          <p:cNvSpPr>
            <a:spLocks noGrp="1"/>
          </p:cNvSpPr>
          <p:nvPr>
            <p:ph sz="quarter" idx="1"/>
          </p:nvPr>
        </p:nvSpPr>
        <p:spPr>
          <a:xfrm>
            <a:off x="2589212" y="2133599"/>
            <a:ext cx="8915400" cy="4359725"/>
          </a:xfrm>
        </p:spPr>
        <p:txBody>
          <a:bodyPr>
            <a:normAutofit lnSpcReduction="10000"/>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lgn="ctr">
              <a:buNone/>
            </a:pPr>
            <a:r>
              <a:rPr lang="en-GB" dirty="0"/>
              <a:t>	Compilation method</a:t>
            </a:r>
          </a:p>
        </p:txBody>
      </p:sp>
      <p:pic>
        <p:nvPicPr>
          <p:cNvPr id="6" name="Content Placeholder 3"/>
          <p:cNvPicPr>
            <a:picLocks/>
          </p:cNvPicPr>
          <p:nvPr/>
        </p:nvPicPr>
        <p:blipFill>
          <a:blip r:embed="rId2" cstate="print"/>
          <a:srcRect/>
          <a:stretch>
            <a:fillRect/>
          </a:stretch>
        </p:blipFill>
        <p:spPr bwMode="auto">
          <a:xfrm>
            <a:off x="5450135" y="1470484"/>
            <a:ext cx="3189839" cy="3917031"/>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a:xfrm>
            <a:off x="2592925" y="1661651"/>
            <a:ext cx="8915400" cy="4237704"/>
          </a:xfrm>
        </p:spPr>
        <p:txBody>
          <a:bodyPr>
            <a:noAutofit/>
          </a:bodyPr>
          <a:lstStyle/>
          <a:p>
            <a:pPr algn="just"/>
            <a:r>
              <a:rPr lang="en-GB" sz="2000" dirty="0">
                <a:latin typeface="Calibri" pitchFamily="34" charset="0"/>
              </a:rPr>
              <a:t>The language which the compiler translates is the </a:t>
            </a:r>
            <a:r>
              <a:rPr lang="en-GB" sz="2000" i="1" dirty="0">
                <a:latin typeface="Calibri" pitchFamily="34" charset="0"/>
              </a:rPr>
              <a:t>source code.</a:t>
            </a:r>
          </a:p>
          <a:p>
            <a:pPr algn="just"/>
            <a:endParaRPr lang="en-GB" sz="2000" i="1" dirty="0">
              <a:latin typeface="Calibri" pitchFamily="34" charset="0"/>
            </a:endParaRPr>
          </a:p>
          <a:p>
            <a:pPr algn="just"/>
            <a:r>
              <a:rPr lang="en-GB" sz="2000" dirty="0">
                <a:latin typeface="Calibri" pitchFamily="34" charset="0"/>
              </a:rPr>
              <a:t>The </a:t>
            </a:r>
            <a:r>
              <a:rPr lang="en-GB" sz="2000" b="1" dirty="0">
                <a:latin typeface="Calibri" pitchFamily="34" charset="0"/>
              </a:rPr>
              <a:t>lexical analyzer</a:t>
            </a:r>
            <a:r>
              <a:rPr lang="en-GB" sz="2000" dirty="0">
                <a:latin typeface="Calibri" pitchFamily="34" charset="0"/>
              </a:rPr>
              <a:t> gathers the characters of the source program into lexical units. </a:t>
            </a:r>
          </a:p>
          <a:p>
            <a:pPr algn="just"/>
            <a:endParaRPr lang="en-GB" sz="2000" dirty="0">
              <a:latin typeface="Calibri" pitchFamily="34" charset="0"/>
            </a:endParaRPr>
          </a:p>
          <a:p>
            <a:pPr algn="just"/>
            <a:r>
              <a:rPr lang="en-GB" sz="2000" dirty="0">
                <a:latin typeface="Calibri" pitchFamily="34" charset="0"/>
              </a:rPr>
              <a:t>The </a:t>
            </a:r>
            <a:r>
              <a:rPr lang="en-GB" sz="2000" b="1" dirty="0">
                <a:latin typeface="Calibri" pitchFamily="34" charset="0"/>
              </a:rPr>
              <a:t>lexical units</a:t>
            </a:r>
            <a:r>
              <a:rPr lang="en-GB" sz="2000" dirty="0">
                <a:latin typeface="Calibri" pitchFamily="34" charset="0"/>
              </a:rPr>
              <a:t> of a program are identifiers, special words, operators, and punctuation symbols. </a:t>
            </a:r>
          </a:p>
          <a:p>
            <a:pPr algn="just"/>
            <a:endParaRPr lang="en-GB" sz="2000" dirty="0">
              <a:latin typeface="Calibri" pitchFamily="34" charset="0"/>
            </a:endParaRPr>
          </a:p>
          <a:p>
            <a:pPr algn="just"/>
            <a:r>
              <a:rPr lang="en-GB" sz="2000" dirty="0">
                <a:latin typeface="Calibri" pitchFamily="34" charset="0"/>
              </a:rPr>
              <a:t>The lexical analyzer ignores comments in the source program because the compiler has no use for them.</a:t>
            </a:r>
          </a:p>
          <a:p>
            <a:pPr algn="just"/>
            <a:endParaRPr lang="en-GB" sz="2000" i="1"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t>The </a:t>
            </a:r>
            <a:r>
              <a:rPr lang="en-GB" sz="2000" b="1" dirty="0"/>
              <a:t>syntax analyzer</a:t>
            </a:r>
            <a:r>
              <a:rPr lang="en-GB" sz="2000" dirty="0"/>
              <a:t> takes the lexical units from the lexical analyzer and uses them to construct hierarchical structures called </a:t>
            </a:r>
            <a:r>
              <a:rPr lang="en-GB" sz="2000" i="1" dirty="0"/>
              <a:t>parse trees</a:t>
            </a:r>
            <a:r>
              <a:rPr lang="en-GB" sz="2000" dirty="0"/>
              <a:t>. </a:t>
            </a:r>
          </a:p>
          <a:p>
            <a:pPr algn="just"/>
            <a:endParaRPr lang="en-GB" sz="2000" dirty="0"/>
          </a:p>
          <a:p>
            <a:pPr algn="just"/>
            <a:r>
              <a:rPr lang="en-GB" sz="2000" dirty="0"/>
              <a:t>These </a:t>
            </a:r>
            <a:r>
              <a:rPr lang="en-GB" sz="2000" b="1" dirty="0"/>
              <a:t>parse trees</a:t>
            </a:r>
            <a:r>
              <a:rPr lang="en-GB" sz="2000" dirty="0"/>
              <a:t> represent the syntactic structure of the program. </a:t>
            </a:r>
          </a:p>
          <a:p>
            <a:pPr algn="just"/>
            <a:endParaRPr lang="en-GB" sz="2000" dirty="0"/>
          </a:p>
          <a:p>
            <a:pPr algn="just"/>
            <a:r>
              <a:rPr lang="en-GB" sz="2000" dirty="0"/>
              <a:t>In many cases, no actual parse tree structure is constructed; rather, the information that would be required to build a tree is generated and used directly.</a:t>
            </a:r>
          </a:p>
          <a:p>
            <a:pPr algn="just"/>
            <a:endParaRPr lang="en-GB"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t>The </a:t>
            </a:r>
            <a:r>
              <a:rPr lang="en-GB" sz="2000" b="1" dirty="0"/>
              <a:t>intermediate code generator</a:t>
            </a:r>
            <a:r>
              <a:rPr lang="en-GB" sz="2000" dirty="0"/>
              <a:t> produces a program in a different language, at an intermediate level between the source program and the final output of the compiler: the machine language program. </a:t>
            </a:r>
          </a:p>
          <a:p>
            <a:pPr algn="just"/>
            <a:endParaRPr lang="en-GB" sz="2000" dirty="0"/>
          </a:p>
          <a:p>
            <a:pPr algn="just"/>
            <a:r>
              <a:rPr lang="en-GB" sz="2000" dirty="0"/>
              <a:t>Intermediate languages sometimes look very much like assembly languages, and in fact, sometimes are actual assembly languages. </a:t>
            </a:r>
          </a:p>
          <a:p>
            <a:pPr algn="just"/>
            <a:endParaRPr lang="en-GB" sz="2000" dirty="0"/>
          </a:p>
          <a:p>
            <a:pPr algn="just"/>
            <a:r>
              <a:rPr lang="en-GB" sz="2000" dirty="0"/>
              <a:t>In other cases, the intermediate code is at a level somewhat higher than an assembly language. </a:t>
            </a:r>
          </a:p>
          <a:p>
            <a:pPr algn="just"/>
            <a:endParaRPr lang="en-GB"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r>
              <a:rPr lang="en-GB" sz="2000" dirty="0"/>
              <a:t>The </a:t>
            </a:r>
            <a:r>
              <a:rPr lang="en-GB" sz="2000" b="1" dirty="0"/>
              <a:t>semantic analyzer</a:t>
            </a:r>
            <a:r>
              <a:rPr lang="en-GB" sz="2000" dirty="0"/>
              <a:t> is an integral part of the intermediate code generator. </a:t>
            </a:r>
          </a:p>
          <a:p>
            <a:endParaRPr lang="en-GB" sz="2000" dirty="0"/>
          </a:p>
          <a:p>
            <a:r>
              <a:rPr lang="en-GB" sz="2000" dirty="0"/>
              <a:t>The semantic analyzer checks for errors, such as type errors, that are difficult, if not impossible, to detect during syntax analysis.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b="1" dirty="0"/>
              <a:t>Optimization</a:t>
            </a:r>
            <a:r>
              <a:rPr lang="en-GB" sz="2000" dirty="0"/>
              <a:t> improves programs (usually in their intermediate code version) by making them smaller or faster or both. </a:t>
            </a:r>
          </a:p>
          <a:p>
            <a:pPr algn="just"/>
            <a:endParaRPr lang="en-GB" sz="2000" dirty="0"/>
          </a:p>
          <a:p>
            <a:pPr algn="just"/>
            <a:r>
              <a:rPr lang="en-GB" sz="2000" dirty="0"/>
              <a:t>Because many kinds of optimization are difficult to do on machine language, most optimization is done on the intermediate code.</a:t>
            </a:r>
          </a:p>
          <a:p>
            <a:pPr algn="just"/>
            <a:endParaRPr lang="en-GB" sz="2000" dirty="0"/>
          </a:p>
          <a:p>
            <a:pPr algn="just"/>
            <a:r>
              <a:rPr lang="en-GB" sz="2000" dirty="0"/>
              <a:t>The </a:t>
            </a:r>
            <a:r>
              <a:rPr lang="en-GB" sz="2000" b="1" dirty="0"/>
              <a:t>code generator</a:t>
            </a:r>
            <a:r>
              <a:rPr lang="en-GB" sz="2000" dirty="0"/>
              <a:t> translates the optimized intermediate code version of the program into an equivalent machine language program.</a:t>
            </a:r>
          </a:p>
          <a:p>
            <a:pPr algn="just"/>
            <a:endParaRPr lang="en-GB"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symbol table serves as a database for the compilation process. </a:t>
            </a:r>
          </a:p>
          <a:p>
            <a:pPr algn="just"/>
            <a:endParaRPr lang="en-GB" sz="2000" dirty="0">
              <a:latin typeface="Calibri" pitchFamily="34" charset="0"/>
            </a:endParaRPr>
          </a:p>
          <a:p>
            <a:pPr algn="just"/>
            <a:r>
              <a:rPr lang="en-GB" sz="2000" dirty="0">
                <a:latin typeface="Calibri" pitchFamily="34" charset="0"/>
              </a:rPr>
              <a:t>The primary contents of the symbol table are the type and attribute information of each user-defined name in the program. </a:t>
            </a:r>
          </a:p>
          <a:p>
            <a:pPr algn="just"/>
            <a:endParaRPr lang="en-GB" sz="2000" dirty="0">
              <a:latin typeface="Calibri" pitchFamily="34" charset="0"/>
            </a:endParaRPr>
          </a:p>
          <a:p>
            <a:pPr algn="just"/>
            <a:r>
              <a:rPr lang="en-GB" sz="2000" dirty="0">
                <a:latin typeface="Calibri" pitchFamily="34" charset="0"/>
              </a:rPr>
              <a:t>This information is placed in the symbol table by the lexical and syntax analyzers and is used by the semantic analyzer and the code generator.</a:t>
            </a:r>
          </a:p>
          <a:p>
            <a:pPr algn="just"/>
            <a:endParaRPr lang="en-GB" sz="2000" dirty="0">
              <a:latin typeface="Calibri"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In pure interpretation method, programs are interpreted by another program called an </a:t>
            </a:r>
            <a:r>
              <a:rPr lang="en-GB" sz="2000" b="1" dirty="0">
                <a:latin typeface="Calibri" pitchFamily="34" charset="0"/>
              </a:rPr>
              <a:t>interpreter</a:t>
            </a:r>
            <a:r>
              <a:rPr lang="en-GB" sz="2000" dirty="0">
                <a:latin typeface="Calibri" pitchFamily="34" charset="0"/>
              </a:rPr>
              <a:t>, with no translation whatever. </a:t>
            </a:r>
          </a:p>
          <a:p>
            <a:pPr algn="just"/>
            <a:endParaRPr lang="en-GB" sz="2000" dirty="0">
              <a:latin typeface="Calibri" pitchFamily="34" charset="0"/>
            </a:endParaRPr>
          </a:p>
          <a:p>
            <a:pPr algn="just"/>
            <a:r>
              <a:rPr lang="en-GB" sz="2000" dirty="0">
                <a:latin typeface="Calibri" pitchFamily="34" charset="0"/>
              </a:rPr>
              <a:t>The interpreter program acts as a software simulation of a machine whose fetch-execute cycle deals with high-level language program statements rather than machine instructions.</a:t>
            </a:r>
          </a:p>
          <a:p>
            <a:pPr algn="just"/>
            <a:endParaRPr lang="en-GB" sz="2000" dirty="0">
              <a:latin typeface="Calibri" pitchFamily="34" charset="0"/>
            </a:endParaRPr>
          </a:p>
          <a:p>
            <a:pPr algn="just"/>
            <a:r>
              <a:rPr lang="en-GB" sz="2000" dirty="0">
                <a:latin typeface="Calibri" pitchFamily="34" charset="0"/>
              </a:rPr>
              <a:t> This software simulation obviously provides a virtual machine for the language.</a:t>
            </a:r>
          </a:p>
          <a:p>
            <a:pPr algn="just"/>
            <a:endParaRPr lang="en-GB" sz="2000" dirty="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5" name="Content Placeholder 4"/>
          <p:cNvSpPr>
            <a:spLocks noGrp="1"/>
          </p:cNvSpPr>
          <p:nvPr>
            <p:ph sz="quarter" idx="1"/>
          </p:nvPr>
        </p:nvSpPr>
        <p:spPr/>
        <p:txBody>
          <a:bodyPr>
            <a:normAutofit/>
          </a:bodyPr>
          <a:lstStyle/>
          <a:p>
            <a:pPr algn="just"/>
            <a:endParaRPr lang="en-GB" sz="2000" dirty="0">
              <a:latin typeface="Calibri" pitchFamily="34" charset="0"/>
            </a:endParaRPr>
          </a:p>
          <a:p>
            <a:pPr algn="just"/>
            <a:r>
              <a:rPr lang="en-GB" sz="2000" dirty="0">
                <a:latin typeface="Calibri" pitchFamily="34" charset="0"/>
              </a:rPr>
              <a:t>Pure interpretation has the advantage of allowing easy implementation of many source-level debugging operations, because all run-time error messages can refer to source-level units. </a:t>
            </a:r>
          </a:p>
          <a:p>
            <a:pPr algn="just"/>
            <a:endParaRPr lang="en-GB" sz="2000" dirty="0">
              <a:latin typeface="Calibri" pitchFamily="34" charset="0"/>
            </a:endParaRPr>
          </a:p>
          <a:p>
            <a:pPr algn="just"/>
            <a:r>
              <a:rPr lang="en-GB" sz="2000" dirty="0">
                <a:latin typeface="Calibri" pitchFamily="34" charset="0"/>
              </a:rPr>
              <a:t>For example, if an array index is found to be out of range, the error message can easily indicate the source line of the error and the name of the array. </a:t>
            </a:r>
          </a:p>
          <a:p>
            <a:pPr algn="just"/>
            <a:endParaRPr lang="en-GB" sz="2000" dirty="0">
              <a:latin typeface="Calibri" pitchFamily="34" charset="0"/>
            </a:endParaRPr>
          </a:p>
          <a:p>
            <a:pPr algn="just"/>
            <a:endParaRPr lang="en-GB" sz="2000" dirty="0">
              <a:latin typeface="Calibri" pitchFamily="34" charset="0"/>
            </a:endParaRPr>
          </a:p>
          <a:p>
            <a:pPr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On the other hand, this method has the serious disadvantage that execution is 10 to 100 times slower than in compiled systems. </a:t>
            </a:r>
          </a:p>
          <a:p>
            <a:pPr algn="just"/>
            <a:endParaRPr lang="en-GB" sz="2000" dirty="0">
              <a:latin typeface="Calibri" pitchFamily="34" charset="0"/>
            </a:endParaRPr>
          </a:p>
          <a:p>
            <a:pPr algn="just"/>
            <a:r>
              <a:rPr lang="en-GB" sz="2000" dirty="0">
                <a:latin typeface="Calibri" pitchFamily="34" charset="0"/>
              </a:rPr>
              <a:t>The primary source of this slowness is the decoding of the high- level language statements, which are far more complex than machine language instructions (although there may be fewer statements than instructions in equivalent machine code).</a:t>
            </a: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Natural Language</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natural language is a structured system of communication used by humans through speech, signs, gestures and writing.</a:t>
            </a:r>
          </a:p>
          <a:p>
            <a:pPr algn="just"/>
            <a:endParaRPr lang="en-GB" sz="2000" dirty="0">
              <a:latin typeface="Calibri" pitchFamily="34" charset="0"/>
            </a:endParaRPr>
          </a:p>
          <a:p>
            <a:pPr algn="just"/>
            <a:r>
              <a:rPr lang="en-GB" sz="2000" dirty="0">
                <a:latin typeface="Calibri" pitchFamily="34" charset="0"/>
              </a:rPr>
              <a:t>The structure of a language is in its grammar and vocabulary.</a:t>
            </a:r>
          </a:p>
          <a:p>
            <a:pPr algn="just"/>
            <a:endParaRPr lang="en-GB" sz="2000" dirty="0">
              <a:latin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7350"/>
            <a:ext cx="8911687" cy="747490"/>
          </a:xfrm>
        </p:spPr>
        <p:txBody>
          <a:bodyPr/>
          <a:lstStyle/>
          <a:p>
            <a:pPr algn="ctr"/>
            <a:r>
              <a:rPr lang="en-GB" dirty="0">
                <a:latin typeface="Calibri" pitchFamily="34" charset="0"/>
              </a:rPr>
              <a:t>Pure Interpretation</a:t>
            </a:r>
            <a:endParaRPr lang="en-GB" dirty="0"/>
          </a:p>
        </p:txBody>
      </p:sp>
      <p:sp>
        <p:nvSpPr>
          <p:cNvPr id="3" name="Content Placeholder 2"/>
          <p:cNvSpPr>
            <a:spLocks noGrp="1"/>
          </p:cNvSpPr>
          <p:nvPr>
            <p:ph sz="quarter" idx="1"/>
          </p:nvPr>
        </p:nvSpPr>
        <p:spPr>
          <a:xfrm>
            <a:off x="2441728" y="946778"/>
            <a:ext cx="8915400" cy="5711934"/>
          </a:xfrm>
        </p:spPr>
        <p:txBody>
          <a:bodyPr>
            <a:noAutofit/>
          </a:bodyPr>
          <a:lstStyle/>
          <a:p>
            <a:pPr algn="just"/>
            <a:r>
              <a:rPr lang="en-GB" sz="2000" dirty="0">
                <a:latin typeface="Calibri" pitchFamily="34" charset="0"/>
              </a:rPr>
              <a:t>Furthermore, regardless of how many times a statement is executed, it must be decoded every time. </a:t>
            </a:r>
          </a:p>
          <a:p>
            <a:pPr algn="just"/>
            <a:endParaRPr lang="en-GB" sz="2000" dirty="0">
              <a:latin typeface="Calibri" pitchFamily="34" charset="0"/>
            </a:endParaRPr>
          </a:p>
          <a:p>
            <a:pPr algn="just"/>
            <a:r>
              <a:rPr lang="en-GB" sz="2000" dirty="0">
                <a:latin typeface="Calibri" pitchFamily="34" charset="0"/>
              </a:rPr>
              <a:t>Therefore, statement decoding, rather than the connection between the processor and memory, is the bottleneck of a pure interpreter.</a:t>
            </a:r>
          </a:p>
          <a:p>
            <a:pPr algn="just"/>
            <a:endParaRPr lang="en-GB" sz="2000" dirty="0">
              <a:latin typeface="Calibri" pitchFamily="34" charset="0"/>
            </a:endParaRPr>
          </a:p>
          <a:p>
            <a:pPr algn="just"/>
            <a:r>
              <a:rPr lang="en-GB" sz="2000" dirty="0"/>
              <a:t>Another disadvantage of pure interpretation is that it often requires more space. </a:t>
            </a:r>
          </a:p>
          <a:p>
            <a:pPr algn="just"/>
            <a:endParaRPr lang="en-GB" sz="2000" dirty="0"/>
          </a:p>
          <a:p>
            <a:pPr algn="just"/>
            <a:r>
              <a:rPr lang="en-GB" sz="2000" dirty="0"/>
              <a:t>In addition to the source program, the symbol table must be present during interpretation. </a:t>
            </a:r>
          </a:p>
          <a:p>
            <a:pPr algn="just"/>
            <a:endParaRPr lang="en-GB" sz="2000" dirty="0"/>
          </a:p>
          <a:p>
            <a:pPr algn="just"/>
            <a:r>
              <a:rPr lang="en-GB" sz="2000" dirty="0"/>
              <a:t>In addition, the source program may be stored in a form designed for easy access and modification rather than one that provides for minimal size. </a:t>
            </a:r>
            <a:endParaRPr lang="en-GB" sz="2000" dirty="0">
              <a:latin typeface="Calibri" pitchFamily="34" charset="0"/>
            </a:endParaRPr>
          </a:p>
          <a:p>
            <a:pPr algn="just"/>
            <a:endParaRPr lang="en-GB"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5" name="Content Placeholder 4"/>
          <p:cNvSpPr>
            <a:spLocks noGrp="1"/>
          </p:cNvSpPr>
          <p:nvPr>
            <p:ph sz="quarter" idx="1"/>
          </p:nvPr>
        </p:nvSpPr>
        <p:spPr/>
        <p:txBody>
          <a:bodyPr/>
          <a:lstStyle/>
          <a:p>
            <a:endParaRPr lang="en-GB" dirty="0"/>
          </a:p>
        </p:txBody>
      </p:sp>
      <p:pic>
        <p:nvPicPr>
          <p:cNvPr id="6" name="Content Placeholder 3"/>
          <p:cNvPicPr>
            <a:picLocks/>
          </p:cNvPicPr>
          <p:nvPr/>
        </p:nvPicPr>
        <p:blipFill>
          <a:blip r:embed="rId2" cstate="print"/>
          <a:srcRect/>
          <a:stretch>
            <a:fillRect/>
          </a:stretch>
        </p:blipFill>
        <p:spPr bwMode="auto">
          <a:xfrm>
            <a:off x="4538663" y="2593976"/>
            <a:ext cx="2352675" cy="28860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Hybrid Implementation</a:t>
            </a:r>
          </a:p>
        </p:txBody>
      </p:sp>
      <p:sp>
        <p:nvSpPr>
          <p:cNvPr id="3" name="Content Placeholder 2"/>
          <p:cNvSpPr>
            <a:spLocks noGrp="1"/>
          </p:cNvSpPr>
          <p:nvPr>
            <p:ph sz="quarter" idx="1"/>
          </p:nvPr>
        </p:nvSpPr>
        <p:spPr>
          <a:xfrm>
            <a:off x="2589212" y="2133600"/>
            <a:ext cx="8915400" cy="4100290"/>
          </a:xfrm>
        </p:spPr>
        <p:txBody>
          <a:bodyPr>
            <a:noAutofit/>
          </a:bodyPr>
          <a:lstStyle/>
          <a:p>
            <a:pPr algn="just"/>
            <a:r>
              <a:rPr lang="en-GB" sz="2000" dirty="0">
                <a:latin typeface="Calibri" pitchFamily="34" charset="0"/>
              </a:rPr>
              <a:t>Some language implementation systems are a compromise between compilers and pure interpreters.</a:t>
            </a:r>
          </a:p>
          <a:p>
            <a:pPr algn="just"/>
            <a:endParaRPr lang="en-GB" sz="2000" dirty="0">
              <a:latin typeface="Calibri" pitchFamily="34" charset="0"/>
            </a:endParaRPr>
          </a:p>
          <a:p>
            <a:pPr algn="just"/>
            <a:r>
              <a:rPr lang="en-GB" sz="2000" dirty="0">
                <a:latin typeface="Calibri" pitchFamily="34" charset="0"/>
              </a:rPr>
              <a:t>Here, high-level language programs are translated to an intermediate language designed to allow easy interpretation. </a:t>
            </a:r>
          </a:p>
          <a:p>
            <a:pPr algn="just"/>
            <a:endParaRPr lang="en-GB" sz="2000" dirty="0">
              <a:latin typeface="Calibri" pitchFamily="34" charset="0"/>
            </a:endParaRPr>
          </a:p>
          <a:p>
            <a:pPr algn="just"/>
            <a:r>
              <a:rPr lang="en-GB" sz="2000" dirty="0">
                <a:latin typeface="Calibri" pitchFamily="34" charset="0"/>
              </a:rPr>
              <a:t>This method is faster than pure interpretation because the source language statements are decoded only once. </a:t>
            </a:r>
          </a:p>
          <a:p>
            <a:pPr algn="just"/>
            <a:endParaRPr lang="en-GB" sz="2000" dirty="0">
              <a:latin typeface="Calibri" pitchFamily="34" charset="0"/>
            </a:endParaRPr>
          </a:p>
          <a:p>
            <a:pPr algn="just"/>
            <a:r>
              <a:rPr lang="en-GB" sz="2000" dirty="0">
                <a:latin typeface="Calibri" pitchFamily="34" charset="0"/>
              </a:rPr>
              <a:t>Such implementations are called </a:t>
            </a:r>
            <a:r>
              <a:rPr lang="en-GB" sz="2000" i="1" dirty="0">
                <a:latin typeface="Calibri" pitchFamily="34" charset="0"/>
              </a:rPr>
              <a:t>hybrid implementation systems</a:t>
            </a:r>
            <a:r>
              <a:rPr lang="en-GB" sz="2000" dirty="0">
                <a:latin typeface="Calibri"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Hybrid Implementation</a:t>
            </a:r>
            <a:endParaRPr lang="en-GB" dirty="0"/>
          </a:p>
        </p:txBody>
      </p:sp>
      <p:sp>
        <p:nvSpPr>
          <p:cNvPr id="5" name="Content Placeholder 4"/>
          <p:cNvSpPr>
            <a:spLocks noGrp="1"/>
          </p:cNvSpPr>
          <p:nvPr>
            <p:ph sz="quarter" idx="1"/>
          </p:nvPr>
        </p:nvSpPr>
        <p:spPr/>
        <p:txBody>
          <a:bodyPr/>
          <a:lstStyle/>
          <a:p>
            <a:endParaRPr lang="en-GB" dirty="0"/>
          </a:p>
        </p:txBody>
      </p:sp>
      <p:pic>
        <p:nvPicPr>
          <p:cNvPr id="6" name="Content Placeholder 3"/>
          <p:cNvPicPr>
            <a:picLocks/>
          </p:cNvPicPr>
          <p:nvPr/>
        </p:nvPicPr>
        <p:blipFill>
          <a:blip r:embed="rId2" cstate="print"/>
          <a:srcRect/>
          <a:stretch>
            <a:fillRect/>
          </a:stretch>
        </p:blipFill>
        <p:spPr bwMode="auto">
          <a:xfrm>
            <a:off x="4781550" y="1822451"/>
            <a:ext cx="1866900" cy="44291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8785"/>
            <a:ext cx="8911687" cy="717993"/>
          </a:xfrm>
        </p:spPr>
        <p:txBody>
          <a:bodyPr/>
          <a:lstStyle/>
          <a:p>
            <a:pPr algn="ctr"/>
            <a:r>
              <a:rPr lang="en-GB" dirty="0">
                <a:latin typeface="Calibri" pitchFamily="34" charset="0"/>
              </a:rPr>
              <a:t>Hybrid Implementation</a:t>
            </a:r>
            <a:endParaRPr lang="en-GB" dirty="0"/>
          </a:p>
        </p:txBody>
      </p:sp>
      <p:sp>
        <p:nvSpPr>
          <p:cNvPr id="3" name="Content Placeholder 2"/>
          <p:cNvSpPr>
            <a:spLocks noGrp="1"/>
          </p:cNvSpPr>
          <p:nvPr>
            <p:ph sz="quarter" idx="1"/>
          </p:nvPr>
        </p:nvSpPr>
        <p:spPr>
          <a:xfrm>
            <a:off x="2589212" y="946777"/>
            <a:ext cx="8915400" cy="5682437"/>
          </a:xfrm>
        </p:spPr>
        <p:txBody>
          <a:bodyPr>
            <a:noAutofit/>
          </a:bodyPr>
          <a:lstStyle/>
          <a:p>
            <a:pPr algn="just"/>
            <a:r>
              <a:rPr lang="en-GB" sz="2000" dirty="0">
                <a:latin typeface="Calibri" pitchFamily="34" charset="0"/>
              </a:rPr>
              <a:t>Instead of translating intermediate language code to machine code, it simply interprets the intermediate code.</a:t>
            </a:r>
          </a:p>
          <a:p>
            <a:pPr algn="just"/>
            <a:endParaRPr lang="en-GB" sz="2000" dirty="0">
              <a:latin typeface="Calibri" pitchFamily="34" charset="0"/>
            </a:endParaRPr>
          </a:p>
          <a:p>
            <a:pPr algn="just"/>
            <a:r>
              <a:rPr lang="en-GB" sz="2000" dirty="0">
                <a:latin typeface="Calibri" pitchFamily="34" charset="0"/>
              </a:rPr>
              <a:t>The initial implementations of Java were all hybrid implementation. </a:t>
            </a:r>
          </a:p>
          <a:p>
            <a:pPr algn="just"/>
            <a:endParaRPr lang="en-GB" sz="2000" dirty="0">
              <a:latin typeface="Calibri" pitchFamily="34" charset="0"/>
            </a:endParaRPr>
          </a:p>
          <a:p>
            <a:pPr algn="just"/>
            <a:r>
              <a:rPr lang="en-GB" sz="2000" dirty="0">
                <a:latin typeface="Calibri" pitchFamily="34" charset="0"/>
              </a:rPr>
              <a:t>Its intermediate form, called </a:t>
            </a:r>
            <a:r>
              <a:rPr lang="en-GB" sz="2000" i="1" dirty="0">
                <a:latin typeface="Calibri" pitchFamily="34" charset="0"/>
              </a:rPr>
              <a:t>byte code</a:t>
            </a:r>
            <a:r>
              <a:rPr lang="en-GB" sz="2000" dirty="0">
                <a:latin typeface="Calibri" pitchFamily="34" charset="0"/>
              </a:rPr>
              <a:t>, provides portability to any machine that has a byte code interpreter and an associated run-time system. </a:t>
            </a:r>
          </a:p>
          <a:p>
            <a:pPr algn="just"/>
            <a:endParaRPr lang="en-GB" sz="2000" dirty="0">
              <a:latin typeface="Calibri" pitchFamily="34" charset="0"/>
            </a:endParaRPr>
          </a:p>
          <a:p>
            <a:pPr algn="just"/>
            <a:r>
              <a:rPr lang="en-GB" sz="2000" dirty="0">
                <a:latin typeface="Calibri" pitchFamily="34" charset="0"/>
              </a:rPr>
              <a:t>Together, these are called the Java Virtual Machine. </a:t>
            </a:r>
          </a:p>
          <a:p>
            <a:pPr algn="just"/>
            <a:endParaRPr lang="en-GB" sz="2000" dirty="0">
              <a:latin typeface="Calibri" pitchFamily="34" charset="0"/>
            </a:endParaRPr>
          </a:p>
          <a:p>
            <a:pPr algn="just"/>
            <a:r>
              <a:rPr lang="en-GB" sz="2000" dirty="0">
                <a:latin typeface="Calibri" pitchFamily="34" charset="0"/>
              </a:rPr>
              <a:t>There are now systems that translate Java byte code into machine code for faster execution.</a:t>
            </a:r>
          </a:p>
          <a:p>
            <a:pPr algn="just"/>
            <a:endParaRPr lang="en-GB" sz="2000" dirty="0">
              <a:latin typeface="Calibri" pitchFamily="34" charset="0"/>
            </a:endParaRPr>
          </a:p>
          <a:p>
            <a:pPr algn="just"/>
            <a:r>
              <a:rPr lang="en-GB" sz="2000" dirty="0">
                <a:latin typeface="Calibri" pitchFamily="34" charset="0"/>
              </a:rPr>
              <a:t>Such systems are called the “Just-in-Time (JIT)” systems.</a:t>
            </a:r>
          </a:p>
          <a:p>
            <a:pPr algn="just"/>
            <a:endParaRPr lang="en-GB" sz="2000" dirty="0">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3030"/>
            <a:ext cx="8911687" cy="673748"/>
          </a:xfrm>
        </p:spPr>
        <p:txBody>
          <a:bodyPr/>
          <a:lstStyle/>
          <a:p>
            <a:pPr algn="ctr"/>
            <a:r>
              <a:rPr lang="en-GB" dirty="0">
                <a:latin typeface="Calibri" pitchFamily="34" charset="0"/>
              </a:rPr>
              <a:t>Hybrid Implementation</a:t>
            </a:r>
            <a:endParaRPr lang="en-GB" dirty="0"/>
          </a:p>
        </p:txBody>
      </p:sp>
      <p:sp>
        <p:nvSpPr>
          <p:cNvPr id="3" name="Content Placeholder 2"/>
          <p:cNvSpPr>
            <a:spLocks noGrp="1"/>
          </p:cNvSpPr>
          <p:nvPr>
            <p:ph sz="quarter" idx="1"/>
          </p:nvPr>
        </p:nvSpPr>
        <p:spPr>
          <a:xfrm>
            <a:off x="2589212" y="1381432"/>
            <a:ext cx="8915400" cy="4503174"/>
          </a:xfrm>
        </p:spPr>
        <p:txBody>
          <a:bodyPr>
            <a:normAutofit/>
          </a:bodyPr>
          <a:lstStyle/>
          <a:p>
            <a:pPr algn="just"/>
            <a:r>
              <a:rPr lang="en-GB" sz="2000" dirty="0">
                <a:latin typeface="Calibri" pitchFamily="34" charset="0"/>
              </a:rPr>
              <a:t>A Just-in-Time (JIT) implementation system initially translates programs to an intermediate language. </a:t>
            </a:r>
          </a:p>
          <a:p>
            <a:pPr algn="just"/>
            <a:endParaRPr lang="en-GB" sz="2000" dirty="0">
              <a:latin typeface="Calibri" pitchFamily="34" charset="0"/>
            </a:endParaRPr>
          </a:p>
          <a:p>
            <a:pPr algn="just"/>
            <a:r>
              <a:rPr lang="en-GB" sz="2000" dirty="0">
                <a:latin typeface="Calibri" pitchFamily="34" charset="0"/>
              </a:rPr>
              <a:t>Then, during execution, it compiles intermediate language methods into machine code when they are called. </a:t>
            </a:r>
          </a:p>
          <a:p>
            <a:pPr algn="just"/>
            <a:endParaRPr lang="en-GB" sz="2000" dirty="0">
              <a:latin typeface="Calibri" pitchFamily="34" charset="0"/>
            </a:endParaRPr>
          </a:p>
          <a:p>
            <a:pPr algn="just"/>
            <a:r>
              <a:rPr lang="en-GB" sz="2000" dirty="0">
                <a:latin typeface="Calibri" pitchFamily="34" charset="0"/>
              </a:rPr>
              <a:t>The machine code version is kept for subsequent calls. </a:t>
            </a:r>
          </a:p>
          <a:p>
            <a:pPr algn="just"/>
            <a:endParaRPr lang="en-GB" sz="2000" dirty="0">
              <a:latin typeface="Calibri" pitchFamily="34" charset="0"/>
            </a:endParaRPr>
          </a:p>
          <a:p>
            <a:pPr algn="just"/>
            <a:r>
              <a:rPr lang="en-GB" sz="2000" dirty="0">
                <a:latin typeface="Calibri" pitchFamily="34" charset="0"/>
              </a:rPr>
              <a:t>JIT systems now are widely used for Java programs. </a:t>
            </a:r>
          </a:p>
          <a:p>
            <a:pPr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E070-0A55-4A1C-A601-C62F7F4D343F}"/>
              </a:ext>
            </a:extLst>
          </p:cNvPr>
          <p:cNvSpPr>
            <a:spLocks noGrp="1"/>
          </p:cNvSpPr>
          <p:nvPr>
            <p:ph type="title"/>
          </p:nvPr>
        </p:nvSpPr>
        <p:spPr/>
        <p:txBody>
          <a:bodyPr/>
          <a:lstStyle/>
          <a:p>
            <a:pPr algn="ctr"/>
            <a:r>
              <a:rPr lang="en-GB" dirty="0">
                <a:latin typeface="Calibri" pitchFamily="34" charset="0"/>
              </a:rPr>
              <a:t>Hybrid Implementation</a:t>
            </a:r>
            <a:endParaRPr lang="en-GB" dirty="0"/>
          </a:p>
        </p:txBody>
      </p:sp>
      <p:sp>
        <p:nvSpPr>
          <p:cNvPr id="3" name="Content Placeholder 2">
            <a:extLst>
              <a:ext uri="{FF2B5EF4-FFF2-40B4-BE49-F238E27FC236}">
                <a16:creationId xmlns:a16="http://schemas.microsoft.com/office/drawing/2014/main" id="{8E70FF3E-4B5E-4EE3-BEF4-574C766C36F8}"/>
              </a:ext>
            </a:extLst>
          </p:cNvPr>
          <p:cNvSpPr>
            <a:spLocks noGrp="1"/>
          </p:cNvSpPr>
          <p:nvPr>
            <p:ph idx="1"/>
          </p:nvPr>
        </p:nvSpPr>
        <p:spPr/>
        <p:txBody>
          <a:bodyPr>
            <a:normAutofit/>
          </a:bodyPr>
          <a:lstStyle/>
          <a:p>
            <a:pPr algn="just"/>
            <a:r>
              <a:rPr lang="en-GB" sz="2000" dirty="0">
                <a:latin typeface="Calibri" pitchFamily="34" charset="0"/>
              </a:rPr>
              <a:t>Also, the .NET languages are all implemented with a JIT system.</a:t>
            </a:r>
          </a:p>
          <a:p>
            <a:pPr algn="just"/>
            <a:endParaRPr lang="en-GB" sz="2000" dirty="0">
              <a:latin typeface="Calibri" pitchFamily="34" charset="0"/>
            </a:endParaRPr>
          </a:p>
          <a:p>
            <a:pPr algn="just"/>
            <a:r>
              <a:rPr lang="en-GB" sz="2000" dirty="0">
                <a:latin typeface="Calibri" pitchFamily="34" charset="0"/>
              </a:rPr>
              <a:t>Sometimes an implementer may provide both compiled and interpreted implementations for a language. </a:t>
            </a:r>
          </a:p>
          <a:p>
            <a:pPr algn="just"/>
            <a:endParaRPr lang="en-GB" sz="2000" dirty="0">
              <a:latin typeface="Calibri" pitchFamily="34" charset="0"/>
            </a:endParaRPr>
          </a:p>
          <a:p>
            <a:pPr algn="just"/>
            <a:r>
              <a:rPr lang="en-GB" sz="2000" dirty="0">
                <a:latin typeface="Calibri" pitchFamily="34" charset="0"/>
              </a:rPr>
              <a:t>In these cases, the interpreter is used to develop and debug programs. Then, after a (relatively) bug-free state is reached, the programs are compiled to increase their execution speed.</a:t>
            </a:r>
          </a:p>
          <a:p>
            <a:endParaRPr lang="en-GB" sz="2000" dirty="0"/>
          </a:p>
        </p:txBody>
      </p:sp>
    </p:spTree>
    <p:extLst>
      <p:ext uri="{BB962C8B-B14F-4D97-AF65-F5344CB8AC3E}">
        <p14:creationId xmlns:p14="http://schemas.microsoft.com/office/powerpoint/2010/main" val="3920394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2C39-7B85-428B-A612-C5C3A4D106EB}"/>
              </a:ext>
            </a:extLst>
          </p:cNvPr>
          <p:cNvSpPr>
            <a:spLocks noGrp="1"/>
          </p:cNvSpPr>
          <p:nvPr>
            <p:ph type="title"/>
          </p:nvPr>
        </p:nvSpPr>
        <p:spPr>
          <a:xfrm>
            <a:off x="1489338" y="5306468"/>
            <a:ext cx="8911687" cy="1280890"/>
          </a:xfrm>
        </p:spPr>
        <p:txBody>
          <a:bodyPr anchor="b"/>
          <a:lstStyle/>
          <a:p>
            <a:r>
              <a:rPr lang="en-GB" dirty="0"/>
              <a:t>Language Structure</a:t>
            </a:r>
          </a:p>
        </p:txBody>
      </p:sp>
    </p:spTree>
    <p:extLst>
      <p:ext uri="{BB962C8B-B14F-4D97-AF65-F5344CB8AC3E}">
        <p14:creationId xmlns:p14="http://schemas.microsoft.com/office/powerpoint/2010/main" val="1351567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t>The task of providing a concise yet understandable description of a programming language is difficult but essential to the success of the language.</a:t>
            </a:r>
          </a:p>
          <a:p>
            <a:pPr algn="just"/>
            <a:endParaRPr lang="en-GB" sz="2000" dirty="0"/>
          </a:p>
          <a:p>
            <a:pPr algn="just"/>
            <a:r>
              <a:rPr lang="en-GB" sz="2000" dirty="0"/>
              <a:t>One of the problems in describing a language is the diversity of the people who must understand it.</a:t>
            </a:r>
          </a:p>
          <a:p>
            <a:pPr algn="just"/>
            <a:endParaRPr lang="en-GB" sz="2000" dirty="0"/>
          </a:p>
          <a:p>
            <a:pPr algn="just"/>
            <a:r>
              <a:rPr lang="en-GB" sz="2000" dirty="0"/>
              <a:t>Among these are initial evaluators, implementers, and users.</a:t>
            </a:r>
          </a:p>
          <a:p>
            <a:pPr algn="just"/>
            <a:endParaRPr lang="en-GB" sz="2000" dirty="0"/>
          </a:p>
          <a:p>
            <a:pPr algn="just"/>
            <a:endParaRPr lang="en-GB"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Programming language implementers obviously must be able to determine how the expressions, statements, and program units of a language are formed, and also their intended effect when executed. </a:t>
            </a:r>
          </a:p>
          <a:p>
            <a:pPr algn="just"/>
            <a:endParaRPr lang="en-GB" sz="2000" dirty="0">
              <a:latin typeface="Calibri" pitchFamily="34" charset="0"/>
            </a:endParaRPr>
          </a:p>
          <a:p>
            <a:pPr algn="just"/>
            <a:r>
              <a:rPr lang="en-GB" sz="2000" dirty="0">
                <a:latin typeface="Calibri" pitchFamily="34" charset="0"/>
              </a:rPr>
              <a:t>The difficulty of the implementers’ job is, in part, determined by the completeness and precision of the language description.</a:t>
            </a:r>
          </a:p>
          <a:p>
            <a:pPr algn="just"/>
            <a:endParaRPr lang="en-GB" sz="200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Natural Languages</a:t>
            </a:r>
          </a:p>
        </p:txBody>
      </p:sp>
      <p:sp>
        <p:nvSpPr>
          <p:cNvPr id="3" name="Content Placeholder 2"/>
          <p:cNvSpPr>
            <a:spLocks noGrp="1"/>
          </p:cNvSpPr>
          <p:nvPr>
            <p:ph sz="quarter" idx="1"/>
          </p:nvPr>
        </p:nvSpPr>
        <p:spPr/>
        <p:txBody>
          <a:bodyPr>
            <a:normAutofit/>
          </a:bodyPr>
          <a:lstStyle/>
          <a:p>
            <a:endParaRPr lang="en-GB" sz="2000" dirty="0">
              <a:latin typeface="Calibri" pitchFamily="34" charset="0"/>
            </a:endParaRPr>
          </a:p>
          <a:p>
            <a:r>
              <a:rPr lang="en-GB" sz="2000" dirty="0">
                <a:latin typeface="Calibri" pitchFamily="34" charset="0"/>
              </a:rPr>
              <a:t>Some examples of natural language include:</a:t>
            </a:r>
          </a:p>
          <a:p>
            <a:pPr lvl="1"/>
            <a:r>
              <a:rPr lang="en-GB" sz="2000" dirty="0">
                <a:latin typeface="Calibri" pitchFamily="34" charset="0"/>
              </a:rPr>
              <a:t>Igala</a:t>
            </a:r>
          </a:p>
          <a:p>
            <a:pPr lvl="1"/>
            <a:r>
              <a:rPr lang="en-GB" sz="2000" dirty="0">
                <a:latin typeface="Calibri" pitchFamily="34" charset="0"/>
              </a:rPr>
              <a:t>Idoma</a:t>
            </a:r>
          </a:p>
          <a:p>
            <a:pPr lvl="1"/>
            <a:r>
              <a:rPr lang="en-GB" sz="2000" dirty="0">
                <a:latin typeface="Calibri" pitchFamily="34" charset="0"/>
              </a:rPr>
              <a:t>Egbira</a:t>
            </a:r>
          </a:p>
          <a:p>
            <a:pPr lvl="1"/>
            <a:r>
              <a:rPr lang="en-GB" sz="2000" dirty="0">
                <a:latin typeface="Calibri" pitchFamily="34" charset="0"/>
              </a:rPr>
              <a:t>Igede</a:t>
            </a:r>
          </a:p>
          <a:p>
            <a:pPr lvl="1"/>
            <a:r>
              <a:rPr lang="en-GB" sz="2000" dirty="0">
                <a:latin typeface="Calibri" pitchFamily="34" charset="0"/>
              </a:rPr>
              <a:t>Chinese</a:t>
            </a:r>
          </a:p>
          <a:p>
            <a:pPr lvl="1"/>
            <a:endParaRPr lang="en-GB" sz="2000" dirty="0">
              <a:latin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study of programming languages, like the study of natural languages, can be divided into examinations of syntax and semantics.</a:t>
            </a:r>
          </a:p>
          <a:p>
            <a:pPr algn="just"/>
            <a:endParaRPr lang="en-GB" sz="2000" dirty="0">
              <a:latin typeface="Calibri" pitchFamily="34" charset="0"/>
            </a:endParaRPr>
          </a:p>
          <a:p>
            <a:pPr algn="just"/>
            <a:r>
              <a:rPr lang="en-GB" sz="2000" dirty="0">
                <a:latin typeface="Calibri" pitchFamily="34" charset="0"/>
              </a:rPr>
              <a:t>The </a:t>
            </a:r>
            <a:r>
              <a:rPr lang="en-GB" sz="2000" b="1" dirty="0">
                <a:latin typeface="Calibri" pitchFamily="34" charset="0"/>
              </a:rPr>
              <a:t>syntax </a:t>
            </a:r>
            <a:r>
              <a:rPr lang="en-GB" sz="2000" dirty="0">
                <a:latin typeface="Calibri" pitchFamily="34" charset="0"/>
              </a:rPr>
              <a:t>of a programming language is the form of its expressions, statements, and program units. </a:t>
            </a:r>
          </a:p>
          <a:p>
            <a:pPr algn="just"/>
            <a:endParaRPr lang="en-GB" sz="2000" dirty="0">
              <a:latin typeface="Calibri" pitchFamily="34" charset="0"/>
            </a:endParaRPr>
          </a:p>
          <a:p>
            <a:pPr algn="just"/>
            <a:r>
              <a:rPr lang="en-GB" sz="2000" b="1" dirty="0">
                <a:latin typeface="Calibri" pitchFamily="34" charset="0"/>
              </a:rPr>
              <a:t>Semantics </a:t>
            </a:r>
            <a:r>
              <a:rPr lang="en-GB" sz="2000" dirty="0">
                <a:latin typeface="Calibri" pitchFamily="34" charset="0"/>
              </a:rPr>
              <a:t>is the meaning of those expressions, statements, and program units. </a:t>
            </a:r>
          </a:p>
          <a:p>
            <a:pPr algn="just"/>
            <a:endParaRPr lang="en-GB" sz="2000" dirty="0">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6980" y="240652"/>
            <a:ext cx="8911687" cy="640445"/>
          </a:xfrm>
        </p:spPr>
        <p:txBody>
          <a:bodyPr/>
          <a:lstStyle/>
          <a:p>
            <a:pPr algn="ctr"/>
            <a:r>
              <a:rPr lang="en-GB" dirty="0"/>
              <a:t>Syntax and Semantics</a:t>
            </a:r>
          </a:p>
        </p:txBody>
      </p:sp>
      <p:sp>
        <p:nvSpPr>
          <p:cNvPr id="3" name="Content Placeholder 2"/>
          <p:cNvSpPr>
            <a:spLocks noGrp="1"/>
          </p:cNvSpPr>
          <p:nvPr>
            <p:ph sz="quarter" idx="1"/>
          </p:nvPr>
        </p:nvSpPr>
        <p:spPr>
          <a:xfrm>
            <a:off x="2426980" y="1264554"/>
            <a:ext cx="8915400" cy="5352793"/>
          </a:xfrm>
        </p:spPr>
        <p:txBody>
          <a:bodyPr>
            <a:noAutofit/>
          </a:bodyPr>
          <a:lstStyle/>
          <a:p>
            <a:r>
              <a:rPr lang="en-GB" sz="2000" dirty="0">
                <a:latin typeface="Calibri" pitchFamily="34" charset="0"/>
              </a:rPr>
              <a:t>For example, the syntax of a Java </a:t>
            </a:r>
            <a:r>
              <a:rPr lang="en-GB" sz="2000" b="1" dirty="0">
                <a:latin typeface="Calibri" pitchFamily="34" charset="0"/>
              </a:rPr>
              <a:t>while </a:t>
            </a:r>
            <a:r>
              <a:rPr lang="en-GB" sz="2000" dirty="0">
                <a:latin typeface="Calibri" pitchFamily="34" charset="0"/>
              </a:rPr>
              <a:t>statement is</a:t>
            </a:r>
          </a:p>
          <a:p>
            <a:pPr>
              <a:buNone/>
            </a:pPr>
            <a:r>
              <a:rPr lang="en-GB" sz="2000" b="1" dirty="0">
                <a:latin typeface="Calibri" pitchFamily="34" charset="0"/>
              </a:rPr>
              <a:t>			while </a:t>
            </a:r>
            <a:r>
              <a:rPr lang="en-GB" sz="2000" dirty="0">
                <a:latin typeface="Calibri" pitchFamily="34" charset="0"/>
              </a:rPr>
              <a:t>(boolean_expr) statement</a:t>
            </a:r>
          </a:p>
          <a:p>
            <a:pPr>
              <a:buNone/>
            </a:pPr>
            <a:endParaRPr lang="en-GB" sz="2000" dirty="0">
              <a:latin typeface="Calibri" pitchFamily="34" charset="0"/>
            </a:endParaRPr>
          </a:p>
          <a:p>
            <a:pPr algn="just"/>
            <a:r>
              <a:rPr lang="en-GB" sz="2000" dirty="0">
                <a:latin typeface="Calibri" pitchFamily="34" charset="0"/>
              </a:rPr>
              <a:t>The semantics of this statement form is that:</a:t>
            </a:r>
          </a:p>
          <a:p>
            <a:pPr algn="just"/>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when the current value of the Boolean expression is true, the embedded statement is executed. </a:t>
            </a:r>
          </a:p>
          <a:p>
            <a:pPr marL="880110" lvl="1" indent="-514350" algn="just">
              <a:buFont typeface="+mj-lt"/>
              <a:buAutoNum type="romanLcPeriod"/>
            </a:pPr>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Then control implicitly returns to the Boolean expression to repeat the process. </a:t>
            </a:r>
          </a:p>
          <a:p>
            <a:pPr marL="880110" lvl="1" indent="-514350" algn="just">
              <a:buFont typeface="+mj-lt"/>
              <a:buAutoNum type="romanLcPeriod"/>
            </a:pPr>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If the Boolean expression is false, control transfers to the statement following the </a:t>
            </a:r>
            <a:r>
              <a:rPr lang="en-GB" sz="2000" b="1" dirty="0">
                <a:latin typeface="Calibri" pitchFamily="34" charset="0"/>
              </a:rPr>
              <a:t>while </a:t>
            </a:r>
            <a:r>
              <a:rPr lang="en-GB" sz="2000" dirty="0">
                <a:latin typeface="Calibri" pitchFamily="34" charset="0"/>
              </a:rPr>
              <a:t>construct.</a:t>
            </a:r>
          </a:p>
          <a:p>
            <a:endParaRPr lang="en-GB"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a:xfrm>
            <a:off x="2592925" y="1779638"/>
            <a:ext cx="8915400" cy="4454252"/>
          </a:xfrm>
        </p:spPr>
        <p:txBody>
          <a:bodyPr>
            <a:noAutofit/>
          </a:bodyPr>
          <a:lstStyle/>
          <a:p>
            <a:pPr algn="just"/>
            <a:r>
              <a:rPr lang="en-GB" sz="2000" dirty="0">
                <a:latin typeface="Calibri" pitchFamily="34" charset="0"/>
              </a:rPr>
              <a:t>Although they are often separated for discussion purposes, syntax and semantics are closely related. </a:t>
            </a:r>
          </a:p>
          <a:p>
            <a:pPr algn="just"/>
            <a:endParaRPr lang="en-GB" sz="2000" dirty="0">
              <a:latin typeface="Calibri" pitchFamily="34" charset="0"/>
            </a:endParaRPr>
          </a:p>
          <a:p>
            <a:pPr algn="just"/>
            <a:r>
              <a:rPr lang="en-GB" sz="2000" dirty="0">
                <a:latin typeface="Calibri" pitchFamily="34" charset="0"/>
              </a:rPr>
              <a:t>In a well-Designed programming language, semantics should follow directly from syntax.</a:t>
            </a:r>
          </a:p>
          <a:p>
            <a:pPr algn="just"/>
            <a:endParaRPr lang="en-GB" sz="2000" dirty="0">
              <a:latin typeface="Calibri" pitchFamily="34" charset="0"/>
            </a:endParaRPr>
          </a:p>
          <a:p>
            <a:pPr algn="just"/>
            <a:r>
              <a:rPr lang="en-GB" sz="2000" dirty="0">
                <a:latin typeface="Calibri" pitchFamily="34" charset="0"/>
              </a:rPr>
              <a:t>That is, the appearance of a statement should strongly suggest what the statement is meant to accomplish.</a:t>
            </a:r>
          </a:p>
          <a:p>
            <a:pPr algn="just"/>
            <a:endParaRPr lang="en-GB" sz="2000" dirty="0">
              <a:latin typeface="Calibri" pitchFamily="34" charset="0"/>
            </a:endParaRPr>
          </a:p>
          <a:p>
            <a:pPr algn="just"/>
            <a:r>
              <a:rPr lang="en-GB" sz="2000" dirty="0">
                <a:latin typeface="Calibri" pitchFamily="34" charset="0"/>
              </a:rPr>
              <a:t>Describing syntax is easier than describing semantics, partly because a concise and universally accepted notation is available for syntax description, but none has yet been developed for semantics.</a:t>
            </a:r>
          </a:p>
          <a:p>
            <a:pPr algn="just"/>
            <a:endParaRPr lang="en-GB" sz="2000" dirty="0">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0367-96B0-43ED-A72E-872ACA04CBFD}"/>
              </a:ext>
            </a:extLst>
          </p:cNvPr>
          <p:cNvSpPr>
            <a:spLocks noGrp="1"/>
          </p:cNvSpPr>
          <p:nvPr>
            <p:ph type="title"/>
          </p:nvPr>
        </p:nvSpPr>
        <p:spPr/>
        <p:txBody>
          <a:bodyPr/>
          <a:lstStyle/>
          <a:p>
            <a:r>
              <a:rPr lang="en-GB" dirty="0"/>
              <a:t>Syntax and Semantics</a:t>
            </a:r>
          </a:p>
        </p:txBody>
      </p:sp>
      <p:sp>
        <p:nvSpPr>
          <p:cNvPr id="3" name="Content Placeholder 2">
            <a:extLst>
              <a:ext uri="{FF2B5EF4-FFF2-40B4-BE49-F238E27FC236}">
                <a16:creationId xmlns:a16="http://schemas.microsoft.com/office/drawing/2014/main" id="{8B5E6E7E-4555-45EF-A118-AD259DC515F4}"/>
              </a:ext>
            </a:extLst>
          </p:cNvPr>
          <p:cNvSpPr>
            <a:spLocks noGrp="1"/>
          </p:cNvSpPr>
          <p:nvPr>
            <p:ph idx="1"/>
          </p:nvPr>
        </p:nvSpPr>
        <p:spPr/>
        <p:txBody>
          <a:bodyPr>
            <a:normAutofit/>
          </a:bodyPr>
          <a:lstStyle/>
          <a:p>
            <a:r>
              <a:rPr lang="en-GB" sz="2000" dirty="0"/>
              <a:t>To  be continued with:</a:t>
            </a:r>
          </a:p>
          <a:p>
            <a:pPr lvl="1"/>
            <a:r>
              <a:rPr lang="en-GB" sz="2000" dirty="0"/>
              <a:t>The Problem of Describing Syntax</a:t>
            </a:r>
          </a:p>
        </p:txBody>
      </p:sp>
    </p:spTree>
    <p:extLst>
      <p:ext uri="{BB962C8B-B14F-4D97-AF65-F5344CB8AC3E}">
        <p14:creationId xmlns:p14="http://schemas.microsoft.com/office/powerpoint/2010/main" val="1850474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6ECA-DC07-41D7-9087-0EB7A8AA5BF2}"/>
              </a:ext>
            </a:extLst>
          </p:cNvPr>
          <p:cNvSpPr>
            <a:spLocks noGrp="1"/>
          </p:cNvSpPr>
          <p:nvPr>
            <p:ph type="title"/>
          </p:nvPr>
        </p:nvSpPr>
        <p:spPr>
          <a:xfrm>
            <a:off x="2135725" y="2788555"/>
            <a:ext cx="8911687" cy="1280890"/>
          </a:xfrm>
        </p:spPr>
        <p:txBody>
          <a:bodyPr anchor="ctr"/>
          <a:lstStyle/>
          <a:p>
            <a:pPr algn="ctr"/>
            <a:r>
              <a:rPr lang="en-GB" dirty="0"/>
              <a:t>Questions!!!</a:t>
            </a:r>
          </a:p>
        </p:txBody>
      </p:sp>
    </p:spTree>
    <p:extLst>
      <p:ext uri="{BB962C8B-B14F-4D97-AF65-F5344CB8AC3E}">
        <p14:creationId xmlns:p14="http://schemas.microsoft.com/office/powerpoint/2010/main" val="5305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Programming Languages</a:t>
            </a:r>
          </a:p>
        </p:txBody>
      </p:sp>
      <p:sp>
        <p:nvSpPr>
          <p:cNvPr id="3" name="Content Placeholder 2"/>
          <p:cNvSpPr>
            <a:spLocks noGrp="1"/>
          </p:cNvSpPr>
          <p:nvPr>
            <p:ph sz="quarter" idx="1"/>
          </p:nvPr>
        </p:nvSpPr>
        <p:spPr>
          <a:xfrm>
            <a:off x="2589212" y="2133599"/>
            <a:ext cx="8915400" cy="4311445"/>
          </a:xfrm>
        </p:spPr>
        <p:txBody>
          <a:bodyPr>
            <a:noAutofit/>
          </a:bodyPr>
          <a:lstStyle/>
          <a:p>
            <a:pPr algn="just"/>
            <a:r>
              <a:rPr lang="en-GB" sz="2000" dirty="0">
                <a:latin typeface="Calibri" pitchFamily="34" charset="0"/>
              </a:rPr>
              <a:t>Programming language is the vocabulary and a set of grammatical rules used to instruct computers.</a:t>
            </a:r>
          </a:p>
          <a:p>
            <a:pPr algn="just"/>
            <a:endParaRPr lang="en-GB" sz="2000" dirty="0">
              <a:latin typeface="Calibri" pitchFamily="34" charset="0"/>
            </a:endParaRPr>
          </a:p>
          <a:p>
            <a:pPr algn="just"/>
            <a:r>
              <a:rPr lang="en-GB" sz="2000" dirty="0">
                <a:latin typeface="Calibri" pitchFamily="34" charset="0"/>
              </a:rPr>
              <a:t>Some examples of programming language include:</a:t>
            </a:r>
          </a:p>
          <a:p>
            <a:pPr lvl="1" algn="just"/>
            <a:r>
              <a:rPr lang="en-GB" sz="2000" dirty="0">
                <a:latin typeface="Calibri" pitchFamily="34" charset="0"/>
              </a:rPr>
              <a:t>Java</a:t>
            </a:r>
          </a:p>
          <a:p>
            <a:pPr lvl="1" algn="just"/>
            <a:r>
              <a:rPr lang="en-GB" sz="2000" dirty="0">
                <a:latin typeface="Calibri" pitchFamily="34" charset="0"/>
              </a:rPr>
              <a:t>C/C++</a:t>
            </a:r>
          </a:p>
          <a:p>
            <a:pPr lvl="1" algn="just"/>
            <a:r>
              <a:rPr lang="en-GB" sz="2000" dirty="0">
                <a:latin typeface="Calibri" pitchFamily="34" charset="0"/>
              </a:rPr>
              <a:t>COBOL</a:t>
            </a:r>
          </a:p>
          <a:p>
            <a:pPr lvl="1" algn="just"/>
            <a:r>
              <a:rPr lang="en-GB" sz="2000" dirty="0">
                <a:latin typeface="Calibri" pitchFamily="34" charset="0"/>
              </a:rPr>
              <a:t>Prolog</a:t>
            </a:r>
          </a:p>
          <a:p>
            <a:pPr lvl="1" algn="just"/>
            <a:r>
              <a:rPr lang="en-GB" sz="2000" dirty="0">
                <a:latin typeface="Calibri" pitchFamily="34" charset="0"/>
              </a:rPr>
              <a:t>Python</a:t>
            </a:r>
          </a:p>
          <a:p>
            <a:pPr lvl="1" algn="just"/>
            <a:r>
              <a:rPr lang="en-GB" sz="2000" dirty="0">
                <a:latin typeface="Calibri" pitchFamily="34" charset="0"/>
              </a:rPr>
              <a:t>Etc.</a:t>
            </a:r>
          </a:p>
          <a:p>
            <a:pPr algn="just"/>
            <a:endParaRPr lang="en-GB"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409" y="221227"/>
            <a:ext cx="8911687" cy="1280890"/>
          </a:xfrm>
        </p:spPr>
        <p:txBody>
          <a:bodyPr/>
          <a:lstStyle/>
          <a:p>
            <a:pPr algn="ctr"/>
            <a:r>
              <a:rPr lang="en-GB" dirty="0">
                <a:latin typeface="Calibri" pitchFamily="34" charset="0"/>
              </a:rPr>
              <a:t>Categories of Programming Languages</a:t>
            </a:r>
          </a:p>
        </p:txBody>
      </p:sp>
      <p:sp>
        <p:nvSpPr>
          <p:cNvPr id="3" name="Content Placeholder 2"/>
          <p:cNvSpPr>
            <a:spLocks noGrp="1"/>
          </p:cNvSpPr>
          <p:nvPr>
            <p:ph sz="quarter" idx="1"/>
          </p:nvPr>
        </p:nvSpPr>
        <p:spPr>
          <a:xfrm>
            <a:off x="2367987" y="1028580"/>
            <a:ext cx="8915400" cy="5372219"/>
          </a:xfrm>
        </p:spPr>
        <p:txBody>
          <a:bodyPr>
            <a:noAutofit/>
          </a:bodyPr>
          <a:lstStyle/>
          <a:p>
            <a:pPr algn="just"/>
            <a:r>
              <a:rPr lang="en-GB" sz="2000" dirty="0">
                <a:latin typeface="Calibri" pitchFamily="34" charset="0"/>
              </a:rPr>
              <a:t>Procedural Programming Languages</a:t>
            </a:r>
          </a:p>
          <a:p>
            <a:pPr algn="just"/>
            <a:endParaRPr lang="en-GB" sz="2000" dirty="0">
              <a:latin typeface="Calibri" pitchFamily="34" charset="0"/>
            </a:endParaRPr>
          </a:p>
          <a:p>
            <a:pPr lvl="1" algn="just"/>
            <a:r>
              <a:rPr lang="en-GB" sz="2000" dirty="0">
                <a:latin typeface="Calibri" pitchFamily="34" charset="0"/>
              </a:rPr>
              <a:t>These are used to execute a sequence of statements</a:t>
            </a:r>
          </a:p>
          <a:p>
            <a:pPr lvl="1" algn="just"/>
            <a:endParaRPr lang="en-GB" sz="2000" dirty="0">
              <a:latin typeface="Calibri" pitchFamily="34" charset="0"/>
            </a:endParaRPr>
          </a:p>
          <a:p>
            <a:pPr lvl="1" algn="just"/>
            <a:endParaRPr lang="en-GB" sz="2000" dirty="0">
              <a:latin typeface="Calibri" pitchFamily="34" charset="0"/>
            </a:endParaRPr>
          </a:p>
          <a:p>
            <a:pPr lvl="1" algn="just"/>
            <a:r>
              <a:rPr lang="en-GB" sz="2000" dirty="0">
                <a:latin typeface="Calibri" pitchFamily="34" charset="0"/>
              </a:rPr>
              <a:t>These languages use multiple variables and heavy loops to execute their problems.</a:t>
            </a:r>
          </a:p>
          <a:p>
            <a:pPr lvl="1" algn="just"/>
            <a:endParaRPr lang="en-GB" sz="2000" dirty="0">
              <a:latin typeface="Calibri" pitchFamily="34" charset="0"/>
            </a:endParaRPr>
          </a:p>
          <a:p>
            <a:pPr lvl="1" algn="just"/>
            <a:r>
              <a:rPr lang="en-GB" sz="2000" dirty="0">
                <a:latin typeface="Calibri" pitchFamily="34" charset="0"/>
              </a:rPr>
              <a:t>In procedural languages, functions may control variables other than return values. For example, printing.</a:t>
            </a:r>
          </a:p>
          <a:p>
            <a:pPr lvl="1" algn="just"/>
            <a:endParaRPr lang="en-GB" sz="2000" dirty="0">
              <a:latin typeface="Calibri" pitchFamily="34" charset="0"/>
            </a:endParaRPr>
          </a:p>
          <a:p>
            <a:pPr lvl="1" algn="just"/>
            <a:r>
              <a:rPr lang="en-GB" sz="2000" dirty="0">
                <a:latin typeface="Calibri" pitchFamily="34" charset="0"/>
              </a:rPr>
              <a:t>Examples of procedural languages include:</a:t>
            </a:r>
          </a:p>
          <a:p>
            <a:pPr lvl="2" algn="just"/>
            <a:r>
              <a:rPr lang="en-GB" sz="2000" dirty="0">
                <a:latin typeface="Calibri" pitchFamily="34" charset="0"/>
              </a:rPr>
              <a:t>Basic, C/C++, Java, FORTRAN and Pascal.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Categories of Programming Languages</a:t>
            </a:r>
            <a:endParaRPr lang="en-GB" dirty="0"/>
          </a:p>
        </p:txBody>
      </p:sp>
      <p:sp>
        <p:nvSpPr>
          <p:cNvPr id="3" name="Content Placeholder 2"/>
          <p:cNvSpPr>
            <a:spLocks noGrp="1"/>
          </p:cNvSpPr>
          <p:nvPr>
            <p:ph sz="quarter" idx="1"/>
          </p:nvPr>
        </p:nvSpPr>
        <p:spPr>
          <a:xfrm>
            <a:off x="2589212" y="1264554"/>
            <a:ext cx="8915400" cy="5077251"/>
          </a:xfrm>
        </p:spPr>
        <p:txBody>
          <a:bodyPr>
            <a:noAutofit/>
          </a:bodyPr>
          <a:lstStyle/>
          <a:p>
            <a:pPr algn="just"/>
            <a:r>
              <a:rPr lang="en-GB" sz="2000" dirty="0">
                <a:latin typeface="Calibri" pitchFamily="34" charset="0"/>
              </a:rPr>
              <a:t>Functional Programming Languages</a:t>
            </a:r>
          </a:p>
          <a:p>
            <a:pPr algn="just"/>
            <a:endParaRPr lang="en-GB" sz="2000" dirty="0">
              <a:latin typeface="Calibri" pitchFamily="34" charset="0"/>
            </a:endParaRPr>
          </a:p>
          <a:p>
            <a:pPr lvl="1" algn="just"/>
            <a:r>
              <a:rPr lang="en-GB" sz="2000" dirty="0">
                <a:latin typeface="Calibri" pitchFamily="34" charset="0"/>
              </a:rPr>
              <a:t>These languages use stored data and frequently avoid loops in favour of recursive functions to execute their problems.</a:t>
            </a:r>
          </a:p>
          <a:p>
            <a:pPr lvl="1" algn="just"/>
            <a:endParaRPr lang="en-GB" sz="2000" dirty="0">
              <a:latin typeface="Calibri" pitchFamily="34" charset="0"/>
            </a:endParaRPr>
          </a:p>
          <a:p>
            <a:pPr lvl="1" algn="just"/>
            <a:r>
              <a:rPr lang="en-GB" sz="2000" dirty="0">
                <a:latin typeface="Calibri" pitchFamily="34" charset="0"/>
              </a:rPr>
              <a:t>These languages focus primarily on the return values of functions.</a:t>
            </a:r>
          </a:p>
          <a:p>
            <a:pPr lvl="1" algn="just"/>
            <a:endParaRPr lang="en-GB" sz="2000" dirty="0">
              <a:latin typeface="Calibri" pitchFamily="34" charset="0"/>
            </a:endParaRPr>
          </a:p>
          <a:p>
            <a:pPr lvl="1" algn="just"/>
            <a:r>
              <a:rPr lang="en-GB" sz="2000" dirty="0">
                <a:latin typeface="Calibri" pitchFamily="34" charset="0"/>
              </a:rPr>
              <a:t>Functional languages are easier and allow programmers to easily focus on abstract issues.</a:t>
            </a:r>
          </a:p>
          <a:p>
            <a:pPr lvl="1" algn="just"/>
            <a:endParaRPr lang="en-GB" sz="2000" dirty="0">
              <a:latin typeface="Calibri" pitchFamily="34" charset="0"/>
            </a:endParaRPr>
          </a:p>
          <a:p>
            <a:pPr lvl="1" algn="just"/>
            <a:r>
              <a:rPr lang="en-GB" sz="2000" dirty="0">
                <a:latin typeface="Calibri" pitchFamily="34" charset="0"/>
              </a:rPr>
              <a:t>Examples include:</a:t>
            </a:r>
          </a:p>
          <a:p>
            <a:pPr lvl="2" algn="just"/>
            <a:r>
              <a:rPr lang="en-GB" sz="2000" dirty="0">
                <a:latin typeface="Calibri" pitchFamily="34" charset="0"/>
              </a:rPr>
              <a:t>Python, Lisp and </a:t>
            </a:r>
            <a:r>
              <a:rPr lang="en-GB" sz="2000" dirty="0" err="1">
                <a:latin typeface="Calibri" pitchFamily="34" charset="0"/>
              </a:rPr>
              <a:t>Erlang</a:t>
            </a:r>
            <a:r>
              <a:rPr lang="en-GB" sz="2000" dirty="0">
                <a:latin typeface="Calibri" pitchFamily="34" charset="0"/>
              </a:rPr>
              <a: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TotalTime>
  <Words>4149</Words>
  <Application>Microsoft Office PowerPoint</Application>
  <PresentationFormat>Widescreen</PresentationFormat>
  <Paragraphs>518</Paragraphs>
  <Slides>64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64</vt:i4>
      </vt:variant>
    </vt:vector>
  </HeadingPairs>
  <TitlesOfParts>
    <vt:vector size="70" baseType="lpstr">
      <vt:lpstr>Arial</vt:lpstr>
      <vt:lpstr>Calibri</vt:lpstr>
      <vt:lpstr>Century Gothic</vt:lpstr>
      <vt:lpstr>Wingdings 3</vt:lpstr>
      <vt:lpstr>Wisp</vt:lpstr>
      <vt:lpstr>1_Wisp</vt:lpstr>
      <vt:lpstr>PowerPoint Presentation</vt:lpstr>
      <vt:lpstr>Organisation of Programming Languages CMP 401 Introduction</vt:lpstr>
      <vt:lpstr>Course Content</vt:lpstr>
      <vt:lpstr>Why do computers need a language?</vt:lpstr>
      <vt:lpstr>Natural Language</vt:lpstr>
      <vt:lpstr>Natural Languages</vt:lpstr>
      <vt:lpstr>Programming Languages</vt:lpstr>
      <vt:lpstr>Categories of Programming Languages</vt:lpstr>
      <vt:lpstr>Categories of Programming Languages</vt:lpstr>
      <vt:lpstr>Categories of Programming Languages</vt:lpstr>
      <vt:lpstr>Why study programming languages?</vt:lpstr>
      <vt:lpstr>Who defines and standardises a language?</vt:lpstr>
      <vt:lpstr>Why Standards?</vt:lpstr>
      <vt:lpstr>When to standardise a language?</vt:lpstr>
      <vt:lpstr>Language Definition Structure</vt:lpstr>
      <vt:lpstr>Language Definition</vt:lpstr>
      <vt:lpstr>Language Definition</vt:lpstr>
      <vt:lpstr>Language Definition</vt:lpstr>
      <vt:lpstr>Language Definition</vt:lpstr>
      <vt:lpstr>Formal Languages</vt:lpstr>
      <vt:lpstr>Language Evaluation Criteria</vt:lpstr>
      <vt:lpstr>Language Evaluation Criteria</vt:lpstr>
      <vt:lpstr>Language Evaluation Criteria</vt:lpstr>
      <vt:lpstr>Language Evaluation Criteria</vt:lpstr>
      <vt:lpstr>Language Evaluation Criteria</vt:lpstr>
      <vt:lpstr>Language Evaluation Criteria</vt:lpstr>
      <vt:lpstr>Influences on Language Design</vt:lpstr>
      <vt:lpstr>Influences on Language Design</vt:lpstr>
      <vt:lpstr>Influences on Language Design</vt:lpstr>
      <vt:lpstr>Influences on Language Design</vt:lpstr>
      <vt:lpstr>Influences on Language Design</vt:lpstr>
      <vt:lpstr>Influences on Language Design</vt:lpstr>
      <vt:lpstr>Language Implementation Methods</vt:lpstr>
      <vt:lpstr>Language Implementation Methods</vt:lpstr>
      <vt:lpstr>Language Implementation Methods</vt:lpstr>
      <vt:lpstr>Language Implementation Methods</vt:lpstr>
      <vt:lpstr>Language Implementation Methods</vt:lpstr>
      <vt:lpstr>Implementation Methods</vt:lpstr>
      <vt:lpstr>Compilation</vt:lpstr>
      <vt:lpstr>Compilation</vt:lpstr>
      <vt:lpstr>Compilation</vt:lpstr>
      <vt:lpstr>Compilation</vt:lpstr>
      <vt:lpstr>Compilation</vt:lpstr>
      <vt:lpstr>Compilation</vt:lpstr>
      <vt:lpstr>Compilation</vt:lpstr>
      <vt:lpstr>Compilation</vt:lpstr>
      <vt:lpstr>Pure Interpretation</vt:lpstr>
      <vt:lpstr>Pure Interpretation</vt:lpstr>
      <vt:lpstr>Pure Interpretation</vt:lpstr>
      <vt:lpstr>Pure Interpretation</vt:lpstr>
      <vt:lpstr>Pure Interpretation</vt:lpstr>
      <vt:lpstr>Hybrid Implementation</vt:lpstr>
      <vt:lpstr>Hybrid Implementation</vt:lpstr>
      <vt:lpstr>Hybrid Implementation</vt:lpstr>
      <vt:lpstr>Hybrid Implementation</vt:lpstr>
      <vt:lpstr>Hybrid Implementation</vt:lpstr>
      <vt:lpstr>Language Structure</vt:lpstr>
      <vt:lpstr>Syntax and Semantics</vt:lpstr>
      <vt:lpstr>Syntax and Semantics</vt:lpstr>
      <vt:lpstr>Syntax and Semantics</vt:lpstr>
      <vt:lpstr>Syntax and Semantics</vt:lpstr>
      <vt:lpstr>Syntax and Semantics</vt:lpstr>
      <vt:lpstr>Syntax and Semantics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21</cp:revision>
  <dcterms:created xsi:type="dcterms:W3CDTF">2022-10-13T11:12:30Z</dcterms:created>
  <dcterms:modified xsi:type="dcterms:W3CDTF">2022-10-17T07:04:27Z</dcterms:modified>
</cp:coreProperties>
</file>