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notesMasterIdLst>
    <p:notesMasterId r:id="rId41"/>
  </p:notesMasterIdLst>
  <p:sldIdLst>
    <p:sldId id="256" r:id="rId3"/>
    <p:sldId id="25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7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23EFA-0281-4F37-8AA5-930DF98CA08C}" type="datetimeFigureOut">
              <a:rPr lang="en-GB" smtClean="0"/>
              <a:t>24/10/2022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46108-C213-4A3E-B28E-CB348185F188}" type="slidenum">
              <a:rPr lang="en-GB" smtClean="0"/>
              <a:t>‹#›</a:t>
            </a:fld>
            <a:endParaRPr lang="en-GB"/>
          </a:p>
        </p:txBody>
      </p:sp>
    </p:spTree>
    <p:extLst>
      <p:ext uri="{BB962C8B-B14F-4D97-AF65-F5344CB8AC3E}">
        <p14:creationId xmlns:p14="http://schemas.microsoft.com/office/powerpoint/2010/main" val="321251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In the example rule just given, the abstractions &lt;</a:t>
            </a:r>
            <a:r>
              <a:rPr lang="en-GB" sz="1200" kern="1200" dirty="0" err="1">
                <a:solidFill>
                  <a:schemeClr val="tx1"/>
                </a:solidFill>
                <a:latin typeface="+mn-lt"/>
                <a:ea typeface="+mn-ea"/>
                <a:cs typeface="+mn-cs"/>
              </a:rPr>
              <a:t>var</a:t>
            </a:r>
            <a:r>
              <a:rPr lang="en-GB" sz="1200" kern="1200" dirty="0">
                <a:solidFill>
                  <a:schemeClr val="tx1"/>
                </a:solidFill>
                <a:latin typeface="+mn-lt"/>
                <a:ea typeface="+mn-ea"/>
                <a:cs typeface="+mn-cs"/>
              </a:rPr>
              <a:t>&gt; and &lt;expression&gt; obviously must be defined for the &lt;assign&gt; definition to be useful.</a:t>
            </a:r>
          </a:p>
          <a:p>
            <a:r>
              <a:rPr lang="en-GB" sz="1200" kern="1200" dirty="0">
                <a:solidFill>
                  <a:schemeClr val="tx1"/>
                </a:solidFill>
                <a:latin typeface="+mn-lt"/>
                <a:ea typeface="+mn-ea"/>
                <a:cs typeface="+mn-cs"/>
              </a:rPr>
              <a:t>This particular rule specifies that the abstraction &lt;assign&gt; is defined as an instance of the abstraction &lt;</a:t>
            </a:r>
            <a:r>
              <a:rPr lang="en-GB" sz="1200" kern="1200" dirty="0" err="1">
                <a:solidFill>
                  <a:schemeClr val="tx1"/>
                </a:solidFill>
                <a:latin typeface="+mn-lt"/>
                <a:ea typeface="+mn-ea"/>
                <a:cs typeface="+mn-cs"/>
              </a:rPr>
              <a:t>var</a:t>
            </a:r>
            <a:r>
              <a:rPr lang="en-GB" sz="1200" kern="1200" dirty="0">
                <a:solidFill>
                  <a:schemeClr val="tx1"/>
                </a:solidFill>
                <a:latin typeface="+mn-lt"/>
                <a:ea typeface="+mn-ea"/>
                <a:cs typeface="+mn-cs"/>
              </a:rPr>
              <a:t>&gt;, followed by the lexeme =, followed by an instance of the abstraction &lt;expression&gt;. One example sentence whose syntactic structure is described by the rule is</a:t>
            </a:r>
          </a:p>
          <a:p>
            <a:r>
              <a:rPr lang="en-GB" sz="1200" kern="1200" dirty="0">
                <a:solidFill>
                  <a:schemeClr val="tx1"/>
                </a:solidFill>
                <a:latin typeface="+mn-lt"/>
                <a:ea typeface="+mn-ea"/>
                <a:cs typeface="+mn-cs"/>
              </a:rPr>
              <a:t>total = subtotal1 + subtotal2</a:t>
            </a:r>
            <a:endParaRPr lang="en-GB" dirty="0"/>
          </a:p>
        </p:txBody>
      </p:sp>
      <p:sp>
        <p:nvSpPr>
          <p:cNvPr id="4" name="Slide Number Placeholder 3"/>
          <p:cNvSpPr>
            <a:spLocks noGrp="1"/>
          </p:cNvSpPr>
          <p:nvPr>
            <p:ph type="sldNum" sz="quarter" idx="10"/>
          </p:nvPr>
        </p:nvSpPr>
        <p:spPr/>
        <p:txBody>
          <a:bodyPr/>
          <a:lstStyle/>
          <a:p>
            <a:fld id="{B2DF89D9-F830-4BE7-A700-248B49769467}" type="slidenum">
              <a:rPr lang="en-GB" smtClean="0"/>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15163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992628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21700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204639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24/10/2022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134888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24/10/2022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818973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24/10/2022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974925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5761026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01087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042653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17999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4814925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175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96093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8778785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8995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24/10/2022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150327278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A989-485B-4F5D-8598-5178C259DB2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42C8C8E-BA67-4CC5-9420-4CD672358D0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8737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Formal Methods of Describing Syntax</a:t>
            </a:r>
          </a:p>
        </p:txBody>
      </p:sp>
      <p:sp>
        <p:nvSpPr>
          <p:cNvPr id="3" name="Content Placeholder 2"/>
          <p:cNvSpPr>
            <a:spLocks noGrp="1"/>
          </p:cNvSpPr>
          <p:nvPr>
            <p:ph sz="quarter" idx="1"/>
          </p:nvPr>
        </p:nvSpPr>
        <p:spPr/>
        <p:txBody>
          <a:bodyPr>
            <a:normAutofit/>
          </a:bodyPr>
          <a:lstStyle/>
          <a:p>
            <a:pPr algn="just"/>
            <a:r>
              <a:rPr lang="en-GB" dirty="0"/>
              <a:t>The formal language generation mechanisms are usually called </a:t>
            </a:r>
            <a:r>
              <a:rPr lang="en-GB" b="1" dirty="0"/>
              <a:t>grammars.</a:t>
            </a:r>
          </a:p>
          <a:p>
            <a:pPr algn="just"/>
            <a:endParaRPr lang="en-GB" b="1" dirty="0"/>
          </a:p>
          <a:p>
            <a:pPr algn="just"/>
            <a:r>
              <a:rPr lang="en-GB" b="1" dirty="0"/>
              <a:t>Grammars </a:t>
            </a:r>
            <a:r>
              <a:rPr lang="en-GB" dirty="0"/>
              <a:t>are commonly used to describe the syntax of programming languages.</a:t>
            </a:r>
          </a:p>
          <a:p>
            <a:pPr algn="just"/>
            <a:endParaRPr lang="en-GB" dirty="0"/>
          </a:p>
          <a:p>
            <a:pPr algn="just"/>
            <a:r>
              <a:rPr lang="en-GB" dirty="0"/>
              <a:t>Over the years, two methods of syntax description became the most widely used. These include:</a:t>
            </a:r>
          </a:p>
          <a:p>
            <a:pPr algn="just"/>
            <a:endParaRPr lang="en-GB" dirty="0"/>
          </a:p>
          <a:p>
            <a:pPr lvl="1" algn="just"/>
            <a:r>
              <a:rPr lang="en-GB" dirty="0"/>
              <a:t>Backus-Naur Form</a:t>
            </a:r>
          </a:p>
          <a:p>
            <a:pPr lvl="1" algn="just"/>
            <a:r>
              <a:rPr lang="en-GB" dirty="0"/>
              <a:t>Context Free Grammar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25346"/>
            <a:ext cx="8911687" cy="664363"/>
          </a:xfrm>
        </p:spPr>
        <p:txBody>
          <a:bodyPr>
            <a:normAutofit/>
          </a:bodyPr>
          <a:lstStyle/>
          <a:p>
            <a:pPr algn="ctr"/>
            <a:r>
              <a:rPr lang="en-GB" dirty="0"/>
              <a:t>Backus-Naur Form (BNF)</a:t>
            </a:r>
          </a:p>
        </p:txBody>
      </p:sp>
      <p:sp>
        <p:nvSpPr>
          <p:cNvPr id="3" name="Content Placeholder 2"/>
          <p:cNvSpPr>
            <a:spLocks noGrp="1"/>
          </p:cNvSpPr>
          <p:nvPr>
            <p:ph sz="quarter" idx="1"/>
          </p:nvPr>
        </p:nvSpPr>
        <p:spPr>
          <a:xfrm>
            <a:off x="2592925" y="1082989"/>
            <a:ext cx="8915400" cy="5179266"/>
          </a:xfrm>
        </p:spPr>
        <p:txBody>
          <a:bodyPr>
            <a:normAutofit/>
          </a:bodyPr>
          <a:lstStyle/>
          <a:p>
            <a:pPr algn="just"/>
            <a:r>
              <a:rPr lang="en-GB" dirty="0"/>
              <a:t>Invented in 1959 by John Backus to describe ALGOL 58 syntax.</a:t>
            </a:r>
          </a:p>
          <a:p>
            <a:pPr algn="just"/>
            <a:endParaRPr lang="en-GB" dirty="0"/>
          </a:p>
          <a:p>
            <a:pPr algn="just"/>
            <a:r>
              <a:rPr lang="en-GB" dirty="0"/>
              <a:t>Fundamentals:</a:t>
            </a:r>
          </a:p>
          <a:p>
            <a:pPr lvl="1" algn="just"/>
            <a:r>
              <a:rPr lang="en-GB" sz="1800" b="1" dirty="0"/>
              <a:t>Metalanguage</a:t>
            </a:r>
            <a:r>
              <a:rPr lang="en-GB" sz="1800" dirty="0"/>
              <a:t>:</a:t>
            </a:r>
          </a:p>
          <a:p>
            <a:pPr lvl="2" algn="just"/>
            <a:r>
              <a:rPr lang="en-GB" sz="1800" dirty="0"/>
              <a:t>A </a:t>
            </a:r>
            <a:r>
              <a:rPr lang="en-GB" sz="1800" b="1" dirty="0"/>
              <a:t>metalanguage </a:t>
            </a:r>
            <a:r>
              <a:rPr lang="en-GB" sz="1800" dirty="0"/>
              <a:t>is a language used to describe another language.</a:t>
            </a:r>
          </a:p>
          <a:p>
            <a:pPr lvl="2" algn="just"/>
            <a:endParaRPr lang="en-GB" sz="1800" dirty="0"/>
          </a:p>
          <a:p>
            <a:pPr lvl="2" algn="just"/>
            <a:r>
              <a:rPr lang="en-GB" sz="1800" dirty="0"/>
              <a:t>BNF is a metalanguage for programming languages. </a:t>
            </a:r>
          </a:p>
          <a:p>
            <a:pPr lvl="2" algn="just"/>
            <a:endParaRPr lang="en-GB" sz="1800" dirty="0"/>
          </a:p>
          <a:p>
            <a:pPr lvl="2" algn="just"/>
            <a:r>
              <a:rPr lang="en-GB" sz="1800" dirty="0"/>
              <a:t>In </a:t>
            </a:r>
            <a:r>
              <a:rPr lang="en-GB" sz="1800" b="1" dirty="0"/>
              <a:t>BNF</a:t>
            </a:r>
            <a:r>
              <a:rPr lang="en-GB" sz="1800" dirty="0"/>
              <a:t>, abstractions are used to represent classes of syntactic structures.</a:t>
            </a:r>
          </a:p>
          <a:p>
            <a:pPr lvl="2" algn="just"/>
            <a:endParaRPr lang="en-GB" sz="1800" dirty="0"/>
          </a:p>
          <a:p>
            <a:pPr lvl="2" algn="just"/>
            <a:r>
              <a:rPr lang="en-GB" sz="1800" dirty="0"/>
              <a:t>That is, they act like syntactic variables also called the </a:t>
            </a:r>
            <a:r>
              <a:rPr lang="en-GB" sz="1800" b="1" dirty="0"/>
              <a:t>nonterminal symbols.</a:t>
            </a:r>
            <a:endParaRPr lang="en-GB" sz="1800" dirty="0"/>
          </a:p>
          <a:p>
            <a:pPr lvl="1" algn="just"/>
            <a:endParaRPr lang="en-GB"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7637"/>
            <a:ext cx="8911687" cy="678217"/>
          </a:xfrm>
        </p:spPr>
        <p:txBody>
          <a:bodyPr/>
          <a:lstStyle/>
          <a:p>
            <a:pPr algn="ctr"/>
            <a:r>
              <a:rPr lang="en-GB" dirty="0"/>
              <a:t>Backus-Naur Form (BNF)</a:t>
            </a:r>
          </a:p>
        </p:txBody>
      </p:sp>
      <p:sp>
        <p:nvSpPr>
          <p:cNvPr id="3" name="Content Placeholder 2"/>
          <p:cNvSpPr>
            <a:spLocks noGrp="1"/>
          </p:cNvSpPr>
          <p:nvPr>
            <p:ph sz="quarter" idx="1"/>
          </p:nvPr>
        </p:nvSpPr>
        <p:spPr>
          <a:xfrm>
            <a:off x="2589212" y="775854"/>
            <a:ext cx="8915400" cy="5984509"/>
          </a:xfrm>
        </p:spPr>
        <p:txBody>
          <a:bodyPr>
            <a:noAutofit/>
          </a:bodyPr>
          <a:lstStyle/>
          <a:p>
            <a:pPr algn="just"/>
            <a:r>
              <a:rPr lang="en-GB" dirty="0"/>
              <a:t>Fundamentals:</a:t>
            </a:r>
          </a:p>
          <a:p>
            <a:pPr lvl="2" algn="just"/>
            <a:r>
              <a:rPr lang="en-GB" sz="1800" dirty="0"/>
              <a:t>For example, a simple assignment statement can be represented by the abstraction </a:t>
            </a:r>
            <a:r>
              <a:rPr lang="en-GB" sz="1800" b="1" dirty="0"/>
              <a:t>&lt;assign&gt;</a:t>
            </a:r>
            <a:r>
              <a:rPr lang="en-GB" sz="1800" dirty="0"/>
              <a:t>.</a:t>
            </a:r>
          </a:p>
          <a:p>
            <a:pPr lvl="2" algn="just"/>
            <a:endParaRPr lang="en-GB" sz="1800" dirty="0"/>
          </a:p>
          <a:p>
            <a:pPr lvl="2" algn="just"/>
            <a:r>
              <a:rPr lang="en-GB" sz="1800" dirty="0"/>
              <a:t>The definition of </a:t>
            </a:r>
            <a:r>
              <a:rPr lang="en-GB" sz="1800" b="1" dirty="0"/>
              <a:t>&lt;assign&gt;</a:t>
            </a:r>
            <a:r>
              <a:rPr lang="en-GB" sz="1800" dirty="0"/>
              <a:t> is given as:</a:t>
            </a:r>
          </a:p>
          <a:p>
            <a:pPr lvl="2" algn="just"/>
            <a:endParaRPr lang="en-GB" sz="1800" dirty="0"/>
          </a:p>
          <a:p>
            <a:pPr lvl="2" algn="just">
              <a:buNone/>
            </a:pPr>
            <a:r>
              <a:rPr lang="en-GB" sz="1800" b="1" dirty="0"/>
              <a:t>		&lt;assign&gt;→&lt;</a:t>
            </a:r>
            <a:r>
              <a:rPr lang="en-GB" sz="1800" b="1" dirty="0" err="1"/>
              <a:t>var</a:t>
            </a:r>
            <a:r>
              <a:rPr lang="en-GB" sz="1800" b="1" dirty="0"/>
              <a:t>&gt; =&lt;expression&gt;</a:t>
            </a:r>
          </a:p>
          <a:p>
            <a:pPr lvl="2" algn="just">
              <a:buNone/>
            </a:pPr>
            <a:endParaRPr lang="en-GB" sz="1800" b="1" dirty="0"/>
          </a:p>
          <a:p>
            <a:pPr lvl="2" algn="just"/>
            <a:r>
              <a:rPr lang="en-GB" sz="1800" dirty="0"/>
              <a:t>This definition is a rule that describes the structure of an assignment statement.</a:t>
            </a:r>
          </a:p>
          <a:p>
            <a:pPr lvl="2" algn="just"/>
            <a:endParaRPr lang="en-GB" sz="1800" dirty="0"/>
          </a:p>
          <a:p>
            <a:pPr lvl="2" algn="just"/>
            <a:r>
              <a:rPr lang="en-GB" sz="1800" dirty="0"/>
              <a:t>A rule has a left hand side (LHS) and the right hand side (RHS).</a:t>
            </a:r>
          </a:p>
          <a:p>
            <a:pPr lvl="3" algn="just"/>
            <a:r>
              <a:rPr lang="en-GB" sz="1800" b="1" dirty="0"/>
              <a:t>LHS</a:t>
            </a:r>
            <a:r>
              <a:rPr lang="en-GB" sz="1800" dirty="0"/>
              <a:t> is the abstraction being defined.</a:t>
            </a:r>
          </a:p>
          <a:p>
            <a:pPr lvl="3" algn="just"/>
            <a:endParaRPr lang="en-GB" sz="1800" dirty="0"/>
          </a:p>
          <a:p>
            <a:pPr lvl="3" algn="just"/>
            <a:r>
              <a:rPr lang="en-GB" sz="1800" b="1" dirty="0"/>
              <a:t>RHS</a:t>
            </a:r>
            <a:r>
              <a:rPr lang="en-GB" sz="1800" dirty="0"/>
              <a:t> consists of mixtures of tokens, lexemes and references to other abstractions. </a:t>
            </a:r>
          </a:p>
          <a:p>
            <a:pPr lvl="3" algn="just"/>
            <a:endParaRPr lang="en-GB" sz="1800" dirty="0"/>
          </a:p>
          <a:p>
            <a:pPr lvl="3" algn="just"/>
            <a:r>
              <a:rPr lang="en-GB" sz="1800" dirty="0"/>
              <a:t>Here, tokens are also considered as abstractions.</a:t>
            </a:r>
          </a:p>
          <a:p>
            <a:pPr lvl="3" algn="just"/>
            <a:endParaRPr lang="en-GB" sz="1800" b="1" dirty="0"/>
          </a:p>
          <a:p>
            <a:pPr lvl="2" algn="just"/>
            <a:endParaRPr lang="en-GB" sz="1800" dirty="0"/>
          </a:p>
          <a:p>
            <a:pPr algn="just"/>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0109"/>
            <a:ext cx="8911687" cy="766669"/>
          </a:xfrm>
        </p:spPr>
        <p:txBody>
          <a:bodyPr/>
          <a:lstStyle/>
          <a:p>
            <a:pPr algn="ctr"/>
            <a:r>
              <a:rPr lang="en-GB" dirty="0"/>
              <a:t>Backus-Naur Form (BNF)</a:t>
            </a:r>
          </a:p>
        </p:txBody>
      </p:sp>
      <p:sp>
        <p:nvSpPr>
          <p:cNvPr id="3" name="Content Placeholder 2"/>
          <p:cNvSpPr>
            <a:spLocks noGrp="1"/>
          </p:cNvSpPr>
          <p:nvPr>
            <p:ph sz="quarter" idx="1"/>
          </p:nvPr>
        </p:nvSpPr>
        <p:spPr>
          <a:xfrm>
            <a:off x="2589212" y="946777"/>
            <a:ext cx="8915400" cy="5731113"/>
          </a:xfrm>
        </p:spPr>
        <p:txBody>
          <a:bodyPr>
            <a:normAutofit/>
          </a:bodyPr>
          <a:lstStyle/>
          <a:p>
            <a:pPr algn="just"/>
            <a:r>
              <a:rPr lang="en-GB" sz="2000" dirty="0"/>
              <a:t>The abstractions in a BNF description, or grammar, are often called </a:t>
            </a:r>
            <a:r>
              <a:rPr lang="en-GB" sz="2000" b="1" dirty="0"/>
              <a:t>nonterminal symbols </a:t>
            </a:r>
            <a:r>
              <a:rPr lang="en-GB" sz="2000" dirty="0"/>
              <a:t>or simply, nonterminals.</a:t>
            </a:r>
          </a:p>
          <a:p>
            <a:pPr algn="just"/>
            <a:endParaRPr lang="en-GB" sz="2000" dirty="0"/>
          </a:p>
          <a:p>
            <a:pPr algn="just"/>
            <a:r>
              <a:rPr lang="en-GB" sz="2000" dirty="0"/>
              <a:t>The lexemes and tokens of the rules are called </a:t>
            </a:r>
            <a:r>
              <a:rPr lang="en-GB" sz="2000" b="1" dirty="0"/>
              <a:t>terminal symbols </a:t>
            </a:r>
            <a:r>
              <a:rPr lang="en-GB" sz="2000" dirty="0"/>
              <a:t>or simply, terminals.</a:t>
            </a:r>
          </a:p>
          <a:p>
            <a:pPr algn="just"/>
            <a:endParaRPr lang="en-GB" sz="2000" dirty="0"/>
          </a:p>
          <a:p>
            <a:pPr algn="just"/>
            <a:r>
              <a:rPr lang="en-GB" sz="2000" dirty="0"/>
              <a:t>Keep in mind that the BNF description, or grammar is simply a collection of rules.</a:t>
            </a:r>
          </a:p>
          <a:p>
            <a:pPr algn="just"/>
            <a:endParaRPr lang="en-GB" sz="2000" dirty="0"/>
          </a:p>
          <a:p>
            <a:pPr algn="just"/>
            <a:r>
              <a:rPr lang="en-GB" sz="2000" dirty="0"/>
              <a:t>Nonterminal symbols can have two or more distinct definitions, representing two or more possible syntactic forms in the language. </a:t>
            </a:r>
          </a:p>
          <a:p>
            <a:pPr algn="just"/>
            <a:endParaRPr lang="en-GB" sz="2000" dirty="0"/>
          </a:p>
          <a:p>
            <a:pPr algn="just"/>
            <a:r>
              <a:rPr lang="en-GB" sz="2000" dirty="0"/>
              <a:t>Multiple definitions can be written as a single rule, with the different definitions separated by the symbol |, meaning logical OR.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7637"/>
            <a:ext cx="8911687" cy="719781"/>
          </a:xfrm>
        </p:spPr>
        <p:txBody>
          <a:bodyPr/>
          <a:lstStyle/>
          <a:p>
            <a:pPr algn="ctr"/>
            <a:r>
              <a:rPr lang="en-GB" dirty="0"/>
              <a:t>Backus-Naur Form (BNF)</a:t>
            </a:r>
          </a:p>
        </p:txBody>
      </p:sp>
      <p:sp>
        <p:nvSpPr>
          <p:cNvPr id="3" name="Content Placeholder 2"/>
          <p:cNvSpPr>
            <a:spLocks noGrp="1"/>
          </p:cNvSpPr>
          <p:nvPr>
            <p:ph sz="quarter" idx="1"/>
          </p:nvPr>
        </p:nvSpPr>
        <p:spPr>
          <a:xfrm>
            <a:off x="2589212" y="1011381"/>
            <a:ext cx="8915400" cy="5472545"/>
          </a:xfrm>
        </p:spPr>
        <p:txBody>
          <a:bodyPr>
            <a:normAutofit/>
          </a:bodyPr>
          <a:lstStyle/>
          <a:p>
            <a:pPr algn="just"/>
            <a:r>
              <a:rPr lang="en-GB" sz="2000" dirty="0"/>
              <a:t>For example a simple </a:t>
            </a:r>
            <a:r>
              <a:rPr lang="en-GB" sz="2000" b="1" dirty="0"/>
              <a:t>if </a:t>
            </a:r>
            <a:r>
              <a:rPr lang="en-GB" sz="2000" dirty="0"/>
              <a:t>statement can be described with the rules:</a:t>
            </a:r>
          </a:p>
          <a:p>
            <a:pPr algn="just"/>
            <a:endParaRPr lang="en-GB" sz="2000" dirty="0"/>
          </a:p>
          <a:p>
            <a:pPr algn="just">
              <a:buNone/>
            </a:pPr>
            <a:r>
              <a:rPr lang="en-GB" sz="2000" dirty="0"/>
              <a:t>		&lt;</a:t>
            </a:r>
            <a:r>
              <a:rPr lang="en-GB" sz="2000" dirty="0" err="1"/>
              <a:t>if_stmt</a:t>
            </a:r>
            <a:r>
              <a:rPr lang="en-GB" sz="2000" dirty="0"/>
              <a:t>&gt; → </a:t>
            </a:r>
            <a:r>
              <a:rPr lang="en-GB" sz="2000" b="1" dirty="0"/>
              <a:t>if </a:t>
            </a:r>
            <a:r>
              <a:rPr lang="en-GB" sz="2000" dirty="0"/>
              <a:t>( &lt;</a:t>
            </a:r>
            <a:r>
              <a:rPr lang="en-GB" sz="2000" dirty="0" err="1"/>
              <a:t>logic_expr</a:t>
            </a:r>
            <a:r>
              <a:rPr lang="en-GB" sz="2000" dirty="0"/>
              <a:t>&gt; ) &lt;stmt&gt;</a:t>
            </a:r>
          </a:p>
          <a:p>
            <a:pPr algn="just">
              <a:buNone/>
            </a:pPr>
            <a:r>
              <a:rPr lang="en-GB" sz="2000" dirty="0"/>
              <a:t>		&lt;</a:t>
            </a:r>
            <a:r>
              <a:rPr lang="en-GB" sz="2000" dirty="0" err="1"/>
              <a:t>if_stmt</a:t>
            </a:r>
            <a:r>
              <a:rPr lang="en-GB" sz="2000" dirty="0"/>
              <a:t>&gt; → </a:t>
            </a:r>
            <a:r>
              <a:rPr lang="en-GB" sz="2000" b="1" dirty="0"/>
              <a:t>if </a:t>
            </a:r>
            <a:r>
              <a:rPr lang="en-GB" sz="2000" dirty="0"/>
              <a:t>( &lt;</a:t>
            </a:r>
            <a:r>
              <a:rPr lang="en-GB" sz="2000" dirty="0" err="1"/>
              <a:t>logic_expr</a:t>
            </a:r>
            <a:r>
              <a:rPr lang="en-GB" sz="2000" dirty="0"/>
              <a:t>&gt; ) &lt;stmt&gt; </a:t>
            </a:r>
            <a:r>
              <a:rPr lang="en-GB" sz="2000" b="1" dirty="0"/>
              <a:t>else 	</a:t>
            </a:r>
            <a:r>
              <a:rPr lang="en-GB" sz="2000" dirty="0"/>
              <a:t>&lt;stmt&gt;</a:t>
            </a:r>
          </a:p>
          <a:p>
            <a:pPr algn="just"/>
            <a:r>
              <a:rPr lang="en-GB" sz="2000" dirty="0"/>
              <a:t>or with the rule:</a:t>
            </a:r>
          </a:p>
          <a:p>
            <a:pPr algn="just"/>
            <a:endParaRPr lang="en-GB" sz="2000" dirty="0"/>
          </a:p>
          <a:p>
            <a:pPr algn="just">
              <a:buNone/>
            </a:pPr>
            <a:r>
              <a:rPr lang="en-GB" sz="2000" dirty="0"/>
              <a:t>	&lt;</a:t>
            </a:r>
            <a:r>
              <a:rPr lang="en-GB" sz="2000" dirty="0" err="1"/>
              <a:t>if_stmt</a:t>
            </a:r>
            <a:r>
              <a:rPr lang="en-GB" sz="2000" dirty="0"/>
              <a:t>&gt; → </a:t>
            </a:r>
            <a:r>
              <a:rPr lang="en-GB" sz="2000" b="1" dirty="0"/>
              <a:t>if </a:t>
            </a:r>
            <a:r>
              <a:rPr lang="en-GB" sz="2000" dirty="0"/>
              <a:t>( &lt;</a:t>
            </a:r>
            <a:r>
              <a:rPr lang="en-GB" sz="2000" dirty="0" err="1"/>
              <a:t>logic_expr</a:t>
            </a:r>
            <a:r>
              <a:rPr lang="en-GB" sz="2000" dirty="0"/>
              <a:t>&gt; ) &lt;stmt&gt;</a:t>
            </a:r>
          </a:p>
          <a:p>
            <a:pPr algn="just">
              <a:buNone/>
            </a:pPr>
            <a:r>
              <a:rPr lang="en-GB" sz="2000" dirty="0"/>
              <a:t>			 | </a:t>
            </a:r>
            <a:r>
              <a:rPr lang="en-GB" sz="2000" b="1" dirty="0"/>
              <a:t>if </a:t>
            </a:r>
            <a:r>
              <a:rPr lang="en-GB" sz="2000" dirty="0"/>
              <a:t>( &lt;</a:t>
            </a:r>
            <a:r>
              <a:rPr lang="en-GB" sz="2000" dirty="0" err="1"/>
              <a:t>logic_expr</a:t>
            </a:r>
            <a:r>
              <a:rPr lang="en-GB" sz="2000" dirty="0"/>
              <a:t>&gt; ) &lt;stmt&gt; </a:t>
            </a:r>
            <a:r>
              <a:rPr lang="en-GB" sz="2000" b="1" dirty="0"/>
              <a:t>else </a:t>
            </a:r>
            <a:r>
              <a:rPr lang="en-GB" sz="2000" dirty="0"/>
              <a:t>&lt;stmt&gt;</a:t>
            </a:r>
          </a:p>
          <a:p>
            <a:pPr algn="just">
              <a:buNone/>
            </a:pPr>
            <a:endParaRPr lang="en-GB" sz="2000" dirty="0"/>
          </a:p>
          <a:p>
            <a:pPr algn="just"/>
            <a:r>
              <a:rPr lang="en-GB" sz="2000" dirty="0"/>
              <a:t>In these rules, &lt;stmt&gt; represents either a single statement or a compound statement. </a:t>
            </a:r>
          </a:p>
          <a:p>
            <a:pPr algn="just"/>
            <a:endParaRPr lang="en-GB" sz="2000" dirty="0"/>
          </a:p>
          <a:p>
            <a:pPr algn="just"/>
            <a:endParaRPr lang="en-GB"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Backus-Naur Form (BNF)</a:t>
            </a:r>
          </a:p>
        </p:txBody>
      </p:sp>
      <p:sp>
        <p:nvSpPr>
          <p:cNvPr id="3" name="Content Placeholder 2"/>
          <p:cNvSpPr>
            <a:spLocks noGrp="1"/>
          </p:cNvSpPr>
          <p:nvPr>
            <p:ph sz="quarter" idx="1"/>
          </p:nvPr>
        </p:nvSpPr>
        <p:spPr/>
        <p:txBody>
          <a:bodyPr>
            <a:normAutofit/>
          </a:bodyPr>
          <a:lstStyle/>
          <a:p>
            <a:pPr algn="just"/>
            <a:r>
              <a:rPr lang="en-GB" sz="2000" dirty="0"/>
              <a:t>Although BNF is simple, it is sufficiently powerful to describe nearly all of the syntax of programming languages.</a:t>
            </a:r>
          </a:p>
          <a:p>
            <a:pPr algn="just"/>
            <a:endParaRPr lang="en-GB" sz="2000" dirty="0"/>
          </a:p>
          <a:p>
            <a:pPr algn="just"/>
            <a:r>
              <a:rPr lang="en-GB" sz="2000" dirty="0"/>
              <a:t>In particular, it can describe lists of similar constructs, the order in which different constructs must appear, and nested structures to any depth, and even imply operator precedence and operator associativity.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3781"/>
            <a:ext cx="8911687" cy="705926"/>
          </a:xfrm>
        </p:spPr>
        <p:txBody>
          <a:bodyPr/>
          <a:lstStyle/>
          <a:p>
            <a:pPr algn="ctr"/>
            <a:r>
              <a:rPr lang="en-GB" dirty="0"/>
              <a:t>Backus-Naur Form (BNF)</a:t>
            </a:r>
          </a:p>
        </p:txBody>
      </p:sp>
      <p:sp>
        <p:nvSpPr>
          <p:cNvPr id="3" name="Content Placeholder 2"/>
          <p:cNvSpPr>
            <a:spLocks noGrp="1"/>
          </p:cNvSpPr>
          <p:nvPr>
            <p:ph sz="quarter" idx="1"/>
          </p:nvPr>
        </p:nvSpPr>
        <p:spPr>
          <a:xfrm>
            <a:off x="2589212" y="900545"/>
            <a:ext cx="8915400" cy="5514110"/>
          </a:xfrm>
        </p:spPr>
        <p:txBody>
          <a:bodyPr>
            <a:normAutofit fontScale="85000" lnSpcReduction="20000"/>
          </a:bodyPr>
          <a:lstStyle/>
          <a:p>
            <a:pPr algn="just"/>
            <a:r>
              <a:rPr lang="en-GB" dirty="0"/>
              <a:t>Describing List:</a:t>
            </a:r>
          </a:p>
          <a:p>
            <a:pPr lvl="1" algn="just"/>
            <a:r>
              <a:rPr lang="en-GB" dirty="0"/>
              <a:t>variable-length lists in mathematics are often written using an ellipsis (. . .); something like: 1, 2, . . .</a:t>
            </a:r>
          </a:p>
          <a:p>
            <a:pPr lvl="1" algn="just"/>
            <a:endParaRPr lang="en-GB" dirty="0"/>
          </a:p>
          <a:p>
            <a:pPr lvl="1" algn="just"/>
            <a:r>
              <a:rPr lang="en-GB" dirty="0"/>
              <a:t>BNF does not include the ellipsis, so an alternative method is required for describing lists of syntactic elements in programming languages (for example, a list of identifiers appearing on a data declaration statement).</a:t>
            </a:r>
          </a:p>
          <a:p>
            <a:pPr lvl="1" algn="just"/>
            <a:endParaRPr lang="en-GB" dirty="0"/>
          </a:p>
          <a:p>
            <a:pPr lvl="1" algn="just"/>
            <a:r>
              <a:rPr lang="en-GB" dirty="0"/>
              <a:t>For BNF, the alternative is recursion. </a:t>
            </a:r>
          </a:p>
          <a:p>
            <a:pPr lvl="1" algn="just"/>
            <a:endParaRPr lang="en-GB" dirty="0"/>
          </a:p>
          <a:p>
            <a:pPr lvl="1" algn="just"/>
            <a:r>
              <a:rPr lang="en-GB" dirty="0"/>
              <a:t>A rule is </a:t>
            </a:r>
            <a:r>
              <a:rPr lang="en-GB" b="1" dirty="0"/>
              <a:t>recursive </a:t>
            </a:r>
            <a:r>
              <a:rPr lang="en-GB" dirty="0"/>
              <a:t>if its LHS appears in its RHS. The following rules illustrate how recursion is used to describe lists:</a:t>
            </a:r>
          </a:p>
          <a:p>
            <a:pPr lvl="1" algn="just"/>
            <a:endParaRPr lang="en-GB" dirty="0"/>
          </a:p>
          <a:p>
            <a:pPr lvl="1" algn="just">
              <a:buNone/>
            </a:pPr>
            <a:r>
              <a:rPr lang="en-GB" dirty="0"/>
              <a:t>			&lt;</a:t>
            </a:r>
            <a:r>
              <a:rPr lang="en-GB" dirty="0" err="1"/>
              <a:t>ident_list</a:t>
            </a:r>
            <a:r>
              <a:rPr lang="en-GB" dirty="0"/>
              <a:t>&gt; → identifier</a:t>
            </a:r>
          </a:p>
          <a:p>
            <a:pPr lvl="1" algn="just">
              <a:buNone/>
            </a:pPr>
            <a:r>
              <a:rPr lang="en-GB" dirty="0"/>
              <a:t>				 | identifier, &lt;</a:t>
            </a:r>
            <a:r>
              <a:rPr lang="en-GB" dirty="0" err="1"/>
              <a:t>ident_list</a:t>
            </a:r>
            <a:r>
              <a:rPr lang="en-GB" dirty="0"/>
              <a:t>&gt;</a:t>
            </a:r>
          </a:p>
          <a:p>
            <a:pPr lvl="1" algn="just">
              <a:buNone/>
            </a:pPr>
            <a:endParaRPr lang="en-GB" dirty="0"/>
          </a:p>
          <a:p>
            <a:pPr lvl="1" algn="just"/>
            <a:r>
              <a:rPr lang="en-GB" dirty="0"/>
              <a:t>This defines &lt;</a:t>
            </a:r>
            <a:r>
              <a:rPr lang="en-GB" dirty="0" err="1"/>
              <a:t>ident_list</a:t>
            </a:r>
            <a:r>
              <a:rPr lang="en-GB" dirty="0"/>
              <a:t>&gt; as either a single token (identifier) or an identifier followed by a comma and another instance of &lt;</a:t>
            </a:r>
            <a:r>
              <a:rPr lang="en-GB" dirty="0" err="1"/>
              <a:t>ident_list</a:t>
            </a:r>
            <a:r>
              <a:rPr lang="en-GB" dirty="0"/>
              <a:t>&gt;.</a:t>
            </a:r>
          </a:p>
          <a:p>
            <a:pPr lvl="1" algn="just"/>
            <a:endParaRPr lang="en-GB" dirty="0"/>
          </a:p>
          <a:p>
            <a:pPr lvl="1" algn="just"/>
            <a:r>
              <a:rPr lang="en-GB" dirty="0"/>
              <a:t>Recursion is used to describe lists in many of the example grammars.</a:t>
            </a:r>
          </a:p>
          <a:p>
            <a:pPr algn="just"/>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6910"/>
            <a:ext cx="8911687" cy="1280890"/>
          </a:xfrm>
        </p:spPr>
        <p:txBody>
          <a:bodyPr/>
          <a:lstStyle/>
          <a:p>
            <a:pPr algn="ctr"/>
            <a:r>
              <a:rPr lang="en-GB" dirty="0"/>
              <a:t>Grammar and Derivation</a:t>
            </a:r>
          </a:p>
        </p:txBody>
      </p:sp>
      <p:sp>
        <p:nvSpPr>
          <p:cNvPr id="3" name="Content Placeholder 2"/>
          <p:cNvSpPr>
            <a:spLocks noGrp="1"/>
          </p:cNvSpPr>
          <p:nvPr>
            <p:ph sz="quarter" idx="1"/>
          </p:nvPr>
        </p:nvSpPr>
        <p:spPr>
          <a:xfrm>
            <a:off x="2589212" y="997527"/>
            <a:ext cx="8915400" cy="5527964"/>
          </a:xfrm>
        </p:spPr>
        <p:txBody>
          <a:bodyPr>
            <a:normAutofit/>
          </a:bodyPr>
          <a:lstStyle/>
          <a:p>
            <a:pPr algn="just"/>
            <a:r>
              <a:rPr lang="en-GB" sz="2000" dirty="0"/>
              <a:t>A grammar is a generative device for defining languages. </a:t>
            </a:r>
          </a:p>
          <a:p>
            <a:pPr algn="just"/>
            <a:endParaRPr lang="en-GB" sz="2000" dirty="0"/>
          </a:p>
          <a:p>
            <a:pPr algn="just"/>
            <a:r>
              <a:rPr lang="en-GB" sz="2000" dirty="0"/>
              <a:t>The sentences of the language are generated through a sequence of applications of the rules, beginning with a special nonterminal of the grammar called the </a:t>
            </a:r>
            <a:r>
              <a:rPr lang="en-GB" sz="2000" b="1" dirty="0"/>
              <a:t>start symbol</a:t>
            </a:r>
            <a:r>
              <a:rPr lang="en-GB" sz="2000" dirty="0"/>
              <a:t>. </a:t>
            </a:r>
          </a:p>
          <a:p>
            <a:pPr algn="just"/>
            <a:endParaRPr lang="en-GB" sz="2000" dirty="0"/>
          </a:p>
          <a:p>
            <a:pPr algn="just"/>
            <a:r>
              <a:rPr lang="en-GB" sz="2000" dirty="0"/>
              <a:t>This sequence of rule applications is called a </a:t>
            </a:r>
            <a:r>
              <a:rPr lang="en-GB" sz="2000" b="1" dirty="0"/>
              <a:t>derivation</a:t>
            </a:r>
            <a:r>
              <a:rPr lang="en-GB" sz="2000" dirty="0"/>
              <a:t>. </a:t>
            </a:r>
          </a:p>
          <a:p>
            <a:pPr algn="just"/>
            <a:endParaRPr lang="en-GB" sz="2000" dirty="0"/>
          </a:p>
          <a:p>
            <a:pPr algn="just"/>
            <a:r>
              <a:rPr lang="en-GB" sz="2000" dirty="0"/>
              <a:t>In a grammar for a complete programming language, the start symbol represents a complete program and is often named &lt;program&gt;. </a:t>
            </a:r>
          </a:p>
          <a:p>
            <a:pPr algn="just"/>
            <a:endParaRPr lang="en-GB" sz="2000" dirty="0"/>
          </a:p>
          <a:p>
            <a:pPr algn="just"/>
            <a:r>
              <a:rPr lang="en-GB" sz="2000" dirty="0"/>
              <a:t>The simple grammar shown in the following listing is used to illustrate derivations.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5346"/>
            <a:ext cx="8911687" cy="692072"/>
          </a:xfrm>
        </p:spPr>
        <p:txBody>
          <a:bodyPr/>
          <a:lstStyle/>
          <a:p>
            <a:pPr algn="ctr"/>
            <a:r>
              <a:rPr lang="en-GB" dirty="0"/>
              <a:t>Grammar and Derivation</a:t>
            </a:r>
          </a:p>
        </p:txBody>
      </p:sp>
      <p:sp>
        <p:nvSpPr>
          <p:cNvPr id="3" name="Content Placeholder 2"/>
          <p:cNvSpPr>
            <a:spLocks noGrp="1"/>
          </p:cNvSpPr>
          <p:nvPr>
            <p:ph sz="quarter" idx="1"/>
          </p:nvPr>
        </p:nvSpPr>
        <p:spPr>
          <a:xfrm>
            <a:off x="2589212" y="1080655"/>
            <a:ext cx="8915400" cy="5541818"/>
          </a:xfrm>
        </p:spPr>
        <p:txBody>
          <a:bodyPr>
            <a:normAutofit/>
          </a:bodyPr>
          <a:lstStyle/>
          <a:p>
            <a:pPr algn="just"/>
            <a:r>
              <a:rPr lang="en-GB" sz="2000" dirty="0"/>
              <a:t>Listing 1: A grammar for a small language:</a:t>
            </a:r>
          </a:p>
          <a:p>
            <a:pPr algn="just"/>
            <a:endParaRPr lang="en-GB" sz="2000" dirty="0"/>
          </a:p>
          <a:p>
            <a:pPr algn="just">
              <a:buNone/>
            </a:pPr>
            <a:r>
              <a:rPr lang="en-GB" sz="2000" dirty="0"/>
              <a:t>		&lt;program&gt; → </a:t>
            </a:r>
            <a:r>
              <a:rPr lang="en-GB" sz="2000" b="1" dirty="0"/>
              <a:t>begin </a:t>
            </a:r>
            <a:r>
              <a:rPr lang="en-GB" sz="2000" dirty="0"/>
              <a:t>&lt;</a:t>
            </a:r>
            <a:r>
              <a:rPr lang="en-GB" sz="2000" dirty="0" err="1"/>
              <a:t>stmt_list</a:t>
            </a:r>
            <a:r>
              <a:rPr lang="en-GB" sz="2000" dirty="0"/>
              <a:t>&gt; </a:t>
            </a:r>
            <a:r>
              <a:rPr lang="en-GB" sz="2000" b="1" dirty="0"/>
              <a:t>end</a:t>
            </a:r>
            <a:endParaRPr lang="en-GB" sz="2000" dirty="0"/>
          </a:p>
          <a:p>
            <a:pPr algn="just">
              <a:buNone/>
            </a:pPr>
            <a:r>
              <a:rPr lang="en-GB" sz="2000" dirty="0"/>
              <a:t>				&lt;</a:t>
            </a:r>
            <a:r>
              <a:rPr lang="en-GB" sz="2000" dirty="0" err="1"/>
              <a:t>stmt_list</a:t>
            </a:r>
            <a:r>
              <a:rPr lang="en-GB" sz="2000" dirty="0"/>
              <a:t>&gt; → &lt;stmt&gt;</a:t>
            </a:r>
          </a:p>
          <a:p>
            <a:pPr algn="just">
              <a:buNone/>
            </a:pPr>
            <a:r>
              <a:rPr lang="en-GB" sz="2000" dirty="0"/>
              <a:t>				 | &lt;stmt&gt; ; &lt;</a:t>
            </a:r>
            <a:r>
              <a:rPr lang="en-GB" sz="2000" dirty="0" err="1"/>
              <a:t>stmt_list</a:t>
            </a:r>
            <a:r>
              <a:rPr lang="en-GB" sz="2000" dirty="0"/>
              <a:t>&gt;</a:t>
            </a:r>
          </a:p>
          <a:p>
            <a:pPr algn="just">
              <a:buNone/>
            </a:pPr>
            <a:r>
              <a:rPr lang="en-GB" sz="2000" dirty="0"/>
              <a:t>				&lt;stmt&gt; → &lt;</a:t>
            </a:r>
            <a:r>
              <a:rPr lang="en-GB" sz="2000" dirty="0" err="1"/>
              <a:t>var</a:t>
            </a:r>
            <a:r>
              <a:rPr lang="en-GB" sz="2000" dirty="0"/>
              <a:t>&gt; = &lt;expression&gt;</a:t>
            </a:r>
          </a:p>
          <a:p>
            <a:pPr algn="just">
              <a:buNone/>
            </a:pPr>
            <a:r>
              <a:rPr lang="en-GB" sz="2000" dirty="0"/>
              <a:t>				&lt;</a:t>
            </a:r>
            <a:r>
              <a:rPr lang="en-GB" sz="2000" dirty="0" err="1"/>
              <a:t>var</a:t>
            </a:r>
            <a:r>
              <a:rPr lang="en-GB" sz="2000" dirty="0"/>
              <a:t>&gt; → A | B | C</a:t>
            </a:r>
          </a:p>
          <a:p>
            <a:pPr algn="just">
              <a:buNone/>
            </a:pPr>
            <a:r>
              <a:rPr lang="en-GB" sz="2000" dirty="0"/>
              <a:t>				&lt;expression&gt; → &lt;</a:t>
            </a:r>
            <a:r>
              <a:rPr lang="en-GB" sz="2000" dirty="0" err="1"/>
              <a:t>var</a:t>
            </a:r>
            <a:r>
              <a:rPr lang="en-GB" sz="2000" dirty="0"/>
              <a:t>&gt; + &lt;</a:t>
            </a:r>
            <a:r>
              <a:rPr lang="en-GB" sz="2000" dirty="0" err="1"/>
              <a:t>var</a:t>
            </a:r>
            <a:r>
              <a:rPr lang="en-GB" sz="2000" dirty="0"/>
              <a:t>&gt;</a:t>
            </a:r>
          </a:p>
          <a:p>
            <a:pPr algn="just">
              <a:buNone/>
            </a:pPr>
            <a:r>
              <a:rPr lang="en-GB" sz="2000" dirty="0"/>
              <a:t>				| &lt;</a:t>
            </a:r>
            <a:r>
              <a:rPr lang="en-GB" sz="2000" dirty="0" err="1"/>
              <a:t>var</a:t>
            </a:r>
            <a:r>
              <a:rPr lang="en-GB" sz="2000" dirty="0"/>
              <a:t>&gt; – &lt;</a:t>
            </a:r>
            <a:r>
              <a:rPr lang="en-GB" sz="2000" dirty="0" err="1"/>
              <a:t>var</a:t>
            </a:r>
            <a:r>
              <a:rPr lang="en-GB" sz="2000" dirty="0"/>
              <a:t>&gt;</a:t>
            </a:r>
          </a:p>
          <a:p>
            <a:pPr algn="just">
              <a:buNone/>
            </a:pPr>
            <a:r>
              <a:rPr lang="en-GB" sz="2000" dirty="0"/>
              <a:t>				| &lt;</a:t>
            </a:r>
            <a:r>
              <a:rPr lang="en-GB" sz="2000" dirty="0" err="1"/>
              <a:t>var</a:t>
            </a:r>
            <a:r>
              <a:rPr lang="en-GB" sz="2000" dirty="0"/>
              <a:t>&gt;</a:t>
            </a:r>
          </a:p>
          <a:p>
            <a:pPr algn="just">
              <a:buNone/>
            </a:pPr>
            <a:endParaRPr lang="en-GB" sz="2000" dirty="0"/>
          </a:p>
          <a:p>
            <a:pPr algn="just"/>
            <a:r>
              <a:rPr lang="en-GB" sz="2000" dirty="0"/>
              <a:t>The language described by the grammar of Listing 1 has only one statement form: assignment. </a:t>
            </a:r>
          </a:p>
          <a:p>
            <a:pPr algn="just"/>
            <a:endParaRPr lang="en-GB"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Grammar and Derivation</a:t>
            </a:r>
          </a:p>
        </p:txBody>
      </p:sp>
      <p:sp>
        <p:nvSpPr>
          <p:cNvPr id="3" name="Content Placeholder 2"/>
          <p:cNvSpPr>
            <a:spLocks noGrp="1"/>
          </p:cNvSpPr>
          <p:nvPr>
            <p:ph sz="quarter" idx="1"/>
          </p:nvPr>
        </p:nvSpPr>
        <p:spPr>
          <a:xfrm>
            <a:off x="2589212" y="2133600"/>
            <a:ext cx="8915400" cy="3777622"/>
          </a:xfrm>
        </p:spPr>
        <p:txBody>
          <a:bodyPr>
            <a:normAutofit/>
          </a:bodyPr>
          <a:lstStyle/>
          <a:p>
            <a:pPr algn="just"/>
            <a:r>
              <a:rPr lang="en-GB" sz="2000" dirty="0"/>
              <a:t>A program consists of the special word </a:t>
            </a:r>
            <a:r>
              <a:rPr lang="en-GB" sz="2000" b="1" dirty="0"/>
              <a:t>begin</a:t>
            </a:r>
            <a:r>
              <a:rPr lang="en-GB" sz="2000" dirty="0"/>
              <a:t>, followed by a list of statements separated by semicolons, followed by the special word </a:t>
            </a:r>
            <a:r>
              <a:rPr lang="en-GB" sz="2000" b="1" dirty="0"/>
              <a:t>end</a:t>
            </a:r>
            <a:r>
              <a:rPr lang="en-GB" sz="2000" dirty="0"/>
              <a:t>.</a:t>
            </a:r>
          </a:p>
          <a:p>
            <a:pPr algn="just"/>
            <a:endParaRPr lang="en-GB" sz="2000" dirty="0"/>
          </a:p>
          <a:p>
            <a:pPr algn="just"/>
            <a:r>
              <a:rPr lang="en-GB" sz="2000" dirty="0"/>
              <a:t>An expression is either a single variable or two variables separated by either a + or - operator. </a:t>
            </a:r>
          </a:p>
          <a:p>
            <a:pPr algn="just"/>
            <a:endParaRPr lang="en-GB" sz="2000" dirty="0"/>
          </a:p>
          <a:p>
            <a:pPr algn="just"/>
            <a:r>
              <a:rPr lang="en-GB" sz="2000" dirty="0"/>
              <a:t>The only variable names in this language are A, B, and 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589213" y="431939"/>
            <a:ext cx="8915399" cy="2997061"/>
          </a:xfrm>
        </p:spPr>
        <p:txBody>
          <a:bodyPr>
            <a:normAutofit fontScale="90000"/>
          </a:bodyPr>
          <a:lstStyle/>
          <a:p>
            <a:pPr algn="ctr"/>
            <a:r>
              <a:rPr lang="en-GB" dirty="0"/>
              <a:t>Organisation of Programming Languages</a:t>
            </a:r>
            <a:br>
              <a:rPr lang="en-GB" dirty="0"/>
            </a:br>
            <a:r>
              <a:rPr lang="en-GB" dirty="0"/>
              <a:t>CMP 401</a:t>
            </a:r>
            <a:br>
              <a:rPr lang="en-GB" dirty="0"/>
            </a:br>
            <a:r>
              <a:rPr lang="en-GB" dirty="0"/>
              <a:t>Describing Syntax</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a:xfrm>
            <a:off x="2589213" y="5299778"/>
            <a:ext cx="8915399" cy="1126283"/>
          </a:xfrm>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7637"/>
            <a:ext cx="8911687" cy="719781"/>
          </a:xfrm>
        </p:spPr>
        <p:txBody>
          <a:bodyPr/>
          <a:lstStyle/>
          <a:p>
            <a:pPr algn="ctr"/>
            <a:r>
              <a:rPr lang="en-GB" dirty="0"/>
              <a:t>Grammar and Derivation</a:t>
            </a:r>
          </a:p>
        </p:txBody>
      </p:sp>
      <p:sp>
        <p:nvSpPr>
          <p:cNvPr id="3" name="Content Placeholder 2"/>
          <p:cNvSpPr>
            <a:spLocks noGrp="1"/>
          </p:cNvSpPr>
          <p:nvPr>
            <p:ph sz="quarter" idx="1"/>
          </p:nvPr>
        </p:nvSpPr>
        <p:spPr>
          <a:xfrm>
            <a:off x="2589212" y="955965"/>
            <a:ext cx="8915400" cy="5320144"/>
          </a:xfrm>
        </p:spPr>
        <p:txBody>
          <a:bodyPr>
            <a:normAutofit fontScale="92500" lnSpcReduction="20000"/>
          </a:bodyPr>
          <a:lstStyle/>
          <a:p>
            <a:pPr algn="just"/>
            <a:r>
              <a:rPr lang="en-GB" dirty="0"/>
              <a:t>A derivation of a program in a language can therefore as in Listing 2</a:t>
            </a:r>
          </a:p>
          <a:p>
            <a:pPr algn="just"/>
            <a:endParaRPr lang="en-GB" dirty="0"/>
          </a:p>
          <a:p>
            <a:pPr algn="just"/>
            <a:r>
              <a:rPr lang="en-GB" dirty="0"/>
              <a:t>Listing 2:</a:t>
            </a:r>
          </a:p>
          <a:p>
            <a:pPr algn="just"/>
            <a:endParaRPr lang="en-GB" dirty="0"/>
          </a:p>
          <a:p>
            <a:pPr algn="just">
              <a:buNone/>
            </a:pPr>
            <a:r>
              <a:rPr lang="en-GB" dirty="0"/>
              <a:t>	&lt;program&gt; =&gt; </a:t>
            </a:r>
            <a:r>
              <a:rPr lang="en-GB" b="1" dirty="0"/>
              <a:t>begin </a:t>
            </a:r>
            <a:r>
              <a:rPr lang="en-GB" dirty="0"/>
              <a:t>&lt;</a:t>
            </a:r>
            <a:r>
              <a:rPr lang="en-GB" dirty="0" err="1"/>
              <a:t>stmt_list</a:t>
            </a:r>
            <a:r>
              <a:rPr lang="en-GB" dirty="0"/>
              <a:t>&gt; </a:t>
            </a:r>
            <a:r>
              <a:rPr lang="en-GB" b="1" dirty="0"/>
              <a:t>end</a:t>
            </a:r>
            <a:endParaRPr lang="en-GB" dirty="0"/>
          </a:p>
          <a:p>
            <a:pPr algn="just">
              <a:buNone/>
            </a:pPr>
            <a:r>
              <a:rPr lang="en-GB" dirty="0"/>
              <a:t>		           =&gt; </a:t>
            </a:r>
            <a:r>
              <a:rPr lang="en-GB" b="1" dirty="0"/>
              <a:t>begin </a:t>
            </a:r>
            <a:r>
              <a:rPr lang="en-GB" dirty="0"/>
              <a:t>&lt;stmt&gt; ; &lt;</a:t>
            </a:r>
            <a:r>
              <a:rPr lang="en-GB" dirty="0" err="1"/>
              <a:t>stmt_list</a:t>
            </a:r>
            <a:r>
              <a:rPr lang="en-GB" dirty="0"/>
              <a:t>&gt; </a:t>
            </a:r>
            <a:r>
              <a:rPr lang="en-GB" b="1" dirty="0"/>
              <a:t>end</a:t>
            </a:r>
            <a:endParaRPr lang="en-GB" dirty="0"/>
          </a:p>
          <a:p>
            <a:pPr algn="just">
              <a:buNone/>
            </a:pPr>
            <a:r>
              <a:rPr lang="en-GB" dirty="0"/>
              <a:t>                            =&gt; </a:t>
            </a:r>
            <a:r>
              <a:rPr lang="en-GB" b="1" dirty="0"/>
              <a:t>begin </a:t>
            </a:r>
            <a:r>
              <a:rPr lang="en-GB" dirty="0"/>
              <a:t>&lt;</a:t>
            </a:r>
            <a:r>
              <a:rPr lang="en-GB" dirty="0" err="1"/>
              <a:t>var</a:t>
            </a:r>
            <a:r>
              <a:rPr lang="en-GB" dirty="0"/>
              <a:t>&gt; = &lt;expression&gt; ; &lt;</a:t>
            </a:r>
            <a:r>
              <a:rPr lang="en-GB" dirty="0" err="1"/>
              <a:t>stmt_list</a:t>
            </a:r>
            <a:r>
              <a:rPr lang="en-GB" dirty="0"/>
              <a:t>&gt; </a:t>
            </a:r>
            <a:r>
              <a:rPr lang="en-GB" b="1" dirty="0"/>
              <a:t>end</a:t>
            </a:r>
            <a:endParaRPr lang="en-GB" dirty="0"/>
          </a:p>
          <a:p>
            <a:pPr algn="just">
              <a:buNone/>
            </a:pPr>
            <a:r>
              <a:rPr lang="en-GB" dirty="0"/>
              <a:t>                            =&gt; </a:t>
            </a:r>
            <a:r>
              <a:rPr lang="en-GB" b="1" dirty="0"/>
              <a:t>begin </a:t>
            </a:r>
            <a:r>
              <a:rPr lang="en-GB" dirty="0"/>
              <a:t>A = &lt;expression&gt; ; &lt;</a:t>
            </a:r>
            <a:r>
              <a:rPr lang="en-GB" dirty="0" err="1"/>
              <a:t>stmt_list</a:t>
            </a:r>
            <a:r>
              <a:rPr lang="en-GB" dirty="0"/>
              <a:t>&gt; </a:t>
            </a:r>
            <a:r>
              <a:rPr lang="en-GB" b="1" dirty="0"/>
              <a:t>end</a:t>
            </a:r>
            <a:endParaRPr lang="en-GB" dirty="0"/>
          </a:p>
          <a:p>
            <a:pPr algn="just">
              <a:buNone/>
            </a:pPr>
            <a:r>
              <a:rPr lang="en-GB" dirty="0"/>
              <a:t>                            =&gt; </a:t>
            </a:r>
            <a:r>
              <a:rPr lang="en-GB" b="1" dirty="0"/>
              <a:t>begin </a:t>
            </a:r>
            <a:r>
              <a:rPr lang="en-GB" dirty="0"/>
              <a:t>A = &lt;</a:t>
            </a:r>
            <a:r>
              <a:rPr lang="en-GB" dirty="0" err="1"/>
              <a:t>var</a:t>
            </a:r>
            <a:r>
              <a:rPr lang="en-GB" dirty="0"/>
              <a:t>&gt; + &lt;</a:t>
            </a:r>
            <a:r>
              <a:rPr lang="en-GB" dirty="0" err="1"/>
              <a:t>var</a:t>
            </a:r>
            <a:r>
              <a:rPr lang="en-GB" dirty="0"/>
              <a:t>&gt; ; &lt;</a:t>
            </a:r>
            <a:r>
              <a:rPr lang="en-GB" dirty="0" err="1"/>
              <a:t>stmt_list</a:t>
            </a:r>
            <a:r>
              <a:rPr lang="en-GB" dirty="0"/>
              <a:t>&gt; </a:t>
            </a:r>
            <a:r>
              <a:rPr lang="en-GB" b="1" dirty="0"/>
              <a:t>end</a:t>
            </a:r>
            <a:endParaRPr lang="en-GB" dirty="0"/>
          </a:p>
          <a:p>
            <a:pPr algn="just">
              <a:buNone/>
            </a:pPr>
            <a:r>
              <a:rPr lang="en-GB" dirty="0"/>
              <a:t>      	             =&gt; </a:t>
            </a:r>
            <a:r>
              <a:rPr lang="en-GB" b="1" dirty="0"/>
              <a:t>begin </a:t>
            </a:r>
            <a:r>
              <a:rPr lang="en-GB" dirty="0"/>
              <a:t>A = B + &lt;</a:t>
            </a:r>
            <a:r>
              <a:rPr lang="en-GB" dirty="0" err="1"/>
              <a:t>var</a:t>
            </a:r>
            <a:r>
              <a:rPr lang="en-GB" dirty="0"/>
              <a:t>&gt; ; &lt;</a:t>
            </a:r>
            <a:r>
              <a:rPr lang="en-GB" dirty="0" err="1"/>
              <a:t>stmt_list</a:t>
            </a:r>
            <a:r>
              <a:rPr lang="en-GB" dirty="0"/>
              <a:t>&gt; </a:t>
            </a:r>
            <a:r>
              <a:rPr lang="en-GB" b="1" dirty="0"/>
              <a:t>end</a:t>
            </a:r>
            <a:endParaRPr lang="en-GB" dirty="0"/>
          </a:p>
          <a:p>
            <a:pPr algn="just">
              <a:buNone/>
            </a:pPr>
            <a:r>
              <a:rPr lang="en-GB" dirty="0"/>
              <a:t>		             =&gt; </a:t>
            </a:r>
            <a:r>
              <a:rPr lang="en-GB" b="1" dirty="0"/>
              <a:t>begin </a:t>
            </a:r>
            <a:r>
              <a:rPr lang="en-GB" dirty="0"/>
              <a:t>A = B + C ; &lt;</a:t>
            </a:r>
            <a:r>
              <a:rPr lang="en-GB" dirty="0" err="1"/>
              <a:t>stmt_list</a:t>
            </a:r>
            <a:r>
              <a:rPr lang="en-GB" dirty="0"/>
              <a:t>&gt; </a:t>
            </a:r>
            <a:r>
              <a:rPr lang="en-GB" b="1" dirty="0"/>
              <a:t>end</a:t>
            </a:r>
            <a:endParaRPr lang="en-GB" dirty="0"/>
          </a:p>
          <a:p>
            <a:pPr algn="just">
              <a:buNone/>
            </a:pPr>
            <a:r>
              <a:rPr lang="en-GB" dirty="0"/>
              <a:t>	       	            =&gt; </a:t>
            </a:r>
            <a:r>
              <a:rPr lang="en-GB" b="1" dirty="0"/>
              <a:t>begin </a:t>
            </a:r>
            <a:r>
              <a:rPr lang="en-GB" dirty="0"/>
              <a:t>A = B + ; &lt;stmt&gt; </a:t>
            </a:r>
            <a:r>
              <a:rPr lang="en-GB" b="1" dirty="0"/>
              <a:t>end</a:t>
            </a:r>
            <a:endParaRPr lang="en-GB" dirty="0"/>
          </a:p>
          <a:p>
            <a:pPr algn="just">
              <a:buNone/>
            </a:pPr>
            <a:r>
              <a:rPr lang="en-GB" dirty="0"/>
              <a:t>                            =&gt; </a:t>
            </a:r>
            <a:r>
              <a:rPr lang="en-GB" b="1" dirty="0"/>
              <a:t>begin </a:t>
            </a:r>
            <a:r>
              <a:rPr lang="en-GB" dirty="0"/>
              <a:t>A = B + C ; &lt;</a:t>
            </a:r>
            <a:r>
              <a:rPr lang="en-GB" dirty="0" err="1"/>
              <a:t>var</a:t>
            </a:r>
            <a:r>
              <a:rPr lang="en-GB" dirty="0"/>
              <a:t>&gt; = &lt;expression&gt; </a:t>
            </a:r>
            <a:r>
              <a:rPr lang="en-GB" b="1" dirty="0"/>
              <a:t>end</a:t>
            </a:r>
            <a:endParaRPr lang="en-GB" dirty="0"/>
          </a:p>
          <a:p>
            <a:pPr algn="just">
              <a:buNone/>
            </a:pPr>
            <a:r>
              <a:rPr lang="en-GB" dirty="0"/>
              <a:t>		            =&gt; </a:t>
            </a:r>
            <a:r>
              <a:rPr lang="en-GB" b="1" dirty="0"/>
              <a:t>begin </a:t>
            </a:r>
            <a:r>
              <a:rPr lang="en-GB" dirty="0"/>
              <a:t>A = B + C ; B = &lt;expression&gt; </a:t>
            </a:r>
            <a:r>
              <a:rPr lang="en-GB" b="1" dirty="0"/>
              <a:t>end</a:t>
            </a:r>
            <a:endParaRPr lang="en-GB" dirty="0"/>
          </a:p>
          <a:p>
            <a:pPr algn="just">
              <a:buNone/>
            </a:pPr>
            <a:r>
              <a:rPr lang="en-GB" dirty="0"/>
              <a:t>	                      =&gt; </a:t>
            </a:r>
            <a:r>
              <a:rPr lang="en-GB" b="1" dirty="0"/>
              <a:t>begin </a:t>
            </a:r>
            <a:r>
              <a:rPr lang="en-GB" dirty="0"/>
              <a:t>A = B + C ; B = &lt;</a:t>
            </a:r>
            <a:r>
              <a:rPr lang="en-GB" dirty="0" err="1"/>
              <a:t>var</a:t>
            </a:r>
            <a:r>
              <a:rPr lang="en-GB" dirty="0"/>
              <a:t>&gt; </a:t>
            </a:r>
            <a:r>
              <a:rPr lang="en-GB" b="1" dirty="0"/>
              <a:t>end</a:t>
            </a:r>
            <a:endParaRPr lang="en-GB" dirty="0"/>
          </a:p>
          <a:p>
            <a:pPr algn="just">
              <a:buNone/>
            </a:pPr>
            <a:r>
              <a:rPr lang="en-GB" dirty="0"/>
              <a:t>                           =&gt; </a:t>
            </a:r>
            <a:r>
              <a:rPr lang="en-GB" b="1" dirty="0"/>
              <a:t>begin </a:t>
            </a:r>
            <a:r>
              <a:rPr lang="en-GB" dirty="0"/>
              <a:t>A = B + C ; B = C </a:t>
            </a:r>
            <a:r>
              <a:rPr lang="en-GB" b="1" dirty="0"/>
              <a:t>end</a:t>
            </a:r>
            <a:endParaRPr lang="en-GB" dirty="0"/>
          </a:p>
          <a:p>
            <a:pPr algn="just"/>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8474"/>
            <a:ext cx="8911687" cy="636654"/>
          </a:xfrm>
        </p:spPr>
        <p:txBody>
          <a:bodyPr>
            <a:normAutofit fontScale="90000"/>
          </a:bodyPr>
          <a:lstStyle/>
          <a:p>
            <a:pPr algn="ctr"/>
            <a:r>
              <a:rPr lang="en-GB" dirty="0"/>
              <a:t>Grammar and Derivation</a:t>
            </a:r>
          </a:p>
        </p:txBody>
      </p:sp>
      <p:sp>
        <p:nvSpPr>
          <p:cNvPr id="3" name="Content Placeholder 2"/>
          <p:cNvSpPr>
            <a:spLocks noGrp="1"/>
          </p:cNvSpPr>
          <p:nvPr>
            <p:ph sz="quarter" idx="1"/>
          </p:nvPr>
        </p:nvSpPr>
        <p:spPr>
          <a:xfrm>
            <a:off x="2589212" y="1205345"/>
            <a:ext cx="8915400" cy="4705877"/>
          </a:xfrm>
        </p:spPr>
        <p:txBody>
          <a:bodyPr>
            <a:normAutofit/>
          </a:bodyPr>
          <a:lstStyle/>
          <a:p>
            <a:pPr algn="just"/>
            <a:r>
              <a:rPr lang="en-GB" sz="2000" dirty="0"/>
              <a:t>This derivation, like all derivations, begins with the start symbol, in this case &lt;program&gt;. </a:t>
            </a:r>
          </a:p>
          <a:p>
            <a:pPr algn="just"/>
            <a:endParaRPr lang="en-GB" sz="2000" dirty="0"/>
          </a:p>
          <a:p>
            <a:pPr algn="just"/>
            <a:r>
              <a:rPr lang="en-GB" sz="2000" dirty="0"/>
              <a:t>The symbol =&gt; is read “derives.” </a:t>
            </a:r>
          </a:p>
          <a:p>
            <a:pPr algn="just"/>
            <a:endParaRPr lang="en-GB" sz="2000" dirty="0"/>
          </a:p>
          <a:p>
            <a:pPr algn="just"/>
            <a:r>
              <a:rPr lang="en-GB" sz="2000" dirty="0"/>
              <a:t>Each successive string in the sequence is derived from the previous string by replacing one of the nonterminals with one of that nonterminal’s definitions. </a:t>
            </a:r>
          </a:p>
          <a:p>
            <a:pPr algn="just"/>
            <a:endParaRPr lang="en-GB" sz="2000" dirty="0"/>
          </a:p>
          <a:p>
            <a:pPr algn="just"/>
            <a:r>
              <a:rPr lang="en-GB" sz="2000" dirty="0"/>
              <a:t>Each of the strings in the derivation, including &lt;program&gt;, is called a </a:t>
            </a:r>
            <a:r>
              <a:rPr lang="en-GB" sz="2000" b="1" dirty="0"/>
              <a:t>sentential form</a:t>
            </a:r>
            <a:r>
              <a:rPr lang="en-GB" sz="2000" dirty="0"/>
              <a:t>.</a:t>
            </a:r>
          </a:p>
          <a:p>
            <a:pPr algn="just"/>
            <a:endParaRPr lang="en-GB" sz="2000" dirty="0"/>
          </a:p>
          <a:p>
            <a:pPr algn="just"/>
            <a:endParaRPr lang="en-GB"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9201"/>
            <a:ext cx="8911687" cy="705926"/>
          </a:xfrm>
        </p:spPr>
        <p:txBody>
          <a:bodyPr/>
          <a:lstStyle/>
          <a:p>
            <a:pPr algn="ctr"/>
            <a:r>
              <a:rPr lang="en-GB" dirty="0"/>
              <a:t>Grammar and Derivation</a:t>
            </a:r>
          </a:p>
        </p:txBody>
      </p:sp>
      <p:sp>
        <p:nvSpPr>
          <p:cNvPr id="3" name="Content Placeholder 2"/>
          <p:cNvSpPr>
            <a:spLocks noGrp="1"/>
          </p:cNvSpPr>
          <p:nvPr>
            <p:ph sz="quarter" idx="1"/>
          </p:nvPr>
        </p:nvSpPr>
        <p:spPr>
          <a:xfrm>
            <a:off x="2589212" y="1163782"/>
            <a:ext cx="8915400" cy="4747440"/>
          </a:xfrm>
        </p:spPr>
        <p:txBody>
          <a:bodyPr>
            <a:normAutofit/>
          </a:bodyPr>
          <a:lstStyle/>
          <a:p>
            <a:pPr algn="just"/>
            <a:r>
              <a:rPr lang="en-GB" sz="2000" dirty="0"/>
              <a:t>In this derivation, the replaced nonterminal is always the leftmost nonterminal in the previous sentential form. </a:t>
            </a:r>
          </a:p>
          <a:p>
            <a:pPr algn="just"/>
            <a:endParaRPr lang="en-GB" sz="2000" dirty="0"/>
          </a:p>
          <a:p>
            <a:pPr algn="just"/>
            <a:r>
              <a:rPr lang="en-GB" sz="2000" dirty="0"/>
              <a:t>Derivations that use this order of replacement are called </a:t>
            </a:r>
            <a:r>
              <a:rPr lang="en-GB" sz="2000" b="1" dirty="0"/>
              <a:t>leftmost derivations</a:t>
            </a:r>
            <a:r>
              <a:rPr lang="en-GB" sz="2000" dirty="0"/>
              <a:t>. </a:t>
            </a:r>
          </a:p>
          <a:p>
            <a:pPr algn="just"/>
            <a:endParaRPr lang="en-GB" sz="2000" dirty="0"/>
          </a:p>
          <a:p>
            <a:pPr algn="just"/>
            <a:r>
              <a:rPr lang="en-GB" sz="2000" dirty="0"/>
              <a:t>The derivation continues until the sentential form contains no nonterminals. </a:t>
            </a:r>
          </a:p>
          <a:p>
            <a:pPr algn="just"/>
            <a:endParaRPr lang="en-GB" sz="2000" dirty="0"/>
          </a:p>
          <a:p>
            <a:pPr algn="just"/>
            <a:r>
              <a:rPr lang="en-GB" sz="2000" dirty="0"/>
              <a:t>That sentential form, consisting of only terminals, or lexemes, is the generated sentence.</a:t>
            </a:r>
          </a:p>
          <a:p>
            <a:pPr algn="just"/>
            <a:endParaRPr lang="en-GB"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0383"/>
            <a:ext cx="8911687" cy="705926"/>
          </a:xfrm>
        </p:spPr>
        <p:txBody>
          <a:bodyPr/>
          <a:lstStyle/>
          <a:p>
            <a:pPr algn="ctr"/>
            <a:r>
              <a:rPr lang="en-GB" dirty="0"/>
              <a:t>Grammar and Derivation</a:t>
            </a:r>
          </a:p>
        </p:txBody>
      </p:sp>
      <p:sp>
        <p:nvSpPr>
          <p:cNvPr id="3" name="Content Placeholder 2"/>
          <p:cNvSpPr>
            <a:spLocks noGrp="1"/>
          </p:cNvSpPr>
          <p:nvPr>
            <p:ph sz="quarter" idx="1"/>
          </p:nvPr>
        </p:nvSpPr>
        <p:spPr>
          <a:xfrm>
            <a:off x="2589212" y="997527"/>
            <a:ext cx="8915400" cy="5611091"/>
          </a:xfrm>
        </p:spPr>
        <p:txBody>
          <a:bodyPr>
            <a:normAutofit fontScale="85000" lnSpcReduction="20000"/>
          </a:bodyPr>
          <a:lstStyle/>
          <a:p>
            <a:pPr algn="just"/>
            <a:r>
              <a:rPr lang="en-GB" dirty="0"/>
              <a:t>As a final example, consider  the statement</a:t>
            </a:r>
          </a:p>
          <a:p>
            <a:pPr algn="just"/>
            <a:endParaRPr lang="en-GB" dirty="0"/>
          </a:p>
          <a:p>
            <a:pPr algn="just">
              <a:buNone/>
            </a:pPr>
            <a:r>
              <a:rPr lang="en-GB" dirty="0"/>
              <a:t>			A = B * ( A + C )</a:t>
            </a:r>
          </a:p>
          <a:p>
            <a:pPr algn="just">
              <a:buNone/>
            </a:pPr>
            <a:endParaRPr lang="en-GB" dirty="0"/>
          </a:p>
          <a:p>
            <a:pPr algn="just"/>
            <a:r>
              <a:rPr lang="en-GB" dirty="0"/>
              <a:t>The grammar is generated by the leftmost derivation as in Listing 3:</a:t>
            </a:r>
          </a:p>
          <a:p>
            <a:pPr algn="just"/>
            <a:endParaRPr lang="en-GB" dirty="0"/>
          </a:p>
          <a:p>
            <a:pPr algn="just"/>
            <a:r>
              <a:rPr lang="en-GB" dirty="0"/>
              <a:t>Listing 3:</a:t>
            </a:r>
          </a:p>
          <a:p>
            <a:pPr algn="just"/>
            <a:endParaRPr lang="en-GB" dirty="0"/>
          </a:p>
          <a:p>
            <a:pPr algn="just">
              <a:buNone/>
            </a:pPr>
            <a:r>
              <a:rPr lang="en-GB" dirty="0"/>
              <a:t>			&lt;assign&gt; =&gt; &lt;id&gt; = &lt;</a:t>
            </a:r>
            <a:r>
              <a:rPr lang="en-GB" dirty="0" err="1"/>
              <a:t>expr</a:t>
            </a:r>
            <a:r>
              <a:rPr lang="en-GB" dirty="0"/>
              <a:t>&gt;</a:t>
            </a:r>
          </a:p>
          <a:p>
            <a:pPr algn="just">
              <a:buNone/>
            </a:pPr>
            <a:r>
              <a:rPr lang="en-GB" dirty="0"/>
              <a:t>				  =&gt; A = &lt;</a:t>
            </a:r>
            <a:r>
              <a:rPr lang="en-GB" dirty="0" err="1"/>
              <a:t>expr</a:t>
            </a:r>
            <a:r>
              <a:rPr lang="en-GB" dirty="0"/>
              <a:t>&gt;</a:t>
            </a:r>
          </a:p>
          <a:p>
            <a:pPr algn="just">
              <a:buNone/>
            </a:pPr>
            <a:r>
              <a:rPr lang="en-GB" dirty="0"/>
              <a:t>				  =&gt; A = &lt;id&gt; * &lt;</a:t>
            </a:r>
            <a:r>
              <a:rPr lang="en-GB" dirty="0" err="1"/>
              <a:t>expr</a:t>
            </a:r>
            <a:r>
              <a:rPr lang="en-GB" dirty="0"/>
              <a:t>&gt;</a:t>
            </a:r>
          </a:p>
          <a:p>
            <a:pPr algn="just">
              <a:buNone/>
            </a:pPr>
            <a:r>
              <a:rPr lang="en-GB" dirty="0"/>
              <a:t>				  =&gt; A = B * &lt;</a:t>
            </a:r>
            <a:r>
              <a:rPr lang="en-GB" dirty="0" err="1"/>
              <a:t>expr</a:t>
            </a:r>
            <a:r>
              <a:rPr lang="en-GB" dirty="0"/>
              <a:t>&gt;</a:t>
            </a:r>
          </a:p>
          <a:p>
            <a:pPr algn="just">
              <a:buNone/>
            </a:pPr>
            <a:r>
              <a:rPr lang="en-GB" dirty="0"/>
              <a:t>				  =&gt; A = B * ( &lt;</a:t>
            </a:r>
            <a:r>
              <a:rPr lang="en-GB" dirty="0" err="1"/>
              <a:t>expr</a:t>
            </a:r>
            <a:r>
              <a:rPr lang="en-GB" dirty="0"/>
              <a:t>&gt;)</a:t>
            </a:r>
          </a:p>
          <a:p>
            <a:pPr algn="just">
              <a:buNone/>
            </a:pPr>
            <a:r>
              <a:rPr lang="en-GB" dirty="0"/>
              <a:t>				  =&gt; A = B * ( &lt;id&gt; + &lt;</a:t>
            </a:r>
            <a:r>
              <a:rPr lang="en-GB" dirty="0" err="1"/>
              <a:t>expr</a:t>
            </a:r>
            <a:r>
              <a:rPr lang="en-GB" dirty="0"/>
              <a:t>&gt;)</a:t>
            </a:r>
          </a:p>
          <a:p>
            <a:pPr algn="just">
              <a:buNone/>
            </a:pPr>
            <a:r>
              <a:rPr lang="en-GB" dirty="0"/>
              <a:t>				  =&gt; A = B * ( A + &lt;</a:t>
            </a:r>
            <a:r>
              <a:rPr lang="en-GB" dirty="0" err="1"/>
              <a:t>expr</a:t>
            </a:r>
            <a:r>
              <a:rPr lang="en-GB" dirty="0"/>
              <a:t>&gt;)</a:t>
            </a:r>
          </a:p>
          <a:p>
            <a:pPr algn="just">
              <a:buNone/>
            </a:pPr>
            <a:r>
              <a:rPr lang="en-GB" dirty="0"/>
              <a:t>				  =&gt; A = B * ( A + &lt;id&gt;)</a:t>
            </a:r>
          </a:p>
          <a:p>
            <a:pPr algn="just">
              <a:buNone/>
            </a:pPr>
            <a:r>
              <a:rPr lang="en-GB" dirty="0"/>
              <a:t>				  =&gt; A = B * ( A + C )</a:t>
            </a:r>
          </a:p>
          <a:p>
            <a:pPr algn="just"/>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7638"/>
            <a:ext cx="8911687" cy="678217"/>
          </a:xfrm>
        </p:spPr>
        <p:txBody>
          <a:bodyPr/>
          <a:lstStyle/>
          <a:p>
            <a:pPr algn="ctr"/>
            <a:r>
              <a:rPr lang="en-GB" dirty="0"/>
              <a:t>Parse Tree</a:t>
            </a:r>
          </a:p>
        </p:txBody>
      </p:sp>
      <p:sp>
        <p:nvSpPr>
          <p:cNvPr id="3" name="Content Placeholder 2"/>
          <p:cNvSpPr>
            <a:spLocks noGrp="1"/>
          </p:cNvSpPr>
          <p:nvPr>
            <p:ph sz="quarter" idx="1"/>
          </p:nvPr>
        </p:nvSpPr>
        <p:spPr>
          <a:xfrm>
            <a:off x="2589212" y="1011381"/>
            <a:ext cx="8915400" cy="5527963"/>
          </a:xfrm>
        </p:spPr>
        <p:txBody>
          <a:bodyPr>
            <a:normAutofit/>
          </a:bodyPr>
          <a:lstStyle/>
          <a:p>
            <a:pPr algn="just"/>
            <a:r>
              <a:rPr lang="en-GB" dirty="0"/>
              <a:t>One of the most attractive features of grammars is that they naturally describe the hierarchical syntactic structure of the sentences of the languages they define.</a:t>
            </a:r>
          </a:p>
          <a:p>
            <a:pPr algn="just"/>
            <a:endParaRPr lang="en-GB" dirty="0"/>
          </a:p>
          <a:p>
            <a:pPr algn="just"/>
            <a:r>
              <a:rPr lang="en-GB" dirty="0"/>
              <a:t>These hierarchical structures are called </a:t>
            </a:r>
            <a:r>
              <a:rPr lang="en-GB" b="1" dirty="0"/>
              <a:t>parse trees</a:t>
            </a:r>
            <a:r>
              <a:rPr lang="en-GB" dirty="0"/>
              <a:t>. </a:t>
            </a:r>
          </a:p>
          <a:p>
            <a:pPr algn="just"/>
            <a:endParaRPr lang="en-GB" dirty="0"/>
          </a:p>
          <a:p>
            <a:pPr algn="just"/>
            <a:r>
              <a:rPr lang="en-GB" dirty="0"/>
              <a:t>For example, the parse tree in the following figure shows the structure of the assignment statement derived previously in Listing 3.</a:t>
            </a:r>
          </a:p>
          <a:p>
            <a:pPr algn="just"/>
            <a:endParaRPr lang="en-GB" dirty="0"/>
          </a:p>
          <a:p>
            <a:pPr algn="just"/>
            <a:r>
              <a:rPr lang="en-GB" dirty="0"/>
              <a:t>Every internal node of a parse tree is labelled with a nonterminal symbol; every leaf is labelled with a terminal symbol.</a:t>
            </a:r>
          </a:p>
          <a:p>
            <a:pPr algn="just"/>
            <a:endParaRPr lang="en-GB" dirty="0"/>
          </a:p>
          <a:p>
            <a:pPr algn="just"/>
            <a:r>
              <a:rPr lang="en-GB" dirty="0"/>
              <a:t>Every subtree of a parse tree describes one instance of an abstraction in the sentence.</a:t>
            </a:r>
          </a:p>
          <a:p>
            <a:pPr algn="just"/>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Parse Tree</a:t>
            </a:r>
          </a:p>
        </p:txBody>
      </p:sp>
      <p:pic>
        <p:nvPicPr>
          <p:cNvPr id="4" name="Content Placeholder 3"/>
          <p:cNvPicPr>
            <a:picLocks noGrp="1"/>
          </p:cNvPicPr>
          <p:nvPr>
            <p:ph sz="quarter" idx="1"/>
          </p:nvPr>
        </p:nvPicPr>
        <p:blipFill>
          <a:blip r:embed="rId2" cstate="print"/>
          <a:srcRect/>
          <a:stretch>
            <a:fillRect/>
          </a:stretch>
        </p:blipFill>
        <p:spPr bwMode="auto">
          <a:xfrm>
            <a:off x="2964873" y="1628801"/>
            <a:ext cx="5291367" cy="460508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8473"/>
            <a:ext cx="8911687" cy="636654"/>
          </a:xfrm>
        </p:spPr>
        <p:txBody>
          <a:bodyPr>
            <a:normAutofit fontScale="90000"/>
          </a:bodyPr>
          <a:lstStyle/>
          <a:p>
            <a:pPr algn="ctr"/>
            <a:r>
              <a:rPr lang="en-GB" dirty="0"/>
              <a:t>Ambiguity</a:t>
            </a:r>
          </a:p>
        </p:txBody>
      </p:sp>
      <p:sp>
        <p:nvSpPr>
          <p:cNvPr id="3" name="Content Placeholder 2"/>
          <p:cNvSpPr>
            <a:spLocks noGrp="1"/>
          </p:cNvSpPr>
          <p:nvPr>
            <p:ph sz="quarter" idx="1"/>
          </p:nvPr>
        </p:nvSpPr>
        <p:spPr>
          <a:xfrm>
            <a:off x="2589212" y="1260764"/>
            <a:ext cx="8915400" cy="5250872"/>
          </a:xfrm>
        </p:spPr>
        <p:txBody>
          <a:bodyPr>
            <a:normAutofit/>
          </a:bodyPr>
          <a:lstStyle/>
          <a:p>
            <a:pPr algn="just"/>
            <a:r>
              <a:rPr lang="en-GB" sz="2000" dirty="0"/>
              <a:t>A grammar is ambiguous if and only if it generates a sentential form that has two or more distinct parse trees.</a:t>
            </a:r>
          </a:p>
          <a:p>
            <a:pPr algn="just"/>
            <a:endParaRPr lang="en-GB" sz="2000" dirty="0"/>
          </a:p>
          <a:p>
            <a:pPr algn="just"/>
            <a:r>
              <a:rPr lang="en-GB" sz="2000" dirty="0"/>
              <a:t>Consider Listing 1:</a:t>
            </a:r>
          </a:p>
          <a:p>
            <a:pPr algn="just"/>
            <a:endParaRPr lang="en-GB" sz="2000" dirty="0"/>
          </a:p>
          <a:p>
            <a:pPr algn="just">
              <a:buNone/>
            </a:pPr>
            <a:r>
              <a:rPr lang="en-GB" sz="2000" dirty="0"/>
              <a:t>	&lt;assign&gt; → &lt;id&gt; = &lt;</a:t>
            </a:r>
            <a:r>
              <a:rPr lang="en-GB" sz="2000" dirty="0" err="1"/>
              <a:t>expr</a:t>
            </a:r>
            <a:r>
              <a:rPr lang="en-GB" sz="2000" dirty="0"/>
              <a:t>&gt;</a:t>
            </a:r>
          </a:p>
          <a:p>
            <a:pPr algn="just">
              <a:buNone/>
            </a:pPr>
            <a:r>
              <a:rPr lang="en-GB" sz="2000" dirty="0"/>
              <a:t>			    &lt;id&gt; → A | B | C</a:t>
            </a:r>
          </a:p>
          <a:p>
            <a:pPr algn="just">
              <a:buNone/>
            </a:pPr>
            <a:r>
              <a:rPr lang="en-GB" sz="2000" dirty="0"/>
              <a:t>			    &lt;</a:t>
            </a:r>
            <a:r>
              <a:rPr lang="en-GB" sz="2000" dirty="0" err="1"/>
              <a:t>expr</a:t>
            </a:r>
            <a:r>
              <a:rPr lang="en-GB" sz="2000" dirty="0"/>
              <a:t>&gt; → &lt;</a:t>
            </a:r>
            <a:r>
              <a:rPr lang="en-GB" sz="2000" dirty="0" err="1"/>
              <a:t>expr</a:t>
            </a:r>
            <a:r>
              <a:rPr lang="en-GB" sz="2000" dirty="0"/>
              <a:t>&gt; + &lt;</a:t>
            </a:r>
            <a:r>
              <a:rPr lang="en-GB" sz="2000" dirty="0" err="1"/>
              <a:t>expr</a:t>
            </a:r>
            <a:r>
              <a:rPr lang="en-GB" sz="2000" dirty="0"/>
              <a:t>&gt;</a:t>
            </a:r>
          </a:p>
          <a:p>
            <a:pPr algn="just">
              <a:buNone/>
            </a:pPr>
            <a:r>
              <a:rPr lang="en-GB" sz="2000" dirty="0"/>
              <a:t>			   | &lt;</a:t>
            </a:r>
            <a:r>
              <a:rPr lang="en-GB" sz="2000" dirty="0" err="1"/>
              <a:t>expr</a:t>
            </a:r>
            <a:r>
              <a:rPr lang="en-GB" sz="2000" dirty="0"/>
              <a:t>&gt; * &lt;</a:t>
            </a:r>
            <a:r>
              <a:rPr lang="en-GB" sz="2000" dirty="0" err="1"/>
              <a:t>expr</a:t>
            </a:r>
            <a:r>
              <a:rPr lang="en-GB" sz="2000" dirty="0"/>
              <a:t>&gt;</a:t>
            </a:r>
          </a:p>
          <a:p>
            <a:pPr algn="just">
              <a:buNone/>
            </a:pPr>
            <a:r>
              <a:rPr lang="en-GB" sz="2000" dirty="0"/>
              <a:t>			   | ( &lt;</a:t>
            </a:r>
            <a:r>
              <a:rPr lang="en-GB" sz="2000" dirty="0" err="1"/>
              <a:t>expr</a:t>
            </a:r>
            <a:r>
              <a:rPr lang="en-GB" sz="2000" dirty="0"/>
              <a:t>&gt;)</a:t>
            </a:r>
          </a:p>
          <a:p>
            <a:pPr algn="just">
              <a:buNone/>
            </a:pPr>
            <a:r>
              <a:rPr lang="en-GB" sz="2000" dirty="0"/>
              <a:t>			   | &lt;id&gt;</a:t>
            </a:r>
          </a:p>
          <a:p>
            <a:pPr algn="just"/>
            <a:endParaRPr lang="en-GB"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Ambiguity</a:t>
            </a:r>
          </a:p>
        </p:txBody>
      </p:sp>
      <p:sp>
        <p:nvSpPr>
          <p:cNvPr id="3" name="Content Placeholder 2"/>
          <p:cNvSpPr>
            <a:spLocks noGrp="1"/>
          </p:cNvSpPr>
          <p:nvPr>
            <p:ph sz="quarter" idx="1"/>
          </p:nvPr>
        </p:nvSpPr>
        <p:spPr/>
        <p:txBody>
          <a:bodyPr>
            <a:normAutofit/>
          </a:bodyPr>
          <a:lstStyle/>
          <a:p>
            <a:pPr algn="just"/>
            <a:r>
              <a:rPr lang="en-GB" sz="2000" dirty="0"/>
              <a:t>The grammar in Listing 1 is ambiguous because, the sentence:</a:t>
            </a:r>
          </a:p>
          <a:p>
            <a:pPr algn="ctr">
              <a:buNone/>
            </a:pPr>
            <a:r>
              <a:rPr lang="en-GB" sz="2000" dirty="0"/>
              <a:t>A = B + C * A</a:t>
            </a:r>
          </a:p>
          <a:p>
            <a:pPr algn="just"/>
            <a:endParaRPr lang="en-GB" sz="2000" dirty="0"/>
          </a:p>
          <a:p>
            <a:pPr algn="just"/>
            <a:r>
              <a:rPr lang="en-GB" sz="2000" dirty="0"/>
              <a:t>Has two distinct parse tree as shown in the following figure:</a:t>
            </a:r>
          </a:p>
          <a:p>
            <a:pPr algn="just"/>
            <a:endParaRPr lang="en-GB"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180" y="193964"/>
            <a:ext cx="8911687" cy="1280890"/>
          </a:xfrm>
        </p:spPr>
        <p:txBody>
          <a:bodyPr/>
          <a:lstStyle/>
          <a:p>
            <a:pPr algn="ctr"/>
            <a:r>
              <a:rPr lang="en-GB" dirty="0"/>
              <a:t>Ambiguity</a:t>
            </a:r>
          </a:p>
        </p:txBody>
      </p:sp>
      <p:pic>
        <p:nvPicPr>
          <p:cNvPr id="5" name="Content Placeholder 4"/>
          <p:cNvPicPr>
            <a:picLocks noGrp="1"/>
          </p:cNvPicPr>
          <p:nvPr>
            <p:ph sz="quarter" idx="1"/>
          </p:nvPr>
        </p:nvPicPr>
        <p:blipFill>
          <a:blip r:embed="rId2" cstate="print"/>
          <a:srcRect/>
          <a:stretch>
            <a:fillRect/>
          </a:stretch>
        </p:blipFill>
        <p:spPr bwMode="auto">
          <a:xfrm>
            <a:off x="2592925" y="1246909"/>
            <a:ext cx="8496703" cy="541712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Abiguity</a:t>
            </a:r>
            <a:endParaRPr lang="en-GB" dirty="0"/>
          </a:p>
        </p:txBody>
      </p:sp>
      <p:sp>
        <p:nvSpPr>
          <p:cNvPr id="3" name="Content Placeholder 2"/>
          <p:cNvSpPr>
            <a:spLocks noGrp="1"/>
          </p:cNvSpPr>
          <p:nvPr>
            <p:ph sz="quarter" idx="1"/>
          </p:nvPr>
        </p:nvSpPr>
        <p:spPr/>
        <p:txBody>
          <a:bodyPr>
            <a:normAutofit/>
          </a:bodyPr>
          <a:lstStyle/>
          <a:p>
            <a:pPr algn="just"/>
            <a:r>
              <a:rPr lang="en-GB" sz="2000" dirty="0"/>
              <a:t>Characteristically, a grammar is also ambiguous if:</a:t>
            </a:r>
          </a:p>
          <a:p>
            <a:pPr algn="just"/>
            <a:endParaRPr lang="en-GB" sz="2000" dirty="0"/>
          </a:p>
          <a:p>
            <a:pPr lvl="1" algn="just"/>
            <a:r>
              <a:rPr lang="en-GB" sz="2000" dirty="0"/>
              <a:t>If the grammar generates a sentence with more than one leftmost derivation and </a:t>
            </a:r>
          </a:p>
          <a:p>
            <a:pPr lvl="1" algn="just"/>
            <a:endParaRPr lang="en-GB" sz="2000" dirty="0"/>
          </a:p>
          <a:p>
            <a:pPr lvl="1" algn="just"/>
            <a:r>
              <a:rPr lang="en-GB" sz="2000" dirty="0"/>
              <a:t>If the grammar generates a sentence with more than one rightmost derivation.</a:t>
            </a:r>
          </a:p>
          <a:p>
            <a:pPr lvl="1" algn="just"/>
            <a:endParaRPr lang="en-GB"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5401"/>
            <a:ext cx="8911687" cy="1280890"/>
          </a:xfrm>
        </p:spPr>
        <p:txBody>
          <a:bodyPr/>
          <a:lstStyle/>
          <a:p>
            <a:pPr algn="ctr"/>
            <a:r>
              <a:rPr lang="en-GB" dirty="0"/>
              <a:t>Problem of Describing Syntax</a:t>
            </a:r>
          </a:p>
        </p:txBody>
      </p:sp>
      <p:sp>
        <p:nvSpPr>
          <p:cNvPr id="3" name="Content Placeholder 2"/>
          <p:cNvSpPr>
            <a:spLocks noGrp="1"/>
          </p:cNvSpPr>
          <p:nvPr>
            <p:ph sz="quarter" idx="1"/>
          </p:nvPr>
        </p:nvSpPr>
        <p:spPr>
          <a:xfrm>
            <a:off x="2592925" y="1509490"/>
            <a:ext cx="8915400" cy="4724400"/>
          </a:xfrm>
        </p:spPr>
        <p:txBody>
          <a:bodyPr>
            <a:noAutofit/>
          </a:bodyPr>
          <a:lstStyle/>
          <a:p>
            <a:pPr marL="273050" indent="-273050" algn="just"/>
            <a:r>
              <a:rPr lang="en-GB" dirty="0"/>
              <a:t>Whether it is natural or not, a language is only a set of strings of characters from some alphabets.</a:t>
            </a:r>
          </a:p>
          <a:p>
            <a:pPr algn="just"/>
            <a:endParaRPr lang="en-GB" dirty="0"/>
          </a:p>
          <a:p>
            <a:pPr algn="just"/>
            <a:r>
              <a:rPr lang="en-GB" dirty="0"/>
              <a:t>Strings of a language are combined to form sentences or statements.</a:t>
            </a:r>
          </a:p>
          <a:p>
            <a:pPr algn="just"/>
            <a:endParaRPr lang="en-GB" dirty="0"/>
          </a:p>
          <a:p>
            <a:pPr algn="just"/>
            <a:r>
              <a:rPr lang="en-GB" dirty="0"/>
              <a:t>The syntax rules of a language specify which characters from the language’s alphabet are in the language.</a:t>
            </a:r>
          </a:p>
          <a:p>
            <a:pPr algn="just"/>
            <a:endParaRPr lang="en-GB" dirty="0"/>
          </a:p>
          <a:p>
            <a:pPr algn="just"/>
            <a:r>
              <a:rPr lang="en-GB" dirty="0"/>
              <a:t>For example, English has a large and complex collection of rules for specifying the syntax of its sentences. </a:t>
            </a:r>
          </a:p>
          <a:p>
            <a:pPr algn="just"/>
            <a:endParaRPr lang="en-GB" dirty="0"/>
          </a:p>
          <a:p>
            <a:pPr algn="just"/>
            <a:r>
              <a:rPr lang="en-GB" dirty="0"/>
              <a:t>By comparison, even the largest and most complex programming languages are syntactically simple.</a:t>
            </a:r>
          </a:p>
          <a:p>
            <a:pPr algn="just">
              <a:buNone/>
            </a:pPr>
            <a:r>
              <a:rPr lang="en-GB"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80765"/>
            <a:ext cx="8911687" cy="816763"/>
          </a:xfrm>
        </p:spPr>
        <p:txBody>
          <a:bodyPr/>
          <a:lstStyle/>
          <a:p>
            <a:pPr algn="ctr"/>
            <a:r>
              <a:rPr lang="en-GB" dirty="0"/>
              <a:t>Ambiguity Problem</a:t>
            </a:r>
          </a:p>
        </p:txBody>
      </p:sp>
      <p:sp>
        <p:nvSpPr>
          <p:cNvPr id="3" name="Content Placeholder 2"/>
          <p:cNvSpPr>
            <a:spLocks noGrp="1"/>
          </p:cNvSpPr>
          <p:nvPr>
            <p:ph sz="quarter" idx="1"/>
          </p:nvPr>
        </p:nvSpPr>
        <p:spPr>
          <a:xfrm>
            <a:off x="2589212" y="1385455"/>
            <a:ext cx="8915400" cy="5153889"/>
          </a:xfrm>
        </p:spPr>
        <p:txBody>
          <a:bodyPr>
            <a:noAutofit/>
          </a:bodyPr>
          <a:lstStyle/>
          <a:p>
            <a:pPr algn="just"/>
            <a:r>
              <a:rPr lang="en-GB" sz="2000" dirty="0"/>
              <a:t>Syntactic ambiguity of language structures is a problem because compilers often base the semantics of those structures on their syntactic form. </a:t>
            </a:r>
          </a:p>
          <a:p>
            <a:pPr algn="just"/>
            <a:endParaRPr lang="en-GB" sz="2000" dirty="0"/>
          </a:p>
          <a:p>
            <a:pPr algn="just"/>
            <a:r>
              <a:rPr lang="en-GB" sz="2000" dirty="0"/>
              <a:t>Specifically, the compiler chooses the code to be generated for a statement by examining its parse tree.</a:t>
            </a:r>
          </a:p>
          <a:p>
            <a:pPr algn="just"/>
            <a:endParaRPr lang="en-GB" sz="2000" dirty="0"/>
          </a:p>
          <a:p>
            <a:pPr algn="just"/>
            <a:r>
              <a:rPr lang="en-GB" sz="2000" dirty="0"/>
              <a:t>If a language structure has more than one parse tree, then the meaning of the structure cannot be determined uniquely. </a:t>
            </a:r>
          </a:p>
          <a:p>
            <a:pPr algn="just"/>
            <a:endParaRPr lang="en-GB" sz="2000" dirty="0"/>
          </a:p>
          <a:p>
            <a:pPr algn="just"/>
            <a:r>
              <a:rPr lang="en-GB" sz="2000" dirty="0"/>
              <a:t>This problem is appropriately manifested in operator precedence.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6910"/>
            <a:ext cx="8911687" cy="664363"/>
          </a:xfrm>
        </p:spPr>
        <p:txBody>
          <a:bodyPr/>
          <a:lstStyle/>
          <a:p>
            <a:pPr algn="ctr"/>
            <a:r>
              <a:rPr lang="en-GB" dirty="0"/>
              <a:t>Static Semantic</a:t>
            </a:r>
          </a:p>
        </p:txBody>
      </p:sp>
      <p:sp>
        <p:nvSpPr>
          <p:cNvPr id="3" name="Content Placeholder 2"/>
          <p:cNvSpPr>
            <a:spLocks noGrp="1"/>
          </p:cNvSpPr>
          <p:nvPr>
            <p:ph sz="quarter" idx="1"/>
          </p:nvPr>
        </p:nvSpPr>
        <p:spPr>
          <a:xfrm>
            <a:off x="2589212" y="1149927"/>
            <a:ext cx="8915400" cy="4761295"/>
          </a:xfrm>
        </p:spPr>
        <p:txBody>
          <a:bodyPr>
            <a:normAutofit/>
          </a:bodyPr>
          <a:lstStyle/>
          <a:p>
            <a:pPr algn="just"/>
            <a:r>
              <a:rPr lang="en-GB" sz="2000" dirty="0"/>
              <a:t>There are some characteristics of programming languages that are difficult to describe with BNF, and some that are impossible.</a:t>
            </a:r>
          </a:p>
          <a:p>
            <a:pPr algn="just"/>
            <a:endParaRPr lang="en-GB" sz="2000" dirty="0"/>
          </a:p>
          <a:p>
            <a:pPr algn="just"/>
            <a:r>
              <a:rPr lang="en-GB" sz="2000" dirty="0"/>
              <a:t>As an example of a syntax rule that is difficult to specify with BNF, consider type compatibility rules.</a:t>
            </a:r>
          </a:p>
          <a:p>
            <a:pPr algn="just"/>
            <a:endParaRPr lang="en-GB" sz="2000" dirty="0"/>
          </a:p>
          <a:p>
            <a:pPr algn="just"/>
            <a:r>
              <a:rPr lang="en-GB" sz="2000" dirty="0"/>
              <a:t>In Java, for example, a floating-point value cannot be assigned to an integer type variable, although the opposite is legal. </a:t>
            </a:r>
          </a:p>
          <a:p>
            <a:pPr algn="just"/>
            <a:endParaRPr lang="en-GB" sz="2000" dirty="0"/>
          </a:p>
          <a:p>
            <a:pPr algn="just"/>
            <a:r>
              <a:rPr lang="en-GB" sz="2000" dirty="0"/>
              <a:t>Although this restriction can be specified in BNF, it requires additional nonterminal symbols and rules.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7724"/>
            <a:ext cx="8911687" cy="789054"/>
          </a:xfrm>
        </p:spPr>
        <p:txBody>
          <a:bodyPr/>
          <a:lstStyle/>
          <a:p>
            <a:pPr algn="ctr"/>
            <a:r>
              <a:rPr lang="en-GB" dirty="0"/>
              <a:t>Static Semantic</a:t>
            </a:r>
          </a:p>
        </p:txBody>
      </p:sp>
      <p:sp>
        <p:nvSpPr>
          <p:cNvPr id="3" name="Content Placeholder 2"/>
          <p:cNvSpPr>
            <a:spLocks noGrp="1"/>
          </p:cNvSpPr>
          <p:nvPr>
            <p:ph sz="quarter" idx="1"/>
          </p:nvPr>
        </p:nvSpPr>
        <p:spPr>
          <a:xfrm>
            <a:off x="2589212" y="1080655"/>
            <a:ext cx="8915400" cy="4830567"/>
          </a:xfrm>
        </p:spPr>
        <p:txBody>
          <a:bodyPr>
            <a:normAutofit/>
          </a:bodyPr>
          <a:lstStyle/>
          <a:p>
            <a:pPr algn="just"/>
            <a:r>
              <a:rPr lang="en-GB" sz="2000" dirty="0"/>
              <a:t>If all of the typing rules of Java were specified in BNF, the grammar would become too large to be useful, because the size of the grammar determines the size of the syntax analyzer.</a:t>
            </a:r>
          </a:p>
          <a:p>
            <a:pPr algn="just"/>
            <a:endParaRPr lang="en-GB" sz="2000" dirty="0"/>
          </a:p>
          <a:p>
            <a:pPr algn="just"/>
            <a:r>
              <a:rPr lang="en-GB" sz="2000" dirty="0"/>
              <a:t>As an example of a syntax rule that cannot be specified in BNF, consider the common rule that all variables must be declared before they are referenced.</a:t>
            </a:r>
          </a:p>
          <a:p>
            <a:pPr algn="just"/>
            <a:endParaRPr lang="en-GB" sz="2000" dirty="0"/>
          </a:p>
          <a:p>
            <a:pPr algn="just"/>
            <a:r>
              <a:rPr lang="en-GB" sz="2000" dirty="0"/>
              <a:t>It has been proven that this rule cannot be specified in BNF.</a:t>
            </a:r>
          </a:p>
          <a:p>
            <a:pPr algn="just"/>
            <a:endParaRPr lang="en-GB" sz="2000" dirty="0"/>
          </a:p>
          <a:p>
            <a:pPr algn="just"/>
            <a:r>
              <a:rPr lang="en-GB" sz="2000" dirty="0"/>
              <a:t>These problems exemplify the categories of language rules called static semantics rules.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2415"/>
            <a:ext cx="8911687" cy="664363"/>
          </a:xfrm>
        </p:spPr>
        <p:txBody>
          <a:bodyPr/>
          <a:lstStyle/>
          <a:p>
            <a:pPr algn="ctr"/>
            <a:r>
              <a:rPr lang="en-GB" dirty="0"/>
              <a:t>Static Semantic</a:t>
            </a:r>
          </a:p>
        </p:txBody>
      </p:sp>
      <p:sp>
        <p:nvSpPr>
          <p:cNvPr id="3" name="Content Placeholder 2"/>
          <p:cNvSpPr>
            <a:spLocks noGrp="1"/>
          </p:cNvSpPr>
          <p:nvPr>
            <p:ph sz="quarter" idx="1"/>
          </p:nvPr>
        </p:nvSpPr>
        <p:spPr>
          <a:xfrm>
            <a:off x="2589212" y="1274617"/>
            <a:ext cx="8915400" cy="4987637"/>
          </a:xfrm>
        </p:spPr>
        <p:txBody>
          <a:bodyPr>
            <a:normAutofit/>
          </a:bodyPr>
          <a:lstStyle/>
          <a:p>
            <a:pPr algn="just"/>
            <a:r>
              <a:rPr lang="en-GB" sz="2000" dirty="0"/>
              <a:t>The </a:t>
            </a:r>
            <a:r>
              <a:rPr lang="en-GB" sz="2000" b="1" dirty="0"/>
              <a:t>static semantics </a:t>
            </a:r>
            <a:r>
              <a:rPr lang="en-GB" sz="2000" dirty="0"/>
              <a:t>of a language supposes that the semantic is not only indirectly related to the meaning of programs during execution; rather, it has to do with the legal forms of programs (syntax rather than semantics). </a:t>
            </a:r>
          </a:p>
          <a:p>
            <a:pPr algn="just"/>
            <a:endParaRPr lang="en-GB" sz="2000" dirty="0"/>
          </a:p>
          <a:p>
            <a:pPr algn="just"/>
            <a:r>
              <a:rPr lang="en-GB" sz="2000" dirty="0"/>
              <a:t>Many static semantic rules of a language state its type constraints. </a:t>
            </a:r>
          </a:p>
          <a:p>
            <a:pPr algn="just"/>
            <a:endParaRPr lang="en-GB" sz="2000" dirty="0"/>
          </a:p>
          <a:p>
            <a:pPr algn="just"/>
            <a:r>
              <a:rPr lang="en-GB" sz="2000" dirty="0"/>
              <a:t>Static semantics is so named because the analysis required to check these specifications can be done at compile time.</a:t>
            </a:r>
          </a:p>
          <a:p>
            <a:pPr algn="just"/>
            <a:endParaRPr lang="en-GB" sz="2000" dirty="0"/>
          </a:p>
          <a:p>
            <a:pPr algn="just"/>
            <a:r>
              <a:rPr lang="en-GB" sz="2000" dirty="0"/>
              <a:t>Because of the problems of describing static semantics with BNF, a variety of more powerful mechanisms has been devised for that task.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99288"/>
            <a:ext cx="8911687" cy="747490"/>
          </a:xfrm>
        </p:spPr>
        <p:txBody>
          <a:bodyPr/>
          <a:lstStyle/>
          <a:p>
            <a:pPr algn="ctr"/>
            <a:r>
              <a:rPr lang="en-GB" dirty="0"/>
              <a:t>Attribute Grammar</a:t>
            </a:r>
          </a:p>
        </p:txBody>
      </p:sp>
      <p:sp>
        <p:nvSpPr>
          <p:cNvPr id="3" name="Content Placeholder 2"/>
          <p:cNvSpPr>
            <a:spLocks noGrp="1"/>
          </p:cNvSpPr>
          <p:nvPr>
            <p:ph sz="quarter" idx="1"/>
          </p:nvPr>
        </p:nvSpPr>
        <p:spPr/>
        <p:txBody>
          <a:bodyPr>
            <a:normAutofit/>
          </a:bodyPr>
          <a:lstStyle/>
          <a:p>
            <a:pPr algn="just"/>
            <a:r>
              <a:rPr lang="en-GB" sz="2000" dirty="0"/>
              <a:t>Attribute grammars are a formal approach both to describing and checking the correctness of the static semantics rules of a program.</a:t>
            </a:r>
          </a:p>
          <a:p>
            <a:pPr algn="just"/>
            <a:endParaRPr lang="en-GB" sz="2000" dirty="0"/>
          </a:p>
          <a:p>
            <a:pPr algn="just"/>
            <a:r>
              <a:rPr lang="en-GB" sz="2000" dirty="0"/>
              <a:t>Although they are not always used in a formal way in compiler design, the basic concepts of attribute grammars are at least informally used in every compiler.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2908"/>
          </a:xfrm>
        </p:spPr>
        <p:txBody>
          <a:bodyPr/>
          <a:lstStyle/>
          <a:p>
            <a:pPr algn="ctr"/>
            <a:r>
              <a:rPr lang="en-GB" dirty="0"/>
              <a:t>Attribute Grammar</a:t>
            </a:r>
          </a:p>
        </p:txBody>
      </p:sp>
      <p:sp>
        <p:nvSpPr>
          <p:cNvPr id="3" name="Content Placeholder 2"/>
          <p:cNvSpPr>
            <a:spLocks noGrp="1"/>
          </p:cNvSpPr>
          <p:nvPr>
            <p:ph sz="quarter" idx="1"/>
          </p:nvPr>
        </p:nvSpPr>
        <p:spPr/>
        <p:txBody>
          <a:bodyPr>
            <a:normAutofit/>
          </a:bodyPr>
          <a:lstStyle/>
          <a:p>
            <a:pPr algn="just"/>
            <a:r>
              <a:rPr lang="en-GB" sz="2000" dirty="0"/>
              <a:t>An </a:t>
            </a:r>
            <a:r>
              <a:rPr lang="en-GB" sz="2000" b="1" dirty="0"/>
              <a:t>attribute grammar </a:t>
            </a:r>
            <a:r>
              <a:rPr lang="en-GB" sz="2000" dirty="0"/>
              <a:t>is a device used to describe more of the structure of a programming language than can be described with a context-free grammar.</a:t>
            </a:r>
          </a:p>
          <a:p>
            <a:pPr algn="just"/>
            <a:endParaRPr lang="en-GB" sz="2000" dirty="0"/>
          </a:p>
          <a:p>
            <a:pPr algn="just"/>
            <a:r>
              <a:rPr lang="en-GB" sz="2000" dirty="0"/>
              <a:t>An attribute grammar is an extension to a context-free grammar. </a:t>
            </a:r>
          </a:p>
          <a:p>
            <a:pPr algn="just"/>
            <a:endParaRPr lang="en-GB" sz="2000" dirty="0"/>
          </a:p>
          <a:p>
            <a:pPr algn="just"/>
            <a:r>
              <a:rPr lang="en-GB" sz="2000" dirty="0"/>
              <a:t>The extension allows certain language rules to be conveniently described, such as type compatibility.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1579"/>
            <a:ext cx="8911687" cy="775199"/>
          </a:xfrm>
        </p:spPr>
        <p:txBody>
          <a:bodyPr/>
          <a:lstStyle/>
          <a:p>
            <a:r>
              <a:rPr lang="en-GB" dirty="0"/>
              <a:t>Concepts of Attribute Grammar</a:t>
            </a:r>
          </a:p>
        </p:txBody>
      </p:sp>
      <p:sp>
        <p:nvSpPr>
          <p:cNvPr id="3" name="Content Placeholder 2"/>
          <p:cNvSpPr>
            <a:spLocks noGrp="1"/>
          </p:cNvSpPr>
          <p:nvPr>
            <p:ph sz="quarter" idx="1"/>
          </p:nvPr>
        </p:nvSpPr>
        <p:spPr>
          <a:xfrm>
            <a:off x="2589212" y="1288473"/>
            <a:ext cx="8915400" cy="5237018"/>
          </a:xfrm>
        </p:spPr>
        <p:txBody>
          <a:bodyPr>
            <a:noAutofit/>
          </a:bodyPr>
          <a:lstStyle/>
          <a:p>
            <a:r>
              <a:rPr lang="en-GB" sz="2000" dirty="0"/>
              <a:t>Attribute grammars are context-free grammars to which have been added attributes, attribute computation functions, and predicate functions.</a:t>
            </a:r>
          </a:p>
          <a:p>
            <a:endParaRPr lang="en-GB" sz="2000" dirty="0"/>
          </a:p>
          <a:p>
            <a:pPr lvl="1"/>
            <a:r>
              <a:rPr lang="en-GB" sz="2000" b="1" dirty="0"/>
              <a:t>Attributes</a:t>
            </a:r>
            <a:r>
              <a:rPr lang="en-GB" sz="2000" dirty="0"/>
              <a:t>, which are associated with grammar symbols (the terminal and nonterminal symbols), are similar to variables in the sense that they can have values assigned to them.</a:t>
            </a:r>
          </a:p>
          <a:p>
            <a:pPr lvl="1"/>
            <a:endParaRPr lang="en-GB" sz="2000" dirty="0"/>
          </a:p>
          <a:p>
            <a:pPr lvl="1"/>
            <a:r>
              <a:rPr lang="en-GB" sz="2000" b="1" dirty="0"/>
              <a:t>Attribute computation functions</a:t>
            </a:r>
            <a:r>
              <a:rPr lang="en-GB" sz="2000" dirty="0"/>
              <a:t>, sometimes called semantic functions, are associated with grammar rules. They are used to specify how attribute values are computed.</a:t>
            </a:r>
          </a:p>
          <a:p>
            <a:pPr lvl="1"/>
            <a:endParaRPr lang="en-GB" sz="2000" dirty="0"/>
          </a:p>
          <a:p>
            <a:pPr lvl="1"/>
            <a:r>
              <a:rPr lang="en-GB" sz="2000" dirty="0"/>
              <a:t>. </a:t>
            </a:r>
            <a:r>
              <a:rPr lang="en-GB" sz="2000" b="1" dirty="0"/>
              <a:t>Predicate functions</a:t>
            </a:r>
            <a:r>
              <a:rPr lang="en-GB" sz="2000" dirty="0"/>
              <a:t>, which state the static semantic rules of the language, are associated with grammar rules.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3143"/>
            <a:ext cx="8911687" cy="733635"/>
          </a:xfrm>
        </p:spPr>
        <p:txBody>
          <a:bodyPr/>
          <a:lstStyle/>
          <a:p>
            <a:pPr algn="ctr"/>
            <a:r>
              <a:rPr lang="en-GB" dirty="0"/>
              <a:t>Intrinsic Attributes</a:t>
            </a:r>
          </a:p>
        </p:txBody>
      </p:sp>
      <p:sp>
        <p:nvSpPr>
          <p:cNvPr id="3" name="Content Placeholder 2"/>
          <p:cNvSpPr>
            <a:spLocks noGrp="1"/>
          </p:cNvSpPr>
          <p:nvPr>
            <p:ph sz="quarter" idx="1"/>
          </p:nvPr>
        </p:nvSpPr>
        <p:spPr>
          <a:xfrm>
            <a:off x="2589212" y="1205345"/>
            <a:ext cx="8915400" cy="5439512"/>
          </a:xfrm>
        </p:spPr>
        <p:txBody>
          <a:bodyPr>
            <a:noAutofit/>
          </a:bodyPr>
          <a:lstStyle/>
          <a:p>
            <a:pPr algn="just"/>
            <a:r>
              <a:rPr lang="en-GB" b="1" dirty="0"/>
              <a:t>Intrinsic attributes </a:t>
            </a:r>
            <a:r>
              <a:rPr lang="en-GB" dirty="0"/>
              <a:t>are synthesized attributes of leaf nodes whose values are determined outside the parse tree.</a:t>
            </a:r>
          </a:p>
          <a:p>
            <a:pPr algn="just"/>
            <a:endParaRPr lang="en-GB" dirty="0"/>
          </a:p>
          <a:p>
            <a:pPr algn="just"/>
            <a:r>
              <a:rPr lang="en-GB" dirty="0"/>
              <a:t>For example, the type of an instance of a variable in a program could come from the symbol table, which is used to store variable names and their types. </a:t>
            </a:r>
          </a:p>
          <a:p>
            <a:pPr algn="just"/>
            <a:endParaRPr lang="en-GB" dirty="0"/>
          </a:p>
          <a:p>
            <a:pPr algn="just"/>
            <a:r>
              <a:rPr lang="en-GB" dirty="0"/>
              <a:t>The contents of the symbol table are set based on earlier declaration statements.</a:t>
            </a:r>
          </a:p>
          <a:p>
            <a:pPr algn="just"/>
            <a:endParaRPr lang="en-GB" dirty="0"/>
          </a:p>
          <a:p>
            <a:pPr algn="just"/>
            <a:r>
              <a:rPr lang="en-GB" dirty="0"/>
              <a:t>Initially, assuming that an unattributed parse tree has been constructed and that attribute values are needed, the only attributes with values are the intrinsic attributes of the leaf nodes.</a:t>
            </a:r>
          </a:p>
          <a:p>
            <a:pPr algn="just"/>
            <a:endParaRPr lang="en-GB" dirty="0"/>
          </a:p>
          <a:p>
            <a:pPr algn="just"/>
            <a:r>
              <a:rPr lang="en-GB" dirty="0"/>
              <a:t>Given the intrinsic attribute values on a parse tree, the semantic functions can be used to compute the remaining attribute values.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F619-FBFC-47CC-9FD6-E2563C20DCEA}"/>
              </a:ext>
            </a:extLst>
          </p:cNvPr>
          <p:cNvSpPr>
            <a:spLocks noGrp="1"/>
          </p:cNvSpPr>
          <p:nvPr>
            <p:ph type="title"/>
          </p:nvPr>
        </p:nvSpPr>
        <p:spPr>
          <a:xfrm>
            <a:off x="2312706" y="2788555"/>
            <a:ext cx="8911687" cy="1280890"/>
          </a:xfrm>
        </p:spPr>
        <p:txBody>
          <a:bodyPr anchor="b"/>
          <a:lstStyle/>
          <a:p>
            <a:pPr algn="ctr"/>
            <a:r>
              <a:rPr lang="en-GB" dirty="0"/>
              <a:t>Questions!!!</a:t>
            </a:r>
          </a:p>
        </p:txBody>
      </p:sp>
    </p:spTree>
    <p:extLst>
      <p:ext uri="{BB962C8B-B14F-4D97-AF65-F5344CB8AC3E}">
        <p14:creationId xmlns:p14="http://schemas.microsoft.com/office/powerpoint/2010/main" val="59457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Problem of Describing Syntax</a:t>
            </a:r>
          </a:p>
        </p:txBody>
      </p:sp>
      <p:sp>
        <p:nvSpPr>
          <p:cNvPr id="3" name="Content Placeholder 2"/>
          <p:cNvSpPr>
            <a:spLocks noGrp="1"/>
          </p:cNvSpPr>
          <p:nvPr>
            <p:ph sz="quarter" idx="1"/>
          </p:nvPr>
        </p:nvSpPr>
        <p:spPr/>
        <p:txBody>
          <a:bodyPr>
            <a:normAutofit/>
          </a:bodyPr>
          <a:lstStyle/>
          <a:p>
            <a:pPr algn="just"/>
            <a:r>
              <a:rPr lang="en-GB" dirty="0"/>
              <a:t>The formal description of the syntax of programming languages often do not include descriptions of the lowest-level syntactic units.</a:t>
            </a:r>
          </a:p>
          <a:p>
            <a:pPr algn="just"/>
            <a:endParaRPr lang="en-GB" dirty="0"/>
          </a:p>
          <a:p>
            <a:pPr algn="just"/>
            <a:r>
              <a:rPr lang="en-GB" dirty="0"/>
              <a:t>These syntactic units are called </a:t>
            </a:r>
            <a:r>
              <a:rPr lang="en-GB" b="1" dirty="0"/>
              <a:t>lexemes</a:t>
            </a:r>
            <a:r>
              <a:rPr lang="en-GB" dirty="0"/>
              <a:t>.</a:t>
            </a:r>
          </a:p>
          <a:p>
            <a:pPr algn="just"/>
            <a:endParaRPr lang="en-GB" dirty="0"/>
          </a:p>
          <a:p>
            <a:pPr algn="just"/>
            <a:r>
              <a:rPr lang="en-GB" dirty="0"/>
              <a:t>The </a:t>
            </a:r>
            <a:r>
              <a:rPr lang="en-GB" b="1" dirty="0"/>
              <a:t>lexemes</a:t>
            </a:r>
            <a:r>
              <a:rPr lang="en-GB" dirty="0"/>
              <a:t> of a programming language include its numeric literals, operators, and special words, among others.</a:t>
            </a:r>
          </a:p>
          <a:p>
            <a:pPr algn="just"/>
            <a:endParaRPr lang="en-GB" dirty="0"/>
          </a:p>
          <a:p>
            <a:pPr algn="just"/>
            <a:r>
              <a:rPr lang="en-GB" dirty="0"/>
              <a:t>The description of lexemes can be given by a lexical specification, usually separate from the syntactic description of the language.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Problem of Describing Syntax</a:t>
            </a:r>
          </a:p>
        </p:txBody>
      </p:sp>
      <p:sp>
        <p:nvSpPr>
          <p:cNvPr id="3" name="Content Placeholder 2"/>
          <p:cNvSpPr>
            <a:spLocks noGrp="1"/>
          </p:cNvSpPr>
          <p:nvPr>
            <p:ph sz="quarter" idx="1"/>
          </p:nvPr>
        </p:nvSpPr>
        <p:spPr/>
        <p:txBody>
          <a:bodyPr>
            <a:normAutofit lnSpcReduction="10000"/>
          </a:bodyPr>
          <a:lstStyle/>
          <a:p>
            <a:pPr algn="just"/>
            <a:r>
              <a:rPr lang="en-GB" dirty="0"/>
              <a:t>Think of programs as strings of lexemes rather than of characters.</a:t>
            </a:r>
          </a:p>
          <a:p>
            <a:pPr algn="just"/>
            <a:endParaRPr lang="en-GB" dirty="0"/>
          </a:p>
          <a:p>
            <a:pPr algn="just"/>
            <a:r>
              <a:rPr lang="en-GB" b="1" dirty="0"/>
              <a:t>Lexemes </a:t>
            </a:r>
            <a:r>
              <a:rPr lang="en-GB" dirty="0"/>
              <a:t>are partitioned into groups such as:</a:t>
            </a:r>
          </a:p>
          <a:p>
            <a:pPr lvl="1" algn="just"/>
            <a:r>
              <a:rPr lang="en-GB" dirty="0"/>
              <a:t>variable names</a:t>
            </a:r>
          </a:p>
          <a:p>
            <a:pPr lvl="1" algn="just"/>
            <a:r>
              <a:rPr lang="en-GB" dirty="0"/>
              <a:t>Methods (functions)</a:t>
            </a:r>
          </a:p>
          <a:p>
            <a:pPr lvl="1" algn="just"/>
            <a:r>
              <a:rPr lang="en-GB" dirty="0"/>
              <a:t>Etc.</a:t>
            </a:r>
          </a:p>
          <a:p>
            <a:pPr lvl="1" algn="just"/>
            <a:endParaRPr lang="en-GB" dirty="0"/>
          </a:p>
          <a:p>
            <a:pPr algn="just"/>
            <a:r>
              <a:rPr lang="en-GB" dirty="0"/>
              <a:t>These groups are called identifiers.</a:t>
            </a:r>
          </a:p>
          <a:p>
            <a:pPr algn="just"/>
            <a:endParaRPr lang="en-GB" dirty="0"/>
          </a:p>
          <a:p>
            <a:pPr algn="just"/>
            <a:r>
              <a:rPr lang="en-GB" dirty="0"/>
              <a:t>Each group is represented by a name or </a:t>
            </a:r>
            <a:r>
              <a:rPr lang="en-GB" b="1" dirty="0"/>
              <a:t>token.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Problem of Describing Syntax</a:t>
            </a:r>
          </a:p>
        </p:txBody>
      </p:sp>
      <p:sp>
        <p:nvSpPr>
          <p:cNvPr id="3" name="Content Placeholder 2"/>
          <p:cNvSpPr>
            <a:spLocks noGrp="1"/>
          </p:cNvSpPr>
          <p:nvPr>
            <p:ph sz="quarter" idx="1"/>
          </p:nvPr>
        </p:nvSpPr>
        <p:spPr/>
        <p:txBody>
          <a:bodyPr/>
          <a:lstStyle/>
          <a:p>
            <a:pPr algn="just"/>
            <a:r>
              <a:rPr lang="en-GB" dirty="0"/>
              <a:t>A </a:t>
            </a:r>
            <a:r>
              <a:rPr lang="en-GB" b="1" dirty="0"/>
              <a:t>token </a:t>
            </a:r>
            <a:r>
              <a:rPr lang="en-GB" dirty="0"/>
              <a:t>of a language is a category of its lexemes.</a:t>
            </a:r>
          </a:p>
          <a:p>
            <a:pPr algn="just"/>
            <a:endParaRPr lang="en-GB" dirty="0"/>
          </a:p>
          <a:p>
            <a:pPr algn="just"/>
            <a:r>
              <a:rPr lang="en-GB" dirty="0"/>
              <a:t>For example, an identifier is a </a:t>
            </a:r>
            <a:r>
              <a:rPr lang="en-GB" b="1" dirty="0"/>
              <a:t>token </a:t>
            </a:r>
            <a:r>
              <a:rPr lang="en-GB" dirty="0"/>
              <a:t>that can have lexemes, or instances such as sum or total.</a:t>
            </a:r>
          </a:p>
          <a:p>
            <a:pPr algn="just"/>
            <a:endParaRPr lang="en-GB" dirty="0"/>
          </a:p>
          <a:p>
            <a:pPr algn="just"/>
            <a:r>
              <a:rPr lang="en-GB" dirty="0"/>
              <a:t>In some cases, a token has only a single possible lexeme.</a:t>
            </a:r>
          </a:p>
          <a:p>
            <a:pPr algn="just"/>
            <a:endParaRPr lang="en-GB" dirty="0"/>
          </a:p>
          <a:p>
            <a:pPr algn="just"/>
            <a:endParaRPr lang="en-GB" dirty="0"/>
          </a:p>
          <a:p>
            <a:pPr algn="just"/>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288" y="194619"/>
            <a:ext cx="8911687" cy="595090"/>
          </a:xfrm>
        </p:spPr>
        <p:txBody>
          <a:bodyPr>
            <a:normAutofit fontScale="90000"/>
          </a:bodyPr>
          <a:lstStyle/>
          <a:p>
            <a:pPr algn="ctr"/>
            <a:r>
              <a:rPr lang="en-GB" dirty="0"/>
              <a:t>Problem of Describing Syntax</a:t>
            </a:r>
          </a:p>
        </p:txBody>
      </p:sp>
      <p:sp>
        <p:nvSpPr>
          <p:cNvPr id="3" name="Content Placeholder 2"/>
          <p:cNvSpPr>
            <a:spLocks noGrp="1"/>
          </p:cNvSpPr>
          <p:nvPr>
            <p:ph sz="quarter" idx="1"/>
          </p:nvPr>
        </p:nvSpPr>
        <p:spPr>
          <a:xfrm>
            <a:off x="2589212" y="983672"/>
            <a:ext cx="8915400" cy="5874328"/>
          </a:xfrm>
        </p:spPr>
        <p:txBody>
          <a:bodyPr>
            <a:normAutofit/>
          </a:bodyPr>
          <a:lstStyle/>
          <a:p>
            <a:pPr algn="just"/>
            <a:r>
              <a:rPr lang="en-GB" dirty="0"/>
              <a:t>For example, consider the simple statement:</a:t>
            </a:r>
          </a:p>
          <a:p>
            <a:pPr algn="just"/>
            <a:endParaRPr lang="en-GB" dirty="0"/>
          </a:p>
          <a:p>
            <a:pPr lvl="1" algn="just">
              <a:buNone/>
            </a:pPr>
            <a:r>
              <a:rPr lang="en-GB" dirty="0"/>
              <a:t>			index = 2*count+17;</a:t>
            </a:r>
          </a:p>
          <a:p>
            <a:pPr lvl="1" algn="just">
              <a:buNone/>
            </a:pPr>
            <a:endParaRPr lang="en-GB" dirty="0"/>
          </a:p>
          <a:p>
            <a:pPr algn="just"/>
            <a:r>
              <a:rPr lang="en-GB" dirty="0"/>
              <a:t>This statement can be described in the following form:</a:t>
            </a:r>
          </a:p>
          <a:p>
            <a:pPr algn="just"/>
            <a:endParaRPr lang="en-GB" dirty="0"/>
          </a:p>
          <a:p>
            <a:pPr lvl="1" algn="just">
              <a:buNone/>
            </a:pPr>
            <a:r>
              <a:rPr lang="en-GB" b="1" dirty="0"/>
              <a:t>	Lexeme			token</a:t>
            </a:r>
          </a:p>
          <a:p>
            <a:pPr lvl="1" algn="just">
              <a:buNone/>
            </a:pPr>
            <a:r>
              <a:rPr lang="en-GB" dirty="0"/>
              <a:t>	Index			identifier</a:t>
            </a:r>
          </a:p>
          <a:p>
            <a:pPr lvl="1" algn="just">
              <a:buNone/>
            </a:pPr>
            <a:r>
              <a:rPr lang="en-GB" dirty="0"/>
              <a:t>	=				</a:t>
            </a:r>
            <a:r>
              <a:rPr lang="en-GB" dirty="0" err="1"/>
              <a:t>equal_sign</a:t>
            </a:r>
            <a:endParaRPr lang="en-GB" dirty="0"/>
          </a:p>
          <a:p>
            <a:pPr lvl="1" algn="just">
              <a:buNone/>
            </a:pPr>
            <a:r>
              <a:rPr lang="en-GB" dirty="0"/>
              <a:t>	2				</a:t>
            </a:r>
            <a:r>
              <a:rPr lang="en-GB" dirty="0" err="1"/>
              <a:t>int_literal</a:t>
            </a:r>
            <a:endParaRPr lang="en-GB" dirty="0"/>
          </a:p>
          <a:p>
            <a:pPr lvl="1" algn="just">
              <a:buNone/>
            </a:pPr>
            <a:r>
              <a:rPr lang="en-GB" dirty="0"/>
              <a:t>	*				</a:t>
            </a:r>
            <a:r>
              <a:rPr lang="en-GB" dirty="0" err="1"/>
              <a:t>mult_op</a:t>
            </a:r>
            <a:endParaRPr lang="en-GB" dirty="0"/>
          </a:p>
          <a:p>
            <a:pPr lvl="1" algn="just">
              <a:buNone/>
            </a:pPr>
            <a:r>
              <a:rPr lang="en-GB" dirty="0"/>
              <a:t>	count			identifier</a:t>
            </a:r>
          </a:p>
          <a:p>
            <a:pPr lvl="1" algn="just">
              <a:buNone/>
            </a:pPr>
            <a:r>
              <a:rPr lang="en-GB" dirty="0"/>
              <a:t>	+				</a:t>
            </a:r>
            <a:r>
              <a:rPr lang="en-GB" dirty="0" err="1"/>
              <a:t>plus_op</a:t>
            </a:r>
            <a:endParaRPr lang="en-GB" dirty="0"/>
          </a:p>
          <a:p>
            <a:pPr lvl="1" algn="just">
              <a:buNone/>
            </a:pPr>
            <a:r>
              <a:rPr lang="en-GB" dirty="0"/>
              <a:t>	17			</a:t>
            </a:r>
            <a:r>
              <a:rPr lang="en-GB" dirty="0" err="1"/>
              <a:t>int_literal</a:t>
            </a:r>
            <a:endParaRPr lang="en-GB" dirty="0"/>
          </a:p>
          <a:p>
            <a:pPr lvl="1" algn="just">
              <a:buNone/>
            </a:pPr>
            <a:r>
              <a:rPr lang="en-GB" dirty="0"/>
              <a:t>	;				semicolon</a:t>
            </a:r>
          </a:p>
          <a:p>
            <a:pPr lvl="1" algn="just">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673"/>
            <a:ext cx="8911687" cy="622799"/>
          </a:xfrm>
        </p:spPr>
        <p:txBody>
          <a:bodyPr>
            <a:normAutofit fontScale="90000"/>
          </a:bodyPr>
          <a:lstStyle/>
          <a:p>
            <a:pPr algn="ctr"/>
            <a:r>
              <a:rPr lang="en-GB" dirty="0"/>
              <a:t>Language Recognisers and Generators</a:t>
            </a:r>
          </a:p>
        </p:txBody>
      </p:sp>
      <p:sp>
        <p:nvSpPr>
          <p:cNvPr id="3" name="Content Placeholder 2"/>
          <p:cNvSpPr>
            <a:spLocks noGrp="1"/>
          </p:cNvSpPr>
          <p:nvPr>
            <p:ph sz="quarter" idx="1"/>
          </p:nvPr>
        </p:nvSpPr>
        <p:spPr>
          <a:xfrm>
            <a:off x="2686194" y="914399"/>
            <a:ext cx="8915400" cy="5880927"/>
          </a:xfrm>
        </p:spPr>
        <p:txBody>
          <a:bodyPr>
            <a:noAutofit/>
          </a:bodyPr>
          <a:lstStyle/>
          <a:p>
            <a:pPr algn="just"/>
            <a:r>
              <a:rPr lang="en-GB" dirty="0"/>
              <a:t>Languages are formally defined in two </a:t>
            </a:r>
            <a:r>
              <a:rPr lang="en-GB" dirty="0" err="1"/>
              <a:t>dintinct</a:t>
            </a:r>
            <a:r>
              <a:rPr lang="en-GB" dirty="0"/>
              <a:t> ways:</a:t>
            </a:r>
          </a:p>
          <a:p>
            <a:pPr lvl="1" algn="just"/>
            <a:r>
              <a:rPr lang="en-GB" sz="1800" dirty="0"/>
              <a:t>Language Recognition</a:t>
            </a:r>
          </a:p>
          <a:p>
            <a:pPr lvl="1" algn="just"/>
            <a:r>
              <a:rPr lang="en-GB" sz="1800" dirty="0"/>
              <a:t>Language Generation</a:t>
            </a:r>
          </a:p>
          <a:p>
            <a:pPr lvl="1" algn="just"/>
            <a:endParaRPr lang="en-GB" sz="1800" dirty="0"/>
          </a:p>
          <a:p>
            <a:pPr algn="just"/>
            <a:r>
              <a:rPr lang="en-GB" dirty="0"/>
              <a:t>Language Recogniser:</a:t>
            </a:r>
          </a:p>
          <a:p>
            <a:pPr lvl="1" algn="just"/>
            <a:r>
              <a:rPr lang="en-GB" sz="1800" dirty="0"/>
              <a:t>A recogniser is a device that reads the input strings of a language and decides whether the input strings belong to the language.</a:t>
            </a:r>
          </a:p>
          <a:p>
            <a:pPr lvl="1" algn="just"/>
            <a:endParaRPr lang="en-GB" sz="1800" dirty="0"/>
          </a:p>
          <a:p>
            <a:pPr lvl="1" algn="just"/>
            <a:r>
              <a:rPr lang="en-GB" sz="1800" dirty="0"/>
              <a:t>The recogniser only determines whether given programs are in the language.</a:t>
            </a:r>
          </a:p>
          <a:p>
            <a:pPr lvl="1" algn="just"/>
            <a:endParaRPr lang="en-GB" sz="1800" dirty="0"/>
          </a:p>
          <a:p>
            <a:pPr lvl="1" algn="just"/>
            <a:r>
              <a:rPr lang="en-GB" sz="1800" dirty="0"/>
              <a:t>For example, the syntax analyser part of a compiler is a recognition device.</a:t>
            </a:r>
          </a:p>
          <a:p>
            <a:pPr lvl="1" algn="just"/>
            <a:endParaRPr lang="en-GB" sz="1800" dirty="0"/>
          </a:p>
          <a:p>
            <a:pPr lvl="1" algn="just"/>
            <a:r>
              <a:rPr lang="en-GB" sz="1800" dirty="0"/>
              <a:t>The syntax analyser is also known as a parser.</a:t>
            </a:r>
          </a:p>
          <a:p>
            <a:pPr lvl="1" algn="just"/>
            <a:endParaRPr lang="en-GB" sz="1800" dirty="0"/>
          </a:p>
          <a:p>
            <a:pPr lvl="1" algn="just"/>
            <a:r>
              <a:rPr lang="en-GB" sz="1800" dirty="0"/>
              <a:t>The parser determines whether the given programs are syntactically correct.</a:t>
            </a:r>
          </a:p>
          <a:p>
            <a:pPr algn="just"/>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Language Recognisers and Generators</a:t>
            </a:r>
          </a:p>
        </p:txBody>
      </p:sp>
      <p:sp>
        <p:nvSpPr>
          <p:cNvPr id="3" name="Content Placeholder 2"/>
          <p:cNvSpPr>
            <a:spLocks noGrp="1"/>
          </p:cNvSpPr>
          <p:nvPr>
            <p:ph sz="quarter" idx="1"/>
          </p:nvPr>
        </p:nvSpPr>
        <p:spPr>
          <a:xfrm>
            <a:off x="2589212" y="2133599"/>
            <a:ext cx="8915400" cy="4946073"/>
          </a:xfrm>
        </p:spPr>
        <p:txBody>
          <a:bodyPr>
            <a:normAutofit/>
          </a:bodyPr>
          <a:lstStyle/>
          <a:p>
            <a:pPr algn="just"/>
            <a:r>
              <a:rPr lang="en-GB" sz="2000" dirty="0"/>
              <a:t>Language Generator:</a:t>
            </a:r>
          </a:p>
          <a:p>
            <a:pPr lvl="1" algn="just"/>
            <a:r>
              <a:rPr lang="en-GB" sz="2000" dirty="0"/>
              <a:t>Language generator is a device that generates sentences of a language.</a:t>
            </a:r>
          </a:p>
          <a:p>
            <a:pPr lvl="1" algn="just"/>
            <a:endParaRPr lang="en-GB" sz="2000" dirty="0"/>
          </a:p>
          <a:p>
            <a:pPr lvl="1" algn="just"/>
            <a:r>
              <a:rPr lang="en-GB" sz="2000" dirty="0"/>
              <a:t>One can determine if the syntax of a particular sentence is correct by comparing it to the structure of the generator.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TotalTime>
  <Words>3028</Words>
  <Application>Microsoft Office PowerPoint</Application>
  <PresentationFormat>Widescreen</PresentationFormat>
  <Paragraphs>335</Paragraphs>
  <Slides>38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Century Gothic</vt:lpstr>
      <vt:lpstr>Wingdings 3</vt:lpstr>
      <vt:lpstr>Wisp</vt:lpstr>
      <vt:lpstr>1_Wisp</vt:lpstr>
      <vt:lpstr>PowerPoint Presentation</vt:lpstr>
      <vt:lpstr>Organisation of Programming Languages CMP 401 Describing Syntax</vt:lpstr>
      <vt:lpstr>Problem of Describing Syntax</vt:lpstr>
      <vt:lpstr>Problem of Describing Syntax</vt:lpstr>
      <vt:lpstr>Problem of Describing Syntax</vt:lpstr>
      <vt:lpstr>Problem of Describing Syntax</vt:lpstr>
      <vt:lpstr>Problem of Describing Syntax</vt:lpstr>
      <vt:lpstr>Language Recognisers and Generators</vt:lpstr>
      <vt:lpstr>Language Recognisers and Generators</vt:lpstr>
      <vt:lpstr>Formal Methods of Describing Syntax</vt:lpstr>
      <vt:lpstr>Backus-Naur Form (BNF)</vt:lpstr>
      <vt:lpstr>Backus-Naur Form (BNF)</vt:lpstr>
      <vt:lpstr>Backus-Naur Form (BNF)</vt:lpstr>
      <vt:lpstr>Backus-Naur Form (BNF)</vt:lpstr>
      <vt:lpstr>Backus-Naur Form (BNF)</vt:lpstr>
      <vt:lpstr>Backus-Naur Form (BNF)</vt:lpstr>
      <vt:lpstr>Grammar and Derivation</vt:lpstr>
      <vt:lpstr>Grammar and Derivation</vt:lpstr>
      <vt:lpstr>Grammar and Derivation</vt:lpstr>
      <vt:lpstr>Grammar and Derivation</vt:lpstr>
      <vt:lpstr>Grammar and Derivation</vt:lpstr>
      <vt:lpstr>Grammar and Derivation</vt:lpstr>
      <vt:lpstr>Grammar and Derivation</vt:lpstr>
      <vt:lpstr>Parse Tree</vt:lpstr>
      <vt:lpstr>Parse Tree</vt:lpstr>
      <vt:lpstr>Ambiguity</vt:lpstr>
      <vt:lpstr>Ambiguity</vt:lpstr>
      <vt:lpstr>Ambiguity</vt:lpstr>
      <vt:lpstr>Abiguity</vt:lpstr>
      <vt:lpstr>Ambiguity Problem</vt:lpstr>
      <vt:lpstr>Static Semantic</vt:lpstr>
      <vt:lpstr>Static Semantic</vt:lpstr>
      <vt:lpstr>Static Semantic</vt:lpstr>
      <vt:lpstr>Attribute Grammar</vt:lpstr>
      <vt:lpstr>Attribute Grammar</vt:lpstr>
      <vt:lpstr>Concepts of Attribute Grammar</vt:lpstr>
      <vt:lpstr>Intrinsic Attributes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26</cp:revision>
  <dcterms:created xsi:type="dcterms:W3CDTF">2022-10-22T10:56:23Z</dcterms:created>
  <dcterms:modified xsi:type="dcterms:W3CDTF">2022-10-24T07:19:56Z</dcterms:modified>
</cp:coreProperties>
</file>