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heme" Target="theme/theme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1/20/2023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1/20/2023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1/20/2023</a:t>
            </a:fld>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1/20/2023</a:t>
            </a:fld>
            <a:endParaRPr lang="en-US"/>
          </a:p>
        </p:txBody>
      </p:sp>
      <p:sp>
        <p:nvSpPr>
          <p:cNvPr id="8" name="Footer Placeholder 4"/>
          <p:cNvSpPr>
            <a:spLocks noGrp="1"/>
          </p:cNvSpPr>
          <p:nvPr>
            <p:ph type="ftr" sz="quarter" idx="11"/>
          </p:nvPr>
        </p:nvSpPr>
        <p:spPr/>
        <p:txBody>
          <a:bodyPr/>
          <a:lstStyle>
            <a:lvl1pPr>
              <a:defRPr/>
            </a:lvl1pPr>
          </a:lstStyle>
          <a:p>
            <a:r>
              <a:rPr lang="en-US"/>
              <a:t>Chapter 9 Software evolution</a:t>
            </a:r>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1/20/2023</a:t>
            </a:fld>
            <a:endParaRPr lang="en-US"/>
          </a:p>
        </p:txBody>
      </p:sp>
      <p:sp>
        <p:nvSpPr>
          <p:cNvPr id="4" name="Footer Placeholder 4"/>
          <p:cNvSpPr>
            <a:spLocks noGrp="1"/>
          </p:cNvSpPr>
          <p:nvPr>
            <p:ph type="ftr" sz="quarter" idx="11"/>
          </p:nvPr>
        </p:nvSpPr>
        <p:spPr/>
        <p:txBody>
          <a:bodyPr/>
          <a:lstStyle>
            <a:lvl1pPr>
              <a:defRPr/>
            </a:lvl1pPr>
          </a:lstStyle>
          <a:p>
            <a:r>
              <a:rPr lang="en-US"/>
              <a:t>Chapter 9 Software evolution</a:t>
            </a:r>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1/20/2023</a:t>
            </a:fld>
            <a:endParaRPr lang="en-US"/>
          </a:p>
        </p:txBody>
      </p:sp>
      <p:sp>
        <p:nvSpPr>
          <p:cNvPr id="3" name="Footer Placeholder 4"/>
          <p:cNvSpPr>
            <a:spLocks noGrp="1"/>
          </p:cNvSpPr>
          <p:nvPr>
            <p:ph type="ftr" sz="quarter" idx="11"/>
          </p:nvPr>
        </p:nvSpPr>
        <p:spPr/>
        <p:txBody>
          <a:bodyPr/>
          <a:lstStyle>
            <a:lvl1pPr>
              <a:defRPr/>
            </a:lvl1pPr>
          </a:lstStyle>
          <a:p>
            <a:r>
              <a:rPr lang="en-US"/>
              <a:t>Chapter 9 Software evolution</a:t>
            </a:r>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1/20/2023</a:t>
            </a:fld>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1/20/2023</a:t>
            </a:fld>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9 Software evolution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pdf"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d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2.pd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4.pdf"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6.pdf"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d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0.pdf"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22.pd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24.pdf"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pdf"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d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df"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 – Software Evolution</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9 Software evolution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p>
        </p:txBody>
      </p:sp>
      <p:sp>
        <p:nvSpPr>
          <p:cNvPr id="3" name="Content Placeholder 2"/>
          <p:cNvSpPr>
            <a:spLocks noGrp="1"/>
          </p:cNvSpPr>
          <p:nvPr>
            <p:ph idx="1"/>
          </p:nvPr>
        </p:nvSpPr>
        <p:spPr/>
        <p:txBody>
          <a:bodyPr/>
          <a:lstStyle/>
          <a:p>
            <a:r>
              <a:rPr lang="en-US" dirty="0"/>
              <a:t>Iteration of the development process where the revisions to the system are designed, implemented and tested.</a:t>
            </a:r>
          </a:p>
          <a:p>
            <a:r>
              <a:rPr lang="en-US" dirty="0"/>
              <a:t>A critical difference is that the first stage of change implementation may involve program understanding, especially if the original system developers are not responsible for  the change implementation. </a:t>
            </a:r>
          </a:p>
          <a:p>
            <a:r>
              <a:rPr lang="en-US" dirty="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repaired to allow normal operation to continue;</a:t>
            </a:r>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emergency repair process</a:t>
            </a:r>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evolution</a:t>
            </a:r>
          </a:p>
        </p:txBody>
      </p:sp>
      <p:sp>
        <p:nvSpPr>
          <p:cNvPr id="3" name="Content Placeholder 2"/>
          <p:cNvSpPr>
            <a:spLocks noGrp="1"/>
          </p:cNvSpPr>
          <p:nvPr>
            <p:ph idx="1"/>
          </p:nvPr>
        </p:nvSpPr>
        <p:spPr/>
        <p:txBody>
          <a:bodyPr/>
          <a:lstStyle/>
          <a:p>
            <a:r>
              <a:rPr lang="en-US" dirty="0"/>
              <a:t>Agile methods are based on incremental development so the transition from development to evolution is a seamless one.</a:t>
            </a:r>
          </a:p>
          <a:p>
            <a:pPr lvl="1"/>
            <a:r>
              <a:rPr lang="en-US" dirty="0"/>
              <a:t>Evolution is simply a continuation of the development process based on frequent system releases.</a:t>
            </a:r>
          </a:p>
          <a:p>
            <a:r>
              <a:rPr lang="en-US" dirty="0"/>
              <a:t>Automated regression testing is particularly valuable when changes are made to a system.</a:t>
            </a:r>
          </a:p>
          <a:p>
            <a:r>
              <a:rPr lang="en-US" dirty="0"/>
              <a:t>Changes may be expressed as additional user stories.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Handover problems</a:t>
            </a:r>
          </a:p>
        </p:txBody>
      </p:sp>
      <p:sp>
        <p:nvSpPr>
          <p:cNvPr id="3" name="Content Placeholder 2"/>
          <p:cNvSpPr>
            <a:spLocks noGrp="1"/>
          </p:cNvSpPr>
          <p:nvPr>
            <p:ph idx="1"/>
          </p:nvPr>
        </p:nvSpPr>
        <p:spPr/>
        <p:txBody>
          <a:bodyPr/>
          <a:lstStyle/>
          <a:p>
            <a:r>
              <a:rPr lang="en-US" dirty="0"/>
              <a:t>Where the development team have used an agile approach but the evolution team is unfamiliar with agile methods and prefer a plan-based approach. </a:t>
            </a:r>
          </a:p>
          <a:p>
            <a:pPr lvl="1"/>
            <a:r>
              <a:rPr lang="en-US" dirty="0"/>
              <a:t>The evolution team may expect detailed documentation to support evolution and this is not produced in agile processes. </a:t>
            </a:r>
            <a:endParaRPr lang="en-GB" dirty="0"/>
          </a:p>
          <a:p>
            <a:r>
              <a:rPr lang="en-US" dirty="0"/>
              <a:t>Where a plan-based approach has been used for development but the evolution team prefer to use agile methods. </a:t>
            </a:r>
          </a:p>
          <a:p>
            <a:pPr lvl="1"/>
            <a:r>
              <a:rPr lang="en-US" dirty="0"/>
              <a:t>The evolution team may have to start from scratch developing automated tests and the code in the system may not have been </a:t>
            </a:r>
            <a:r>
              <a:rPr lang="en-US" dirty="0" err="1"/>
              <a:t>refactored</a:t>
            </a:r>
            <a:r>
              <a:rPr lang="en-US" dirty="0"/>
              <a:t> and simplified as is expected in agile development.  </a:t>
            </a:r>
            <a:endParaRPr lang="en-GB" dirty="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 several major 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 </a:t>
            </a:r>
          </a:p>
          <a:p>
            <a:pPr lvl="1">
              <a:lnSpc>
                <a:spcPct val="90000"/>
              </a:lnSpc>
            </a:pPr>
            <a:r>
              <a:rPr lang="en-GB" dirty="0"/>
              <a:t>It is not clear if these are applicable to other types of software system.</a:t>
            </a:r>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 changed if they </a:t>
            </a:r>
            <a:br>
              <a:rPr lang="en-GB" sz="2400" dirty="0"/>
            </a:br>
            <a:r>
              <a:rPr lang="en-GB" sz="2400" dirty="0"/>
              <a:t>are 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a:t>Change is 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Lehman’s laws</a:t>
            </a:r>
            <a:r>
              <a:rPr lang="en-GB" dirty="0"/>
              <a:t> </a:t>
            </a:r>
            <a:endParaRPr lang="en-US" dirty="0"/>
          </a:p>
        </p:txBody>
      </p:sp>
      <p:graphicFrame>
        <p:nvGraphicFramePr>
          <p:cNvPr id="4" name="Content Placeholder 3"/>
          <p:cNvGraphicFramePr>
            <a:graphicFrameLocks noGrp="1"/>
          </p:cNvGraphicFramePr>
          <p:nvPr>
            <p:ph idx="1"/>
          </p:nvPr>
        </p:nvGraphicFramePr>
        <p:xfrm>
          <a:off x="445885" y="1850866"/>
          <a:ext cx="8240916" cy="3608070"/>
        </p:xfrm>
        <a:graphic>
          <a:graphicData uri="http://schemas.openxmlformats.org/drawingml/2006/table">
            <a:tbl>
              <a:tblPr firstRow="1" bandRow="1">
                <a:tableStyleId>{5C22544A-7EE6-4342-B048-85BDC9FD1C3A}</a:tableStyleId>
              </a:tblPr>
              <a:tblGrid>
                <a:gridCol w="1918652">
                  <a:extLst>
                    <a:ext uri="{9D8B030D-6E8A-4147-A177-3AD203B41FA5}">
                      <a16:colId xmlns:a16="http://schemas.microsoft.com/office/drawing/2014/main" val="20000"/>
                    </a:ext>
                  </a:extLst>
                </a:gridCol>
                <a:gridCol w="6322264">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Times New Roman"/>
                        </a:rPr>
                        <a:t>Law</a:t>
                      </a:r>
                      <a:endParaRPr lang="en-GB" sz="1600" dirty="0">
                        <a:latin typeface="Arial"/>
                        <a:ea typeface="Calibri"/>
                        <a:cs typeface="Times New Roman"/>
                      </a:endParaRPr>
                    </a:p>
                  </a:txBody>
                  <a:tcPr marL="54610" marR="54610" marT="73025" marB="73025"/>
                </a:tc>
                <a:tc>
                  <a:txBody>
                    <a:bodyPr/>
                    <a:lstStyle/>
                    <a:p>
                      <a:pPr>
                        <a:spcAft>
                          <a:spcPts val="600"/>
                        </a:spcAft>
                      </a:pPr>
                      <a:r>
                        <a:rPr lang="en-US" sz="1600" dirty="0">
                          <a:latin typeface="Arial"/>
                          <a:ea typeface="Calibri"/>
                          <a:cs typeface="Times New Roman"/>
                        </a:rPr>
                        <a:t>Description</a:t>
                      </a:r>
                      <a:endParaRPr lang="en-GB" sz="1600" dirty="0">
                        <a:latin typeface="Arial"/>
                        <a:ea typeface="Calibri"/>
                        <a:cs typeface="Times New Roman"/>
                      </a:endParaRPr>
                    </a:p>
                  </a:txBody>
                  <a:tcPr marL="54610" marR="54610"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Continuing change</a:t>
                      </a:r>
                      <a:endParaRPr lang="en-GB" sz="1600" dirty="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A program that is used in a real-world environment must necessarily change, or else become progressively less useful in that environment.</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Times New Roman"/>
                        </a:rPr>
                        <a:t>Increasing complexity</a:t>
                      </a:r>
                      <a:endParaRPr lang="en-GB" sz="1600" dirty="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As an evolving program changes, its structure tends to become more complex. Extra resources must be devoted to preserving and simplifying the structure.</a:t>
                      </a:r>
                      <a:endParaRPr lang="en-GB" sz="1600">
                        <a:latin typeface="Arial"/>
                        <a:ea typeface="Calibri"/>
                        <a:cs typeface="Times New Roman"/>
                      </a:endParaRPr>
                    </a:p>
                  </a:txBody>
                  <a:tcPr marL="54610" marR="54610"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Large program evolution</a:t>
                      </a:r>
                      <a:endParaRPr lang="en-GB" sz="160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600">
                        <a:latin typeface="Arial"/>
                        <a:ea typeface="Calibri"/>
                        <a:cs typeface="Times New Roman"/>
                      </a:endParaRPr>
                    </a:p>
                  </a:txBody>
                  <a:tcPr marL="54610" marR="54610"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Organizational stability</a:t>
                      </a:r>
                      <a:endParaRPr lang="en-GB" sz="160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Over a program’s lifetime, its rate of development is approximately constant and independent of the resources devoted to system development.</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Evolution processes</a:t>
            </a:r>
          </a:p>
          <a:p>
            <a:pPr lvl="1"/>
            <a:r>
              <a:rPr lang="en-US" dirty="0"/>
              <a:t>Change processes for software systems </a:t>
            </a:r>
            <a:endParaRPr lang="en-GB" dirty="0"/>
          </a:p>
          <a:p>
            <a:r>
              <a:rPr lang="en-US" dirty="0"/>
              <a:t>Program evolution dynamics</a:t>
            </a:r>
          </a:p>
          <a:p>
            <a:pPr lvl="1"/>
            <a:r>
              <a:rPr lang="en-US" dirty="0"/>
              <a:t>Understanding software evolution</a:t>
            </a:r>
            <a:endParaRPr lang="en-GB" dirty="0"/>
          </a:p>
          <a:p>
            <a:r>
              <a:rPr lang="en-US" dirty="0"/>
              <a:t>Software maintenance</a:t>
            </a:r>
          </a:p>
          <a:p>
            <a:pPr lvl="1"/>
            <a:r>
              <a:rPr lang="en-US" dirty="0"/>
              <a:t>Making changes to operational software systems</a:t>
            </a:r>
            <a:endParaRPr lang="en-GB" dirty="0"/>
          </a:p>
          <a:p>
            <a:r>
              <a:rPr lang="en-US" dirty="0"/>
              <a:t>Legacy system management</a:t>
            </a:r>
          </a:p>
          <a:p>
            <a:pPr lvl="1"/>
            <a:r>
              <a:rPr lang="en-US" dirty="0"/>
              <a:t>Making decisions about software change</a:t>
            </a:r>
            <a:r>
              <a:rPr lang="en-GB" dirty="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Lehman’s laws</a:t>
            </a:r>
          </a:p>
        </p:txBody>
      </p:sp>
      <p:graphicFrame>
        <p:nvGraphicFramePr>
          <p:cNvPr id="4" name="Content Placeholder 3"/>
          <p:cNvGraphicFramePr>
            <a:graphicFrameLocks noGrp="1"/>
          </p:cNvGraphicFramePr>
          <p:nvPr>
            <p:ph idx="1"/>
          </p:nvPr>
        </p:nvGraphicFramePr>
        <p:xfrm>
          <a:off x="457200" y="1891396"/>
          <a:ext cx="8229600" cy="285750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r>
                        <a:rPr lang="en-US" sz="1600" dirty="0">
                          <a:latin typeface="Arial"/>
                          <a:cs typeface="Arial"/>
                        </a:rPr>
                        <a:t>Law</a:t>
                      </a:r>
                    </a:p>
                  </a:txBody>
                  <a:tcPr/>
                </a:tc>
                <a:tc>
                  <a:txBody>
                    <a:bodyPr/>
                    <a:lstStyle/>
                    <a:p>
                      <a:r>
                        <a:rPr lang="en-US" sz="1600" dirty="0">
                          <a:latin typeface="Arial"/>
                          <a:cs typeface="Arial"/>
                        </a:rPr>
                        <a:t>Description</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Conservation of familiarity</a:t>
                      </a:r>
                      <a:endParaRPr lang="en-GB" sz="1600" dirty="0">
                        <a:latin typeface="Arial"/>
                        <a:ea typeface="Calibri"/>
                        <a:cs typeface="Arial"/>
                      </a:endParaRPr>
                    </a:p>
                  </a:txBody>
                  <a:tcPr marL="54610" marR="54610" marT="0" marB="73025"/>
                </a:tc>
                <a:tc>
                  <a:txBody>
                    <a:bodyPr/>
                    <a:lstStyle/>
                    <a:p>
                      <a:pPr>
                        <a:spcAft>
                          <a:spcPts val="600"/>
                        </a:spcAft>
                      </a:pPr>
                      <a:r>
                        <a:rPr lang="en-US" sz="1600">
                          <a:latin typeface="Arial"/>
                          <a:ea typeface="Calibri"/>
                          <a:cs typeface="Arial"/>
                        </a:rPr>
                        <a:t>Over the lifetime of a system, the incremental change in each release is approximately constant.</a:t>
                      </a:r>
                      <a:endParaRPr lang="en-GB" sz="1600">
                        <a:latin typeface="Arial"/>
                        <a:ea typeface="Calibri"/>
                        <a:cs typeface="Arial"/>
                      </a:endParaRPr>
                    </a:p>
                  </a:txBody>
                  <a:tcPr marL="54610" marR="54610"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Continuing growth</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functionality offered by systems has to continually increase to maintain user satisfaction.</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Declining quality</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quality of systems will decline unless they are modified to reflect changes in their operational environment.</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Feedback system</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Evolution processes incorporate </a:t>
                      </a:r>
                      <a:r>
                        <a:rPr lang="en-US" sz="1600" dirty="0" err="1">
                          <a:latin typeface="Arial"/>
                          <a:ea typeface="Calibri"/>
                          <a:cs typeface="Arial"/>
                        </a:rPr>
                        <a:t>multiagent</a:t>
                      </a:r>
                      <a:r>
                        <a:rPr lang="en-US" sz="1600" dirty="0">
                          <a:latin typeface="Arial"/>
                          <a:ea typeface="Calibri"/>
                          <a:cs typeface="Arial"/>
                        </a:rPr>
                        <a:t>, </a:t>
                      </a:r>
                      <a:r>
                        <a:rPr lang="en-US" sz="1600" dirty="0" err="1">
                          <a:latin typeface="Arial"/>
                          <a:ea typeface="Calibri"/>
                          <a:cs typeface="Arial"/>
                        </a:rPr>
                        <a:t>multiloop</a:t>
                      </a:r>
                      <a:r>
                        <a:rPr lang="en-US" sz="1600" dirty="0">
                          <a:latin typeface="Arial"/>
                          <a:ea typeface="Calibri"/>
                          <a:cs typeface="Arial"/>
                        </a:rPr>
                        <a:t> feedback systems and you have to treat them as feedback systems to achieve significant product improvement.</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Applicability of Lehman’s laws</a:t>
            </a:r>
          </a:p>
        </p:txBody>
      </p:sp>
      <p:sp>
        <p:nvSpPr>
          <p:cNvPr id="68611" name="Rectangle 3"/>
          <p:cNvSpPr>
            <a:spLocks noGrp="1" noChangeArrowheads="1"/>
          </p:cNvSpPr>
          <p:nvPr>
            <p:ph type="body" idx="1"/>
          </p:nvPr>
        </p:nvSpPr>
        <p:spPr/>
        <p:txBody>
          <a:bodyPr/>
          <a:lstStyle/>
          <a:p>
            <a:r>
              <a:rPr lang="en-GB" dirty="0"/>
              <a:t>Lehman’s laws seem to be generally applicable to large, tailored systems developed by large organisations.</a:t>
            </a:r>
          </a:p>
          <a:p>
            <a:pPr lvl="1"/>
            <a:r>
              <a:rPr lang="en-GB" dirty="0"/>
              <a:t>Confirmed in early 2000’s by work by Lehman on the FEAST project.</a:t>
            </a:r>
          </a:p>
          <a:p>
            <a:r>
              <a:rPr lang="en-GB" dirty="0"/>
              <a:t>It is not clear how they should be modified for</a:t>
            </a:r>
          </a:p>
          <a:p>
            <a:pPr lvl="1"/>
            <a:r>
              <a:rPr lang="en-GB" dirty="0"/>
              <a:t>Shrink-wrapped software products;</a:t>
            </a:r>
          </a:p>
          <a:p>
            <a:pPr lvl="1"/>
            <a:r>
              <a:rPr lang="en-GB" dirty="0"/>
              <a:t>Systems that incorporate a significant number of COTS components;</a:t>
            </a:r>
          </a:p>
          <a:p>
            <a:pPr lvl="1"/>
            <a:r>
              <a:rPr lang="en-GB" dirty="0"/>
              <a:t>Small organisations;</a:t>
            </a:r>
          </a:p>
          <a:p>
            <a:pPr lvl="1"/>
            <a:r>
              <a:rPr lang="en-GB" dirty="0"/>
              <a:t>Medium sized systems.</a:t>
            </a:r>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a:t>Chapter 9 Software evolution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development and evolution can be thought of as an integrated, iterative process that can be represented using a spiral model.</a:t>
            </a:r>
            <a:endParaRPr lang="en-GB" dirty="0"/>
          </a:p>
          <a:p>
            <a:r>
              <a:rPr lang="en-US" dirty="0"/>
              <a:t>For custom systems, the costs of software maintenance usually exceed the software development costs.</a:t>
            </a:r>
            <a:endParaRPr lang="en-GB" dirty="0"/>
          </a:p>
          <a:p>
            <a:r>
              <a:rPr lang="en-US" dirty="0"/>
              <a:t>The process of software evolution is driven by requests for changes and includes change impact analysis, release planning and change implementation. </a:t>
            </a:r>
            <a:endParaRPr lang="en-GB" dirty="0"/>
          </a:p>
          <a:p>
            <a:r>
              <a:rPr lang="en-US" dirty="0"/>
              <a:t>Lehman’s laws, such as the notion that change is continuous, describe a number of insights derived from long-term studies of system evolution.</a:t>
            </a:r>
            <a:endParaRPr lang="en-GB" dirty="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9 – Software Evolution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9 Software evolution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p>
          <a:p>
            <a:r>
              <a:rPr lang="en-GB" dirty="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  Maintenance effort distribution</a:t>
            </a:r>
            <a:r>
              <a:rPr lang="en-GB" dirty="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  Development and maintenance costs</a:t>
            </a:r>
            <a:r>
              <a:rPr lang="en-GB" dirty="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 all organizations 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a:t>
            </a:r>
            <a:r>
              <a:rPr lang="en-GB" dirty="0"/>
              <a:t> </a:t>
            </a:r>
            <a:endParaRPr lang="en-US" dirty="0"/>
          </a:p>
        </p:txBody>
      </p:sp>
      <p:pic>
        <p:nvPicPr>
          <p:cNvPr id="4" name="Content Placeholder 3" descr="9.10 MaintPredic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 metrics may 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reengineering process</a:t>
            </a:r>
            <a:r>
              <a:rPr lang="en-GB" dirty="0"/>
              <a:t> </a:t>
            </a:r>
            <a:endParaRPr lang="en-US" dirty="0"/>
          </a:p>
        </p:txBody>
      </p:sp>
      <p:pic>
        <p:nvPicPr>
          <p:cNvPr id="4" name="Content Placeholder 3" descr="9.11 Re-E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9.12 Reengineering approaches</a:t>
            </a:r>
            <a:r>
              <a:rPr lang="en-GB" dirty="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 changing and evolving 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Preventative maintenance by refactoring</a:t>
            </a:r>
          </a:p>
        </p:txBody>
      </p:sp>
      <p:sp>
        <p:nvSpPr>
          <p:cNvPr id="3" name="Content Placeholder 2"/>
          <p:cNvSpPr>
            <a:spLocks noGrp="1"/>
          </p:cNvSpPr>
          <p:nvPr>
            <p:ph idx="1"/>
          </p:nvPr>
        </p:nvSpPr>
        <p:spPr/>
        <p:txBody>
          <a:bodyPr/>
          <a:lstStyle/>
          <a:p>
            <a:r>
              <a:rPr lang="en-US" dirty="0"/>
              <a:t>Refactoring is the process of making improvements to a program to slow down degradation through change.</a:t>
            </a:r>
          </a:p>
          <a:p>
            <a:r>
              <a:rPr lang="en-US" dirty="0"/>
              <a:t>You can think of refactoring as ‘preventative maintenance’ that reduces the problems of future change. </a:t>
            </a:r>
          </a:p>
          <a:p>
            <a:r>
              <a:rPr lang="en-US" dirty="0"/>
              <a:t>Refactoring involves modifying a program to improve its structure, reduce its complexity or make it easier to understand. </a:t>
            </a:r>
          </a:p>
          <a:p>
            <a:r>
              <a:rPr lang="en-US" dirty="0"/>
              <a:t>When you </a:t>
            </a:r>
            <a:r>
              <a:rPr lang="en-US" dirty="0" err="1"/>
              <a:t>refactor</a:t>
            </a:r>
            <a:r>
              <a:rPr lang="en-US" dirty="0"/>
              <a:t> a program, you should not add functionality but rather concentrate on program improvement. </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 and reengineering</a:t>
            </a:r>
          </a:p>
        </p:txBody>
      </p:sp>
      <p:sp>
        <p:nvSpPr>
          <p:cNvPr id="3" name="Content Placeholder 2"/>
          <p:cNvSpPr>
            <a:spLocks noGrp="1"/>
          </p:cNvSpPr>
          <p:nvPr>
            <p:ph idx="1"/>
          </p:nvPr>
        </p:nvSpPr>
        <p:spPr/>
        <p:txBody>
          <a:bodyPr/>
          <a:lstStyle/>
          <a:p>
            <a:r>
              <a:rPr lang="en-US" dirty="0"/>
              <a:t>Re-engineering takes place after a system has been maintained for some time and maintenance costs are increasing. You use automated tools to process and re-engineer a legacy system to create a new system that is more maintainable. </a:t>
            </a:r>
          </a:p>
          <a:p>
            <a:r>
              <a:rPr lang="en-US" dirty="0"/>
              <a:t>Refactoring is a continuous process of improvement throughout the development and evolution process. It is intended to avoid the structure and code degradation that increases the costs and difficulties of maintaining a system.</a:t>
            </a:r>
            <a:r>
              <a:rPr lang="en-GB" dirty="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t>Duplicate code </a:t>
            </a:r>
          </a:p>
          <a:p>
            <a:pPr lvl="1"/>
            <a:r>
              <a:rPr lang="en-US" dirty="0"/>
              <a:t>The same or very similar code may be included at different places in a program. This can be removed and implemented as a single method or function that is called as required.</a:t>
            </a:r>
            <a:endParaRPr lang="en-GB" dirty="0"/>
          </a:p>
          <a:p>
            <a:r>
              <a:rPr lang="en-US" dirty="0"/>
              <a:t>Long methods</a:t>
            </a:r>
          </a:p>
          <a:p>
            <a:pPr lvl="1"/>
            <a:r>
              <a:rPr lang="en-US" dirty="0"/>
              <a:t> If a method is too long, it should be redesigned as a number of shorter methods.</a:t>
            </a:r>
            <a:endParaRPr lang="en-GB" dirty="0"/>
          </a:p>
          <a:p>
            <a:r>
              <a:rPr lang="en-US" dirty="0"/>
              <a:t>Switch (case) statements </a:t>
            </a:r>
          </a:p>
          <a:p>
            <a:pPr lvl="1"/>
            <a:r>
              <a:rPr lang="en-US" dirty="0"/>
              <a:t>These often involve duplication, where the switch depends on the type of a value. The switch statements may be scattered around a program. In object-oriented languages, you can often use polymorphism to achieve the same thing.</a:t>
            </a:r>
            <a:endParaRPr lang="en-GB"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t>Data clumping </a:t>
            </a:r>
          </a:p>
          <a:p>
            <a:pPr lvl="1"/>
            <a:r>
              <a:rPr lang="en-US" dirty="0"/>
              <a:t>Data clumps occur when the same group of data items (fields in classes, parameters in methods) re-occur in several places in a program. These can often be replaced with an object that encapsulates all of the data.</a:t>
            </a:r>
            <a:endParaRPr lang="en-GB" dirty="0"/>
          </a:p>
          <a:p>
            <a:r>
              <a:rPr lang="en-US" dirty="0"/>
              <a:t>Speculative generality </a:t>
            </a:r>
          </a:p>
          <a:p>
            <a:pPr lvl="1"/>
            <a:r>
              <a:rPr lang="en-US" dirty="0"/>
              <a:t>This occurs when developers include generality in a program in case it is required in the future. This can often simply be removed.</a:t>
            </a:r>
            <a:r>
              <a:rPr lang="en-GB" dirty="0"/>
              <a:t> </a:t>
            </a:r>
            <a:endParaRPr lang="en-US" dirty="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 management</a:t>
            </a:r>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  An example of a legacy system assessment</a:t>
            </a:r>
            <a:r>
              <a:rPr lang="en-GB" dirty="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business value assessment</a:t>
            </a:r>
          </a:p>
        </p:txBody>
      </p:sp>
      <p:sp>
        <p:nvSpPr>
          <p:cNvPr id="3" name="Content Placeholder 2"/>
          <p:cNvSpPr>
            <a:spLocks noGrp="1"/>
          </p:cNvSpPr>
          <p:nvPr>
            <p:ph idx="1"/>
          </p:nvPr>
        </p:nvSpPr>
        <p:spPr>
          <a:xfrm>
            <a:off x="457200" y="1532650"/>
            <a:ext cx="8229600" cy="4525963"/>
          </a:xfrm>
        </p:spPr>
        <p:txBody>
          <a:bodyPr/>
          <a:lstStyle/>
          <a:p>
            <a:r>
              <a:rPr lang="en-US" dirty="0"/>
              <a:t>The use of the system </a:t>
            </a:r>
          </a:p>
          <a:p>
            <a:pPr lvl="1"/>
            <a:r>
              <a:rPr lang="en-US" dirty="0"/>
              <a:t>If systems are only used occasionally or by a small number of people, they may have a low business value. </a:t>
            </a:r>
            <a:endParaRPr lang="en-GB" dirty="0"/>
          </a:p>
          <a:p>
            <a:r>
              <a:rPr lang="en-US" dirty="0"/>
              <a:t>The business processes that are supported </a:t>
            </a:r>
          </a:p>
          <a:p>
            <a:pPr lvl="1"/>
            <a:r>
              <a:rPr lang="en-US" dirty="0"/>
              <a:t>A system may have a low business value if it forces the use of inefficient business processes. </a:t>
            </a:r>
            <a:endParaRPr lang="en-GB" dirty="0"/>
          </a:p>
          <a:p>
            <a:r>
              <a:rPr lang="en-US" dirty="0"/>
              <a:t>System dependability </a:t>
            </a:r>
          </a:p>
          <a:p>
            <a:pPr lvl="1"/>
            <a:r>
              <a:rPr lang="en-US" dirty="0"/>
              <a:t>If a system is not dependable and the problems directly affect business customers, the system has a low business value.</a:t>
            </a:r>
            <a:endParaRPr lang="en-GB" dirty="0"/>
          </a:p>
          <a:p>
            <a:r>
              <a:rPr lang="en-US" dirty="0"/>
              <a:t>The system outputs </a:t>
            </a:r>
          </a:p>
          <a:p>
            <a:pPr lvl="1"/>
            <a:r>
              <a:rPr lang="en-US" dirty="0"/>
              <a:t>If the business depends on system outputs, then the system has a high business value. </a:t>
            </a:r>
            <a:endParaRPr lang="en-GB" dirty="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r>
              <a:rPr lang="en-GB" dirty="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Supplier 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a:t>Factors used in application assessment</a:t>
            </a:r>
            <a:r>
              <a:rPr lang="en-GB" dirty="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application assessment</a:t>
            </a:r>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There are 3 types of software maintenance, namely bug fixing, modifying software to work in a new environment, and implementing new or changed requirements.</a:t>
            </a:r>
            <a:endParaRPr lang="en-GB" dirty="0"/>
          </a:p>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a:p>
            <a:r>
              <a:rPr lang="en-US" dirty="0"/>
              <a:t>The business value of a legacy system and the quality of the application should be assessed to help decide if a system should be replaced, transformed or maintained.</a:t>
            </a:r>
            <a:r>
              <a:rPr lang="en-GB" dirty="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r>
              <a:rPr lang="en-GB" dirty="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p>
        </p:txBody>
      </p:sp>
      <p:sp>
        <p:nvSpPr>
          <p:cNvPr id="3" name="Content Placeholder 2"/>
          <p:cNvSpPr>
            <a:spLocks noGrp="1"/>
          </p:cNvSpPr>
          <p:nvPr>
            <p:ph idx="1"/>
          </p:nvPr>
        </p:nvSpPr>
        <p:spPr/>
        <p:txBody>
          <a:bodyPr/>
          <a:lstStyle/>
          <a:p>
            <a:r>
              <a:rPr lang="en-US" dirty="0"/>
              <a:t>Evolution</a:t>
            </a:r>
          </a:p>
          <a:p>
            <a:pPr lvl="1"/>
            <a:r>
              <a:rPr lang="en-US" dirty="0"/>
              <a:t>The stage in a software system’s life cycle where it is in operational use and is evolving as new requirements are proposed and implemented in the system.</a:t>
            </a:r>
          </a:p>
          <a:p>
            <a:r>
              <a:rPr lang="en-US" dirty="0"/>
              <a:t>Servicing</a:t>
            </a:r>
          </a:p>
          <a:p>
            <a:pPr lvl="1"/>
            <a:r>
              <a:rPr lang="en-US" dirty="0"/>
              <a:t>At this stage, the software remains useful but the only changes made are those required to keep it operational i.e. bug fixes and changes to reflect changes in the software’s environment. No new functionality is added.</a:t>
            </a:r>
          </a:p>
          <a:p>
            <a:r>
              <a:rPr lang="en-US" dirty="0"/>
              <a:t>Phase-out</a:t>
            </a:r>
          </a:p>
          <a:p>
            <a:pPr lvl="1"/>
            <a:r>
              <a:rPr lang="en-US" dirty="0"/>
              <a:t>The software may still be used but no further changes are made to it.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a:t>Software evolution 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evolution.</a:t>
            </a:r>
          </a:p>
          <a:p>
            <a:pPr lvl="1"/>
            <a:r>
              <a:rPr lang="en-US" dirty="0"/>
              <a:t>Should be linked with components that are affected by the change, thus allowing the cost and impact of the change to be estimated.</a:t>
            </a:r>
          </a:p>
          <a:p>
            <a:r>
              <a:rPr lang="en-US" dirty="0"/>
              <a:t>Change identification and evolution continues 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a:t>Chapter 9 Software evolution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a:t>Chapter 9 Software evolution</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110</TotalTime>
  <Words>3641</Words>
  <Application>Microsoft Office PowerPoint</Application>
  <PresentationFormat>On-screen Show (4:3)</PresentationFormat>
  <Paragraphs>427</Paragraphs>
  <Slides>57</Slides>
  <Notes>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SE9</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Chapter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Uchenna Geoffrey Chiaha</cp:lastModifiedBy>
  <cp:revision>6</cp:revision>
  <dcterms:created xsi:type="dcterms:W3CDTF">2009-12-29T15:27:38Z</dcterms:created>
  <dcterms:modified xsi:type="dcterms:W3CDTF">2023-01-20T19:44:10Z</dcterms:modified>
</cp:coreProperties>
</file>