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0D8B4-2AC6-4A57-8F4D-2E55272A6E9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9E014-7FC6-465F-A0A4-A857ADCD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7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C85A1-760C-47D8-BD65-E35DD8C5691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6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372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0ECAED-18EF-4A74-9F3A-40D3B2F4FE3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10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5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706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D40D6-ECC0-4549-8936-7E06D33F502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11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06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882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30B677-0A53-4747-9218-2E7842A729B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12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4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693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AB0A9-3CBF-441C-8EC0-CE36C28B619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13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0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723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0FA76-8E16-4DEE-95CC-DD977FF21D4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50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51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E21AE-8862-4C2C-809B-B47039DE7FC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15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79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966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A8E98-E275-4B4E-8241-AFD4E80D10B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16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6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39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A602B-0906-4BC8-999A-C81DD24C8C1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17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4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22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F6D102-CC81-4602-86C5-4B5FBD096DC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18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94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749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CDFB4-163A-42A6-99DC-C93953C0DBA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19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990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29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F6B02-3810-46A5-A947-430FA220BF3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770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A210B-14F0-46D9-B07D-643C9F5E9BD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20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3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846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64B6A3-0A96-4AE1-9E95-DADD67B03DD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21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86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088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F5C0C-933A-4A8E-A312-047226EA481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22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34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487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DEEE9-90EF-4883-9368-F23F9FD3771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23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035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E2363-48F1-4D7C-B48F-C6D7D877889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24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0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298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3DC44-1CAE-4784-B88C-1E3EEA39181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25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42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247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A05B7F-0760-49E5-A32D-100864D3FEB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26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26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172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98356-464E-4175-A084-7CC44498D70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  <p:sp>
        <p:nvSpPr>
          <p:cNvPr id="5837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802617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A23A6-EF05-4E7C-9159-7AD0A166C95F}" type="slidenum">
              <a:rPr lang="en-US"/>
              <a:pPr/>
              <a:t>28</a:t>
            </a:fld>
            <a:endParaRPr 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sz="1200"/>
              <a:t>36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Rectangle 6"/>
          <p:cNvSpPr>
            <a:spLocks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9" name="Rectangle 7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3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CA6A2-5D83-4085-B510-346408D2F32C}" type="slidenum">
              <a:rPr lang="en-US"/>
              <a:pPr/>
              <a:t>29</a:t>
            </a:fld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sz="1200"/>
              <a:t>37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Rectangle 6"/>
          <p:cNvSpPr>
            <a:spLocks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7" name="Rectangle 7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7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2C880-9E2F-4EFD-9BA3-C93AFBE01BE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253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C6698-3845-4DA8-A94C-5E52BA862F97}" type="slidenum">
              <a:rPr lang="en-US"/>
              <a:pPr/>
              <a:t>30</a:t>
            </a:fld>
            <a:endParaRPr 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sz="1200"/>
              <a:t>38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6"/>
          <p:cNvSpPr>
            <a:spLocks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5" name="Rectangle 7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64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1D7A7-60A2-4941-BF00-FFF73FC81EA0}" type="slidenum">
              <a:rPr lang="en-US"/>
              <a:pPr/>
              <a:t>31</a:t>
            </a:fld>
            <a:endParaRPr lang="en-US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sz="1200"/>
              <a:t>39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Rectangle 6"/>
          <p:cNvSpPr>
            <a:spLocks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3" name="Rectangle 7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3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AD3187-22E3-47F2-89BA-8CE7B1452370}" type="slidenum">
              <a:rPr lang="en-US"/>
              <a:pPr/>
              <a:t>32</a:t>
            </a:fld>
            <a:endParaRPr lang="en-US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sz="1200"/>
              <a:t>40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Rectangle 6"/>
          <p:cNvSpPr>
            <a:spLocks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51" name="Rectangle 7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279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5F1D0-09C3-4524-AD1B-8588F973BF83}" type="slidenum">
              <a:rPr lang="en-US"/>
              <a:pPr/>
              <a:t>33</a:t>
            </a:fld>
            <a:endParaRPr lang="en-US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sz="1200"/>
              <a:t>41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Rectangle 6"/>
          <p:cNvSpPr>
            <a:spLocks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9" name="Rectangle 7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9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80249-8BDD-40DD-BF71-D6522C43B81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0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66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4933A-94DC-4778-9B00-9FF64550284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226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44AFA-C5F9-4366-BA75-A97BAEA9B98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  <p:sp>
        <p:nvSpPr>
          <p:cNvPr id="1536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11940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E8985-296C-4F99-8E78-4FAA2DAC4CE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  <p:sp>
        <p:nvSpPr>
          <p:cNvPr id="1741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28484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6751A-D103-4940-9EE4-A051DF7F363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8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211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47430-0D61-43F3-9F39-6C2299289BD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en-US" sz="1200"/>
              <a:t>9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0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60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C893-1685-4F93-85C7-DB667F2D203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46FD-D531-42AC-BB8B-838F29D7CF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79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C893-1685-4F93-85C7-DB667F2D203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46FD-D531-42AC-BB8B-838F29D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C893-1685-4F93-85C7-DB667F2D203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46FD-D531-42AC-BB8B-838F29D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5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C893-1685-4F93-85C7-DB667F2D203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46FD-D531-42AC-BB8B-838F29D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5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C893-1685-4F93-85C7-DB667F2D203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46FD-D531-42AC-BB8B-838F29D7CF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C893-1685-4F93-85C7-DB667F2D203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46FD-D531-42AC-BB8B-838F29D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C893-1685-4F93-85C7-DB667F2D203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46FD-D531-42AC-BB8B-838F29D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C893-1685-4F93-85C7-DB667F2D203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46FD-D531-42AC-BB8B-838F29D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C893-1685-4F93-85C7-DB667F2D203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46FD-D531-42AC-BB8B-838F29D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69C893-1685-4F93-85C7-DB667F2D203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7E46FD-D531-42AC-BB8B-838F29D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C893-1685-4F93-85C7-DB667F2D203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46FD-D531-42AC-BB8B-838F29D7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69C893-1685-4F93-85C7-DB667F2D203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7E46FD-D531-42AC-BB8B-838F29D7CF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62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1295400"/>
            <a:ext cx="7772400" cy="32004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 algn="ctr"/>
            <a:r>
              <a:rPr lang="en-US" altLang="en-US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Introduction To Modeling and Simulation</a:t>
            </a:r>
            <a:endParaRPr lang="en-US" altLang="en-US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038600"/>
            <a:ext cx="6400800" cy="1752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>
              <a:lnSpc>
                <a:spcPct val="80000"/>
              </a:lnSpc>
            </a:pPr>
            <a:endParaRPr lang="en-US" alt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80E-D8BE-404D-ABDC-23DBEFED81CD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32573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Define An Achievable Goal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752600"/>
            <a:ext cx="7924800" cy="45720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/>
              <a:t> </a:t>
            </a:r>
            <a:r>
              <a:rPr lang="en-US" altLang="en-US" sz="3600" dirty="0"/>
              <a:t>“To model the…”   is NOT a goal!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3600" dirty="0"/>
              <a:t>“To model the…in order to select/determine feasibility/…is a goal.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3600" dirty="0"/>
              <a:t>Goal selection is not cast in concrete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3600" dirty="0"/>
              <a:t>Goals change with increasing insight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779C-FB57-43B3-83AD-C1D2D5104A48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139195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Put together a complete</a:t>
            </a:r>
            <a:br>
              <a:rPr lang="en-US" altLang="en-US"/>
            </a:br>
            <a:r>
              <a:rPr lang="en-US" altLang="en-US"/>
              <a:t>mix of skills on the team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752600"/>
            <a:ext cx="7924800" cy="45720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/>
              <a:t>We Need: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/>
              <a:t>-Knowledge of the system under investigation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/>
              <a:t>-System analyst skills (model formulation)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/>
              <a:t>-Model building skills (model Programming)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/>
              <a:t>-Data collection skills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/>
              <a:t>-Statistical skills (input data representation)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D257-2EB9-4FDD-A86C-D43B035DDEED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595245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Put together a complete</a:t>
            </a:r>
            <a:br>
              <a:rPr lang="en-US" altLang="en-US"/>
            </a:br>
            <a:r>
              <a:rPr lang="en-US" altLang="en-US"/>
              <a:t>mix of skills on the team</a:t>
            </a:r>
            <a:r>
              <a:rPr lang="en-US" altLang="en-US" sz="3200"/>
              <a:t>(continued)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752600"/>
            <a:ext cx="7924800" cy="45720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/>
              <a:t>We Need: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dirty="0"/>
              <a:t>-More statistical skills (output data analysis)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dirty="0"/>
              <a:t>-Even more statistical skills (design of experiments)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dirty="0"/>
              <a:t>-Management skills (to get everyone pulling in the same direction)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0D1-0188-43D3-A08B-19E01AE9838D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5593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b="1"/>
              <a:t>INVOLVE THE END USER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752600"/>
            <a:ext cx="7924800" cy="45720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dirty="0"/>
              <a:t>-Modeling is a selling job!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dirty="0"/>
              <a:t>-Does anyone believe the results?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dirty="0"/>
              <a:t>-Will anyone put the results into action?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dirty="0"/>
              <a:t>-The End-user (your customer) can (and must) do all of the above  BUT, first he must be convinced!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dirty="0"/>
              <a:t>-He must believe it is HIS Model!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96B0-3DF4-478E-B442-6C84F764866E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93824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Choose The Appropriate Simulation Tools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752600"/>
            <a:ext cx="7924800" cy="45720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/>
              <a:t>   Assuming Simulation is the appropriate means, three alternatives exist: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1.		Build Model in a General Purpose   	         	Language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2.		Build Model in a General Simulation 		Language</a:t>
            </a:r>
          </a:p>
          <a:p>
            <a:pPr>
              <a:lnSpc>
                <a:spcPct val="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3.		Use a Special Purpose Simulation 		Package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11C1-94BA-47A0-8F70-6C9CEF3F027F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57003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MODELLING W/ GENERAL PURPOSE LANGUAGES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114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 typeface="Monotype Sorts" pitchFamily="2" charset="2"/>
              <a:buChar char="l"/>
            </a:pPr>
            <a:r>
              <a:rPr lang="en-US" altLang="en-US" dirty="0"/>
              <a:t>Advantages:</a:t>
            </a:r>
          </a:p>
          <a:p>
            <a:pPr lvl="1"/>
            <a:r>
              <a:rPr lang="en-US" altLang="en-US" dirty="0"/>
              <a:t>Little or no additional software cost</a:t>
            </a:r>
          </a:p>
          <a:p>
            <a:pPr lvl="1"/>
            <a:r>
              <a:rPr lang="en-US" altLang="en-US" dirty="0"/>
              <a:t>Universally available (portable)</a:t>
            </a:r>
          </a:p>
          <a:p>
            <a:pPr lvl="1"/>
            <a:r>
              <a:rPr lang="en-US" altLang="en-US" dirty="0"/>
              <a:t>No additional training </a:t>
            </a:r>
            <a:r>
              <a:rPr lang="en-US" altLang="en-US" sz="1600" dirty="0"/>
              <a:t>(Everybody knows…(language X) ! )</a:t>
            </a:r>
            <a:endParaRPr lang="en-US" altLang="en-US" dirty="0"/>
          </a:p>
          <a:p>
            <a:pPr>
              <a:buFont typeface="Monotype Sorts" pitchFamily="2" charset="2"/>
              <a:buChar char="l"/>
            </a:pPr>
            <a:r>
              <a:rPr lang="en-US" altLang="en-US" dirty="0"/>
              <a:t>Disadvantages:</a:t>
            </a:r>
          </a:p>
          <a:p>
            <a:pPr lvl="1"/>
            <a:r>
              <a:rPr lang="en-US" altLang="en-US" dirty="0"/>
              <a:t>Every model starts from scratch</a:t>
            </a:r>
          </a:p>
          <a:p>
            <a:pPr lvl="1"/>
            <a:r>
              <a:rPr lang="en-US" altLang="en-US" dirty="0"/>
              <a:t>Very little reusable code</a:t>
            </a:r>
          </a:p>
          <a:p>
            <a:pPr lvl="1"/>
            <a:r>
              <a:rPr lang="en-US" altLang="en-US" dirty="0"/>
              <a:t>Long development cycle for each model</a:t>
            </a:r>
          </a:p>
          <a:p>
            <a:pPr lvl="1"/>
            <a:r>
              <a:rPr lang="en-US" altLang="en-US" dirty="0"/>
              <a:t>Difficult verification phase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040D-D07C-4393-84CD-507B9C707989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85103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GEN. PURPOSE LANGUAGES USED FOR SIMULATION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676400"/>
            <a:ext cx="7772400" cy="4114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75000"/>
              </a:lnSpc>
              <a:buFontTx/>
              <a:buNone/>
            </a:pPr>
            <a:r>
              <a:rPr lang="en-US" altLang="en-US"/>
              <a:t>FORTRAN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Probably more models than any other language.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/>
              <a:t>PASCAL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Not as universal as FORTRAN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/>
              <a:t>MODULA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Many improvements over PASCAL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/>
              <a:t>ADA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Department of Defense attempt at standardization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/>
              <a:t>C, C++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Object-oriented programming language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B93D-6BFB-4B83-86BE-FDA0BB1D6B5B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45831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MODELING W/ GENERAL</a:t>
            </a:r>
            <a:br>
              <a:rPr lang="en-US" altLang="en-US"/>
            </a:br>
            <a:r>
              <a:rPr lang="en-US" altLang="en-US"/>
              <a:t>SIMULATION LANGUAGES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114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 typeface="Monotype Sorts" pitchFamily="2" charset="2"/>
              <a:buChar char="l"/>
            </a:pPr>
            <a:r>
              <a:rPr lang="en-US" altLang="en-US"/>
              <a:t>Advantages:</a:t>
            </a:r>
          </a:p>
          <a:p>
            <a:pPr lvl="1"/>
            <a:r>
              <a:rPr lang="en-US" altLang="en-US"/>
              <a:t>Standardized features often needed in modeling</a:t>
            </a:r>
          </a:p>
          <a:p>
            <a:pPr lvl="1"/>
            <a:r>
              <a:rPr lang="en-US" altLang="en-US"/>
              <a:t>Shorter development cycle for each model</a:t>
            </a:r>
          </a:p>
          <a:p>
            <a:pPr lvl="1"/>
            <a:r>
              <a:rPr lang="en-US" altLang="en-US"/>
              <a:t>Much assistance in model verification</a:t>
            </a:r>
          </a:p>
          <a:p>
            <a:pPr lvl="1"/>
            <a:r>
              <a:rPr lang="en-US" altLang="en-US"/>
              <a:t>Very readable code</a:t>
            </a:r>
          </a:p>
          <a:p>
            <a:pPr>
              <a:buFont typeface="Monotype Sorts" pitchFamily="2" charset="2"/>
              <a:buChar char="l"/>
            </a:pPr>
            <a:r>
              <a:rPr lang="en-US" altLang="en-US"/>
              <a:t>Disadvantages:</a:t>
            </a:r>
          </a:p>
          <a:p>
            <a:pPr lvl="1"/>
            <a:r>
              <a:rPr lang="en-US" altLang="en-US"/>
              <a:t>Higher software cost (up-front)</a:t>
            </a:r>
          </a:p>
          <a:p>
            <a:pPr lvl="1"/>
            <a:r>
              <a:rPr lang="en-US" altLang="en-US"/>
              <a:t>Additional training required</a:t>
            </a:r>
          </a:p>
          <a:p>
            <a:pPr lvl="1"/>
            <a:r>
              <a:rPr lang="en-US" altLang="en-US"/>
              <a:t>Limited portability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91-6AB6-45F1-8579-BF5D131AE8A8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49819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GENERAL PURPOSE SIMULATION LANGUAGES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600200"/>
            <a:ext cx="7772400" cy="4114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Char char="l"/>
            </a:pPr>
            <a:r>
              <a:rPr lang="en-US" altLang="en-US" dirty="0"/>
              <a:t>GPSS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Block-structured Language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Interpretive Execution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FORTRAN-based (Help blocks)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/>
              <a:t>World-view: </a:t>
            </a:r>
            <a:r>
              <a:rPr lang="en-US" altLang="en-US" dirty="0"/>
              <a:t>Transactions/Facilities</a:t>
            </a:r>
          </a:p>
          <a:p>
            <a:pPr>
              <a:lnSpc>
                <a:spcPct val="80000"/>
              </a:lnSpc>
              <a:buFont typeface="Monotype Sorts" pitchFamily="2" charset="2"/>
              <a:buChar char="l"/>
            </a:pPr>
            <a:r>
              <a:rPr lang="en-US" altLang="en-US" dirty="0"/>
              <a:t>SIMSCRIPT II.5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English-like Problem Description Language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Compiled Programs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Complete language (no other underlying language)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/>
              <a:t>World-view: </a:t>
            </a:r>
            <a:r>
              <a:rPr lang="en-US" altLang="en-US" dirty="0"/>
              <a:t>Processes/ Resources/ Continuous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1728-2851-48D7-BFD3-0AD59D5A9302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17692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GEN. PURPOSE SIMULATION LANGUAGES (continued)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2098480"/>
            <a:ext cx="7772400" cy="3630168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 typeface="Monotype Sorts" pitchFamily="2" charset="2"/>
              <a:buChar char="l"/>
            </a:pPr>
            <a:r>
              <a:rPr lang="en-US" altLang="en-US" dirty="0"/>
              <a:t>MODSIM III</a:t>
            </a:r>
          </a:p>
          <a:p>
            <a:pPr lvl="1"/>
            <a:r>
              <a:rPr lang="en-US" altLang="en-US" dirty="0"/>
              <a:t>Modern Object-Oriented Language</a:t>
            </a:r>
          </a:p>
          <a:p>
            <a:pPr lvl="1"/>
            <a:r>
              <a:rPr lang="en-US" altLang="en-US" dirty="0"/>
              <a:t>Modularity Compiled Programs</a:t>
            </a:r>
          </a:p>
          <a:p>
            <a:pPr lvl="1"/>
            <a:r>
              <a:rPr lang="en-US" altLang="en-US" dirty="0"/>
              <a:t>Based on Modula2 (but compiles into C)</a:t>
            </a:r>
          </a:p>
          <a:p>
            <a:pPr lvl="1"/>
            <a:r>
              <a:rPr lang="en-US" altLang="en-US" i="1" dirty="0"/>
              <a:t>World-view: </a:t>
            </a:r>
            <a:r>
              <a:rPr lang="en-US" altLang="en-US" dirty="0"/>
              <a:t>Processes</a:t>
            </a:r>
          </a:p>
          <a:p>
            <a:pPr>
              <a:buFont typeface="Monotype Sorts" pitchFamily="2" charset="2"/>
              <a:buChar char="l"/>
            </a:pPr>
            <a:r>
              <a:rPr lang="en-US" altLang="en-US" dirty="0"/>
              <a:t>SIMULA</a:t>
            </a:r>
          </a:p>
          <a:p>
            <a:pPr lvl="1"/>
            <a:r>
              <a:rPr lang="en-US" altLang="en-US" dirty="0"/>
              <a:t>ALGOL-based Problem Description Language</a:t>
            </a:r>
          </a:p>
          <a:p>
            <a:pPr lvl="1"/>
            <a:r>
              <a:rPr lang="en-US" altLang="en-US" dirty="0"/>
              <a:t>Compiled Programs</a:t>
            </a:r>
          </a:p>
          <a:p>
            <a:pPr lvl="1"/>
            <a:r>
              <a:rPr lang="en-US" altLang="en-US" i="1" dirty="0"/>
              <a:t>World-view: </a:t>
            </a:r>
            <a:r>
              <a:rPr lang="en-US" altLang="en-US" dirty="0"/>
              <a:t>Processes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8BFA-DFEC-4676-A63F-BFD3C3EEE30C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15197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Goals Of This Course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 typeface="Monotype Sorts" pitchFamily="2" charset="2"/>
              <a:buChar char="l"/>
            </a:pPr>
            <a:r>
              <a:rPr lang="en-US" altLang="en-US"/>
              <a:t>Introduce Modeling</a:t>
            </a:r>
          </a:p>
          <a:p>
            <a:pPr>
              <a:buFont typeface="Monotype Sorts" pitchFamily="2" charset="2"/>
              <a:buChar char="l"/>
            </a:pPr>
            <a:r>
              <a:rPr lang="en-US" altLang="en-US"/>
              <a:t>Introduce Simulation</a:t>
            </a:r>
          </a:p>
          <a:p>
            <a:pPr>
              <a:buFont typeface="Monotype Sorts" pitchFamily="2" charset="2"/>
              <a:buChar char="l"/>
            </a:pPr>
            <a:r>
              <a:rPr lang="en-US" altLang="en-US"/>
              <a:t>Develop an Appreciation for the Need for Simulation</a:t>
            </a:r>
          </a:p>
          <a:p>
            <a:pPr>
              <a:buFont typeface="Monotype Sorts" pitchFamily="2" charset="2"/>
              <a:buChar char="l"/>
            </a:pPr>
            <a:r>
              <a:rPr lang="en-US" altLang="en-US"/>
              <a:t>Develop Facility in Simulation Model Building</a:t>
            </a:r>
          </a:p>
          <a:p>
            <a:pPr>
              <a:buFont typeface="Monotype Sorts" pitchFamily="2" charset="2"/>
              <a:buChar char="l"/>
            </a:pPr>
            <a:r>
              <a:rPr lang="en-US" altLang="en-US"/>
              <a:t>“Learn by Doing”--Lots of Case Studies</a:t>
            </a:r>
          </a:p>
          <a:p>
            <a:pPr>
              <a:buFont typeface="Monotype Sorts" pitchFamily="2" charset="2"/>
              <a:buChar char="l"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A425-8B08-4E5C-93A0-CB5FA3325D13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17344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 autoUpdateAnimBg="0"/>
      <p:bldP spid="61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GEN. PURPOSE SIMULATION LANGUAGES (continued)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2057536"/>
            <a:ext cx="7772400" cy="3630168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 typeface="Monotype Sorts" pitchFamily="2" charset="2"/>
              <a:buChar char="l"/>
            </a:pPr>
            <a:r>
              <a:rPr lang="en-US" altLang="en-US" dirty="0"/>
              <a:t>SLAM</a:t>
            </a:r>
          </a:p>
          <a:p>
            <a:pPr lvl="1"/>
            <a:r>
              <a:rPr lang="en-US" altLang="en-US" dirty="0"/>
              <a:t>Block-structured Language</a:t>
            </a:r>
          </a:p>
          <a:p>
            <a:pPr lvl="1"/>
            <a:r>
              <a:rPr lang="en-US" altLang="en-US" dirty="0"/>
              <a:t>Interpretive Execution</a:t>
            </a:r>
          </a:p>
          <a:p>
            <a:pPr lvl="1"/>
            <a:r>
              <a:rPr lang="en-US" altLang="en-US" dirty="0"/>
              <a:t>FORTRAN-based (and extended)</a:t>
            </a:r>
          </a:p>
          <a:p>
            <a:pPr lvl="1"/>
            <a:r>
              <a:rPr lang="en-US" altLang="en-US" i="1" dirty="0"/>
              <a:t>World-view: </a:t>
            </a:r>
            <a:r>
              <a:rPr lang="en-US" altLang="en-US" dirty="0"/>
              <a:t>Network / event / continuous</a:t>
            </a:r>
          </a:p>
          <a:p>
            <a:pPr>
              <a:buFont typeface="Monotype Sorts" pitchFamily="2" charset="2"/>
              <a:buChar char="l"/>
            </a:pPr>
            <a:r>
              <a:rPr lang="en-US" altLang="en-US" dirty="0"/>
              <a:t>CSIM</a:t>
            </a:r>
          </a:p>
          <a:p>
            <a:pPr lvl="1">
              <a:lnSpc>
                <a:spcPct val="95000"/>
              </a:lnSpc>
            </a:pPr>
            <a:r>
              <a:rPr lang="en-US" altLang="en-US" i="1" dirty="0"/>
              <a:t>process-oriented language</a:t>
            </a:r>
          </a:p>
          <a:p>
            <a:pPr lvl="1"/>
            <a:r>
              <a:rPr lang="en-US" altLang="en-US" i="1" dirty="0"/>
              <a:t>C-based </a:t>
            </a:r>
            <a:r>
              <a:rPr lang="en-US" altLang="en-US" dirty="0"/>
              <a:t>(C++ based)</a:t>
            </a:r>
          </a:p>
          <a:p>
            <a:pPr lvl="1"/>
            <a:r>
              <a:rPr lang="en-US" altLang="en-US" i="1" dirty="0"/>
              <a:t>World-view: </a:t>
            </a:r>
            <a:r>
              <a:rPr lang="en-US" altLang="en-US" dirty="0"/>
              <a:t>Processes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7331-519B-42FF-8FFA-3DFB3AF0378B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846662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MODELING W/ SPECIAL-PURPOSE SIMUL. PACKAGES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7772400" cy="4114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 typeface="Monotype Sorts" pitchFamily="2" charset="2"/>
              <a:buChar char="l"/>
            </a:pPr>
            <a:r>
              <a:rPr lang="en-US" altLang="en-US"/>
              <a:t>Advantages</a:t>
            </a:r>
          </a:p>
          <a:p>
            <a:pPr lvl="1"/>
            <a:r>
              <a:rPr lang="en-US" altLang="en-US"/>
              <a:t>Very quick development of complex models</a:t>
            </a:r>
          </a:p>
          <a:p>
            <a:pPr lvl="1"/>
            <a:r>
              <a:rPr lang="en-US" altLang="en-US"/>
              <a:t>Short learning cycle</a:t>
            </a:r>
          </a:p>
          <a:p>
            <a:pPr lvl="1"/>
            <a:r>
              <a:rPr lang="en-US" altLang="en-US"/>
              <a:t>No programming--minimal errors in usage</a:t>
            </a:r>
          </a:p>
          <a:p>
            <a:pPr>
              <a:buFont typeface="Monotype Sorts" pitchFamily="2" charset="2"/>
              <a:buChar char="l"/>
            </a:pPr>
            <a:r>
              <a:rPr lang="en-US" altLang="en-US"/>
              <a:t>Disadvantages</a:t>
            </a:r>
          </a:p>
          <a:p>
            <a:pPr lvl="1"/>
            <a:r>
              <a:rPr lang="en-US" altLang="en-US"/>
              <a:t>High cost of software</a:t>
            </a:r>
          </a:p>
          <a:p>
            <a:pPr lvl="1"/>
            <a:r>
              <a:rPr lang="en-US" altLang="en-US"/>
              <a:t>Limited scope of applicability</a:t>
            </a:r>
          </a:p>
          <a:p>
            <a:pPr lvl="1"/>
            <a:r>
              <a:rPr lang="en-US" altLang="en-US"/>
              <a:t>Limited flexibility (may not fit your specific application)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2E7C8-6028-42D6-B4D2-094464B15160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2549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419100"/>
            <a:ext cx="7848600" cy="11049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4300"/>
              <a:t>SPECIAL PURPOSE PACKAGES USED FOR SIMUL.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828800"/>
            <a:ext cx="7772400" cy="4114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Char char="l"/>
            </a:pPr>
            <a:r>
              <a:rPr lang="en-US" altLang="en-US"/>
              <a:t>NETWORK II.5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Simulator for computer systems</a:t>
            </a:r>
          </a:p>
          <a:p>
            <a:pPr>
              <a:buFont typeface="Monotype Sorts" pitchFamily="2" charset="2"/>
              <a:buChar char="l"/>
            </a:pPr>
            <a:r>
              <a:rPr lang="en-US" altLang="en-US"/>
              <a:t>OPNET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Simulator for communication  networks, including wireless networks</a:t>
            </a:r>
          </a:p>
          <a:p>
            <a:pPr>
              <a:buFont typeface="Monotype Sorts" pitchFamily="2" charset="2"/>
              <a:buChar char="l"/>
            </a:pPr>
            <a:r>
              <a:rPr lang="en-US" altLang="en-US"/>
              <a:t>COMNET III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Simulator for communications networks</a:t>
            </a:r>
          </a:p>
          <a:p>
            <a:pPr>
              <a:buFont typeface="Monotype Sorts" pitchFamily="2" charset="2"/>
              <a:buChar char="l"/>
            </a:pPr>
            <a:r>
              <a:rPr lang="en-US" altLang="en-US"/>
              <a:t>SIMFACTORY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Simulator for manufacturing operations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924-992A-4284-A9AB-A98A277867EC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52514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THE REAL COST OF SIMULATION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828800"/>
            <a:ext cx="8153400" cy="4114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</a:pPr>
            <a:r>
              <a:rPr lang="en-US" altLang="en-US"/>
              <a:t>Many people think of the cost of a simulation only in terms of  the software package price.</a:t>
            </a:r>
          </a:p>
          <a:p>
            <a:pPr>
              <a:buFontTx/>
              <a:buNone/>
            </a:pPr>
            <a:r>
              <a:rPr lang="en-US" altLang="en-US"/>
              <a:t>There are actually at least three components to the cost of simulation:</a:t>
            </a:r>
          </a:p>
          <a:p>
            <a:pPr>
              <a:buFontTx/>
              <a:buNone/>
            </a:pPr>
            <a:r>
              <a:rPr lang="en-US" altLang="en-US"/>
              <a:t>1.		Purchase price of the software</a:t>
            </a:r>
          </a:p>
          <a:p>
            <a:pPr>
              <a:buFontTx/>
              <a:buNone/>
            </a:pPr>
            <a:r>
              <a:rPr lang="en-US" altLang="en-US"/>
              <a:t>2.		Programmer / Analyst time</a:t>
            </a:r>
          </a:p>
          <a:p>
            <a:pPr>
              <a:buFontTx/>
              <a:buNone/>
            </a:pPr>
            <a:r>
              <a:rPr lang="en-US" altLang="en-US"/>
              <a:t>3.		“Timeliness of Results”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757C-AF9A-4B8C-B593-4A3C3DAC099E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92118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TERMINOLOGY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676400"/>
            <a:ext cx="7772400" cy="4114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 typeface="Monotype Sorts" pitchFamily="2" charset="2"/>
              <a:buChar char="l"/>
            </a:pPr>
            <a:r>
              <a:rPr lang="en-US" altLang="en-US"/>
              <a:t>System</a:t>
            </a:r>
          </a:p>
          <a:p>
            <a:pPr lvl="1"/>
            <a:r>
              <a:rPr lang="en-US" altLang="en-US"/>
              <a:t>A group of objects that are joined together in some regular interaction or interdependence toward the accomplishment of some purpose.</a:t>
            </a:r>
          </a:p>
          <a:p>
            <a:pPr lvl="1"/>
            <a:r>
              <a:rPr lang="en-US" altLang="en-US"/>
              <a:t>Entity</a:t>
            </a:r>
          </a:p>
          <a:p>
            <a:pPr lvl="1"/>
            <a:r>
              <a:rPr lang="en-US" altLang="en-US"/>
              <a:t>An object of interest in the system.</a:t>
            </a:r>
          </a:p>
          <a:p>
            <a:pPr lvl="1"/>
            <a:r>
              <a:rPr lang="en-US" altLang="en-US"/>
              <a:t>E.g., customers at a bank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75E2-992C-4022-B3B4-7DF76CB10FD3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684995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TERMINOLOGY (continued)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676400"/>
            <a:ext cx="7772400" cy="4114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Char char="l"/>
            </a:pPr>
            <a:r>
              <a:rPr lang="en-US" altLang="en-US"/>
              <a:t>Attribute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property of an entity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E.g., checking account balance</a:t>
            </a:r>
          </a:p>
          <a:p>
            <a:pPr>
              <a:lnSpc>
                <a:spcPct val="90000"/>
              </a:lnSpc>
              <a:buFont typeface="Monotype Sorts" pitchFamily="2" charset="2"/>
              <a:buChar char="l"/>
            </a:pPr>
            <a:r>
              <a:rPr lang="en-US" altLang="en-US"/>
              <a:t>Activity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Represents a time period of specified length.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Collection of operations that transform the state of an entity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E.g., making bank deposits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8D65-8CED-48AD-9279-FB67AA1548A2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60475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TERMINOLOGY (continued)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676400"/>
            <a:ext cx="7772400" cy="4114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Char char="l"/>
            </a:pPr>
            <a:r>
              <a:rPr lang="en-US" altLang="en-US"/>
              <a:t>Event: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change in the system state.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E.g., arrival; beginning of a new execution; departure</a:t>
            </a:r>
          </a:p>
          <a:p>
            <a:pPr>
              <a:lnSpc>
                <a:spcPct val="90000"/>
              </a:lnSpc>
              <a:buFont typeface="Monotype Sorts" pitchFamily="2" charset="2"/>
              <a:buChar char="l"/>
            </a:pPr>
            <a:r>
              <a:rPr lang="en-US" altLang="en-US"/>
              <a:t>State Variables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Define the state of the system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restart simulation from state variables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E.g., length of the job queue.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FFE-A309-4C3B-A3B3-58739B7F76AA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55685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TERMINOLOGY (continued)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 typeface="Monotype Sorts" pitchFamily="2" charset="2"/>
              <a:buChar char="l"/>
            </a:pPr>
            <a:r>
              <a:rPr lang="en-US" altLang="en-US"/>
              <a:t>Process</a:t>
            </a:r>
          </a:p>
          <a:p>
            <a:pPr lvl="1"/>
            <a:r>
              <a:rPr lang="en-US" altLang="en-US"/>
              <a:t>Sequence of events ordered on time</a:t>
            </a:r>
          </a:p>
          <a:p>
            <a:pPr>
              <a:lnSpc>
                <a:spcPct val="200000"/>
              </a:lnSpc>
              <a:buFont typeface="Monotype Sorts" pitchFamily="2" charset="2"/>
              <a:buChar char="W"/>
            </a:pPr>
            <a:r>
              <a:rPr lang="en-US" altLang="en-US"/>
              <a:t>Note: </a:t>
            </a:r>
          </a:p>
          <a:p>
            <a:pPr lvl="1"/>
            <a:r>
              <a:rPr lang="en-US" altLang="en-US"/>
              <a:t>the three concepts(event, process,and activity) give rise to three alternative ways of building discrete simulation models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7A64-33D4-4E9C-B1D8-E568AEECF10B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14194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7951-2FC9-4374-9D54-73C5E606554B}" type="slidenum">
              <a:rPr lang="en-US"/>
              <a:pPr/>
              <a:t>28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/>
              <a:t>MODEL THE APPROPRIATE LEVEL(S) OF DETAIL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05000"/>
            <a:ext cx="7772400" cy="41148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70000"/>
              </a:lnSpc>
              <a:buFont typeface="Marlett" pitchFamily="2" charset="2"/>
              <a:buChar char="n"/>
            </a:pPr>
            <a:r>
              <a:rPr lang="en-US" sz="3100" dirty="0"/>
              <a:t>Define the boundaries of the system to be modeled.</a:t>
            </a:r>
          </a:p>
          <a:p>
            <a:pPr>
              <a:lnSpc>
                <a:spcPct val="70000"/>
              </a:lnSpc>
              <a:buFont typeface="Marlett" pitchFamily="2" charset="2"/>
              <a:buChar char="n"/>
            </a:pPr>
            <a:r>
              <a:rPr lang="en-US" sz="3100" dirty="0"/>
              <a:t>Some characteristics of “the environment” (outside the boundaries) may need to be included in the model.</a:t>
            </a:r>
          </a:p>
          <a:p>
            <a:pPr>
              <a:lnSpc>
                <a:spcPct val="70000"/>
              </a:lnSpc>
              <a:buFont typeface="Marlett" pitchFamily="2" charset="2"/>
              <a:buChar char="n"/>
            </a:pPr>
            <a:r>
              <a:rPr lang="en-US" sz="3100" dirty="0"/>
              <a:t>Not all subsystems will require the same level of detail.</a:t>
            </a:r>
          </a:p>
          <a:p>
            <a:pPr>
              <a:lnSpc>
                <a:spcPct val="70000"/>
              </a:lnSpc>
              <a:buFont typeface="Marlett" pitchFamily="2" charset="2"/>
              <a:buChar char="n"/>
            </a:pPr>
            <a:r>
              <a:rPr lang="en-US" sz="3100" dirty="0"/>
              <a:t>Control the tendency to model in great detail those elements of the system which are well understood, while skimming over other, less well - understood sections.</a:t>
            </a:r>
          </a:p>
        </p:txBody>
      </p:sp>
    </p:spTree>
    <p:extLst>
      <p:ext uri="{BB962C8B-B14F-4D97-AF65-F5344CB8AC3E}">
        <p14:creationId xmlns:p14="http://schemas.microsoft.com/office/powerpoint/2010/main" val="2813641605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9A31-2D0D-4ABE-90AB-34A7F984DF43}" type="slidenum">
              <a:rPr lang="en-US"/>
              <a:pPr/>
              <a:t>29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42900"/>
            <a:ext cx="8229600" cy="1104900"/>
          </a:xfrm>
          <a:noFill/>
          <a:ln/>
        </p:spPr>
        <p:txBody>
          <a:bodyPr vert="horz" lIns="92075" tIns="46038" rIns="92075" bIns="46038" rtlCol="0" anchor="b">
            <a:normAutofit fontScale="90000"/>
          </a:bodyPr>
          <a:lstStyle/>
          <a:p>
            <a:r>
              <a:rPr lang="en-US"/>
              <a:t>START EARLY TO COLLECT THE NECESSARY INPUT DATA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Data comes in two quantities: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TOO MUCH!!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TOO LITTLE!!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With too much data, we need techniques for reducing it to a form usable in our model.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With too little data, we need information which can be represented by statistical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38919738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What Is A Model 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 sz="4000"/>
              <a:t>   A Representation of an object, a system, or an idea in some form other than that of the entity itself.</a:t>
            </a:r>
          </a:p>
          <a:p>
            <a:pPr algn="r">
              <a:buFontTx/>
              <a:buNone/>
            </a:pPr>
            <a:r>
              <a:rPr lang="en-US" altLang="en-US" sz="4000"/>
              <a:t>(Shannon)</a:t>
            </a:r>
          </a:p>
          <a:p>
            <a:pPr algn="r">
              <a:buFontTx/>
              <a:buNone/>
            </a:pPr>
            <a:endParaRPr lang="en-US" altLang="en-US" sz="40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DCAF-2029-4538-B529-109C855FA1EC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20255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 autoUpdateAnimBg="0"/>
      <p:bldP spid="8195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75CA-5485-4655-BA33-834B3ECB570A}" type="slidenum">
              <a:rPr lang="en-US"/>
              <a:pPr/>
              <a:t>30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42900"/>
            <a:ext cx="8077200" cy="1104900"/>
          </a:xfrm>
          <a:noFill/>
          <a:ln/>
        </p:spPr>
        <p:txBody>
          <a:bodyPr vert="horz" lIns="92075" tIns="46038" rIns="92075" bIns="46038" rtlCol="0" anchor="b">
            <a:normAutofit fontScale="90000"/>
          </a:bodyPr>
          <a:lstStyle/>
          <a:p>
            <a:r>
              <a:rPr lang="en-US"/>
              <a:t>PROVIDE ADEQUATE AND ON-GOING DOCUMENTATION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124634"/>
            <a:ext cx="7772400" cy="3590365"/>
          </a:xfrm>
          <a:noFill/>
          <a:ln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I</a:t>
            </a:r>
            <a:r>
              <a:rPr lang="en-US" sz="3000" dirty="0"/>
              <a:t>n general, programmers hate to document. (They love to program!)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D</a:t>
            </a:r>
            <a:r>
              <a:rPr lang="en-US" sz="3000" dirty="0"/>
              <a:t>ocumentation is always their lowest priority item. (Usually scheduled for just after the budget runs out!)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T</a:t>
            </a:r>
            <a:r>
              <a:rPr lang="en-US" sz="3000" dirty="0"/>
              <a:t>hey believe that “only wimps read manuals.”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W</a:t>
            </a:r>
            <a:r>
              <a:rPr lang="en-US" sz="3000" dirty="0"/>
              <a:t>hat can we do?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Use self-documenting languages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Insist on built-in user instructions(help screens)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 (or insist on) standards for coding style</a:t>
            </a:r>
          </a:p>
        </p:txBody>
      </p:sp>
    </p:spTree>
    <p:extLst>
      <p:ext uri="{BB962C8B-B14F-4D97-AF65-F5344CB8AC3E}">
        <p14:creationId xmlns:p14="http://schemas.microsoft.com/office/powerpoint/2010/main" val="46888101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2C47-725F-4B3B-A8EF-83C9A7F43FA8}" type="slidenum">
              <a:rPr lang="en-US"/>
              <a:pPr/>
              <a:t>31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7391400" cy="1066800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sz="3600"/>
              <a:t>DEVELOP PLAN FOR ADEQUATE MODEL VERIFICATION</a:t>
            </a:r>
            <a:endParaRPr lang="en-US" sz="400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</a:pPr>
            <a:r>
              <a:rPr lang="en-US"/>
              <a:t>Did we get the “right answers?”</a:t>
            </a:r>
          </a:p>
          <a:p>
            <a:pPr>
              <a:buFontTx/>
              <a:buNone/>
            </a:pPr>
            <a:r>
              <a:rPr lang="en-US"/>
              <a:t>		(No such thing!!)</a:t>
            </a:r>
          </a:p>
          <a:p>
            <a:pPr>
              <a:buFontTx/>
              <a:buNone/>
            </a:pPr>
            <a:r>
              <a:rPr lang="en-US"/>
              <a:t>Simulation provides something that no other technique does:</a:t>
            </a:r>
          </a:p>
          <a:p>
            <a:pPr>
              <a:buFontTx/>
              <a:buNone/>
            </a:pPr>
            <a:r>
              <a:rPr lang="en-US"/>
              <a:t>Step by step tracing of the model execution.</a:t>
            </a:r>
          </a:p>
          <a:p>
            <a:pPr>
              <a:buFontTx/>
              <a:buNone/>
            </a:pPr>
            <a:r>
              <a:rPr lang="en-US"/>
              <a:t>This provides a very natural way of checking the internal consistency of the model.</a:t>
            </a:r>
          </a:p>
        </p:txBody>
      </p:sp>
    </p:spTree>
    <p:extLst>
      <p:ext uri="{BB962C8B-B14F-4D97-AF65-F5344CB8AC3E}">
        <p14:creationId xmlns:p14="http://schemas.microsoft.com/office/powerpoint/2010/main" val="143471020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256B-541F-4FDD-A9A7-E61331EDD18C}" type="slidenum">
              <a:rPr lang="en-US"/>
              <a:pPr/>
              <a:t>32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/>
              <a:t>DEVELOP A PLAN FOR MODEL VALIDATION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133600"/>
            <a:ext cx="7772400" cy="4114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</a:pPr>
            <a:r>
              <a:rPr lang="en-US"/>
              <a:t>VALIDATION:		“Doing the right thing”</a:t>
            </a:r>
          </a:p>
          <a:p>
            <a:pPr>
              <a:buFontTx/>
              <a:buNone/>
            </a:pPr>
            <a:r>
              <a:rPr lang="en-US"/>
              <a:t> 		Or		“Asking the right questions”</a:t>
            </a:r>
          </a:p>
          <a:p>
            <a:pPr>
              <a:buFontTx/>
              <a:buNone/>
            </a:pPr>
            <a:r>
              <a:rPr lang="en-US"/>
              <a:t>How do we know our model represents the</a:t>
            </a:r>
          </a:p>
          <a:p>
            <a:pPr>
              <a:buFontTx/>
              <a:buNone/>
            </a:pPr>
            <a:r>
              <a:rPr lang="en-US"/>
              <a:t>system under investigation?</a:t>
            </a:r>
          </a:p>
          <a:p>
            <a:pPr lvl="1"/>
            <a:r>
              <a:rPr lang="en-US"/>
              <a:t>Compare to existing system?</a:t>
            </a:r>
          </a:p>
          <a:p>
            <a:pPr lvl="1"/>
            <a:r>
              <a:rPr lang="en-US"/>
              <a:t>Deterministic Case?</a:t>
            </a:r>
          </a:p>
        </p:txBody>
      </p:sp>
    </p:spTree>
    <p:extLst>
      <p:ext uri="{BB962C8B-B14F-4D97-AF65-F5344CB8AC3E}">
        <p14:creationId xmlns:p14="http://schemas.microsoft.com/office/powerpoint/2010/main" val="3429434692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E5E9-3E41-4E77-97BE-879604959C9F}" type="slidenum">
              <a:rPr lang="en-US"/>
              <a:pPr/>
              <a:t>33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8305800" cy="1104900"/>
          </a:xfrm>
          <a:noFill/>
          <a:ln/>
        </p:spPr>
        <p:txBody>
          <a:bodyPr vert="horz" lIns="92075" tIns="46038" rIns="92075" bIns="46038" rtlCol="0" anchor="b">
            <a:normAutofit fontScale="90000"/>
          </a:bodyPr>
          <a:lstStyle/>
          <a:p>
            <a:r>
              <a:rPr lang="en-US" sz="4000"/>
              <a:t>DEVELOP A PLAN FOR STATISTICAL OUTPUT ANALYSIS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 typeface="Monotype Sorts" pitchFamily="2" charset="2"/>
              <a:buChar char="l"/>
            </a:pPr>
            <a:r>
              <a:rPr lang="en-US"/>
              <a:t>How much is enough?</a:t>
            </a:r>
          </a:p>
          <a:p>
            <a:pPr>
              <a:lnSpc>
                <a:spcPct val="210000"/>
              </a:lnSpc>
              <a:buFontTx/>
              <a:buNone/>
            </a:pPr>
            <a:r>
              <a:rPr lang="en-US"/>
              <a:t>		Long runs versus Replications</a:t>
            </a:r>
          </a:p>
          <a:p>
            <a:pPr>
              <a:lnSpc>
                <a:spcPct val="210000"/>
              </a:lnSpc>
              <a:buFont typeface="Monotype Sorts" pitchFamily="2" charset="2"/>
              <a:buChar char="l"/>
            </a:pPr>
            <a:r>
              <a:rPr lang="en-US"/>
              <a:t>Techniques for Analysis</a:t>
            </a:r>
          </a:p>
        </p:txBody>
      </p:sp>
    </p:spTree>
    <p:extLst>
      <p:ext uri="{BB962C8B-B14F-4D97-AF65-F5344CB8AC3E}">
        <p14:creationId xmlns:p14="http://schemas.microsoft.com/office/powerpoint/2010/main" val="391905585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Types of Models: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</a:pPr>
            <a:r>
              <a:rPr lang="en-US" altLang="en-US" sz="3600" b="1" dirty="0"/>
              <a:t>Physical</a:t>
            </a:r>
          </a:p>
          <a:p>
            <a:pPr>
              <a:buFontTx/>
              <a:buNone/>
            </a:pPr>
            <a:r>
              <a:rPr lang="en-US" altLang="en-US" sz="3600" b="1" dirty="0"/>
              <a:t>	</a:t>
            </a:r>
            <a:r>
              <a:rPr lang="en-US" altLang="en-US" sz="3600" dirty="0"/>
              <a:t>(Scale models, prototype plants,…)</a:t>
            </a:r>
          </a:p>
          <a:p>
            <a:pPr>
              <a:buFontTx/>
              <a:buNone/>
            </a:pPr>
            <a:r>
              <a:rPr lang="en-US" altLang="en-US" sz="3600" b="1" dirty="0"/>
              <a:t>Mathematical</a:t>
            </a:r>
          </a:p>
          <a:p>
            <a:pPr>
              <a:buFontTx/>
              <a:buNone/>
            </a:pPr>
            <a:r>
              <a:rPr lang="en-US" altLang="en-US" sz="3600" b="1" dirty="0"/>
              <a:t>	</a:t>
            </a:r>
            <a:r>
              <a:rPr lang="en-US" altLang="en-US" sz="3600" dirty="0"/>
              <a:t>(Analytical queueing models, linear programs, simulation)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9D2-3ABA-4ADC-9D36-C3F5CB1F0E59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310897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 autoUpdateAnimBg="0"/>
      <p:bldP spid="102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What is Simulation?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 typeface="Monotype Sorts" pitchFamily="2" charset="2"/>
              <a:buChar char="l"/>
            </a:pPr>
            <a:r>
              <a:rPr lang="en-US" altLang="en-US" dirty="0"/>
              <a:t>A Simulation of a system is the operation of a model, which is a representation of that system.</a:t>
            </a:r>
          </a:p>
          <a:p>
            <a:pPr>
              <a:buFont typeface="Monotype Sorts" pitchFamily="2" charset="2"/>
              <a:buChar char="l"/>
            </a:pPr>
            <a:r>
              <a:rPr lang="en-US" altLang="en-US" dirty="0"/>
              <a:t>The model is amenable to manipulation which would be impossible, too expensive, or too impractical to perform on the system which it portrays.</a:t>
            </a:r>
          </a:p>
          <a:p>
            <a:pPr>
              <a:buFont typeface="Monotype Sorts" pitchFamily="2" charset="2"/>
              <a:buChar char="l"/>
            </a:pPr>
            <a:r>
              <a:rPr lang="en-US" altLang="en-US" dirty="0"/>
              <a:t>The operation of the model can be studied, and, from this, properties concerning the behavior of the actual system can be inferred.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1119-8D50-417D-BC9A-AEDD9CA8E388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52666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 autoUpdateAnimBg="0"/>
      <p:bldP spid="1229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Applications: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676400"/>
            <a:ext cx="8077200" cy="4648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Char char="l"/>
            </a:pPr>
            <a:r>
              <a:rPr lang="en-US" altLang="en-US"/>
              <a:t>Designing and analyzing manufacturing systems</a:t>
            </a:r>
          </a:p>
          <a:p>
            <a:pPr>
              <a:lnSpc>
                <a:spcPct val="85000"/>
              </a:lnSpc>
              <a:buFont typeface="Monotype Sorts" pitchFamily="2" charset="2"/>
              <a:buChar char="l"/>
            </a:pPr>
            <a:r>
              <a:rPr lang="en-US" altLang="en-US"/>
              <a:t>Evaluating H/W and S/W requirements for a computer system</a:t>
            </a:r>
          </a:p>
          <a:p>
            <a:pPr>
              <a:lnSpc>
                <a:spcPct val="85000"/>
              </a:lnSpc>
              <a:buFont typeface="Monotype Sorts" pitchFamily="2" charset="2"/>
              <a:buChar char="l"/>
            </a:pPr>
            <a:r>
              <a:rPr lang="en-US" altLang="en-US"/>
              <a:t>Evaluating a new military weapons system or tactics</a:t>
            </a:r>
          </a:p>
          <a:p>
            <a:pPr>
              <a:lnSpc>
                <a:spcPct val="85000"/>
              </a:lnSpc>
              <a:buFont typeface="Monotype Sorts" pitchFamily="2" charset="2"/>
              <a:buChar char="l"/>
            </a:pPr>
            <a:r>
              <a:rPr lang="en-US" altLang="en-US"/>
              <a:t>Determining ordering policies for an inventory system</a:t>
            </a:r>
          </a:p>
          <a:p>
            <a:pPr>
              <a:lnSpc>
                <a:spcPct val="85000"/>
              </a:lnSpc>
              <a:buFont typeface="Monotype Sorts" pitchFamily="2" charset="2"/>
              <a:buChar char="l"/>
            </a:pPr>
            <a:r>
              <a:rPr lang="en-US" altLang="en-US"/>
              <a:t>Designing communications systems and message protocols for them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CA65-02F3-4557-BC44-7FB14F908EE3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23170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 autoUpdateAnimBg="0"/>
      <p:bldP spid="1433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Applications:</a:t>
            </a:r>
            <a:r>
              <a:rPr lang="en-US" altLang="en-US" sz="3200"/>
              <a:t>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 typeface="Monotype Sorts" pitchFamily="2" charset="2"/>
              <a:buChar char="l"/>
            </a:pPr>
            <a:r>
              <a:rPr lang="en-US" altLang="en-US"/>
              <a:t>Designing and operating transportation facilities such as freeways, airports, subways, or ports</a:t>
            </a:r>
          </a:p>
          <a:p>
            <a:pPr>
              <a:buFont typeface="Monotype Sorts" pitchFamily="2" charset="2"/>
              <a:buChar char="l"/>
            </a:pPr>
            <a:r>
              <a:rPr lang="en-US" altLang="en-US"/>
              <a:t>Evaluating designs for service organizations such as hospitals, post offices, or fast-food restaurants</a:t>
            </a:r>
          </a:p>
          <a:p>
            <a:pPr>
              <a:buFont typeface="Monotype Sorts" pitchFamily="2" charset="2"/>
              <a:buChar char="l"/>
            </a:pPr>
            <a:r>
              <a:rPr lang="en-US" altLang="en-US"/>
              <a:t>Analyzing financial or economic systems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3E29-D43B-4C09-80C1-FCAAB5B5F1FF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279642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 autoUpdateAnimBg="0"/>
      <p:bldP spid="1638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Steps In Simulation and </a:t>
            </a:r>
            <a:br>
              <a:rPr lang="en-US" altLang="en-US"/>
            </a:br>
            <a:r>
              <a:rPr lang="en-US" altLang="en-US"/>
              <a:t>Model Building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752600"/>
            <a:ext cx="7924800" cy="45720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</a:pPr>
            <a:r>
              <a:rPr lang="en-US" altLang="en-US"/>
              <a:t>1.  Define an achievable goal</a:t>
            </a:r>
          </a:p>
          <a:p>
            <a:pPr>
              <a:buFontTx/>
              <a:buNone/>
            </a:pPr>
            <a:r>
              <a:rPr lang="en-US" altLang="en-US"/>
              <a:t>2.  Put together a complete mix of skills on the team</a:t>
            </a:r>
          </a:p>
          <a:p>
            <a:pPr>
              <a:buFontTx/>
              <a:buNone/>
            </a:pPr>
            <a:r>
              <a:rPr lang="en-US" altLang="en-US"/>
              <a:t>3.  Involve the end-user</a:t>
            </a:r>
          </a:p>
          <a:p>
            <a:pPr>
              <a:buFontTx/>
              <a:buNone/>
            </a:pPr>
            <a:r>
              <a:rPr lang="en-US" altLang="en-US"/>
              <a:t>4.  Choose the appropriate simulation tools</a:t>
            </a:r>
          </a:p>
          <a:p>
            <a:pPr>
              <a:buFontTx/>
              <a:buNone/>
            </a:pPr>
            <a:r>
              <a:rPr lang="en-US" altLang="en-US"/>
              <a:t>5.  Model the appropriate level(s) of detail</a:t>
            </a:r>
          </a:p>
          <a:p>
            <a:pPr>
              <a:buFontTx/>
              <a:buNone/>
            </a:pPr>
            <a:r>
              <a:rPr lang="en-US" altLang="en-US"/>
              <a:t>6.  Start early to collect the necessary input data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F094-4AB8-4E40-B683-5A0DD365771F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47390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3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Steps In Simulation and </a:t>
            </a:r>
            <a:br>
              <a:rPr lang="en-US" altLang="en-US"/>
            </a:br>
            <a:r>
              <a:rPr lang="en-US" altLang="en-US"/>
              <a:t>Model Building(cont’d)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2084832"/>
            <a:ext cx="7924800" cy="4163568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7.  Provide adequate and on-going documentation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8.  Develop a plan for adequate model  	     verification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(Did we get the “right answers ?”)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9.  Develop a plan for model validation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(Did we ask the “right questions ?”)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10.  Develop a plan for statistical output  analysis	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2941-3900-407E-8BD8-2D568AF02D6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714472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1340</Words>
  <Application>Microsoft Office PowerPoint</Application>
  <PresentationFormat>Widescreen</PresentationFormat>
  <Paragraphs>352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Calibri Light</vt:lpstr>
      <vt:lpstr>Cambria</vt:lpstr>
      <vt:lpstr>Marlett</vt:lpstr>
      <vt:lpstr>Monotype Sorts</vt:lpstr>
      <vt:lpstr>Retrospect</vt:lpstr>
      <vt:lpstr>Introduction To Modeling and Simulation</vt:lpstr>
      <vt:lpstr>Goals Of This Course</vt:lpstr>
      <vt:lpstr>What Is A Model ?</vt:lpstr>
      <vt:lpstr>Types of Models:</vt:lpstr>
      <vt:lpstr>What is Simulation?</vt:lpstr>
      <vt:lpstr>Applications:</vt:lpstr>
      <vt:lpstr>Applications:(continued)</vt:lpstr>
      <vt:lpstr>Steps In Simulation and  Model Building</vt:lpstr>
      <vt:lpstr>Steps In Simulation and  Model Building(cont’d)</vt:lpstr>
      <vt:lpstr>Define An Achievable Goal</vt:lpstr>
      <vt:lpstr>Put together a complete mix of skills on the team</vt:lpstr>
      <vt:lpstr>Put together a complete mix of skills on the team(continued)</vt:lpstr>
      <vt:lpstr>INVOLVE THE END USER</vt:lpstr>
      <vt:lpstr>Choose The Appropriate Simulation Tools</vt:lpstr>
      <vt:lpstr>MODELLING W/ GENERAL PURPOSE LANGUAGES</vt:lpstr>
      <vt:lpstr>GEN. PURPOSE LANGUAGES USED FOR SIMULATION</vt:lpstr>
      <vt:lpstr>MODELING W/ GENERAL SIMULATION LANGUAGES</vt:lpstr>
      <vt:lpstr>GENERAL PURPOSE SIMULATION LANGUAGES</vt:lpstr>
      <vt:lpstr>GEN. PURPOSE SIMULATION LANGUAGES (continued)</vt:lpstr>
      <vt:lpstr>GEN. PURPOSE SIMULATION LANGUAGES (continued)</vt:lpstr>
      <vt:lpstr>MODELING W/ SPECIAL-PURPOSE SIMUL. PACKAGES</vt:lpstr>
      <vt:lpstr>SPECIAL PURPOSE PACKAGES USED FOR SIMUL.</vt:lpstr>
      <vt:lpstr>THE REAL COST OF SIMULATION</vt:lpstr>
      <vt:lpstr>TERMINOLOGY</vt:lpstr>
      <vt:lpstr>TERMINOLOGY (continued)</vt:lpstr>
      <vt:lpstr>TERMINOLOGY (continued)</vt:lpstr>
      <vt:lpstr>TERMINOLOGY (continued)</vt:lpstr>
      <vt:lpstr>MODEL THE APPROPRIATE LEVEL(S) OF DETAIL</vt:lpstr>
      <vt:lpstr>START EARLY TO COLLECT THE NECESSARY INPUT DATA</vt:lpstr>
      <vt:lpstr>PROVIDE ADEQUATE AND ON-GOING DOCUMENTATION</vt:lpstr>
      <vt:lpstr>DEVELOP PLAN FOR ADEQUATE MODEL VERIFICATION</vt:lpstr>
      <vt:lpstr>DEVELOP A PLAN FOR MODEL VALIDATION</vt:lpstr>
      <vt:lpstr>DEVELOP A PLAN FOR STATISTICAL OUTPUT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Modeling and Simulation</dc:title>
  <dc:creator>HP</dc:creator>
  <cp:lastModifiedBy>HP</cp:lastModifiedBy>
  <cp:revision>2</cp:revision>
  <dcterms:created xsi:type="dcterms:W3CDTF">2022-12-05T09:54:40Z</dcterms:created>
  <dcterms:modified xsi:type="dcterms:W3CDTF">2022-12-05T10:13:26Z</dcterms:modified>
</cp:coreProperties>
</file>