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handoutMasterIdLst>
    <p:handoutMasterId r:id="rId99"/>
  </p:handoutMasterIdLst>
  <p:sldIdLst>
    <p:sldId id="273" r:id="rId2"/>
    <p:sldId id="346"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47" r:id="rId52"/>
    <p:sldId id="322" r:id="rId53"/>
    <p:sldId id="257" r:id="rId54"/>
    <p:sldId id="354" r:id="rId55"/>
    <p:sldId id="355" r:id="rId56"/>
    <p:sldId id="258" r:id="rId57"/>
    <p:sldId id="259" r:id="rId58"/>
    <p:sldId id="260" r:id="rId59"/>
    <p:sldId id="261" r:id="rId60"/>
    <p:sldId id="358" r:id="rId61"/>
    <p:sldId id="359" r:id="rId62"/>
    <p:sldId id="362" r:id="rId63"/>
    <p:sldId id="363" r:id="rId64"/>
    <p:sldId id="360" r:id="rId65"/>
    <p:sldId id="361" r:id="rId66"/>
    <p:sldId id="262" r:id="rId67"/>
    <p:sldId id="263" r:id="rId68"/>
    <p:sldId id="264" r:id="rId69"/>
    <p:sldId id="323" r:id="rId70"/>
    <p:sldId id="265" r:id="rId71"/>
    <p:sldId id="266" r:id="rId72"/>
    <p:sldId id="267" r:id="rId73"/>
    <p:sldId id="268" r:id="rId74"/>
    <p:sldId id="269" r:id="rId75"/>
    <p:sldId id="270" r:id="rId76"/>
    <p:sldId id="271"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7" r:id="rId90"/>
    <p:sldId id="338" r:id="rId91"/>
    <p:sldId id="339" r:id="rId92"/>
    <p:sldId id="340" r:id="rId93"/>
    <p:sldId id="341" r:id="rId94"/>
    <p:sldId id="342" r:id="rId95"/>
    <p:sldId id="343" r:id="rId96"/>
    <p:sldId id="345"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4624" autoAdjust="0"/>
  </p:normalViewPr>
  <p:slideViewPr>
    <p:cSldViewPr snapToGrid="0">
      <p:cViewPr varScale="1">
        <p:scale>
          <a:sx n="68" d="100"/>
          <a:sy n="68" d="100"/>
        </p:scale>
        <p:origin x="-81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F86547-06E8-4AE2-93E5-4FE36153064D}"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3B920C05-3563-44CF-BEA6-87CEF16EED30}">
      <dgm:prSet phldrT="[Text]" custT="1"/>
      <dgm:spPr/>
      <dgm:t>
        <a:bodyPr/>
        <a:lstStyle/>
        <a:p>
          <a:r>
            <a:rPr lang="en-US" sz="4000" dirty="0"/>
            <a:t>CLIENT</a:t>
          </a:r>
        </a:p>
      </dgm:t>
    </dgm:pt>
    <dgm:pt modelId="{0C36AE18-4188-47AB-B50C-3A424A0859C3}" type="parTrans" cxnId="{55FC224D-35EA-463E-881B-05CD285D7BE4}">
      <dgm:prSet/>
      <dgm:spPr/>
      <dgm:t>
        <a:bodyPr/>
        <a:lstStyle/>
        <a:p>
          <a:endParaRPr lang="en-US"/>
        </a:p>
      </dgm:t>
    </dgm:pt>
    <dgm:pt modelId="{48E5CC7E-3C55-4DC1-BC7A-5FF41A47FA18}" type="sibTrans" cxnId="{55FC224D-35EA-463E-881B-05CD285D7BE4}">
      <dgm:prSet/>
      <dgm:spPr/>
      <dgm:t>
        <a:bodyPr/>
        <a:lstStyle/>
        <a:p>
          <a:endParaRPr lang="en-US"/>
        </a:p>
      </dgm:t>
    </dgm:pt>
    <dgm:pt modelId="{021AB9E5-7954-4EB1-B2DC-8EFB2947F717}">
      <dgm:prSet phldrT="[Text]" custT="1"/>
      <dgm:spPr/>
      <dgm:t>
        <a:bodyPr/>
        <a:lstStyle/>
        <a:p>
          <a:endParaRPr lang="en-US" sz="2400" dirty="0"/>
        </a:p>
      </dgm:t>
    </dgm:pt>
    <dgm:pt modelId="{DB2CCDC7-6883-43AA-8C6B-04C277745CC6}" type="parTrans" cxnId="{6D32C99C-2754-4085-AF8C-4528E26753F9}">
      <dgm:prSet/>
      <dgm:spPr/>
      <dgm:t>
        <a:bodyPr/>
        <a:lstStyle/>
        <a:p>
          <a:endParaRPr lang="en-US"/>
        </a:p>
      </dgm:t>
    </dgm:pt>
    <dgm:pt modelId="{72533B7D-6A14-48BC-8E47-331A3BB0F718}" type="sibTrans" cxnId="{6D32C99C-2754-4085-AF8C-4528E26753F9}">
      <dgm:prSet/>
      <dgm:spPr/>
      <dgm:t>
        <a:bodyPr/>
        <a:lstStyle/>
        <a:p>
          <a:endParaRPr lang="en-US"/>
        </a:p>
      </dgm:t>
    </dgm:pt>
    <dgm:pt modelId="{904D5DDF-1754-4EE3-AC8B-65957FAF4E25}">
      <dgm:prSet phldrT="[Text]" custT="1"/>
      <dgm:spPr/>
      <dgm:t>
        <a:bodyPr/>
        <a:lstStyle/>
        <a:p>
          <a:r>
            <a:rPr lang="en-US" sz="4000" dirty="0"/>
            <a:t>SERVER</a:t>
          </a:r>
        </a:p>
      </dgm:t>
    </dgm:pt>
    <dgm:pt modelId="{E6D6D617-9B2E-4F3F-98BA-17604B4CA4EA}" type="parTrans" cxnId="{D028A475-044D-4996-9FF5-8E38D2530728}">
      <dgm:prSet/>
      <dgm:spPr/>
      <dgm:t>
        <a:bodyPr/>
        <a:lstStyle/>
        <a:p>
          <a:endParaRPr lang="en-US"/>
        </a:p>
      </dgm:t>
    </dgm:pt>
    <dgm:pt modelId="{3946BB5F-19CF-492C-8313-261D8A19C5AD}" type="sibTrans" cxnId="{D028A475-044D-4996-9FF5-8E38D2530728}">
      <dgm:prSet/>
      <dgm:spPr/>
      <dgm:t>
        <a:bodyPr/>
        <a:lstStyle/>
        <a:p>
          <a:endParaRPr lang="en-US"/>
        </a:p>
      </dgm:t>
    </dgm:pt>
    <dgm:pt modelId="{3D4147A0-2957-4427-8AFD-1B47766391AB}">
      <dgm:prSet phldrT="[Text]" custT="1"/>
      <dgm:spPr/>
      <dgm:t>
        <a:bodyPr/>
        <a:lstStyle/>
        <a:p>
          <a:endParaRPr lang="en-US" sz="2400" dirty="0"/>
        </a:p>
      </dgm:t>
    </dgm:pt>
    <dgm:pt modelId="{2945841F-5189-4FC0-A967-A3A0E4389877}" type="parTrans" cxnId="{2F0C84CF-2FFB-450A-88BC-EC12DC9A2121}">
      <dgm:prSet/>
      <dgm:spPr/>
      <dgm:t>
        <a:bodyPr/>
        <a:lstStyle/>
        <a:p>
          <a:endParaRPr lang="en-US"/>
        </a:p>
      </dgm:t>
    </dgm:pt>
    <dgm:pt modelId="{79CF4D86-EC2B-4243-A2E9-A3E04746C314}" type="sibTrans" cxnId="{2F0C84CF-2FFB-450A-88BC-EC12DC9A2121}">
      <dgm:prSet/>
      <dgm:spPr/>
      <dgm:t>
        <a:bodyPr/>
        <a:lstStyle/>
        <a:p>
          <a:endParaRPr lang="en-US"/>
        </a:p>
      </dgm:t>
    </dgm:pt>
    <dgm:pt modelId="{7E619379-D21F-43FE-97F4-B912CAC1C4F6}" type="pres">
      <dgm:prSet presAssocID="{90F86547-06E8-4AE2-93E5-4FE36153064D}" presName="Name0" presStyleCnt="0">
        <dgm:presLayoutVars>
          <dgm:dir/>
          <dgm:animLvl val="lvl"/>
          <dgm:resizeHandles val="exact"/>
        </dgm:presLayoutVars>
      </dgm:prSet>
      <dgm:spPr/>
      <dgm:t>
        <a:bodyPr/>
        <a:lstStyle/>
        <a:p>
          <a:endParaRPr lang="en-GB"/>
        </a:p>
      </dgm:t>
    </dgm:pt>
    <dgm:pt modelId="{6F3BE9B1-A77F-40A2-BCBB-B8885CBA0561}" type="pres">
      <dgm:prSet presAssocID="{3B920C05-3563-44CF-BEA6-87CEF16EED30}" presName="composite" presStyleCnt="0"/>
      <dgm:spPr/>
    </dgm:pt>
    <dgm:pt modelId="{9AD998C8-E49B-4844-B643-CCB4D0D006BD}" type="pres">
      <dgm:prSet presAssocID="{3B920C05-3563-44CF-BEA6-87CEF16EED30}" presName="parTx" presStyleLbl="alignNode1" presStyleIdx="0" presStyleCnt="2" custScaleX="64090">
        <dgm:presLayoutVars>
          <dgm:chMax val="0"/>
          <dgm:chPref val="0"/>
          <dgm:bulletEnabled val="1"/>
        </dgm:presLayoutVars>
      </dgm:prSet>
      <dgm:spPr/>
      <dgm:t>
        <a:bodyPr/>
        <a:lstStyle/>
        <a:p>
          <a:endParaRPr lang="en-GB"/>
        </a:p>
      </dgm:t>
    </dgm:pt>
    <dgm:pt modelId="{A9832EAD-5BE4-4E71-BBC1-BAA59F697085}" type="pres">
      <dgm:prSet presAssocID="{3B920C05-3563-44CF-BEA6-87CEF16EED30}" presName="desTx" presStyleLbl="alignAccFollowNode1" presStyleIdx="0" presStyleCnt="2" custScaleX="64386">
        <dgm:presLayoutVars>
          <dgm:bulletEnabled val="1"/>
        </dgm:presLayoutVars>
      </dgm:prSet>
      <dgm:spPr/>
      <dgm:t>
        <a:bodyPr/>
        <a:lstStyle/>
        <a:p>
          <a:endParaRPr lang="en-GB"/>
        </a:p>
      </dgm:t>
    </dgm:pt>
    <dgm:pt modelId="{5B7ED592-F139-4C99-B0C7-41B70253DDBD}" type="pres">
      <dgm:prSet presAssocID="{48E5CC7E-3C55-4DC1-BC7A-5FF41A47FA18}" presName="space" presStyleCnt="0"/>
      <dgm:spPr/>
    </dgm:pt>
    <dgm:pt modelId="{A24D25AE-B404-43CE-A432-2CB81632731C}" type="pres">
      <dgm:prSet presAssocID="{904D5DDF-1754-4EE3-AC8B-65957FAF4E25}" presName="composite" presStyleCnt="0"/>
      <dgm:spPr/>
    </dgm:pt>
    <dgm:pt modelId="{3CA5A360-3934-4608-A247-A99B6CFDDA4C}" type="pres">
      <dgm:prSet presAssocID="{904D5DDF-1754-4EE3-AC8B-65957FAF4E25}" presName="parTx" presStyleLbl="alignNode1" presStyleIdx="1" presStyleCnt="2" custScaleX="64879">
        <dgm:presLayoutVars>
          <dgm:chMax val="0"/>
          <dgm:chPref val="0"/>
          <dgm:bulletEnabled val="1"/>
        </dgm:presLayoutVars>
      </dgm:prSet>
      <dgm:spPr/>
      <dgm:t>
        <a:bodyPr/>
        <a:lstStyle/>
        <a:p>
          <a:endParaRPr lang="en-GB"/>
        </a:p>
      </dgm:t>
    </dgm:pt>
    <dgm:pt modelId="{F9E86397-A7BB-491D-9D02-29C809D7E14C}" type="pres">
      <dgm:prSet presAssocID="{904D5DDF-1754-4EE3-AC8B-65957FAF4E25}" presName="desTx" presStyleLbl="alignAccFollowNode1" presStyleIdx="1" presStyleCnt="2" custScaleX="64696">
        <dgm:presLayoutVars>
          <dgm:bulletEnabled val="1"/>
        </dgm:presLayoutVars>
      </dgm:prSet>
      <dgm:spPr/>
      <dgm:t>
        <a:bodyPr/>
        <a:lstStyle/>
        <a:p>
          <a:endParaRPr lang="en-GB"/>
        </a:p>
      </dgm:t>
    </dgm:pt>
  </dgm:ptLst>
  <dgm:cxnLst>
    <dgm:cxn modelId="{2F0C84CF-2FFB-450A-88BC-EC12DC9A2121}" srcId="{904D5DDF-1754-4EE3-AC8B-65957FAF4E25}" destId="{3D4147A0-2957-4427-8AFD-1B47766391AB}" srcOrd="0" destOrd="0" parTransId="{2945841F-5189-4FC0-A967-A3A0E4389877}" sibTransId="{79CF4D86-EC2B-4243-A2E9-A3E04746C314}"/>
    <dgm:cxn modelId="{74B32169-D11C-479F-B6B9-80808EC31413}" type="presOf" srcId="{904D5DDF-1754-4EE3-AC8B-65957FAF4E25}" destId="{3CA5A360-3934-4608-A247-A99B6CFDDA4C}" srcOrd="0" destOrd="0" presId="urn:microsoft.com/office/officeart/2005/8/layout/hList1"/>
    <dgm:cxn modelId="{CEFDA3B8-493C-4842-95EC-37C0E8445804}" type="presOf" srcId="{021AB9E5-7954-4EB1-B2DC-8EFB2947F717}" destId="{A9832EAD-5BE4-4E71-BBC1-BAA59F697085}" srcOrd="0" destOrd="0" presId="urn:microsoft.com/office/officeart/2005/8/layout/hList1"/>
    <dgm:cxn modelId="{55FC224D-35EA-463E-881B-05CD285D7BE4}" srcId="{90F86547-06E8-4AE2-93E5-4FE36153064D}" destId="{3B920C05-3563-44CF-BEA6-87CEF16EED30}" srcOrd="0" destOrd="0" parTransId="{0C36AE18-4188-47AB-B50C-3A424A0859C3}" sibTransId="{48E5CC7E-3C55-4DC1-BC7A-5FF41A47FA18}"/>
    <dgm:cxn modelId="{D028A475-044D-4996-9FF5-8E38D2530728}" srcId="{90F86547-06E8-4AE2-93E5-4FE36153064D}" destId="{904D5DDF-1754-4EE3-AC8B-65957FAF4E25}" srcOrd="1" destOrd="0" parTransId="{E6D6D617-9B2E-4F3F-98BA-17604B4CA4EA}" sibTransId="{3946BB5F-19CF-492C-8313-261D8A19C5AD}"/>
    <dgm:cxn modelId="{B13E5844-1C77-4C5B-AB30-7FC9CA4E34D9}" type="presOf" srcId="{3D4147A0-2957-4427-8AFD-1B47766391AB}" destId="{F9E86397-A7BB-491D-9D02-29C809D7E14C}" srcOrd="0" destOrd="0" presId="urn:microsoft.com/office/officeart/2005/8/layout/hList1"/>
    <dgm:cxn modelId="{6D32C99C-2754-4085-AF8C-4528E26753F9}" srcId="{3B920C05-3563-44CF-BEA6-87CEF16EED30}" destId="{021AB9E5-7954-4EB1-B2DC-8EFB2947F717}" srcOrd="0" destOrd="0" parTransId="{DB2CCDC7-6883-43AA-8C6B-04C277745CC6}" sibTransId="{72533B7D-6A14-48BC-8E47-331A3BB0F718}"/>
    <dgm:cxn modelId="{AED73145-DFDA-4AF3-B3B3-41F25E1562D4}" type="presOf" srcId="{3B920C05-3563-44CF-BEA6-87CEF16EED30}" destId="{9AD998C8-E49B-4844-B643-CCB4D0D006BD}" srcOrd="0" destOrd="0" presId="urn:microsoft.com/office/officeart/2005/8/layout/hList1"/>
    <dgm:cxn modelId="{ADB6488C-9A89-4DD0-86DC-0BCCA4B77C46}" type="presOf" srcId="{90F86547-06E8-4AE2-93E5-4FE36153064D}" destId="{7E619379-D21F-43FE-97F4-B912CAC1C4F6}" srcOrd="0" destOrd="0" presId="urn:microsoft.com/office/officeart/2005/8/layout/hList1"/>
    <dgm:cxn modelId="{91A8A072-6EFB-4053-B433-2E1AF0328C68}" type="presParOf" srcId="{7E619379-D21F-43FE-97F4-B912CAC1C4F6}" destId="{6F3BE9B1-A77F-40A2-BCBB-B8885CBA0561}" srcOrd="0" destOrd="0" presId="urn:microsoft.com/office/officeart/2005/8/layout/hList1"/>
    <dgm:cxn modelId="{3331892D-ADFD-49D8-A039-934DFDEB0DF0}" type="presParOf" srcId="{6F3BE9B1-A77F-40A2-BCBB-B8885CBA0561}" destId="{9AD998C8-E49B-4844-B643-CCB4D0D006BD}" srcOrd="0" destOrd="0" presId="urn:microsoft.com/office/officeart/2005/8/layout/hList1"/>
    <dgm:cxn modelId="{456EB1AD-7335-4F36-A6B9-2C97F03E2A03}" type="presParOf" srcId="{6F3BE9B1-A77F-40A2-BCBB-B8885CBA0561}" destId="{A9832EAD-5BE4-4E71-BBC1-BAA59F697085}" srcOrd="1" destOrd="0" presId="urn:microsoft.com/office/officeart/2005/8/layout/hList1"/>
    <dgm:cxn modelId="{7EEF35A5-B025-4DCF-8CC4-255ECBD40E59}" type="presParOf" srcId="{7E619379-D21F-43FE-97F4-B912CAC1C4F6}" destId="{5B7ED592-F139-4C99-B0C7-41B70253DDBD}" srcOrd="1" destOrd="0" presId="urn:microsoft.com/office/officeart/2005/8/layout/hList1"/>
    <dgm:cxn modelId="{08AB7FD4-578E-4083-B9FD-653D1DA32552}" type="presParOf" srcId="{7E619379-D21F-43FE-97F4-B912CAC1C4F6}" destId="{A24D25AE-B404-43CE-A432-2CB81632731C}" srcOrd="2" destOrd="0" presId="urn:microsoft.com/office/officeart/2005/8/layout/hList1"/>
    <dgm:cxn modelId="{146BC1B3-E4F3-42A9-B343-E6D11AA8D708}" type="presParOf" srcId="{A24D25AE-B404-43CE-A432-2CB81632731C}" destId="{3CA5A360-3934-4608-A247-A99B6CFDDA4C}" srcOrd="0" destOrd="0" presId="urn:microsoft.com/office/officeart/2005/8/layout/hList1"/>
    <dgm:cxn modelId="{4F734615-A3FC-473C-A32F-7AE11AD3FB49}" type="presParOf" srcId="{A24D25AE-B404-43CE-A432-2CB81632731C}" destId="{F9E86397-A7BB-491D-9D02-29C809D7E14C}"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998C8-E49B-4844-B643-CCB4D0D006BD}">
      <dsp:nvSpPr>
        <dsp:cNvPr id="0" name=""/>
        <dsp:cNvSpPr/>
      </dsp:nvSpPr>
      <dsp:spPr>
        <a:xfrm>
          <a:off x="16437" y="30429"/>
          <a:ext cx="4699185" cy="1699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a:t>CLIENT</a:t>
          </a:r>
        </a:p>
      </dsp:txBody>
      <dsp:txXfrm>
        <a:off x="16437" y="30429"/>
        <a:ext cx="4699185" cy="1699200"/>
      </dsp:txXfrm>
    </dsp:sp>
    <dsp:sp modelId="{A9832EAD-5BE4-4E71-BBC1-BAA59F697085}">
      <dsp:nvSpPr>
        <dsp:cNvPr id="0" name=""/>
        <dsp:cNvSpPr/>
      </dsp:nvSpPr>
      <dsp:spPr>
        <a:xfrm>
          <a:off x="5585" y="1729629"/>
          <a:ext cx="4720888" cy="259128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p>
      </dsp:txBody>
      <dsp:txXfrm>
        <a:off x="5585" y="1729629"/>
        <a:ext cx="4720888" cy="2591280"/>
      </dsp:txXfrm>
    </dsp:sp>
    <dsp:sp modelId="{3CA5A360-3934-4608-A247-A99B6CFDDA4C}">
      <dsp:nvSpPr>
        <dsp:cNvPr id="0" name=""/>
        <dsp:cNvSpPr/>
      </dsp:nvSpPr>
      <dsp:spPr>
        <a:xfrm>
          <a:off x="5752977" y="30429"/>
          <a:ext cx="4757036" cy="16992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a:t>SERVER</a:t>
          </a:r>
        </a:p>
      </dsp:txBody>
      <dsp:txXfrm>
        <a:off x="5752977" y="30429"/>
        <a:ext cx="4757036" cy="1699200"/>
      </dsp:txXfrm>
    </dsp:sp>
    <dsp:sp modelId="{F9E86397-A7BB-491D-9D02-29C809D7E14C}">
      <dsp:nvSpPr>
        <dsp:cNvPr id="0" name=""/>
        <dsp:cNvSpPr/>
      </dsp:nvSpPr>
      <dsp:spPr>
        <a:xfrm>
          <a:off x="5759686" y="1729629"/>
          <a:ext cx="4743618" cy="259128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p>
      </dsp:txBody>
      <dsp:txXfrm>
        <a:off x="5759686" y="1729629"/>
        <a:ext cx="4743618" cy="25912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A56056-CF19-48CE-BFDF-2DA76813AA50}" type="datetimeFigureOut">
              <a:rPr lang="en-GB" smtClean="0"/>
              <a:pPr/>
              <a:t>24/11/2022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CEDD78-4BD9-4EBC-90EB-7257DB5ECD4A}" type="slidenum">
              <a:rPr lang="en-GB" smtClean="0"/>
              <a:pPr/>
              <a:t>‹#›</a:t>
            </a:fld>
            <a:endParaRPr lang="en-GB"/>
          </a:p>
        </p:txBody>
      </p:sp>
    </p:spTree>
    <p:extLst>
      <p:ext uri="{BB962C8B-B14F-4D97-AF65-F5344CB8AC3E}">
        <p14:creationId xmlns:p14="http://schemas.microsoft.com/office/powerpoint/2010/main" xmlns="" val="37154736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D5D4B9-0854-4D79-BFD0-2723674002DA}" type="datetimeFigureOut">
              <a:rPr lang="en-US" smtClean="0"/>
              <a:pPr/>
              <a:t>11/24/2022</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05C13-8979-4A99-993A-FA9E92DEDAED}"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3105C13-8979-4A99-993A-FA9E92DEDAED}" type="slidenum">
              <a:rPr lang="en-GB" smtClean="0"/>
              <a:pPr/>
              <a:t>2</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4C986CD-DFA4-437C-A7CC-22BEC6FFF72D}" type="datetimeFigureOut">
              <a:rPr lang="en-GB" smtClean="0"/>
              <a:pPr/>
              <a:t>24/11/2022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4000AE-2C6E-4373-AED1-77918F9A2DB2}" type="slidenum">
              <a:rPr lang="en-GB" smtClean="0"/>
              <a:pPr/>
              <a:t>‹#›</a:t>
            </a:fld>
            <a:endParaRPr lang="en-GB"/>
          </a:p>
        </p:txBody>
      </p:sp>
    </p:spTree>
    <p:extLst>
      <p:ext uri="{BB962C8B-B14F-4D97-AF65-F5344CB8AC3E}">
        <p14:creationId xmlns:p14="http://schemas.microsoft.com/office/powerpoint/2010/main" xmlns="" val="991796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4C986CD-DFA4-437C-A7CC-22BEC6FFF72D}" type="datetimeFigureOut">
              <a:rPr lang="en-GB" smtClean="0"/>
              <a:pPr/>
              <a:t>24/11/2022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4000AE-2C6E-4373-AED1-77918F9A2DB2}" type="slidenum">
              <a:rPr lang="en-GB" smtClean="0"/>
              <a:pPr/>
              <a:t>‹#›</a:t>
            </a:fld>
            <a:endParaRPr lang="en-GB"/>
          </a:p>
        </p:txBody>
      </p:sp>
    </p:spTree>
    <p:extLst>
      <p:ext uri="{BB962C8B-B14F-4D97-AF65-F5344CB8AC3E}">
        <p14:creationId xmlns:p14="http://schemas.microsoft.com/office/powerpoint/2010/main" xmlns="" val="228734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4C986CD-DFA4-437C-A7CC-22BEC6FFF72D}" type="datetimeFigureOut">
              <a:rPr lang="en-GB" smtClean="0"/>
              <a:pPr/>
              <a:t>24/11/2022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4000AE-2C6E-4373-AED1-77918F9A2DB2}" type="slidenum">
              <a:rPr lang="en-GB" smtClean="0"/>
              <a:pPr/>
              <a:t>‹#›</a:t>
            </a:fld>
            <a:endParaRPr lang="en-GB"/>
          </a:p>
        </p:txBody>
      </p:sp>
    </p:spTree>
    <p:extLst>
      <p:ext uri="{BB962C8B-B14F-4D97-AF65-F5344CB8AC3E}">
        <p14:creationId xmlns:p14="http://schemas.microsoft.com/office/powerpoint/2010/main" xmlns="" val="3098620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4C986CD-DFA4-437C-A7CC-22BEC6FFF72D}" type="datetimeFigureOut">
              <a:rPr lang="en-GB" smtClean="0"/>
              <a:pPr/>
              <a:t>24/11/2022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4000AE-2C6E-4373-AED1-77918F9A2DB2}" type="slidenum">
              <a:rPr lang="en-GB" smtClean="0"/>
              <a:pPr/>
              <a:t>‹#›</a:t>
            </a:fld>
            <a:endParaRPr lang="en-GB"/>
          </a:p>
        </p:txBody>
      </p:sp>
    </p:spTree>
    <p:extLst>
      <p:ext uri="{BB962C8B-B14F-4D97-AF65-F5344CB8AC3E}">
        <p14:creationId xmlns:p14="http://schemas.microsoft.com/office/powerpoint/2010/main" xmlns="" val="214124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C986CD-DFA4-437C-A7CC-22BEC6FFF72D}" type="datetimeFigureOut">
              <a:rPr lang="en-GB" smtClean="0"/>
              <a:pPr/>
              <a:t>24/11/2022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4000AE-2C6E-4373-AED1-77918F9A2DB2}" type="slidenum">
              <a:rPr lang="en-GB" smtClean="0"/>
              <a:pPr/>
              <a:t>‹#›</a:t>
            </a:fld>
            <a:endParaRPr lang="en-GB"/>
          </a:p>
        </p:txBody>
      </p:sp>
    </p:spTree>
    <p:extLst>
      <p:ext uri="{BB962C8B-B14F-4D97-AF65-F5344CB8AC3E}">
        <p14:creationId xmlns:p14="http://schemas.microsoft.com/office/powerpoint/2010/main" xmlns="" val="4083775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4C986CD-DFA4-437C-A7CC-22BEC6FFF72D}" type="datetimeFigureOut">
              <a:rPr lang="en-GB" smtClean="0"/>
              <a:pPr/>
              <a:t>24/11/2022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4000AE-2C6E-4373-AED1-77918F9A2DB2}" type="slidenum">
              <a:rPr lang="en-GB" smtClean="0"/>
              <a:pPr/>
              <a:t>‹#›</a:t>
            </a:fld>
            <a:endParaRPr lang="en-GB"/>
          </a:p>
        </p:txBody>
      </p:sp>
    </p:spTree>
    <p:extLst>
      <p:ext uri="{BB962C8B-B14F-4D97-AF65-F5344CB8AC3E}">
        <p14:creationId xmlns:p14="http://schemas.microsoft.com/office/powerpoint/2010/main" xmlns="" val="3837398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4C986CD-DFA4-437C-A7CC-22BEC6FFF72D}" type="datetimeFigureOut">
              <a:rPr lang="en-GB" smtClean="0"/>
              <a:pPr/>
              <a:t>24/11/2022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94000AE-2C6E-4373-AED1-77918F9A2DB2}" type="slidenum">
              <a:rPr lang="en-GB" smtClean="0"/>
              <a:pPr/>
              <a:t>‹#›</a:t>
            </a:fld>
            <a:endParaRPr lang="en-GB"/>
          </a:p>
        </p:txBody>
      </p:sp>
    </p:spTree>
    <p:extLst>
      <p:ext uri="{BB962C8B-B14F-4D97-AF65-F5344CB8AC3E}">
        <p14:creationId xmlns:p14="http://schemas.microsoft.com/office/powerpoint/2010/main" xmlns="" val="4015046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4C986CD-DFA4-437C-A7CC-22BEC6FFF72D}" type="datetimeFigureOut">
              <a:rPr lang="en-GB" smtClean="0"/>
              <a:pPr/>
              <a:t>24/11/2022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94000AE-2C6E-4373-AED1-77918F9A2DB2}" type="slidenum">
              <a:rPr lang="en-GB" smtClean="0"/>
              <a:pPr/>
              <a:t>‹#›</a:t>
            </a:fld>
            <a:endParaRPr lang="en-GB"/>
          </a:p>
        </p:txBody>
      </p:sp>
    </p:spTree>
    <p:extLst>
      <p:ext uri="{BB962C8B-B14F-4D97-AF65-F5344CB8AC3E}">
        <p14:creationId xmlns:p14="http://schemas.microsoft.com/office/powerpoint/2010/main" xmlns="" val="3980143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986CD-DFA4-437C-A7CC-22BEC6FFF72D}" type="datetimeFigureOut">
              <a:rPr lang="en-GB" smtClean="0"/>
              <a:pPr/>
              <a:t>24/11/2022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94000AE-2C6E-4373-AED1-77918F9A2DB2}" type="slidenum">
              <a:rPr lang="en-GB" smtClean="0"/>
              <a:pPr/>
              <a:t>‹#›</a:t>
            </a:fld>
            <a:endParaRPr lang="en-GB"/>
          </a:p>
        </p:txBody>
      </p:sp>
    </p:spTree>
    <p:extLst>
      <p:ext uri="{BB962C8B-B14F-4D97-AF65-F5344CB8AC3E}">
        <p14:creationId xmlns:p14="http://schemas.microsoft.com/office/powerpoint/2010/main" xmlns="" val="91215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C986CD-DFA4-437C-A7CC-22BEC6FFF72D}" type="datetimeFigureOut">
              <a:rPr lang="en-GB" smtClean="0"/>
              <a:pPr/>
              <a:t>24/11/2022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4000AE-2C6E-4373-AED1-77918F9A2DB2}" type="slidenum">
              <a:rPr lang="en-GB" smtClean="0"/>
              <a:pPr/>
              <a:t>‹#›</a:t>
            </a:fld>
            <a:endParaRPr lang="en-GB"/>
          </a:p>
        </p:txBody>
      </p:sp>
    </p:spTree>
    <p:extLst>
      <p:ext uri="{BB962C8B-B14F-4D97-AF65-F5344CB8AC3E}">
        <p14:creationId xmlns:p14="http://schemas.microsoft.com/office/powerpoint/2010/main" xmlns="" val="169359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C986CD-DFA4-437C-A7CC-22BEC6FFF72D}" type="datetimeFigureOut">
              <a:rPr lang="en-GB" smtClean="0"/>
              <a:pPr/>
              <a:t>24/11/2022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4000AE-2C6E-4373-AED1-77918F9A2DB2}" type="slidenum">
              <a:rPr lang="en-GB" smtClean="0"/>
              <a:pPr/>
              <a:t>‹#›</a:t>
            </a:fld>
            <a:endParaRPr lang="en-GB"/>
          </a:p>
        </p:txBody>
      </p:sp>
    </p:spTree>
    <p:extLst>
      <p:ext uri="{BB962C8B-B14F-4D97-AF65-F5344CB8AC3E}">
        <p14:creationId xmlns:p14="http://schemas.microsoft.com/office/powerpoint/2010/main" xmlns="" val="424859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C986CD-DFA4-437C-A7CC-22BEC6FFF72D}" type="datetimeFigureOut">
              <a:rPr lang="en-GB" smtClean="0"/>
              <a:pPr/>
              <a:t>24/11/2022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000AE-2C6E-4373-AED1-77918F9A2DB2}" type="slidenum">
              <a:rPr lang="en-GB" smtClean="0"/>
              <a:pPr/>
              <a:t>‹#›</a:t>
            </a:fld>
            <a:endParaRPr lang="en-GB"/>
          </a:p>
        </p:txBody>
      </p:sp>
    </p:spTree>
    <p:extLst>
      <p:ext uri="{BB962C8B-B14F-4D97-AF65-F5344CB8AC3E}">
        <p14:creationId xmlns:p14="http://schemas.microsoft.com/office/powerpoint/2010/main" xmlns="" val="1257935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NET-CENTRIC COMPUTING</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xmlns="" val="273095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668739"/>
            <a:ext cx="9594376" cy="5213445"/>
          </a:xfrm>
          <a:prstGeom prst="rect">
            <a:avLst/>
          </a:prstGeom>
        </p:spPr>
      </p:pic>
    </p:spTree>
    <p:extLst>
      <p:ext uri="{BB962C8B-B14F-4D97-AF65-F5344CB8AC3E}">
        <p14:creationId xmlns:p14="http://schemas.microsoft.com/office/powerpoint/2010/main" xmlns="" val="4129954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ADVANTAGE OF CENTRALISED COMPUTING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Easy to physically secure.</a:t>
            </a:r>
          </a:p>
          <a:p>
            <a:pPr>
              <a:buFont typeface="Wingdings" panose="05000000000000000000" pitchFamily="2" charset="2"/>
              <a:buChar char="Ø"/>
            </a:pPr>
            <a:r>
              <a:rPr lang="en-GB" dirty="0"/>
              <a:t>Smooth and elegant person experience.</a:t>
            </a:r>
          </a:p>
          <a:p>
            <a:pPr>
              <a:buFont typeface="Wingdings" panose="05000000000000000000" pitchFamily="2" charset="2"/>
              <a:buChar char="Ø"/>
            </a:pPr>
            <a:r>
              <a:rPr lang="en-GB" dirty="0"/>
              <a:t>Dedicated resources.</a:t>
            </a:r>
          </a:p>
          <a:p>
            <a:pPr>
              <a:buFont typeface="Wingdings" panose="05000000000000000000" pitchFamily="2" charset="2"/>
              <a:buChar char="Ø"/>
            </a:pPr>
            <a:r>
              <a:rPr lang="en-GB" dirty="0"/>
              <a:t>More cost effective.</a:t>
            </a:r>
          </a:p>
          <a:p>
            <a:pPr>
              <a:buFont typeface="Wingdings" panose="05000000000000000000" pitchFamily="2" charset="2"/>
              <a:buChar char="Ø"/>
            </a:pPr>
            <a:r>
              <a:rPr lang="en-GB" dirty="0"/>
              <a:t>Quick updates are possible.</a:t>
            </a:r>
          </a:p>
          <a:p>
            <a:pPr>
              <a:buFont typeface="Wingdings" panose="05000000000000000000" pitchFamily="2" charset="2"/>
              <a:buChar char="Ø"/>
            </a:pPr>
            <a:r>
              <a:rPr lang="en-GB" dirty="0"/>
              <a:t>Easy detachment of a node from the network.</a:t>
            </a:r>
          </a:p>
          <a:p>
            <a:pPr>
              <a:buFont typeface="Wingdings" panose="05000000000000000000" pitchFamily="2" charset="2"/>
              <a:buChar char="Ø"/>
            </a:pPr>
            <a:endParaRPr lang="en-GB" dirty="0"/>
          </a:p>
          <a:p>
            <a:pPr>
              <a:buFont typeface="Wingdings" panose="05000000000000000000" pitchFamily="2" charset="2"/>
              <a:buChar char="Ø"/>
            </a:pPr>
            <a:endParaRPr lang="en-GB" dirty="0"/>
          </a:p>
        </p:txBody>
      </p:sp>
    </p:spTree>
    <p:extLst>
      <p:ext uri="{BB962C8B-B14F-4D97-AF65-F5344CB8AC3E}">
        <p14:creationId xmlns:p14="http://schemas.microsoft.com/office/powerpoint/2010/main" xmlns="" val="1628378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DISADVANTAGE OF CENTRALISED COMPUTER</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Highly dependent on system. If the system fails, all nodes fail.</a:t>
            </a:r>
          </a:p>
          <a:p>
            <a:pPr>
              <a:buFont typeface="Wingdings" panose="05000000000000000000" pitchFamily="2" charset="2"/>
              <a:buChar char="Ø"/>
            </a:pPr>
            <a:r>
              <a:rPr lang="en-GB" dirty="0"/>
              <a:t>No graceful degradation of system.</a:t>
            </a:r>
          </a:p>
          <a:p>
            <a:pPr>
              <a:buFont typeface="Wingdings" panose="05000000000000000000" pitchFamily="2" charset="2"/>
              <a:buChar char="Ø"/>
            </a:pPr>
            <a:r>
              <a:rPr lang="en-GB" dirty="0"/>
              <a:t>Less possibility of data backup.</a:t>
            </a:r>
          </a:p>
          <a:p>
            <a:pPr>
              <a:buFont typeface="Wingdings" panose="05000000000000000000" pitchFamily="2" charset="2"/>
              <a:buChar char="Ø"/>
            </a:pPr>
            <a:r>
              <a:rPr lang="en-GB" dirty="0"/>
              <a:t>Difficult to maintain server.</a:t>
            </a:r>
          </a:p>
        </p:txBody>
      </p:sp>
    </p:spTree>
    <p:extLst>
      <p:ext uri="{BB962C8B-B14F-4D97-AF65-F5344CB8AC3E}">
        <p14:creationId xmlns:p14="http://schemas.microsoft.com/office/powerpoint/2010/main" xmlns="" val="3263397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0469"/>
          </a:xfrm>
        </p:spPr>
        <p:txBody>
          <a:bodyPr/>
          <a:lstStyle/>
          <a:p>
            <a:r>
              <a:rPr lang="en-GB" b="1" dirty="0"/>
              <a:t>DECENTRALISED COMPUTING</a:t>
            </a:r>
          </a:p>
        </p:txBody>
      </p:sp>
      <p:sp>
        <p:nvSpPr>
          <p:cNvPr id="3" name="Content Placeholder 2"/>
          <p:cNvSpPr>
            <a:spLocks noGrp="1"/>
          </p:cNvSpPr>
          <p:nvPr>
            <p:ph idx="1"/>
          </p:nvPr>
        </p:nvSpPr>
        <p:spPr>
          <a:xfrm>
            <a:off x="838200" y="1132764"/>
            <a:ext cx="10515600" cy="5044199"/>
          </a:xfrm>
        </p:spPr>
        <p:txBody>
          <a:bodyPr/>
          <a:lstStyle/>
          <a:p>
            <a:pPr>
              <a:buFont typeface="Wingdings" panose="05000000000000000000" pitchFamily="2" charset="2"/>
              <a:buChar char="Ø"/>
            </a:pPr>
            <a:r>
              <a:rPr lang="en-GB" dirty="0"/>
              <a:t>A decentralised computing architecture distributes workloads among several machines instead of relying on a single central server.</a:t>
            </a:r>
          </a:p>
          <a:p>
            <a:pPr>
              <a:buFont typeface="Wingdings" panose="05000000000000000000" pitchFamily="2" charset="2"/>
              <a:buChar char="Ø"/>
            </a:pPr>
            <a:r>
              <a:rPr lang="en-GB" dirty="0"/>
              <a:t>A decentralised computing is an interconnected information system in which no single entity is the sole authority.</a:t>
            </a:r>
          </a:p>
          <a:p>
            <a:pPr>
              <a:buFont typeface="Wingdings" panose="05000000000000000000" pitchFamily="2" charset="2"/>
              <a:buChar char="Ø"/>
            </a:pPr>
            <a:r>
              <a:rPr lang="en-GB" dirty="0"/>
              <a:t>A decentralised computing generally has multiple authoritative nodes, each of which serves a subset of the total end users.</a:t>
            </a:r>
          </a:p>
          <a:p>
            <a:pPr>
              <a:buFont typeface="Wingdings" panose="05000000000000000000" pitchFamily="2" charset="2"/>
              <a:buChar char="Ø"/>
            </a:pPr>
            <a:r>
              <a:rPr lang="en-GB" dirty="0"/>
              <a:t> a decentralised computing is collection of autonomous computers which communicate with one another to perform a common service.</a:t>
            </a:r>
          </a:p>
          <a:p>
            <a:pPr>
              <a:buFont typeface="Wingdings" panose="05000000000000000000" pitchFamily="2" charset="2"/>
              <a:buChar char="Ø"/>
            </a:pPr>
            <a:r>
              <a:rPr lang="en-GB" dirty="0"/>
              <a:t>In decentralised computing, these are different CPU connected on the network and each processor can do its job independent of each other.</a:t>
            </a:r>
          </a:p>
        </p:txBody>
      </p:sp>
    </p:spTree>
    <p:extLst>
      <p:ext uri="{BB962C8B-B14F-4D97-AF65-F5344CB8AC3E}">
        <p14:creationId xmlns:p14="http://schemas.microsoft.com/office/powerpoint/2010/main" xmlns="" val="2526279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CHARACTERISTICS OF DECENTRALISED COMPUTING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multiple Central Units – there is more than one central unit which can listen for connections from other nodes,.</a:t>
            </a:r>
          </a:p>
          <a:p>
            <a:pPr>
              <a:buFont typeface="Wingdings" panose="05000000000000000000" pitchFamily="2" charset="2"/>
              <a:buChar char="Ø"/>
            </a:pPr>
            <a:r>
              <a:rPr lang="en-GB" dirty="0"/>
              <a:t>Department failure of components – one central node failure causes only partial system failure and not complete system.</a:t>
            </a:r>
          </a:p>
          <a:p>
            <a:pPr>
              <a:buFont typeface="Wingdings" panose="05000000000000000000" pitchFamily="2" charset="2"/>
              <a:buChar char="Ø"/>
            </a:pPr>
            <a:r>
              <a:rPr lang="en-GB" dirty="0"/>
              <a:t>Lack of a global clock – each node is independent, hence different clocks that they run and follow.</a:t>
            </a:r>
          </a:p>
        </p:txBody>
      </p:sp>
    </p:spTree>
    <p:extLst>
      <p:ext uri="{BB962C8B-B14F-4D97-AF65-F5344CB8AC3E}">
        <p14:creationId xmlns:p14="http://schemas.microsoft.com/office/powerpoint/2010/main" xmlns="" val="2523668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ARCHITECTURE OF DECENTRALISED SYSTEM</a:t>
            </a:r>
          </a:p>
        </p:txBody>
      </p:sp>
      <p:sp>
        <p:nvSpPr>
          <p:cNvPr id="3" name="Content Placeholder 2"/>
          <p:cNvSpPr>
            <a:spLocks noGrp="1"/>
          </p:cNvSpPr>
          <p:nvPr>
            <p:ph idx="1"/>
          </p:nvPr>
        </p:nvSpPr>
        <p:spPr/>
        <p:txBody>
          <a:bodyPr/>
          <a:lstStyle/>
          <a:p>
            <a:pPr marL="0" indent="0">
              <a:buNone/>
            </a:pPr>
            <a:r>
              <a:rPr lang="en-GB" dirty="0"/>
              <a:t> </a:t>
            </a:r>
          </a:p>
          <a:p>
            <a:pPr marL="0" indent="0">
              <a:buNone/>
            </a:pPr>
            <a:endParaRPr lang="en-GB" dirty="0"/>
          </a:p>
          <a:p>
            <a:pPr marL="0" indent="0">
              <a:buNone/>
            </a:pPr>
            <a:endParaRPr lang="en-GB" dirty="0"/>
          </a:p>
          <a:p>
            <a:pPr marL="0" indent="0">
              <a:buNone/>
            </a:pPr>
            <a:endParaRPr lang="en-GB" dirty="0"/>
          </a:p>
          <a:p>
            <a:pPr marL="0" indent="0">
              <a:buNone/>
            </a:pPr>
            <a:r>
              <a:rPr lang="en-GB" dirty="0"/>
              <a:t>                                                                                                              - Node</a:t>
            </a:r>
          </a:p>
          <a:p>
            <a:pPr marL="0" indent="0">
              <a:buNone/>
            </a:pPr>
            <a:r>
              <a:rPr lang="en-GB" dirty="0"/>
              <a:t>                                                                                                               -  Server</a:t>
            </a:r>
          </a:p>
          <a:p>
            <a:pPr marL="0" indent="0">
              <a:buNone/>
            </a:pPr>
            <a:endParaRPr lang="en-GB" dirty="0"/>
          </a:p>
          <a:p>
            <a:pPr marL="0" indent="0">
              <a:buNone/>
            </a:pPr>
            <a:r>
              <a:rPr lang="en-GB" dirty="0"/>
              <a:t>Decentralised System.</a:t>
            </a:r>
          </a:p>
        </p:txBody>
      </p:sp>
      <p:sp>
        <p:nvSpPr>
          <p:cNvPr id="4" name="Rectangle 3"/>
          <p:cNvSpPr/>
          <p:nvPr/>
        </p:nvSpPr>
        <p:spPr>
          <a:xfrm>
            <a:off x="3166281" y="2784143"/>
            <a:ext cx="1433015" cy="9962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p:cNvSpPr/>
          <p:nvPr/>
        </p:nvSpPr>
        <p:spPr>
          <a:xfrm>
            <a:off x="6736308" y="2784142"/>
            <a:ext cx="1433015" cy="9962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 name="Straight Connector 10"/>
          <p:cNvCxnSpPr>
            <a:endCxn id="4" idx="1"/>
          </p:cNvCxnSpPr>
          <p:nvPr/>
        </p:nvCxnSpPr>
        <p:spPr>
          <a:xfrm>
            <a:off x="2279176" y="3269819"/>
            <a:ext cx="887105" cy="1246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2639708" y="3810224"/>
            <a:ext cx="528281" cy="57374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a:off x="5937348" y="3736457"/>
            <a:ext cx="810334" cy="47310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7419833" y="3810224"/>
            <a:ext cx="13648" cy="72333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8149990" y="3780429"/>
            <a:ext cx="737547" cy="603543"/>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flipV="1">
            <a:off x="8201737" y="3341428"/>
            <a:ext cx="1005384" cy="472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H="1">
            <a:off x="7433481" y="2047165"/>
            <a:ext cx="13648" cy="72333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6252950" y="2355009"/>
            <a:ext cx="485633" cy="450744"/>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8169323" y="2279355"/>
            <a:ext cx="483358" cy="509334"/>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2711356" y="2519237"/>
            <a:ext cx="457200" cy="29911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a:off x="4608395" y="2279355"/>
            <a:ext cx="278073" cy="479765"/>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4599296" y="3796351"/>
            <a:ext cx="574344" cy="47994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3877102" y="2119954"/>
            <a:ext cx="13647" cy="6482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H="1">
            <a:off x="3947331" y="3787478"/>
            <a:ext cx="13648" cy="72333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4632990" y="3341428"/>
            <a:ext cx="2114692" cy="0"/>
          </a:xfrm>
          <a:prstGeom prst="line">
            <a:avLst/>
          </a:prstGeom>
        </p:spPr>
        <p:style>
          <a:lnRef idx="1">
            <a:schemeClr val="dk1"/>
          </a:lnRef>
          <a:fillRef idx="0">
            <a:schemeClr val="dk1"/>
          </a:fillRef>
          <a:effectRef idx="0">
            <a:schemeClr val="dk1"/>
          </a:effectRef>
          <a:fontRef idx="minor">
            <a:schemeClr val="tx1"/>
          </a:fontRef>
        </p:style>
      </p:cxnSp>
      <p:sp>
        <p:nvSpPr>
          <p:cNvPr id="48" name="Oval 47"/>
          <p:cNvSpPr/>
          <p:nvPr/>
        </p:nvSpPr>
        <p:spPr>
          <a:xfrm>
            <a:off x="9506235" y="3991974"/>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Oval 48"/>
          <p:cNvSpPr/>
          <p:nvPr/>
        </p:nvSpPr>
        <p:spPr>
          <a:xfrm>
            <a:off x="2321825" y="4224201"/>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Oval 49"/>
          <p:cNvSpPr/>
          <p:nvPr/>
        </p:nvSpPr>
        <p:spPr>
          <a:xfrm>
            <a:off x="1969827" y="3122514"/>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1" name="Oval 50"/>
          <p:cNvSpPr/>
          <p:nvPr/>
        </p:nvSpPr>
        <p:spPr>
          <a:xfrm>
            <a:off x="2420774" y="2267641"/>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Oval 51"/>
          <p:cNvSpPr/>
          <p:nvPr/>
        </p:nvSpPr>
        <p:spPr>
          <a:xfrm>
            <a:off x="3710770" y="1773613"/>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3" name="Oval 52"/>
          <p:cNvSpPr/>
          <p:nvPr/>
        </p:nvSpPr>
        <p:spPr>
          <a:xfrm>
            <a:off x="4886468" y="1988516"/>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Oval 53"/>
          <p:cNvSpPr/>
          <p:nvPr/>
        </p:nvSpPr>
        <p:spPr>
          <a:xfrm>
            <a:off x="3770762" y="4521618"/>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Oval 54"/>
          <p:cNvSpPr/>
          <p:nvPr/>
        </p:nvSpPr>
        <p:spPr>
          <a:xfrm>
            <a:off x="5095165" y="4256179"/>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6" name="Oval 55"/>
          <p:cNvSpPr/>
          <p:nvPr/>
        </p:nvSpPr>
        <p:spPr>
          <a:xfrm>
            <a:off x="9207121" y="3239837"/>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Oval 56"/>
          <p:cNvSpPr/>
          <p:nvPr/>
        </p:nvSpPr>
        <p:spPr>
          <a:xfrm>
            <a:off x="8835789" y="4320457"/>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8" name="Oval 57"/>
          <p:cNvSpPr/>
          <p:nvPr/>
        </p:nvSpPr>
        <p:spPr>
          <a:xfrm>
            <a:off x="7276531" y="4533554"/>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Oval 58"/>
          <p:cNvSpPr/>
          <p:nvPr/>
        </p:nvSpPr>
        <p:spPr>
          <a:xfrm>
            <a:off x="5624299" y="4097783"/>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Oval 59"/>
          <p:cNvSpPr/>
          <p:nvPr/>
        </p:nvSpPr>
        <p:spPr>
          <a:xfrm>
            <a:off x="5977153" y="2124546"/>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1" name="Oval 60"/>
          <p:cNvSpPr/>
          <p:nvPr/>
        </p:nvSpPr>
        <p:spPr>
          <a:xfrm>
            <a:off x="7303827" y="1800279"/>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Oval 61"/>
          <p:cNvSpPr/>
          <p:nvPr/>
        </p:nvSpPr>
        <p:spPr>
          <a:xfrm>
            <a:off x="8652681" y="2026787"/>
            <a:ext cx="286603" cy="319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Rectangle 62"/>
          <p:cNvSpPr/>
          <p:nvPr/>
        </p:nvSpPr>
        <p:spPr>
          <a:xfrm>
            <a:off x="9509434" y="4557598"/>
            <a:ext cx="298757" cy="2130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xmlns="" val="2901713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3423"/>
          </a:xfrm>
        </p:spPr>
        <p:txBody>
          <a:bodyPr/>
          <a:lstStyle/>
          <a:p>
            <a:r>
              <a:rPr lang="en-GB" b="1" dirty="0"/>
              <a:t>ADVANTAGE OF DECENTRALISED SYSTEM</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GB" dirty="0"/>
              <a:t>Minimal problem of performance bottlenecks occurring – it allows balancing the network</a:t>
            </a:r>
          </a:p>
          <a:p>
            <a:pPr>
              <a:buFont typeface="Wingdings" panose="05000000000000000000" pitchFamily="2" charset="2"/>
              <a:buChar char="Ø"/>
            </a:pPr>
            <a:r>
              <a:rPr lang="en-GB" dirty="0"/>
              <a:t>High availability</a:t>
            </a:r>
          </a:p>
          <a:p>
            <a:pPr>
              <a:buFont typeface="Wingdings" panose="05000000000000000000" pitchFamily="2" charset="2"/>
              <a:buChar char="Ø"/>
            </a:pPr>
            <a:r>
              <a:rPr lang="en-GB" dirty="0"/>
              <a:t>More autonomy and control over resources</a:t>
            </a:r>
          </a:p>
          <a:p>
            <a:pPr marL="0" indent="0">
              <a:buNone/>
            </a:pPr>
            <a:r>
              <a:rPr lang="en-GB" b="1" dirty="0"/>
              <a:t>DISAVANTAGE OF DECENTRALISED SYSTEM</a:t>
            </a:r>
          </a:p>
          <a:p>
            <a:pPr>
              <a:buFont typeface="Wingdings" panose="05000000000000000000" pitchFamily="2" charset="2"/>
              <a:buChar char="Ø"/>
            </a:pPr>
            <a:r>
              <a:rPr lang="en-GB" dirty="0"/>
              <a:t>May lead to problem of coordination of the enterprise level.</a:t>
            </a:r>
          </a:p>
          <a:p>
            <a:pPr>
              <a:buFont typeface="Wingdings" panose="05000000000000000000" pitchFamily="2" charset="2"/>
              <a:buChar char="Ø"/>
            </a:pPr>
            <a:r>
              <a:rPr lang="en-GB" dirty="0"/>
              <a:t>Not suitable for small system.</a:t>
            </a:r>
          </a:p>
          <a:p>
            <a:pPr>
              <a:buFont typeface="Wingdings" panose="05000000000000000000" pitchFamily="2" charset="2"/>
              <a:buChar char="Ø"/>
            </a:pPr>
            <a:r>
              <a:rPr lang="en-GB" dirty="0"/>
              <a:t>Difficult to know which node failed.</a:t>
            </a:r>
          </a:p>
          <a:p>
            <a:pPr>
              <a:buFont typeface="Wingdings" panose="05000000000000000000" pitchFamily="2" charset="2"/>
              <a:buChar char="Ø"/>
            </a:pPr>
            <a:r>
              <a:rPr lang="en-GB" dirty="0"/>
              <a:t>Difficult to know which node responded.</a:t>
            </a:r>
          </a:p>
          <a:p>
            <a:pPr>
              <a:buFont typeface="Wingdings" panose="05000000000000000000" pitchFamily="2" charset="2"/>
              <a:buChar char="Ø"/>
            </a:pPr>
            <a:r>
              <a:rPr lang="en-GB" dirty="0"/>
              <a:t>No regulatory oversight.</a:t>
            </a:r>
          </a:p>
        </p:txBody>
      </p:sp>
    </p:spTree>
    <p:extLst>
      <p:ext uri="{BB962C8B-B14F-4D97-AF65-F5344CB8AC3E}">
        <p14:creationId xmlns:p14="http://schemas.microsoft.com/office/powerpoint/2010/main" xmlns="" val="4059250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u="sng" dirty="0"/>
              <a:t>WHAT IS PARALLEL COMPUTING</a:t>
            </a:r>
          </a:p>
        </p:txBody>
      </p:sp>
      <p:sp>
        <p:nvSpPr>
          <p:cNvPr id="3" name="Content Placeholder 2"/>
          <p:cNvSpPr>
            <a:spLocks noGrp="1"/>
          </p:cNvSpPr>
          <p:nvPr>
            <p:ph idx="1"/>
          </p:nvPr>
        </p:nvSpPr>
        <p:spPr>
          <a:xfrm>
            <a:off x="838200" y="1825624"/>
            <a:ext cx="10515600" cy="4670709"/>
          </a:xfrm>
        </p:spPr>
        <p:txBody>
          <a:bodyPr>
            <a:noAutofit/>
          </a:bodyPr>
          <a:lstStyle/>
          <a:p>
            <a:pPr algn="just"/>
            <a:r>
              <a:rPr lang="en-GB" sz="4000" dirty="0"/>
              <a:t>Parallel computing is a technique of computing where multiple tasks are process simultaneously on multiple processors.</a:t>
            </a:r>
          </a:p>
          <a:p>
            <a:pPr algn="just"/>
            <a:r>
              <a:rPr lang="en-GB" sz="4000" dirty="0"/>
              <a:t>In parallel computing, a given tasks uses divide – and – conquer technique and each one of them are processed on different CPUs.</a:t>
            </a:r>
          </a:p>
          <a:p>
            <a:pPr algn="just"/>
            <a:r>
              <a:rPr lang="en-GB" sz="4000" dirty="0"/>
              <a:t>Parallel computing are used for complex calculation.</a:t>
            </a:r>
          </a:p>
        </p:txBody>
      </p:sp>
    </p:spTree>
    <p:extLst>
      <p:ext uri="{BB962C8B-B14F-4D97-AF65-F5344CB8AC3E}">
        <p14:creationId xmlns:p14="http://schemas.microsoft.com/office/powerpoint/2010/main" xmlns="" val="2316364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1128"/>
            <a:ext cx="10515600" cy="5377218"/>
          </a:xfrm>
        </p:spPr>
        <p:txBody>
          <a:bodyPr>
            <a:noAutofit/>
          </a:bodyPr>
          <a:lstStyle/>
          <a:p>
            <a:pPr algn="just"/>
            <a:r>
              <a:rPr lang="en-GB" sz="3600" dirty="0"/>
              <a:t>Many applications today require more computing power than a traditional sequential computer can offer.</a:t>
            </a:r>
          </a:p>
          <a:p>
            <a:pPr algn="just"/>
            <a:r>
              <a:rPr lang="en-GB" sz="3600" dirty="0"/>
              <a:t>Parallel computing provides a cost – effective solution to solve complex problem.</a:t>
            </a:r>
          </a:p>
          <a:p>
            <a:pPr algn="just"/>
            <a:r>
              <a:rPr lang="en-GB" sz="3600" dirty="0"/>
              <a:t>Parallel computing allow an increase in the number of CPUs in a computer and also adding an efficient communication between the CPUs.</a:t>
            </a:r>
          </a:p>
          <a:p>
            <a:pPr algn="just"/>
            <a:r>
              <a:rPr lang="en-GB" sz="3600" dirty="0"/>
              <a:t>It allows work load to be shared between processors and hence a higher computing power.</a:t>
            </a:r>
          </a:p>
        </p:txBody>
      </p:sp>
      <p:sp>
        <p:nvSpPr>
          <p:cNvPr id="2" name="Title 1"/>
          <p:cNvSpPr>
            <a:spLocks noGrp="1"/>
          </p:cNvSpPr>
          <p:nvPr>
            <p:ph type="title"/>
          </p:nvPr>
        </p:nvSpPr>
        <p:spPr>
          <a:xfrm>
            <a:off x="838200" y="365125"/>
            <a:ext cx="10515600" cy="986003"/>
          </a:xfrm>
        </p:spPr>
        <p:txBody>
          <a:bodyPr/>
          <a:lstStyle/>
          <a:p>
            <a:pPr algn="ctr"/>
            <a:r>
              <a:rPr lang="en-GB" b="1" u="sng" dirty="0"/>
              <a:t>WHY PARALLEL COMPUTING </a:t>
            </a:r>
          </a:p>
        </p:txBody>
      </p:sp>
    </p:spTree>
    <p:extLst>
      <p:ext uri="{BB962C8B-B14F-4D97-AF65-F5344CB8AC3E}">
        <p14:creationId xmlns:p14="http://schemas.microsoft.com/office/powerpoint/2010/main" xmlns="" val="2016116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1821" y="245660"/>
            <a:ext cx="9730854" cy="5773003"/>
          </a:xfrm>
          <a:prstGeom prst="rect">
            <a:avLst/>
          </a:prstGeom>
        </p:spPr>
      </p:pic>
    </p:spTree>
    <p:extLst>
      <p:ext uri="{BB962C8B-B14F-4D97-AF65-F5344CB8AC3E}">
        <p14:creationId xmlns:p14="http://schemas.microsoft.com/office/powerpoint/2010/main" xmlns="" val="272216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68002A-C485-457C-8BDC-B1E5A50A1F6B}"/>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xmlns="" id="{4B3FA7AC-85A7-43F7-958A-E85141AA5B51}"/>
              </a:ext>
            </a:extLst>
          </p:cNvPr>
          <p:cNvSpPr>
            <a:spLocks noGrp="1"/>
          </p:cNvSpPr>
          <p:nvPr>
            <p:ph idx="1"/>
          </p:nvPr>
        </p:nvSpPr>
        <p:spPr/>
        <p:txBody>
          <a:bodyPr>
            <a:normAutofit lnSpcReduction="10000"/>
          </a:bodyPr>
          <a:lstStyle/>
          <a:p>
            <a:r>
              <a:rPr lang="en-GB" sz="2400" dirty="0"/>
              <a:t>Earlier computer systems functioned in isolation from one another.</a:t>
            </a:r>
          </a:p>
          <a:p>
            <a:pPr marL="0" indent="0">
              <a:buNone/>
            </a:pPr>
            <a:endParaRPr lang="en-GB" sz="2400" dirty="0"/>
          </a:p>
          <a:p>
            <a:r>
              <a:rPr lang="en-GB" sz="2400" dirty="0"/>
              <a:t>Today it is almost impossible to conceive of a computer system that it not networked in some way to other systems.</a:t>
            </a:r>
          </a:p>
          <a:p>
            <a:endParaRPr lang="en-GB" sz="2400" dirty="0"/>
          </a:p>
          <a:p>
            <a:r>
              <a:rPr lang="en-GB" sz="2400" dirty="0">
                <a:solidFill>
                  <a:srgbClr val="FF0000"/>
                </a:solidFill>
              </a:rPr>
              <a:t>Discuss the Network vs Internet.</a:t>
            </a:r>
          </a:p>
          <a:p>
            <a:endParaRPr lang="en-GB" sz="2400" dirty="0"/>
          </a:p>
          <a:p>
            <a:r>
              <a:rPr lang="en-GB" sz="2400" dirty="0"/>
              <a:t>There are a wide </a:t>
            </a:r>
            <a:r>
              <a:rPr lang="en-GB" sz="2400" dirty="0" smtClean="0"/>
              <a:t>variety </a:t>
            </a:r>
            <a:r>
              <a:rPr lang="en-GB" sz="2400" dirty="0"/>
              <a:t>of devices connected to the Internet.</a:t>
            </a:r>
          </a:p>
          <a:p>
            <a:endParaRPr lang="en-GB" sz="2400" dirty="0"/>
          </a:p>
          <a:p>
            <a:r>
              <a:rPr lang="en-GB" sz="2400" dirty="0"/>
              <a:t>Net-Centric Computing is computing where network </a:t>
            </a:r>
            <a:r>
              <a:rPr lang="en-GB" sz="2400" dirty="0" smtClean="0"/>
              <a:t>plays </a:t>
            </a:r>
            <a:r>
              <a:rPr lang="en-GB" sz="2400" dirty="0"/>
              <a:t>a the central or larger role.</a:t>
            </a:r>
          </a:p>
          <a:p>
            <a:endParaRPr lang="en-GB" dirty="0"/>
          </a:p>
        </p:txBody>
      </p:sp>
    </p:spTree>
    <p:extLst>
      <p:ext uri="{BB962C8B-B14F-4D97-AF65-F5344CB8AC3E}">
        <p14:creationId xmlns:p14="http://schemas.microsoft.com/office/powerpoint/2010/main" xmlns="" val="2656588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878"/>
          </a:xfrm>
        </p:spPr>
        <p:txBody>
          <a:bodyPr/>
          <a:lstStyle/>
          <a:p>
            <a:r>
              <a:rPr lang="en-GB" b="1" dirty="0"/>
              <a:t>DISTRIBUTED COMPUTING</a:t>
            </a:r>
          </a:p>
        </p:txBody>
      </p:sp>
      <p:sp>
        <p:nvSpPr>
          <p:cNvPr id="3" name="Content Placeholder 2"/>
          <p:cNvSpPr>
            <a:spLocks noGrp="1"/>
          </p:cNvSpPr>
          <p:nvPr>
            <p:ph idx="1"/>
          </p:nvPr>
        </p:nvSpPr>
        <p:spPr>
          <a:xfrm>
            <a:off x="838200" y="1419367"/>
            <a:ext cx="10515600" cy="4757596"/>
          </a:xfrm>
        </p:spPr>
        <p:txBody>
          <a:bodyPr>
            <a:normAutofit lnSpcReduction="10000"/>
          </a:bodyPr>
          <a:lstStyle/>
          <a:p>
            <a:pPr>
              <a:buFont typeface="Wingdings" panose="05000000000000000000" pitchFamily="2" charset="2"/>
              <a:buChar char="Ø"/>
            </a:pPr>
            <a:r>
              <a:rPr lang="en-GB" dirty="0"/>
              <a:t>In a distributed computing, every node on the network communicates with every other nodes and are working together as a single system.</a:t>
            </a:r>
          </a:p>
          <a:p>
            <a:pPr>
              <a:buFont typeface="Wingdings" panose="05000000000000000000" pitchFamily="2" charset="2"/>
              <a:buChar char="Ø"/>
            </a:pPr>
            <a:r>
              <a:rPr lang="en-GB" dirty="0"/>
              <a:t>In distributed system every node make its own decision</a:t>
            </a:r>
            <a:r>
              <a:rPr lang="en-GB" dirty="0" smtClean="0"/>
              <a:t>.</a:t>
            </a:r>
            <a:endParaRPr lang="en-GB" dirty="0"/>
          </a:p>
          <a:p>
            <a:pPr>
              <a:buFont typeface="Wingdings" panose="05000000000000000000" pitchFamily="2" charset="2"/>
              <a:buChar char="Ø"/>
            </a:pPr>
            <a:r>
              <a:rPr lang="en-GB" dirty="0"/>
              <a:t>Distributing computing refers to multiple computer systems working on a single problem.</a:t>
            </a:r>
          </a:p>
          <a:p>
            <a:pPr>
              <a:buFont typeface="Wingdings" panose="05000000000000000000" pitchFamily="2" charset="2"/>
              <a:buChar char="Ø"/>
            </a:pPr>
            <a:r>
              <a:rPr lang="en-GB" dirty="0"/>
              <a:t>In distributing computing, a single problem is divided into many parts, and each part is solved by different computers.</a:t>
            </a:r>
          </a:p>
          <a:p>
            <a:pPr>
              <a:buFont typeface="Wingdings" panose="05000000000000000000" pitchFamily="2" charset="2"/>
              <a:buChar char="Ø"/>
            </a:pPr>
            <a:r>
              <a:rPr lang="en-GB" dirty="0"/>
              <a:t>The aim of distributing computing is maximize performance by connecting users and IT resources in a cost effective, transparent and reliable manner by utilizing computer resources as if it is a single system.</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xmlns="" val="1614939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591"/>
            <a:ext cx="10515600" cy="972356"/>
          </a:xfrm>
        </p:spPr>
        <p:txBody>
          <a:bodyPr/>
          <a:lstStyle/>
          <a:p>
            <a:pPr algn="ctr"/>
            <a:r>
              <a:rPr lang="en-GB" b="1" dirty="0"/>
              <a:t>DISTRIBUTED COMPUTING Cont……</a:t>
            </a:r>
            <a:endParaRPr lang="en-GB" dirty="0"/>
          </a:p>
        </p:txBody>
      </p:sp>
      <p:sp>
        <p:nvSpPr>
          <p:cNvPr id="3" name="Content Placeholder 2"/>
          <p:cNvSpPr>
            <a:spLocks noGrp="1"/>
          </p:cNvSpPr>
          <p:nvPr>
            <p:ph idx="1"/>
          </p:nvPr>
        </p:nvSpPr>
        <p:spPr>
          <a:xfrm>
            <a:off x="838200" y="1405719"/>
            <a:ext cx="10515600" cy="4771244"/>
          </a:xfrm>
        </p:spPr>
        <p:txBody>
          <a:bodyPr/>
          <a:lstStyle/>
          <a:p>
            <a:pPr>
              <a:buFont typeface="Wingdings" panose="05000000000000000000" pitchFamily="2" charset="2"/>
              <a:buChar char="Ø"/>
            </a:pPr>
            <a:r>
              <a:rPr lang="en-GB" dirty="0"/>
              <a:t> </a:t>
            </a:r>
            <a:r>
              <a:rPr lang="en-GB" sz="3600" dirty="0"/>
              <a:t>Distributing computing is a computing techniques where a single task can be divided into multiple tasks and distributed to many computer.</a:t>
            </a:r>
          </a:p>
          <a:p>
            <a:pPr>
              <a:buFont typeface="Wingdings" panose="05000000000000000000" pitchFamily="2" charset="2"/>
              <a:buChar char="Ø"/>
            </a:pPr>
            <a:r>
              <a:rPr lang="en-GB" sz="3600" dirty="0"/>
              <a:t> These computers can communicate with other computers through the network.</a:t>
            </a:r>
          </a:p>
          <a:p>
            <a:pPr>
              <a:buFont typeface="Wingdings" panose="05000000000000000000" pitchFamily="2" charset="2"/>
              <a:buChar char="Ø"/>
            </a:pPr>
            <a:r>
              <a:rPr lang="en-GB" sz="3600" dirty="0"/>
              <a:t> Each computer in a distributed system is known as a node. A set of nodes in a cluster.</a:t>
            </a:r>
          </a:p>
          <a:p>
            <a:pPr>
              <a:buFont typeface="Wingdings" panose="05000000000000000000" pitchFamily="2" charset="2"/>
              <a:buChar char="Ø"/>
            </a:pPr>
            <a:r>
              <a:rPr lang="en-GB" sz="3600" dirty="0"/>
              <a:t> Facebook and google uses distributed computing</a:t>
            </a:r>
          </a:p>
        </p:txBody>
      </p:sp>
    </p:spTree>
    <p:extLst>
      <p:ext uri="{BB962C8B-B14F-4D97-AF65-F5344CB8AC3E}">
        <p14:creationId xmlns:p14="http://schemas.microsoft.com/office/powerpoint/2010/main" xmlns="" val="846486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2072" y="559558"/>
            <a:ext cx="9184943" cy="5513696"/>
          </a:xfrm>
          <a:prstGeom prst="rect">
            <a:avLst/>
          </a:prstGeom>
        </p:spPr>
      </p:pic>
    </p:spTree>
    <p:extLst>
      <p:ext uri="{BB962C8B-B14F-4D97-AF65-F5344CB8AC3E}">
        <p14:creationId xmlns:p14="http://schemas.microsoft.com/office/powerpoint/2010/main" xmlns="" val="2247679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CHARACTERISTICES OF DISTRIBUTING COMPUTIN 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Concurrency of components – node apply consensus protocols to agree on same values/transactions/command/logs.</a:t>
            </a:r>
          </a:p>
          <a:p>
            <a:pPr>
              <a:buFont typeface="Wingdings" panose="05000000000000000000" pitchFamily="2" charset="2"/>
              <a:buChar char="Ø"/>
            </a:pPr>
            <a:r>
              <a:rPr lang="en-GB" dirty="0"/>
              <a:t>Lack of a global clock: all nodes maintain their own </a:t>
            </a:r>
            <a:r>
              <a:rPr lang="en-GB" dirty="0" smtClean="0"/>
              <a:t>clock Independently </a:t>
            </a:r>
            <a:r>
              <a:rPr lang="en-GB" dirty="0"/>
              <a:t>without having a significant effect on the  entire system.</a:t>
            </a:r>
          </a:p>
          <a:p>
            <a:pPr marL="0" indent="0">
              <a:buNone/>
            </a:pPr>
            <a:endParaRPr lang="en-GB" dirty="0"/>
          </a:p>
        </p:txBody>
      </p:sp>
    </p:spTree>
    <p:extLst>
      <p:ext uri="{BB962C8B-B14F-4D97-AF65-F5344CB8AC3E}">
        <p14:creationId xmlns:p14="http://schemas.microsoft.com/office/powerpoint/2010/main" xmlns="" val="4059002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3238"/>
            <a:ext cx="10515600" cy="685753"/>
          </a:xfrm>
        </p:spPr>
        <p:txBody>
          <a:bodyPr>
            <a:normAutofit fontScale="90000"/>
          </a:bodyPr>
          <a:lstStyle/>
          <a:p>
            <a:r>
              <a:rPr lang="en-GB" dirty="0"/>
              <a:t>Parallel vs Distributed Computing</a:t>
            </a:r>
          </a:p>
        </p:txBody>
      </p:sp>
      <p:sp>
        <p:nvSpPr>
          <p:cNvPr id="3" name="Text Placeholder 2"/>
          <p:cNvSpPr>
            <a:spLocks noGrp="1"/>
          </p:cNvSpPr>
          <p:nvPr>
            <p:ph type="body" idx="1"/>
          </p:nvPr>
        </p:nvSpPr>
        <p:spPr>
          <a:xfrm>
            <a:off x="839787" y="913121"/>
            <a:ext cx="5157787" cy="579462"/>
          </a:xfrm>
        </p:spPr>
        <p:txBody>
          <a:bodyPr/>
          <a:lstStyle/>
          <a:p>
            <a:r>
              <a:rPr lang="en-GB" dirty="0"/>
              <a:t>Parallel Computing </a:t>
            </a:r>
          </a:p>
        </p:txBody>
      </p:sp>
      <p:sp>
        <p:nvSpPr>
          <p:cNvPr id="4" name="Content Placeholder 3"/>
          <p:cNvSpPr>
            <a:spLocks noGrp="1"/>
          </p:cNvSpPr>
          <p:nvPr>
            <p:ph sz="half" idx="2"/>
          </p:nvPr>
        </p:nvSpPr>
        <p:spPr>
          <a:xfrm>
            <a:off x="814387" y="1517390"/>
            <a:ext cx="5183187" cy="4869762"/>
          </a:xfrm>
        </p:spPr>
        <p:txBody>
          <a:bodyPr>
            <a:normAutofit/>
          </a:bodyPr>
          <a:lstStyle/>
          <a:p>
            <a:r>
              <a:rPr lang="en-GB" sz="2000" dirty="0"/>
              <a:t>Parallel Computing is a computation type in which multiple processors execute multiple tasks simultaneously</a:t>
            </a:r>
          </a:p>
          <a:p>
            <a:pPr marL="0" indent="0">
              <a:buNone/>
            </a:pPr>
            <a:endParaRPr lang="en-GB" sz="2000" dirty="0"/>
          </a:p>
          <a:p>
            <a:r>
              <a:rPr lang="en-GB" sz="2000" dirty="0"/>
              <a:t>Parallel Computing occurs on one computer.</a:t>
            </a:r>
          </a:p>
          <a:p>
            <a:r>
              <a:rPr lang="en-GB" sz="2000" dirty="0"/>
              <a:t>In Parallel Computing, multiple processors perform processing.</a:t>
            </a:r>
          </a:p>
          <a:p>
            <a:r>
              <a:rPr lang="en-GB" sz="2000" dirty="0"/>
              <a:t>All processors share a single master clock for synchronization.</a:t>
            </a:r>
          </a:p>
          <a:p>
            <a:r>
              <a:rPr lang="en-GB" sz="2000" dirty="0"/>
              <a:t>In Parallel Computing , computers can have shared memory or distributed memory,</a:t>
            </a:r>
          </a:p>
          <a:p>
            <a:r>
              <a:rPr lang="en-GB" sz="2000" dirty="0"/>
              <a:t>Parallel Computing is used to increase performance and for scientific computation</a:t>
            </a:r>
          </a:p>
          <a:p>
            <a:endParaRPr lang="en-GB" sz="2000" dirty="0"/>
          </a:p>
          <a:p>
            <a:endParaRPr lang="en-GB" dirty="0"/>
          </a:p>
        </p:txBody>
      </p:sp>
      <p:sp>
        <p:nvSpPr>
          <p:cNvPr id="5" name="Text Placeholder 4"/>
          <p:cNvSpPr>
            <a:spLocks noGrp="1"/>
          </p:cNvSpPr>
          <p:nvPr>
            <p:ph type="body" sz="quarter" idx="3"/>
          </p:nvPr>
        </p:nvSpPr>
        <p:spPr>
          <a:xfrm>
            <a:off x="6072187" y="913121"/>
            <a:ext cx="5183188" cy="604269"/>
          </a:xfrm>
        </p:spPr>
        <p:txBody>
          <a:bodyPr/>
          <a:lstStyle/>
          <a:p>
            <a:r>
              <a:rPr lang="en-GB" dirty="0"/>
              <a:t>Distributing Computing</a:t>
            </a:r>
          </a:p>
        </p:txBody>
      </p:sp>
      <p:sp>
        <p:nvSpPr>
          <p:cNvPr id="6" name="Content Placeholder 5"/>
          <p:cNvSpPr>
            <a:spLocks noGrp="1"/>
          </p:cNvSpPr>
          <p:nvPr>
            <p:ph sz="quarter" idx="4"/>
          </p:nvPr>
        </p:nvSpPr>
        <p:spPr>
          <a:xfrm>
            <a:off x="5841242" y="1517390"/>
            <a:ext cx="5414133" cy="4869762"/>
          </a:xfrm>
        </p:spPr>
        <p:txBody>
          <a:bodyPr>
            <a:normAutofit/>
          </a:bodyPr>
          <a:lstStyle/>
          <a:p>
            <a:r>
              <a:rPr lang="en-GB" sz="2000" dirty="0"/>
              <a:t>Distributing Computing is a computation type in which networked computers communicate and coordinate the work through message passing to achieve a common goal.</a:t>
            </a:r>
          </a:p>
          <a:p>
            <a:r>
              <a:rPr lang="en-GB" sz="2000" dirty="0"/>
              <a:t>Distributing Computing occurs between multiple computers</a:t>
            </a:r>
          </a:p>
          <a:p>
            <a:r>
              <a:rPr lang="en-GB" sz="2000" dirty="0"/>
              <a:t>In Distributing Computing , computer rely on message passing.</a:t>
            </a:r>
          </a:p>
          <a:p>
            <a:r>
              <a:rPr lang="en-GB" sz="2000" dirty="0"/>
              <a:t>There is no global clock in distributing computing , it uses synchronization algorithms.</a:t>
            </a:r>
          </a:p>
          <a:p>
            <a:r>
              <a:rPr lang="en-GB" sz="2000" dirty="0"/>
              <a:t>In distributing computing , each  computer has their own memory.</a:t>
            </a:r>
          </a:p>
          <a:p>
            <a:r>
              <a:rPr lang="en-GB" sz="2000" dirty="0"/>
              <a:t>Distributing Computing is used to share resources and to increase scalability</a:t>
            </a:r>
          </a:p>
          <a:p>
            <a:pPr marL="0" indent="0">
              <a:buNone/>
            </a:pPr>
            <a:endParaRPr lang="en-GB" sz="2000" dirty="0"/>
          </a:p>
          <a:p>
            <a:endParaRPr lang="en-GB" dirty="0"/>
          </a:p>
        </p:txBody>
      </p:sp>
    </p:spTree>
    <p:extLst>
      <p:ext uri="{BB962C8B-B14F-4D97-AF65-F5344CB8AC3E}">
        <p14:creationId xmlns:p14="http://schemas.microsoft.com/office/powerpoint/2010/main" xmlns="" val="3100134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ADVANTAGE OF DISTRIBUTED COMPUTING</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GB" dirty="0"/>
              <a:t>Low latency than centralised or decentralised system.</a:t>
            </a:r>
          </a:p>
          <a:p>
            <a:pPr>
              <a:buFont typeface="Wingdings" panose="05000000000000000000" pitchFamily="2" charset="2"/>
              <a:buChar char="Ø"/>
            </a:pPr>
            <a:r>
              <a:rPr lang="en-GB" dirty="0"/>
              <a:t>It has redundancy and resiliency.</a:t>
            </a:r>
          </a:p>
          <a:p>
            <a:pPr>
              <a:buFont typeface="Wingdings" panose="05000000000000000000" pitchFamily="2" charset="2"/>
              <a:buChar char="Ø"/>
            </a:pPr>
            <a:r>
              <a:rPr lang="en-GB" dirty="0"/>
              <a:t>It has high spread and content distribution.</a:t>
            </a:r>
          </a:p>
          <a:p>
            <a:pPr>
              <a:buFont typeface="Wingdings" panose="05000000000000000000" pitchFamily="2" charset="2"/>
              <a:buChar char="Ø"/>
            </a:pPr>
            <a:r>
              <a:rPr lang="en-GB" dirty="0"/>
              <a:t>A distributed computing is scalable and can be designed parallelism.</a:t>
            </a:r>
          </a:p>
          <a:p>
            <a:pPr marL="0" indent="0">
              <a:buNone/>
            </a:pPr>
            <a:r>
              <a:rPr lang="en-GB" b="1" dirty="0"/>
              <a:t>DISADVANTAGE OF DISTRIBUTED COMPUTING</a:t>
            </a:r>
          </a:p>
          <a:p>
            <a:pPr marL="0" indent="0">
              <a:buNone/>
            </a:pPr>
            <a:r>
              <a:rPr lang="en-GB" dirty="0"/>
              <a:t>It is difficult to design.</a:t>
            </a:r>
          </a:p>
          <a:p>
            <a:pPr marL="0" indent="0">
              <a:buNone/>
            </a:pPr>
            <a:r>
              <a:rPr lang="en-GB" dirty="0"/>
              <a:t>It can be difficult to spot bugs that causes errors</a:t>
            </a:r>
          </a:p>
          <a:p>
            <a:pPr marL="0" indent="0">
              <a:buNone/>
            </a:pPr>
            <a:r>
              <a:rPr lang="en-GB" dirty="0"/>
              <a:t>Security and privacy can become an issue with distributed systems.</a:t>
            </a:r>
          </a:p>
          <a:p>
            <a:pPr marL="0" indent="0">
              <a:buNone/>
            </a:pPr>
            <a:r>
              <a:rPr lang="en-GB" dirty="0"/>
              <a:t>It can be overkill for some tasks, using more physical resources and engineering time than is necessary.</a:t>
            </a:r>
          </a:p>
        </p:txBody>
      </p:sp>
    </p:spTree>
    <p:extLst>
      <p:ext uri="{BB962C8B-B14F-4D97-AF65-F5344CB8AC3E}">
        <p14:creationId xmlns:p14="http://schemas.microsoft.com/office/powerpoint/2010/main" xmlns="" val="1697239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4150" y="395785"/>
            <a:ext cx="11136572" cy="5513695"/>
          </a:xfrm>
          <a:prstGeom prst="rect">
            <a:avLst/>
          </a:prstGeom>
        </p:spPr>
      </p:pic>
    </p:spTree>
    <p:extLst>
      <p:ext uri="{BB962C8B-B14F-4D97-AF65-F5344CB8AC3E}">
        <p14:creationId xmlns:p14="http://schemas.microsoft.com/office/powerpoint/2010/main" xmlns="" val="3331527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830"/>
            <a:ext cx="10515600" cy="1256028"/>
          </a:xfrm>
        </p:spPr>
        <p:txBody>
          <a:bodyPr>
            <a:normAutofit fontScale="90000"/>
          </a:bodyPr>
          <a:lstStyle/>
          <a:p>
            <a:pPr algn="ctr"/>
            <a:r>
              <a:rPr lang="en-GB" b="1" dirty="0"/>
              <a:t> Distributed Computing Models</a:t>
            </a:r>
            <a:br>
              <a:rPr lang="en-GB" b="1" dirty="0"/>
            </a:br>
            <a:r>
              <a:rPr lang="en-GB" b="1" dirty="0"/>
              <a:t> </a:t>
            </a:r>
            <a:r>
              <a:rPr lang="en-GB" dirty="0"/>
              <a:t/>
            </a:r>
            <a:br>
              <a:rPr lang="en-GB" dirty="0"/>
            </a:br>
            <a:endParaRPr lang="en-GB" dirty="0"/>
          </a:p>
        </p:txBody>
      </p:sp>
      <p:sp>
        <p:nvSpPr>
          <p:cNvPr id="3" name="Content Placeholder 2"/>
          <p:cNvSpPr>
            <a:spLocks noGrp="1"/>
          </p:cNvSpPr>
          <p:nvPr>
            <p:ph idx="1"/>
          </p:nvPr>
        </p:nvSpPr>
        <p:spPr>
          <a:xfrm>
            <a:off x="838200" y="873457"/>
            <a:ext cx="10515600" cy="5788600"/>
          </a:xfrm>
        </p:spPr>
        <p:txBody>
          <a:bodyPr>
            <a:normAutofit fontScale="92500" lnSpcReduction="10000"/>
          </a:bodyPr>
          <a:lstStyle/>
          <a:p>
            <a:pPr marL="0" indent="0">
              <a:buNone/>
            </a:pPr>
            <a:r>
              <a:rPr lang="en-GB" dirty="0"/>
              <a:t>1.	 </a:t>
            </a:r>
            <a:r>
              <a:rPr lang="en-GB" b="1" dirty="0"/>
              <a:t>Minicomputer Model</a:t>
            </a:r>
          </a:p>
          <a:p>
            <a:pPr algn="just"/>
            <a:r>
              <a:rPr lang="en-GB" dirty="0"/>
              <a:t>The Minicomputer model is a simple extension of the centralized time –sharing system.</a:t>
            </a:r>
          </a:p>
          <a:p>
            <a:pPr algn="just"/>
            <a:r>
              <a:rPr lang="en-GB" dirty="0"/>
              <a:t>A distributed computing system based on this model consist of few minicomputers interconnected by a communication network where each minicomputer usually has multiple users simultaneously logged onto it.</a:t>
            </a:r>
          </a:p>
          <a:p>
            <a:pPr algn="just"/>
            <a:r>
              <a:rPr lang="en-GB" dirty="0"/>
              <a:t>Several interactive terminals are connected to each minicomputer. Each user logged onto a specific minicomputer, has  remote access to other minicomputers.</a:t>
            </a:r>
          </a:p>
          <a:p>
            <a:pPr algn="just"/>
            <a:r>
              <a:rPr lang="en-GB" dirty="0"/>
              <a:t>The network allow the user to access remote resources that are available on some machines other than the one on to which the user is currently logged.  The minicomputer model may be used when resource sharing with remote users is desired.</a:t>
            </a:r>
          </a:p>
          <a:p>
            <a:pPr algn="just"/>
            <a:r>
              <a:rPr lang="en-GB" dirty="0"/>
              <a:t>The early ARPA net is an example of a distributed computing system based on the minicomputer model.</a:t>
            </a:r>
          </a:p>
        </p:txBody>
      </p:sp>
    </p:spTree>
    <p:extLst>
      <p:ext uri="{BB962C8B-B14F-4D97-AF65-F5344CB8AC3E}">
        <p14:creationId xmlns:p14="http://schemas.microsoft.com/office/powerpoint/2010/main" xmlns="" val="3136875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19116" y="900752"/>
            <a:ext cx="9307774" cy="5295332"/>
          </a:xfrm>
          <a:prstGeom prst="rect">
            <a:avLst/>
          </a:prstGeom>
        </p:spPr>
      </p:pic>
    </p:spTree>
    <p:extLst>
      <p:ext uri="{BB962C8B-B14F-4D97-AF65-F5344CB8AC3E}">
        <p14:creationId xmlns:p14="http://schemas.microsoft.com/office/powerpoint/2010/main" xmlns="" val="41729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1846"/>
          </a:xfrm>
        </p:spPr>
        <p:txBody>
          <a:bodyPr>
            <a:normAutofit fontScale="90000"/>
          </a:bodyPr>
          <a:lstStyle/>
          <a:p>
            <a:r>
              <a:rPr lang="en-GB" b="1" dirty="0"/>
              <a:t>2.	Workstation Model</a:t>
            </a:r>
          </a:p>
        </p:txBody>
      </p:sp>
      <p:sp>
        <p:nvSpPr>
          <p:cNvPr id="3" name="Content Placeholder 2"/>
          <p:cNvSpPr>
            <a:spLocks noGrp="1"/>
          </p:cNvSpPr>
          <p:nvPr>
            <p:ph idx="1"/>
          </p:nvPr>
        </p:nvSpPr>
        <p:spPr>
          <a:xfrm>
            <a:off x="838200" y="986972"/>
            <a:ext cx="10515600" cy="5573485"/>
          </a:xfrm>
        </p:spPr>
        <p:txBody>
          <a:bodyPr>
            <a:normAutofit lnSpcReduction="10000"/>
          </a:bodyPr>
          <a:lstStyle/>
          <a:p>
            <a:pPr algn="just"/>
            <a:r>
              <a:rPr lang="en-GB" dirty="0"/>
              <a:t>A distributed computing system based on the workstation model consists of several workstation interconnected by a communication network.</a:t>
            </a:r>
          </a:p>
          <a:p>
            <a:pPr algn="just"/>
            <a:r>
              <a:rPr lang="en-GB" dirty="0"/>
              <a:t>An organization may have several workstations located throughout an organisation with infrastructure were each workstation is equipped with its own  disk and serves as a single-user computer.</a:t>
            </a:r>
          </a:p>
          <a:p>
            <a:pPr algn="just"/>
            <a:r>
              <a:rPr lang="en-GB" dirty="0"/>
              <a:t>In such an environment, at any one time a significant proportion of the workstation are idle which result in the waste of large amount of CPU time.</a:t>
            </a:r>
          </a:p>
          <a:p>
            <a:pPr algn="just"/>
            <a:r>
              <a:rPr lang="en-GB" dirty="0"/>
              <a:t>Therefore the idea of the workstation model is to interconnect all these workstations by a high-speed LAN so that idle workstation may be used to process jobs of users who are logged onto other workstations and do not have sufficient processing power at their own work stations to get their jobs processed efficiently.</a:t>
            </a:r>
          </a:p>
        </p:txBody>
      </p:sp>
    </p:spTree>
    <p:extLst>
      <p:ext uri="{BB962C8B-B14F-4D97-AF65-F5344CB8AC3E}">
        <p14:creationId xmlns:p14="http://schemas.microsoft.com/office/powerpoint/2010/main" xmlns="" val="3994671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 </a:t>
            </a:r>
          </a:p>
        </p:txBody>
      </p:sp>
      <p:sp>
        <p:nvSpPr>
          <p:cNvPr id="3" name="Content Placeholder 2"/>
          <p:cNvSpPr>
            <a:spLocks noGrp="1"/>
          </p:cNvSpPr>
          <p:nvPr>
            <p:ph idx="1"/>
          </p:nvPr>
        </p:nvSpPr>
        <p:spPr>
          <a:xfrm>
            <a:off x="838200" y="1323833"/>
            <a:ext cx="10515600" cy="4853130"/>
          </a:xfrm>
        </p:spPr>
        <p:txBody>
          <a:bodyPr>
            <a:normAutofit lnSpcReduction="10000"/>
          </a:bodyPr>
          <a:lstStyle/>
          <a:p>
            <a:pPr>
              <a:buFont typeface="Wingdings" panose="05000000000000000000" pitchFamily="2" charset="2"/>
              <a:buChar char="Ø"/>
            </a:pPr>
            <a:r>
              <a:rPr lang="en-GB" dirty="0"/>
              <a:t>Computing is the process of using computer technology to complete a given – oriented task.</a:t>
            </a:r>
          </a:p>
          <a:p>
            <a:pPr>
              <a:buFont typeface="Wingdings" panose="05000000000000000000" pitchFamily="2" charset="2"/>
              <a:buChar char="Ø"/>
            </a:pPr>
            <a:r>
              <a:rPr lang="en-GB" dirty="0"/>
              <a:t>Computing may encompass the design and development of software and hardware systems for a broad range of purpose.</a:t>
            </a:r>
          </a:p>
          <a:p>
            <a:pPr>
              <a:buFont typeface="Wingdings" panose="05000000000000000000" pitchFamily="2" charset="2"/>
              <a:buChar char="Ø"/>
            </a:pPr>
            <a:r>
              <a:rPr lang="en-GB" dirty="0"/>
              <a:t>Computing is fundamentally about information process.</a:t>
            </a:r>
          </a:p>
          <a:p>
            <a:pPr>
              <a:buFont typeface="Wingdings" panose="05000000000000000000" pitchFamily="2" charset="2"/>
              <a:buChar char="Ø"/>
            </a:pPr>
            <a:r>
              <a:rPr lang="en-GB" dirty="0"/>
              <a:t>Central Processing Unit (CPU)  is a piece of hardware that carries out the instructions of a computer program. It is considered as a brain of computer system.</a:t>
            </a:r>
          </a:p>
          <a:p>
            <a:pPr>
              <a:buFont typeface="Wingdings" panose="05000000000000000000" pitchFamily="2" charset="2"/>
              <a:buChar char="Ø"/>
            </a:pPr>
            <a:r>
              <a:rPr lang="en-GB" dirty="0"/>
              <a:t>It performs the basic arithmetic, logical and input/output operations of a computer system.</a:t>
            </a:r>
          </a:p>
          <a:p>
            <a:pPr>
              <a:buFont typeface="Wingdings" panose="05000000000000000000" pitchFamily="2" charset="2"/>
              <a:buChar char="Ø"/>
            </a:pPr>
            <a:r>
              <a:rPr lang="en-GB" dirty="0"/>
              <a:t>Note that Central Processing Unit is also the processor.</a:t>
            </a:r>
          </a:p>
        </p:txBody>
      </p:sp>
    </p:spTree>
    <p:extLst>
      <p:ext uri="{BB962C8B-B14F-4D97-AF65-F5344CB8AC3E}">
        <p14:creationId xmlns:p14="http://schemas.microsoft.com/office/powerpoint/2010/main" xmlns="" val="2579361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4524" y="532263"/>
            <a:ext cx="9812741" cy="5882185"/>
          </a:xfrm>
          <a:prstGeom prst="rect">
            <a:avLst/>
          </a:prstGeom>
        </p:spPr>
      </p:pic>
    </p:spTree>
    <p:extLst>
      <p:ext uri="{BB962C8B-B14F-4D97-AF65-F5344CB8AC3E}">
        <p14:creationId xmlns:p14="http://schemas.microsoft.com/office/powerpoint/2010/main" xmlns="" val="3190710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389"/>
          </a:xfrm>
        </p:spPr>
        <p:txBody>
          <a:bodyPr>
            <a:normAutofit fontScale="90000"/>
          </a:bodyPr>
          <a:lstStyle/>
          <a:p>
            <a:r>
              <a:rPr lang="en-GB" b="1" dirty="0"/>
              <a:t>3.	Workstation-Server Model</a:t>
            </a:r>
          </a:p>
        </p:txBody>
      </p:sp>
      <p:sp>
        <p:nvSpPr>
          <p:cNvPr id="3" name="Content Placeholder 2"/>
          <p:cNvSpPr>
            <a:spLocks noGrp="1"/>
          </p:cNvSpPr>
          <p:nvPr>
            <p:ph idx="1"/>
          </p:nvPr>
        </p:nvSpPr>
        <p:spPr>
          <a:xfrm>
            <a:off x="838200" y="1030514"/>
            <a:ext cx="10845800" cy="5529943"/>
          </a:xfrm>
        </p:spPr>
        <p:txBody>
          <a:bodyPr>
            <a:normAutofit fontScale="85000" lnSpcReduction="20000"/>
          </a:bodyPr>
          <a:lstStyle/>
          <a:p>
            <a:r>
              <a:rPr lang="en-GB" dirty="0"/>
              <a:t>The workstation model is a network of personal workstations having its own disk &amp; local file system.</a:t>
            </a:r>
          </a:p>
          <a:p>
            <a:r>
              <a:rPr lang="en-GB" dirty="0"/>
              <a:t>A workstation with its own local disk is usually called a diskful workstation and workstation without a local disk is called a diskless workstation. diskless workstation has become more popular in network environments than </a:t>
            </a:r>
            <a:r>
              <a:rPr lang="en-GB" dirty="0" err="1" smtClean="0"/>
              <a:t>diskful</a:t>
            </a:r>
            <a:r>
              <a:rPr lang="en-GB" dirty="0" smtClean="0"/>
              <a:t> </a:t>
            </a:r>
            <a:r>
              <a:rPr lang="en-GB" dirty="0"/>
              <a:t>workstation, making the workstation-server model more popular than the workstation model for building distributed computing systems.</a:t>
            </a:r>
          </a:p>
          <a:p>
            <a:r>
              <a:rPr lang="en-GB" dirty="0"/>
              <a:t>A distributed computing system based on the Workstation-server model consist of a few minicomputers and several workstations interconnected by a communication network.</a:t>
            </a:r>
          </a:p>
          <a:p>
            <a:r>
              <a:rPr lang="en-GB" dirty="0"/>
              <a:t>In this model, a user logs onto a workstation called his or her home workstation. Normal computation activities required by the user’s processes are performed at the user’s home workstation but request for services provided by special servers are sent to a server providing that type of service that performs the user’s requested activity and returns the result of request processing to the user’s workstation.</a:t>
            </a:r>
          </a:p>
          <a:p>
            <a:r>
              <a:rPr lang="en-GB" dirty="0"/>
              <a:t>Therefore, in this model, the user’s process need not migrated to the sever machines for getting the work done</a:t>
            </a:r>
          </a:p>
          <a:p>
            <a:r>
              <a:rPr lang="en-GB" dirty="0"/>
              <a:t>Example: The V-System. </a:t>
            </a:r>
          </a:p>
        </p:txBody>
      </p:sp>
    </p:spTree>
    <p:extLst>
      <p:ext uri="{BB962C8B-B14F-4D97-AF65-F5344CB8AC3E}">
        <p14:creationId xmlns:p14="http://schemas.microsoft.com/office/powerpoint/2010/main" xmlns="" val="1939826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7923" y="177421"/>
            <a:ext cx="10508776" cy="6073254"/>
          </a:xfrm>
          <a:prstGeom prst="rect">
            <a:avLst/>
          </a:prstGeom>
        </p:spPr>
      </p:pic>
    </p:spTree>
    <p:extLst>
      <p:ext uri="{BB962C8B-B14F-4D97-AF65-F5344CB8AC3E}">
        <p14:creationId xmlns:p14="http://schemas.microsoft.com/office/powerpoint/2010/main" xmlns="" val="1666168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GB" b="1" dirty="0"/>
              <a:t>4.	Processor-Pool Model:</a:t>
            </a:r>
          </a:p>
        </p:txBody>
      </p:sp>
      <p:sp>
        <p:nvSpPr>
          <p:cNvPr id="3" name="Content Placeholder 2"/>
          <p:cNvSpPr>
            <a:spLocks noGrp="1"/>
          </p:cNvSpPr>
          <p:nvPr>
            <p:ph idx="1"/>
          </p:nvPr>
        </p:nvSpPr>
        <p:spPr>
          <a:xfrm>
            <a:off x="838200" y="943429"/>
            <a:ext cx="10628086" cy="5704114"/>
          </a:xfrm>
        </p:spPr>
        <p:txBody>
          <a:bodyPr>
            <a:normAutofit fontScale="92500" lnSpcReduction="10000"/>
          </a:bodyPr>
          <a:lstStyle/>
          <a:p>
            <a:r>
              <a:rPr lang="en-GB" dirty="0"/>
              <a:t>The processor-pool model is based on the observation that must of the time a user does not need any computing Power but once in a while the users may need a very large amount of computing power for a short time.</a:t>
            </a:r>
          </a:p>
          <a:p>
            <a:r>
              <a:rPr lang="en-GB" dirty="0"/>
              <a:t>Therefore, unlike the workstation-server model, in which a processor is allocated to each user, in processor-pool model the processor are pooled together to be shared by the users as needed.</a:t>
            </a:r>
          </a:p>
          <a:p>
            <a:r>
              <a:rPr lang="en-GB" dirty="0"/>
              <a:t>The pool of a processor consist of a large number of microcomputers attached to the network.  </a:t>
            </a:r>
          </a:p>
          <a:p>
            <a:r>
              <a:rPr lang="en-GB" dirty="0"/>
              <a:t> Each processor in the pool has its own memory to load and run a system program or an application program of the distributed computing system.</a:t>
            </a:r>
          </a:p>
          <a:p>
            <a:r>
              <a:rPr lang="en-GB" dirty="0"/>
              <a:t>In this model no home machine is present and the user does not log onto any machine.</a:t>
            </a:r>
          </a:p>
          <a:p>
            <a:r>
              <a:rPr lang="en-GB" dirty="0"/>
              <a:t>This model has better utilization of processing power and greater flexibility.</a:t>
            </a:r>
          </a:p>
          <a:p>
            <a:r>
              <a:rPr lang="en-GB" dirty="0"/>
              <a:t>Example: Amoeba and the Cambridge Distributed Computing System.</a:t>
            </a:r>
          </a:p>
        </p:txBody>
      </p:sp>
    </p:spTree>
    <p:extLst>
      <p:ext uri="{BB962C8B-B14F-4D97-AF65-F5344CB8AC3E}">
        <p14:creationId xmlns:p14="http://schemas.microsoft.com/office/powerpoint/2010/main" xmlns="" val="4010906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9367" y="464024"/>
            <a:ext cx="9239534" cy="5663821"/>
          </a:xfrm>
          <a:prstGeom prst="rect">
            <a:avLst/>
          </a:prstGeom>
        </p:spPr>
      </p:pic>
    </p:spTree>
    <p:extLst>
      <p:ext uri="{BB962C8B-B14F-4D97-AF65-F5344CB8AC3E}">
        <p14:creationId xmlns:p14="http://schemas.microsoft.com/office/powerpoint/2010/main" xmlns="" val="1130975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7332"/>
          </a:xfrm>
        </p:spPr>
        <p:txBody>
          <a:bodyPr>
            <a:normAutofit fontScale="90000"/>
          </a:bodyPr>
          <a:lstStyle/>
          <a:p>
            <a:r>
              <a:rPr lang="en-GB" dirty="0"/>
              <a:t>5.	</a:t>
            </a:r>
            <a:r>
              <a:rPr lang="en-GB" b="1" dirty="0"/>
              <a:t>Hybrid Model</a:t>
            </a:r>
          </a:p>
        </p:txBody>
      </p:sp>
      <p:sp>
        <p:nvSpPr>
          <p:cNvPr id="3" name="Content Placeholder 2"/>
          <p:cNvSpPr>
            <a:spLocks noGrp="1"/>
          </p:cNvSpPr>
          <p:nvPr>
            <p:ph idx="1"/>
          </p:nvPr>
        </p:nvSpPr>
        <p:spPr>
          <a:xfrm>
            <a:off x="838200" y="972458"/>
            <a:ext cx="10515600" cy="5646056"/>
          </a:xfrm>
        </p:spPr>
        <p:txBody>
          <a:bodyPr>
            <a:normAutofit/>
          </a:bodyPr>
          <a:lstStyle/>
          <a:p>
            <a:pPr algn="just"/>
            <a:r>
              <a:rPr lang="en-GB" dirty="0"/>
              <a:t>The workstation-server model has a large number of computer users only performing simple interactive task and executing small programs.</a:t>
            </a:r>
          </a:p>
          <a:p>
            <a:pPr algn="just"/>
            <a:r>
              <a:rPr lang="en-GB" dirty="0"/>
              <a:t>In a working environment that has group of users who often perform jobs needing massive computation, the processor pool model is more attractive and suitable. </a:t>
            </a:r>
          </a:p>
          <a:p>
            <a:pPr algn="just"/>
            <a:r>
              <a:rPr lang="en-GB" dirty="0"/>
              <a:t>To combine advantages of workstation-server  and processor-pool model, a hybrid model can be used to build a distributed system.</a:t>
            </a:r>
          </a:p>
          <a:p>
            <a:pPr algn="just"/>
            <a:r>
              <a:rPr lang="en-GB" dirty="0"/>
              <a:t>The processor in the pool can be allocated dynamically for computations that are too large or require several computers for execution.</a:t>
            </a:r>
          </a:p>
          <a:p>
            <a:pPr algn="just"/>
            <a:r>
              <a:rPr lang="en-GB" dirty="0"/>
              <a:t>The hybrid model gives guaranteed response to interactive jobs allowing them to be more processed in local workstations of the users</a:t>
            </a:r>
          </a:p>
        </p:txBody>
      </p:sp>
    </p:spTree>
    <p:extLst>
      <p:ext uri="{BB962C8B-B14F-4D97-AF65-F5344CB8AC3E}">
        <p14:creationId xmlns:p14="http://schemas.microsoft.com/office/powerpoint/2010/main" xmlns="" val="3193097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320"/>
            <a:ext cx="10515600" cy="1325563"/>
          </a:xfrm>
        </p:spPr>
        <p:txBody>
          <a:bodyPr>
            <a:normAutofit fontScale="90000"/>
          </a:bodyPr>
          <a:lstStyle/>
          <a:p>
            <a:pPr algn="ctr"/>
            <a:r>
              <a:rPr lang="en-GB" dirty="0"/>
              <a:t/>
            </a:r>
            <a:br>
              <a:rPr lang="en-GB" dirty="0"/>
            </a:br>
            <a:r>
              <a:rPr lang="en-GB" b="1" dirty="0"/>
              <a:t>WHAT IS OPERATING SYSTEM</a:t>
            </a:r>
            <a:r>
              <a:rPr lang="en-GB" dirty="0"/>
              <a:t/>
            </a:r>
            <a:br>
              <a:rPr lang="en-GB" dirty="0"/>
            </a:br>
            <a:endParaRPr lang="en-GB" dirty="0"/>
          </a:p>
        </p:txBody>
      </p:sp>
      <p:sp>
        <p:nvSpPr>
          <p:cNvPr id="3" name="Content Placeholder 2"/>
          <p:cNvSpPr>
            <a:spLocks noGrp="1"/>
          </p:cNvSpPr>
          <p:nvPr>
            <p:ph idx="1"/>
          </p:nvPr>
        </p:nvSpPr>
        <p:spPr>
          <a:xfrm>
            <a:off x="838200" y="532263"/>
            <a:ext cx="10515600" cy="6325737"/>
          </a:xfrm>
        </p:spPr>
        <p:txBody>
          <a:bodyPr/>
          <a:lstStyle/>
          <a:p>
            <a:pPr>
              <a:buFont typeface="Wingdings" panose="05000000000000000000" pitchFamily="2" charset="2"/>
              <a:buChar char="Ø"/>
            </a:pPr>
            <a:r>
              <a:rPr lang="en-GB" dirty="0"/>
              <a:t>Operating system is a system software that manages computer hardware, software resources, and provides common services for computer programs.</a:t>
            </a:r>
          </a:p>
          <a:p>
            <a:pPr marL="0" indent="0">
              <a:buNone/>
            </a:pPr>
            <a:r>
              <a:rPr lang="en-GB" dirty="0"/>
              <a:t>   examples are windows, </a:t>
            </a:r>
            <a:r>
              <a:rPr lang="en-GB" dirty="0" err="1"/>
              <a:t>MacOS</a:t>
            </a:r>
            <a:r>
              <a:rPr lang="en-GB" dirty="0"/>
              <a:t> and Linux etc.</a:t>
            </a:r>
          </a:p>
          <a:p>
            <a:pPr marL="0" indent="0">
              <a:buNone/>
            </a:pPr>
            <a:r>
              <a:rPr lang="en-GB" dirty="0"/>
              <a:t>  -   An operating system is a program that acts as an interface 	between the software and the computer hardware.</a:t>
            </a:r>
          </a:p>
          <a:p>
            <a:pPr>
              <a:buFont typeface="Wingdings" panose="05000000000000000000" pitchFamily="2" charset="2"/>
              <a:buChar char="Ø"/>
            </a:pPr>
            <a:r>
              <a:rPr lang="en-GB" dirty="0"/>
              <a:t>It is an integrated set of specialised programs used to manage overall resources  and operation of the computer.</a:t>
            </a:r>
          </a:p>
          <a:p>
            <a:pPr>
              <a:buFont typeface="Wingdings" panose="05000000000000000000" pitchFamily="2" charset="2"/>
              <a:buChar char="Ø"/>
            </a:pPr>
            <a:r>
              <a:rPr lang="en-GB" dirty="0"/>
              <a:t>It is a specialised software that control and monitors the execution of all other programs that reside in the computer, including application programs and other systems software.</a:t>
            </a:r>
          </a:p>
          <a:p>
            <a:pPr marL="0" indent="0">
              <a:buNone/>
            </a:pPr>
            <a:r>
              <a:rPr lang="en-GB" dirty="0"/>
              <a:t>           </a:t>
            </a:r>
            <a:r>
              <a:rPr lang="en-GB" sz="1800" dirty="0"/>
              <a:t>user              	    Application                                    Operating system                    Hardware</a:t>
            </a:r>
          </a:p>
        </p:txBody>
      </p:sp>
      <p:sp>
        <p:nvSpPr>
          <p:cNvPr id="4" name="Rectangle 3"/>
          <p:cNvSpPr/>
          <p:nvPr/>
        </p:nvSpPr>
        <p:spPr>
          <a:xfrm>
            <a:off x="1746913" y="5923128"/>
            <a:ext cx="1119117" cy="60050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9350845" y="5923128"/>
            <a:ext cx="1119117" cy="60050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774743" y="5923128"/>
            <a:ext cx="1887087" cy="60050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821461" y="5916304"/>
            <a:ext cx="1686353" cy="58685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p:nvPr/>
        </p:nvCxnSpPr>
        <p:spPr>
          <a:xfrm>
            <a:off x="2853593" y="6455281"/>
            <a:ext cx="908713" cy="13649"/>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a:off x="2866032" y="6104880"/>
            <a:ext cx="908711" cy="2"/>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8463310" y="6375780"/>
            <a:ext cx="908713" cy="13649"/>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5585488" y="6416939"/>
            <a:ext cx="1235973" cy="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flipV="1">
            <a:off x="5623660" y="6071166"/>
            <a:ext cx="1235972" cy="22806"/>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H="1" flipV="1">
            <a:off x="8507814" y="6067813"/>
            <a:ext cx="843031" cy="3353"/>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3418640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6646"/>
          </a:xfrm>
        </p:spPr>
        <p:txBody>
          <a:bodyPr/>
          <a:lstStyle/>
          <a:p>
            <a:pPr algn="ctr"/>
            <a:r>
              <a:rPr lang="en-GB" b="1" dirty="0"/>
              <a:t>OBJECTIVES OF OPERATING SYSTEM</a:t>
            </a:r>
          </a:p>
        </p:txBody>
      </p:sp>
      <p:sp>
        <p:nvSpPr>
          <p:cNvPr id="3" name="Content Placeholder 2"/>
          <p:cNvSpPr>
            <a:spLocks noGrp="1"/>
          </p:cNvSpPr>
          <p:nvPr>
            <p:ph idx="1"/>
          </p:nvPr>
        </p:nvSpPr>
        <p:spPr>
          <a:xfrm>
            <a:off x="838200" y="1291772"/>
            <a:ext cx="10515600" cy="4885191"/>
          </a:xfrm>
        </p:spPr>
        <p:txBody>
          <a:bodyPr/>
          <a:lstStyle/>
          <a:p>
            <a:pPr>
              <a:buFont typeface="Wingdings" panose="05000000000000000000" pitchFamily="2" charset="2"/>
              <a:buChar char="Ø"/>
            </a:pPr>
            <a:r>
              <a:rPr lang="en-GB" dirty="0"/>
              <a:t>To hide the detail of the hardware resources from the users</a:t>
            </a:r>
          </a:p>
          <a:p>
            <a:pPr>
              <a:buFont typeface="Wingdings" panose="05000000000000000000" pitchFamily="2" charset="2"/>
              <a:buChar char="Ø"/>
            </a:pPr>
            <a:r>
              <a:rPr lang="en-GB" dirty="0"/>
              <a:t>To provide users a convenient interface to use the computer system</a:t>
            </a:r>
          </a:p>
          <a:p>
            <a:pPr>
              <a:buFont typeface="Wingdings" panose="05000000000000000000" pitchFamily="2" charset="2"/>
              <a:buChar char="Ø"/>
            </a:pPr>
            <a:r>
              <a:rPr lang="en-GB" dirty="0"/>
              <a:t>To manage the resources of a computer system.</a:t>
            </a:r>
          </a:p>
          <a:p>
            <a:pPr>
              <a:buFont typeface="Wingdings" panose="05000000000000000000" pitchFamily="2" charset="2"/>
              <a:buChar char="Ø"/>
            </a:pPr>
            <a:r>
              <a:rPr lang="en-GB" dirty="0"/>
              <a:t>To keep track of who is using  which resource, granting resource requests and mediating conflict request from different programs and users,</a:t>
            </a:r>
          </a:p>
          <a:p>
            <a:pPr>
              <a:buFont typeface="Wingdings" panose="05000000000000000000" pitchFamily="2" charset="2"/>
              <a:buChar char="Ø"/>
            </a:pPr>
            <a:r>
              <a:rPr lang="en-GB" dirty="0"/>
              <a:t>To provide efficient and fair sharing of resources among users and programs.</a:t>
            </a:r>
          </a:p>
        </p:txBody>
      </p:sp>
    </p:spTree>
    <p:extLst>
      <p:ext uri="{BB962C8B-B14F-4D97-AF65-F5344CB8AC3E}">
        <p14:creationId xmlns:p14="http://schemas.microsoft.com/office/powerpoint/2010/main" xmlns="" val="2244278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8246"/>
          </a:xfrm>
        </p:spPr>
        <p:txBody>
          <a:bodyPr/>
          <a:lstStyle/>
          <a:p>
            <a:pPr algn="ctr"/>
            <a:r>
              <a:rPr lang="en-GB" b="1" dirty="0"/>
              <a:t>FUNCTIONS OF OPERATING SYSTEM</a:t>
            </a:r>
          </a:p>
        </p:txBody>
      </p:sp>
      <p:sp>
        <p:nvSpPr>
          <p:cNvPr id="3" name="Content Placeholder 2"/>
          <p:cNvSpPr>
            <a:spLocks noGrp="1"/>
          </p:cNvSpPr>
          <p:nvPr>
            <p:ph idx="1"/>
          </p:nvPr>
        </p:nvSpPr>
        <p:spPr>
          <a:xfrm>
            <a:off x="838200" y="1074057"/>
            <a:ext cx="10515600" cy="5102906"/>
          </a:xfrm>
        </p:spPr>
        <p:txBody>
          <a:bodyPr>
            <a:normAutofit fontScale="77500" lnSpcReduction="20000"/>
          </a:bodyPr>
          <a:lstStyle/>
          <a:p>
            <a:pPr>
              <a:buFont typeface="Wingdings" panose="05000000000000000000" pitchFamily="2" charset="2"/>
              <a:buChar char="Ø"/>
            </a:pPr>
            <a:r>
              <a:rPr lang="en-GB" b="1" dirty="0"/>
              <a:t>Memory Management – </a:t>
            </a:r>
            <a:r>
              <a:rPr lang="en-GB" dirty="0"/>
              <a:t>keep track of the primary memory, </a:t>
            </a:r>
            <a:r>
              <a:rPr lang="en-GB" dirty="0" err="1"/>
              <a:t>i.e</a:t>
            </a:r>
            <a:r>
              <a:rPr lang="en-GB" dirty="0"/>
              <a:t> Registering used and empty memory location and allocate the memory when a process or  program request it.</a:t>
            </a:r>
          </a:p>
          <a:p>
            <a:pPr>
              <a:buFont typeface="Wingdings" panose="05000000000000000000" pitchFamily="2" charset="2"/>
              <a:buChar char="Ø"/>
            </a:pPr>
            <a:r>
              <a:rPr lang="en-GB" b="1" dirty="0"/>
              <a:t>Processor Management - </a:t>
            </a:r>
            <a:r>
              <a:rPr lang="en-GB" dirty="0"/>
              <a:t> Allocates the processor to a process and deallocates the processor when it is no longer required.</a:t>
            </a:r>
          </a:p>
          <a:p>
            <a:pPr>
              <a:buFont typeface="Wingdings" panose="05000000000000000000" pitchFamily="2" charset="2"/>
              <a:buChar char="Ø"/>
            </a:pPr>
            <a:r>
              <a:rPr lang="en-GB" b="1" dirty="0"/>
              <a:t>Device Management - </a:t>
            </a:r>
            <a:r>
              <a:rPr lang="en-GB" dirty="0"/>
              <a:t> Keep track of all the devices. This is also called </a:t>
            </a:r>
            <a:r>
              <a:rPr lang="en-GB" sz="2400" dirty="0"/>
              <a:t>I</a:t>
            </a:r>
            <a:r>
              <a:rPr lang="en-GB" dirty="0"/>
              <a:t>/</a:t>
            </a:r>
            <a:r>
              <a:rPr lang="en-GB" sz="2000" dirty="0"/>
              <a:t>O </a:t>
            </a:r>
            <a:r>
              <a:rPr lang="en-GB" dirty="0"/>
              <a:t>controller. It decides which process gets the device, when, and for how much time.</a:t>
            </a:r>
          </a:p>
          <a:p>
            <a:pPr>
              <a:buFont typeface="Wingdings" panose="05000000000000000000" pitchFamily="2" charset="2"/>
              <a:buChar char="Ø"/>
            </a:pPr>
            <a:r>
              <a:rPr lang="en-GB" b="1" dirty="0"/>
              <a:t>File Management - </a:t>
            </a:r>
            <a:r>
              <a:rPr lang="en-GB" dirty="0"/>
              <a:t> Allocates and de-allocates the resources and decides who gets the resources.</a:t>
            </a:r>
          </a:p>
          <a:p>
            <a:pPr>
              <a:buFont typeface="Wingdings" panose="05000000000000000000" pitchFamily="2" charset="2"/>
              <a:buChar char="Ø"/>
            </a:pPr>
            <a:r>
              <a:rPr lang="en-GB" b="1" dirty="0"/>
              <a:t>Security – </a:t>
            </a:r>
            <a:r>
              <a:rPr lang="en-GB" dirty="0"/>
              <a:t>Prevent unauthorised access to programs and data by means of passwords and other similar techniques.</a:t>
            </a:r>
          </a:p>
          <a:p>
            <a:pPr>
              <a:buFont typeface="Wingdings" panose="05000000000000000000" pitchFamily="2" charset="2"/>
              <a:buChar char="Ø"/>
            </a:pPr>
            <a:r>
              <a:rPr lang="en-GB" b="1" dirty="0"/>
              <a:t>Job Accounting – </a:t>
            </a:r>
            <a:r>
              <a:rPr lang="en-GB" dirty="0"/>
              <a:t>Keeps truck of time and resources used by various jobs and/or users. </a:t>
            </a:r>
          </a:p>
          <a:p>
            <a:pPr>
              <a:buFont typeface="Wingdings" panose="05000000000000000000" pitchFamily="2" charset="2"/>
              <a:buChar char="Ø"/>
            </a:pPr>
            <a:r>
              <a:rPr lang="en-GB" b="1" dirty="0"/>
              <a:t>Interaction with the Operators – </a:t>
            </a:r>
            <a:r>
              <a:rPr lang="en-GB" dirty="0"/>
              <a:t>interaction may take place via the console of the computer in the form of instructions.</a:t>
            </a:r>
          </a:p>
          <a:p>
            <a:pPr>
              <a:buFont typeface="Wingdings" panose="05000000000000000000" pitchFamily="2" charset="2"/>
              <a:buChar char="Ø"/>
            </a:pPr>
            <a:r>
              <a:rPr lang="en-GB" b="1" dirty="0"/>
              <a:t>Error – Detecting Aids – </a:t>
            </a:r>
            <a:r>
              <a:rPr lang="en-GB" dirty="0"/>
              <a:t>Production of traces, error massages and other debugging and error detecting methods.</a:t>
            </a:r>
            <a:r>
              <a:rPr lang="en-GB" b="1" dirty="0"/>
              <a:t> </a:t>
            </a:r>
          </a:p>
        </p:txBody>
      </p:sp>
    </p:spTree>
    <p:extLst>
      <p:ext uri="{BB962C8B-B14F-4D97-AF65-F5344CB8AC3E}">
        <p14:creationId xmlns:p14="http://schemas.microsoft.com/office/powerpoint/2010/main" xmlns="" val="1271197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7618"/>
          </a:xfrm>
        </p:spPr>
        <p:txBody>
          <a:bodyPr/>
          <a:lstStyle/>
          <a:p>
            <a:pPr algn="ctr"/>
            <a:r>
              <a:rPr lang="en-GB" b="1" dirty="0"/>
              <a:t>DISTRIBUTED OPERATING SYSTEMS</a:t>
            </a:r>
          </a:p>
        </p:txBody>
      </p:sp>
      <p:sp>
        <p:nvSpPr>
          <p:cNvPr id="3" name="Content Placeholder 2"/>
          <p:cNvSpPr>
            <a:spLocks noGrp="1"/>
          </p:cNvSpPr>
          <p:nvPr>
            <p:ph idx="1"/>
          </p:nvPr>
        </p:nvSpPr>
        <p:spPr>
          <a:xfrm>
            <a:off x="725714" y="1045029"/>
            <a:ext cx="10628086" cy="5131934"/>
          </a:xfrm>
        </p:spPr>
        <p:txBody>
          <a:bodyPr>
            <a:normAutofit fontScale="92500"/>
          </a:bodyPr>
          <a:lstStyle/>
          <a:p>
            <a:pPr>
              <a:buFont typeface="Wingdings" panose="05000000000000000000" pitchFamily="2" charset="2"/>
              <a:buChar char="Ø"/>
            </a:pPr>
            <a:r>
              <a:rPr lang="en-GB" dirty="0"/>
              <a:t>A distributed operating system is an operating system that runs on several machines whose purpose is to provide a useful set of services, generally to make the collection of machines behave more like a single machine.</a:t>
            </a:r>
          </a:p>
          <a:p>
            <a:pPr>
              <a:buFont typeface="Wingdings" panose="05000000000000000000" pitchFamily="2" charset="2"/>
              <a:buChar char="Ø"/>
            </a:pPr>
            <a:r>
              <a:rPr lang="en-GB" dirty="0"/>
              <a:t>The machine controlled by a distributed operating system are connected by a relatively high quality network, such as a high speed local area network.</a:t>
            </a:r>
          </a:p>
          <a:p>
            <a:pPr>
              <a:buFont typeface="Wingdings" panose="05000000000000000000" pitchFamily="2" charset="2"/>
              <a:buChar char="Ø"/>
            </a:pPr>
            <a:r>
              <a:rPr lang="en-GB" dirty="0"/>
              <a:t>Distributed operating system typically run cooperatively on all machines whose resources they control. It is an extension of network operating system that support higher level of communication and integration of the machines on the network.</a:t>
            </a:r>
          </a:p>
          <a:p>
            <a:pPr>
              <a:buFont typeface="Wingdings" panose="05000000000000000000" pitchFamily="2" charset="2"/>
              <a:buChar char="Ø"/>
            </a:pPr>
            <a:r>
              <a:rPr lang="en-GB" dirty="0"/>
              <a:t>A networking operating system is an operating system designed for the sole purpose of supporting workstations, database, sharing, application sharing and file and printer access sharing among multiple computers in a network.</a:t>
            </a:r>
          </a:p>
        </p:txBody>
      </p:sp>
    </p:spTree>
    <p:extLst>
      <p:ext uri="{BB962C8B-B14F-4D97-AF65-F5344CB8AC3E}">
        <p14:creationId xmlns:p14="http://schemas.microsoft.com/office/powerpoint/2010/main" xmlns="" val="1514991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MULITIPROCESSOR SYSTEM</a:t>
            </a:r>
          </a:p>
        </p:txBody>
      </p:sp>
      <p:sp>
        <p:nvSpPr>
          <p:cNvPr id="3" name="Content Placeholder 2"/>
          <p:cNvSpPr>
            <a:spLocks noGrp="1"/>
          </p:cNvSpPr>
          <p:nvPr>
            <p:ph idx="1"/>
          </p:nvPr>
        </p:nvSpPr>
        <p:spPr>
          <a:xfrm>
            <a:off x="838200" y="1433015"/>
            <a:ext cx="10515600" cy="4743948"/>
          </a:xfrm>
        </p:spPr>
        <p:txBody>
          <a:bodyPr>
            <a:normAutofit/>
          </a:bodyPr>
          <a:lstStyle/>
          <a:p>
            <a:pPr>
              <a:buFont typeface="Wingdings" panose="05000000000000000000" pitchFamily="2" charset="2"/>
              <a:buChar char="Ø"/>
            </a:pPr>
            <a:r>
              <a:rPr lang="en-GB" dirty="0"/>
              <a:t>Multiprocessor is a system which has more than two processors in the system.</a:t>
            </a:r>
          </a:p>
          <a:p>
            <a:pPr>
              <a:buFont typeface="Wingdings" panose="05000000000000000000" pitchFamily="2" charset="2"/>
              <a:buChar char="Ø"/>
            </a:pPr>
            <a:r>
              <a:rPr lang="en-GB" dirty="0"/>
              <a:t>There are two types multiprocessing systems: loosely coupled and </a:t>
            </a:r>
            <a:r>
              <a:rPr lang="en-GB" dirty="0" smtClean="0"/>
              <a:t>tightly </a:t>
            </a:r>
            <a:r>
              <a:rPr lang="en-GB" dirty="0"/>
              <a:t>coupled.</a:t>
            </a:r>
          </a:p>
          <a:p>
            <a:pPr>
              <a:buFont typeface="Wingdings" panose="05000000000000000000" pitchFamily="2" charset="2"/>
              <a:buChar char="Ø"/>
            </a:pPr>
            <a:r>
              <a:rPr lang="en-GB" dirty="0"/>
              <a:t>Tightly coupled systems are referred to as parallel computing systems and loosely coupled systems are referred to as distributed computing system.</a:t>
            </a:r>
          </a:p>
          <a:p>
            <a:pPr>
              <a:buFont typeface="Wingdings" panose="05000000000000000000" pitchFamily="2" charset="2"/>
              <a:buChar char="Ø"/>
            </a:pPr>
            <a:r>
              <a:rPr lang="en-GB" dirty="0"/>
              <a:t>The degree of coupling between the processors are low in loosely coupled system whereas, the degree of coupling between processors are high in the tightly coupled system.</a:t>
            </a:r>
          </a:p>
        </p:txBody>
      </p:sp>
    </p:spTree>
    <p:extLst>
      <p:ext uri="{BB962C8B-B14F-4D97-AF65-F5344CB8AC3E}">
        <p14:creationId xmlns:p14="http://schemas.microsoft.com/office/powerpoint/2010/main" xmlns="" val="2121535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1789"/>
          </a:xfrm>
        </p:spPr>
        <p:txBody>
          <a:bodyPr>
            <a:normAutofit fontScale="90000"/>
          </a:bodyPr>
          <a:lstStyle/>
          <a:p>
            <a:pPr algn="ctr"/>
            <a:r>
              <a:rPr lang="en-GB" b="1" dirty="0"/>
              <a:t>CHALLENGES IN BUILDING DISTRIBUTED OPERATING SYSTEMS</a:t>
            </a:r>
          </a:p>
        </p:txBody>
      </p:sp>
      <p:sp>
        <p:nvSpPr>
          <p:cNvPr id="3" name="Content Placeholder 2"/>
          <p:cNvSpPr>
            <a:spLocks noGrp="1"/>
          </p:cNvSpPr>
          <p:nvPr>
            <p:ph idx="1"/>
          </p:nvPr>
        </p:nvSpPr>
        <p:spPr>
          <a:xfrm>
            <a:off x="838200" y="1436914"/>
            <a:ext cx="10515600" cy="4740049"/>
          </a:xfrm>
        </p:spPr>
        <p:txBody>
          <a:bodyPr>
            <a:normAutofit fontScale="85000" lnSpcReduction="20000"/>
          </a:bodyPr>
          <a:lstStyle/>
          <a:p>
            <a:pPr>
              <a:buFont typeface="Wingdings" panose="05000000000000000000" pitchFamily="2" charset="2"/>
              <a:buChar char="Ø"/>
            </a:pPr>
            <a:r>
              <a:rPr lang="en-GB" dirty="0"/>
              <a:t>Designing a distributed operating system is more difficult than designed a centralised operating system.</a:t>
            </a:r>
          </a:p>
          <a:p>
            <a:pPr>
              <a:buFont typeface="Wingdings" panose="05000000000000000000" pitchFamily="2" charset="2"/>
              <a:buChar char="Ø"/>
            </a:pPr>
            <a:r>
              <a:rPr lang="en-GB" dirty="0"/>
              <a:t>It is assumed that the operating system has access to complete and accurate information about the environment in which it is functioning. However, a distributed operating system must be designed with the assumption that complete information about the system environment will never be available.</a:t>
            </a:r>
          </a:p>
          <a:p>
            <a:pPr>
              <a:buFont typeface="Wingdings" panose="05000000000000000000" pitchFamily="2" charset="2"/>
              <a:buChar char="Ø"/>
            </a:pPr>
            <a:r>
              <a:rPr lang="en-GB" dirty="0"/>
              <a:t>In a distributed system, the resources are physically separated, there is no common clock among the multiple processors, delivery of messages is delayed, messages could even be lost.</a:t>
            </a:r>
          </a:p>
          <a:p>
            <a:pPr>
              <a:buFont typeface="Wingdings" panose="05000000000000000000" pitchFamily="2" charset="2"/>
              <a:buChar char="Ø"/>
            </a:pPr>
            <a:r>
              <a:rPr lang="en-GB" dirty="0"/>
              <a:t>Due to the above reasons, a distributed operating system does not have up-to-date consistent knowledge about the state of the various components of the underlying distributed system.</a:t>
            </a:r>
          </a:p>
          <a:p>
            <a:pPr>
              <a:buFont typeface="Wingdings" panose="05000000000000000000" pitchFamily="2" charset="2"/>
              <a:buChar char="Ø"/>
            </a:pPr>
            <a:r>
              <a:rPr lang="en-GB" dirty="0"/>
              <a:t>Despite these complexities and difficulties, a distributed operating system must be designed to provide all the advantages of distributed system to its user. That is the users should be able to virtue centralised system that is flexible, efficient, secure and easy to use.</a:t>
            </a:r>
          </a:p>
        </p:txBody>
      </p:sp>
    </p:spTree>
    <p:extLst>
      <p:ext uri="{BB962C8B-B14F-4D97-AF65-F5344CB8AC3E}">
        <p14:creationId xmlns:p14="http://schemas.microsoft.com/office/powerpoint/2010/main" xmlns="" val="24360659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3446"/>
          </a:xfrm>
        </p:spPr>
        <p:txBody>
          <a:bodyPr/>
          <a:lstStyle/>
          <a:p>
            <a:pPr algn="ctr"/>
            <a:r>
              <a:rPr lang="en-GB" b="1" dirty="0"/>
              <a:t>TRANSPARENCY</a:t>
            </a:r>
          </a:p>
        </p:txBody>
      </p:sp>
      <p:sp>
        <p:nvSpPr>
          <p:cNvPr id="3" name="Content Placeholder 2"/>
          <p:cNvSpPr>
            <a:spLocks noGrp="1"/>
          </p:cNvSpPr>
          <p:nvPr>
            <p:ph idx="1"/>
          </p:nvPr>
        </p:nvSpPr>
        <p:spPr>
          <a:xfrm>
            <a:off x="362857" y="986971"/>
            <a:ext cx="10990943" cy="5573485"/>
          </a:xfrm>
        </p:spPr>
        <p:txBody>
          <a:bodyPr>
            <a:normAutofit/>
          </a:bodyPr>
          <a:lstStyle/>
          <a:p>
            <a:pPr>
              <a:buFont typeface="Wingdings" panose="05000000000000000000" pitchFamily="2" charset="2"/>
              <a:buChar char="Ø"/>
            </a:pPr>
            <a:r>
              <a:rPr lang="en-GB" dirty="0"/>
              <a:t>Transparency is an important characteristic of distributed systems, as it makes their operation in the eyes of the user to be more friendly, easy or simple transparent. Users should be unaware of the complexities and the location of the services, and the transfer from a local to a remote machine should remain transparent to them.</a:t>
            </a:r>
          </a:p>
          <a:p>
            <a:pPr>
              <a:buFont typeface="Wingdings" panose="05000000000000000000" pitchFamily="2" charset="2"/>
              <a:buChar char="Ø"/>
            </a:pPr>
            <a:r>
              <a:rPr lang="en-GB" dirty="0"/>
              <a:t>Transparency can be defined as the concealment from the user and the application programmer of the separation of components such that it is perceived as a single programmers rather than a collection of autonomous systems which are cooperating.</a:t>
            </a:r>
          </a:p>
          <a:p>
            <a:pPr>
              <a:buFont typeface="Wingdings" panose="05000000000000000000" pitchFamily="2" charset="2"/>
              <a:buChar char="Ø"/>
            </a:pPr>
            <a:r>
              <a:rPr lang="en-GB" dirty="0"/>
              <a:t>There are eight types of transparencies in a distributed system, Access, Location migration, Relocation, Replication, Concurrency, Failure and persistence Transparency.</a:t>
            </a:r>
          </a:p>
          <a:p>
            <a:pPr marL="0" indent="0">
              <a:buNone/>
            </a:pPr>
            <a:endParaRPr lang="en-GB" dirty="0"/>
          </a:p>
          <a:p>
            <a:pPr marL="0" indent="0">
              <a:buNone/>
            </a:pPr>
            <a:endParaRPr lang="en-GB" dirty="0"/>
          </a:p>
          <a:p>
            <a:pPr>
              <a:buFont typeface="Wingdings" panose="05000000000000000000" pitchFamily="2" charset="2"/>
              <a:buChar char="Ø"/>
            </a:pPr>
            <a:endParaRPr lang="en-GB" dirty="0"/>
          </a:p>
        </p:txBody>
      </p:sp>
    </p:spTree>
    <p:extLst>
      <p:ext uri="{BB962C8B-B14F-4D97-AF65-F5344CB8AC3E}">
        <p14:creationId xmlns:p14="http://schemas.microsoft.com/office/powerpoint/2010/main" xmlns="" val="38179114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ISSUES OF TRANPARENCY IN DESIGNING OF A DISTRIBUTED SYSTEM</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GB" dirty="0"/>
              <a:t>Access transparency enables users to be unaware of the distribution of files. The files could be present on a totally different set of servers which are physically distant apart and a single set of operations should be provided to access these remote files.</a:t>
            </a:r>
          </a:p>
          <a:p>
            <a:pPr>
              <a:buFont typeface="Wingdings" panose="05000000000000000000" pitchFamily="2" charset="2"/>
              <a:buChar char="Ø"/>
            </a:pPr>
            <a:r>
              <a:rPr lang="en-GB" dirty="0"/>
              <a:t>Location transparency enables sources to be accessed without knowledge their physical or remote location.</a:t>
            </a:r>
          </a:p>
          <a:p>
            <a:pPr>
              <a:buFont typeface="Wingdings" panose="05000000000000000000" pitchFamily="2" charset="2"/>
              <a:buChar char="Ø"/>
            </a:pPr>
            <a:r>
              <a:rPr lang="en-GB" dirty="0"/>
              <a:t>Failure transparency enables the concealment of faults, allowing users and application programs to complete their task despite the failure of hardware or software components.</a:t>
            </a:r>
          </a:p>
          <a:p>
            <a:pPr>
              <a:buFont typeface="Wingdings" panose="05000000000000000000" pitchFamily="2" charset="2"/>
              <a:buChar char="Ø"/>
            </a:pPr>
            <a:r>
              <a:rPr lang="en-GB" dirty="0"/>
              <a:t>Concurrency transparency enables several processes to operate concurrently using shared resources without interference between them. </a:t>
            </a:r>
          </a:p>
        </p:txBody>
      </p:sp>
    </p:spTree>
    <p:extLst>
      <p:ext uri="{BB962C8B-B14F-4D97-AF65-F5344CB8AC3E}">
        <p14:creationId xmlns:p14="http://schemas.microsoft.com/office/powerpoint/2010/main" xmlns="" val="37905576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ISSUES OF TRANPARENCY IN DESIGNING OF A DISTRIBUTED SYSTEM</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Scaling transparency enables a system to grow without affecting application algorithm. Note graceful growth and evolution is an important requirement for most enterprises.</a:t>
            </a:r>
          </a:p>
          <a:p>
            <a:pPr>
              <a:buFont typeface="Wingdings" panose="05000000000000000000" pitchFamily="2" charset="2"/>
              <a:buChar char="Ø"/>
            </a:pPr>
            <a:r>
              <a:rPr lang="en-GB" dirty="0"/>
              <a:t>Performance transparency enables systems to be reconfigured to improve the performance if the need arises.</a:t>
            </a:r>
          </a:p>
          <a:p>
            <a:pPr>
              <a:buFont typeface="Wingdings" panose="05000000000000000000" pitchFamily="2" charset="2"/>
              <a:buChar char="Ø"/>
            </a:pPr>
            <a:r>
              <a:rPr lang="en-GB" dirty="0"/>
              <a:t>Migration transparency enables the users to be unaware of the movement of information of processes within a system without affecting the operations of the users and the applications hat are running.</a:t>
            </a:r>
          </a:p>
        </p:txBody>
      </p:sp>
    </p:spTree>
    <p:extLst>
      <p:ext uri="{BB962C8B-B14F-4D97-AF65-F5344CB8AC3E}">
        <p14:creationId xmlns:p14="http://schemas.microsoft.com/office/powerpoint/2010/main" xmlns="" val="26094409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REMOTE PROCEDURE CALL (RPC)</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A remote procedure call is an inter process communication technique that is used for client-server based application. It is also known as a subroutine call or function call.</a:t>
            </a:r>
          </a:p>
          <a:p>
            <a:pPr>
              <a:buFont typeface="Wingdings" panose="05000000000000000000" pitchFamily="2" charset="2"/>
              <a:buChar char="Ø"/>
            </a:pPr>
            <a:r>
              <a:rPr lang="en-GB" dirty="0"/>
              <a:t>A client has a request message that the RPC translates and sends to the server. This request may be a procedure or a function call to a remote server.</a:t>
            </a:r>
          </a:p>
          <a:p>
            <a:pPr>
              <a:buFont typeface="Wingdings" panose="05000000000000000000" pitchFamily="2" charset="2"/>
              <a:buChar char="Ø"/>
            </a:pPr>
            <a:r>
              <a:rPr lang="en-GB" dirty="0"/>
              <a:t>A server receives the request</a:t>
            </a:r>
            <a:r>
              <a:rPr lang="en-GB"/>
              <a:t>, process </a:t>
            </a:r>
            <a:r>
              <a:rPr lang="en-GB" dirty="0"/>
              <a:t>the request, and sends the required response back to the client.</a:t>
            </a:r>
          </a:p>
          <a:p>
            <a:pPr>
              <a:buFont typeface="Wingdings" panose="05000000000000000000" pitchFamily="2" charset="2"/>
              <a:buChar char="Ø"/>
            </a:pPr>
            <a:r>
              <a:rPr lang="en-GB" dirty="0"/>
              <a:t>The client is blocked while the server is processing the call and only resumes execution after the server is finished.</a:t>
            </a:r>
          </a:p>
        </p:txBody>
      </p:sp>
    </p:spTree>
    <p:extLst>
      <p:ext uri="{BB962C8B-B14F-4D97-AF65-F5344CB8AC3E}">
        <p14:creationId xmlns:p14="http://schemas.microsoft.com/office/powerpoint/2010/main" xmlns="" val="29180343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REMOTE PROCEDURE CALL (RPC)</a:t>
            </a:r>
          </a:p>
        </p:txBody>
      </p:sp>
      <p:sp>
        <p:nvSpPr>
          <p:cNvPr id="3" name="Content Placeholder 2"/>
          <p:cNvSpPr>
            <a:spLocks noGrp="1"/>
          </p:cNvSpPr>
          <p:nvPr>
            <p:ph idx="1"/>
          </p:nvPr>
        </p:nvSpPr>
        <p:spPr>
          <a:xfrm>
            <a:off x="879857" y="1694870"/>
            <a:ext cx="10515600" cy="4351338"/>
          </a:xfrm>
        </p:spPr>
        <p:txBody>
          <a:bodyPr/>
          <a:lstStyle/>
          <a:p>
            <a:pPr marL="457200" lvl="1" indent="0">
              <a:buNone/>
            </a:pPr>
            <a:r>
              <a:rPr lang="en-GB" dirty="0"/>
              <a:t>RPC between a client and server program.</a:t>
            </a:r>
          </a:p>
        </p:txBody>
      </p:sp>
      <p:cxnSp>
        <p:nvCxnSpPr>
          <p:cNvPr id="5" name="Straight Connector 4"/>
          <p:cNvCxnSpPr/>
          <p:nvPr/>
        </p:nvCxnSpPr>
        <p:spPr>
          <a:xfrm flipV="1">
            <a:off x="6445306" y="2616959"/>
            <a:ext cx="1379561" cy="227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 name="Straight Connector 5"/>
          <p:cNvCxnSpPr>
            <a:stCxn id="15" idx="2"/>
          </p:cNvCxnSpPr>
          <p:nvPr/>
        </p:nvCxnSpPr>
        <p:spPr>
          <a:xfrm>
            <a:off x="4248147" y="4910978"/>
            <a:ext cx="1578308" cy="3768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165757" y="2616959"/>
            <a:ext cx="1336596" cy="341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5" name="Down Arrow 14"/>
          <p:cNvSpPr/>
          <p:nvPr/>
        </p:nvSpPr>
        <p:spPr>
          <a:xfrm rot="20542694" flipH="1">
            <a:off x="3836627" y="2579534"/>
            <a:ext cx="100280" cy="238745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flipH="1">
            <a:off x="1095316" y="2394507"/>
            <a:ext cx="1257537"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Client</a:t>
            </a:r>
          </a:p>
        </p:txBody>
      </p:sp>
      <p:sp>
        <p:nvSpPr>
          <p:cNvPr id="21" name="TextBox 20"/>
          <p:cNvSpPr txBox="1"/>
          <p:nvPr/>
        </p:nvSpPr>
        <p:spPr>
          <a:xfrm flipH="1">
            <a:off x="4067241" y="2054974"/>
            <a:ext cx="1666414"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Wait For Result </a:t>
            </a:r>
          </a:p>
        </p:txBody>
      </p:sp>
      <p:sp>
        <p:nvSpPr>
          <p:cNvPr id="22" name="TextBox 21"/>
          <p:cNvSpPr txBox="1"/>
          <p:nvPr/>
        </p:nvSpPr>
        <p:spPr>
          <a:xfrm flipH="1">
            <a:off x="6086689" y="4556826"/>
            <a:ext cx="1193384"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Reply</a:t>
            </a:r>
          </a:p>
        </p:txBody>
      </p:sp>
      <p:sp>
        <p:nvSpPr>
          <p:cNvPr id="25" name="TextBox 24"/>
          <p:cNvSpPr txBox="1"/>
          <p:nvPr/>
        </p:nvSpPr>
        <p:spPr>
          <a:xfrm flipH="1">
            <a:off x="2988860" y="3679787"/>
            <a:ext cx="1307074"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Request</a:t>
            </a:r>
          </a:p>
        </p:txBody>
      </p:sp>
      <p:sp>
        <p:nvSpPr>
          <p:cNvPr id="26" name="TextBox 25"/>
          <p:cNvSpPr txBox="1"/>
          <p:nvPr/>
        </p:nvSpPr>
        <p:spPr>
          <a:xfrm rot="1738696" flipH="1">
            <a:off x="7420143" y="3509322"/>
            <a:ext cx="1922703"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Return From Call</a:t>
            </a:r>
          </a:p>
        </p:txBody>
      </p:sp>
      <p:cxnSp>
        <p:nvCxnSpPr>
          <p:cNvPr id="28" name="Straight Connector 27"/>
          <p:cNvCxnSpPr/>
          <p:nvPr/>
        </p:nvCxnSpPr>
        <p:spPr>
          <a:xfrm flipV="1">
            <a:off x="3642397" y="2648979"/>
            <a:ext cx="441692" cy="287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4295934" y="2639543"/>
            <a:ext cx="4989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4939540" y="2639543"/>
            <a:ext cx="534714" cy="943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5669748" y="2639543"/>
            <a:ext cx="534714" cy="943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2308838" y="2648979"/>
            <a:ext cx="1174020" cy="66914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rot="20047003" flipH="1">
            <a:off x="1000007" y="3375125"/>
            <a:ext cx="1408858" cy="64633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Call Remote Procedure</a:t>
            </a:r>
          </a:p>
        </p:txBody>
      </p:sp>
      <p:cxnSp>
        <p:nvCxnSpPr>
          <p:cNvPr id="53" name="Straight Connector 52"/>
          <p:cNvCxnSpPr/>
          <p:nvPr/>
        </p:nvCxnSpPr>
        <p:spPr>
          <a:xfrm>
            <a:off x="6445306" y="2648979"/>
            <a:ext cx="1088258" cy="5646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5993600" y="4942569"/>
            <a:ext cx="4647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6603199" y="4946923"/>
            <a:ext cx="4647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7218663" y="4946434"/>
            <a:ext cx="4647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7824867" y="4935061"/>
            <a:ext cx="4647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8381494" y="4935804"/>
            <a:ext cx="4647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1844097" y="4961255"/>
            <a:ext cx="4647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1259343" y="4971944"/>
            <a:ext cx="4647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3602500" y="4928980"/>
            <a:ext cx="4647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3012858" y="4944902"/>
            <a:ext cx="4647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2431107" y="4935061"/>
            <a:ext cx="4647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7" name="TextBox 66"/>
          <p:cNvSpPr txBox="1"/>
          <p:nvPr/>
        </p:nvSpPr>
        <p:spPr>
          <a:xfrm flipH="1">
            <a:off x="4075397" y="5017635"/>
            <a:ext cx="2376817" cy="64633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Call Local Procedure and Return Results</a:t>
            </a:r>
          </a:p>
        </p:txBody>
      </p:sp>
      <p:sp>
        <p:nvSpPr>
          <p:cNvPr id="68" name="Down Arrow 67"/>
          <p:cNvSpPr/>
          <p:nvPr/>
        </p:nvSpPr>
        <p:spPr>
          <a:xfrm rot="16200000" flipH="1">
            <a:off x="8402600" y="4608521"/>
            <a:ext cx="154719" cy="146455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TextBox 68"/>
          <p:cNvSpPr txBox="1"/>
          <p:nvPr/>
        </p:nvSpPr>
        <p:spPr>
          <a:xfrm rot="10800000" flipH="1" flipV="1">
            <a:off x="6683381" y="5151914"/>
            <a:ext cx="878301" cy="37777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Time</a:t>
            </a:r>
          </a:p>
        </p:txBody>
      </p:sp>
      <p:sp>
        <p:nvSpPr>
          <p:cNvPr id="72" name="Up Arrow 71"/>
          <p:cNvSpPr/>
          <p:nvPr/>
        </p:nvSpPr>
        <p:spPr>
          <a:xfrm rot="909956">
            <a:off x="6079630" y="2615243"/>
            <a:ext cx="100800" cy="238680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27811601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Sequence of Events In A RPC</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The client stub is called by the client </a:t>
            </a:r>
          </a:p>
          <a:p>
            <a:pPr>
              <a:buFont typeface="Wingdings" panose="05000000000000000000" pitchFamily="2" charset="2"/>
              <a:buChar char="Ø"/>
            </a:pPr>
            <a:r>
              <a:rPr lang="en-GB" dirty="0"/>
              <a:t>The client stub makes a system call to  send the message to the server and puts the parameters in the message.</a:t>
            </a:r>
          </a:p>
          <a:p>
            <a:pPr>
              <a:buFont typeface="Wingdings" panose="05000000000000000000" pitchFamily="2" charset="2"/>
              <a:buChar char="Ø"/>
            </a:pPr>
            <a:r>
              <a:rPr lang="en-GB" dirty="0"/>
              <a:t>The message is sent from the client to the server by the clients operating system.</a:t>
            </a:r>
          </a:p>
          <a:p>
            <a:pPr>
              <a:buFont typeface="Wingdings" panose="05000000000000000000" pitchFamily="2" charset="2"/>
              <a:buChar char="Ø"/>
            </a:pPr>
            <a:r>
              <a:rPr lang="en-GB" dirty="0"/>
              <a:t>The message is passed to the server stub by the servers operating system.</a:t>
            </a:r>
          </a:p>
          <a:p>
            <a:pPr>
              <a:buFont typeface="Wingdings" panose="05000000000000000000" pitchFamily="2" charset="2"/>
              <a:buChar char="Ø"/>
            </a:pPr>
            <a:r>
              <a:rPr lang="en-GB" dirty="0"/>
              <a:t>The parameters are removed from the message by the server stub.</a:t>
            </a:r>
          </a:p>
          <a:p>
            <a:pPr>
              <a:buFont typeface="Wingdings" panose="05000000000000000000" pitchFamily="2" charset="2"/>
              <a:buChar char="Ø"/>
            </a:pPr>
            <a:r>
              <a:rPr lang="en-GB" dirty="0"/>
              <a:t>The server procedure is called by the server stub.</a:t>
            </a:r>
          </a:p>
        </p:txBody>
      </p:sp>
    </p:spTree>
    <p:extLst>
      <p:ext uri="{BB962C8B-B14F-4D97-AF65-F5344CB8AC3E}">
        <p14:creationId xmlns:p14="http://schemas.microsoft.com/office/powerpoint/2010/main" xmlns="" val="33340278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EVENTS OF RPC</a:t>
            </a:r>
          </a:p>
        </p:txBody>
      </p:sp>
      <p:graphicFrame>
        <p:nvGraphicFramePr>
          <p:cNvPr id="7" name="Content Placeholder 6"/>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2291689" y="3771498"/>
            <a:ext cx="1774208" cy="369332"/>
          </a:xfrm>
          <a:prstGeom prst="rect">
            <a:avLst/>
          </a:prstGeom>
          <a:noFill/>
          <a:ln>
            <a:solidFill>
              <a:schemeClr val="accent2">
                <a:lumMod val="75000"/>
              </a:schemeClr>
            </a:solidFill>
          </a:ln>
        </p:spPr>
        <p:txBody>
          <a:bodyPr wrap="square" rtlCol="0">
            <a:spAutoFit/>
          </a:bodyPr>
          <a:lstStyle/>
          <a:p>
            <a:pPr lvl="0"/>
            <a:r>
              <a:rPr lang="en-US" dirty="0"/>
              <a:t>Client Function</a:t>
            </a:r>
          </a:p>
        </p:txBody>
      </p:sp>
      <p:sp>
        <p:nvSpPr>
          <p:cNvPr id="10" name="TextBox 9"/>
          <p:cNvSpPr txBox="1"/>
          <p:nvPr/>
        </p:nvSpPr>
        <p:spPr>
          <a:xfrm>
            <a:off x="7988491" y="3692423"/>
            <a:ext cx="1774208" cy="369332"/>
          </a:xfrm>
          <a:prstGeom prst="rect">
            <a:avLst/>
          </a:prstGeom>
          <a:noFill/>
          <a:ln>
            <a:solidFill>
              <a:schemeClr val="bg1">
                <a:lumMod val="50000"/>
              </a:schemeClr>
            </a:solidFill>
          </a:ln>
        </p:spPr>
        <p:txBody>
          <a:bodyPr wrap="square" rtlCol="0">
            <a:spAutoFit/>
          </a:bodyPr>
          <a:lstStyle/>
          <a:p>
            <a:pPr lvl="0"/>
            <a:r>
              <a:rPr lang="en-US" dirty="0"/>
              <a:t>Server Functions</a:t>
            </a:r>
          </a:p>
        </p:txBody>
      </p:sp>
      <p:sp>
        <p:nvSpPr>
          <p:cNvPr id="12" name="TextBox 11"/>
          <p:cNvSpPr txBox="1"/>
          <p:nvPr/>
        </p:nvSpPr>
        <p:spPr>
          <a:xfrm>
            <a:off x="2291689" y="4660355"/>
            <a:ext cx="1774208" cy="369332"/>
          </a:xfrm>
          <a:prstGeom prst="rect">
            <a:avLst/>
          </a:prstGeom>
          <a:noFill/>
          <a:ln>
            <a:solidFill>
              <a:schemeClr val="accent2">
                <a:lumMod val="75000"/>
              </a:schemeClr>
            </a:solidFill>
          </a:ln>
        </p:spPr>
        <p:txBody>
          <a:bodyPr wrap="square" rtlCol="0">
            <a:spAutoFit/>
          </a:bodyPr>
          <a:lstStyle/>
          <a:p>
            <a:pPr lvl="0"/>
            <a:r>
              <a:rPr lang="en-US" dirty="0"/>
              <a:t>Client Stub</a:t>
            </a:r>
          </a:p>
        </p:txBody>
      </p:sp>
      <p:sp>
        <p:nvSpPr>
          <p:cNvPr id="13" name="TextBox 12"/>
          <p:cNvSpPr txBox="1"/>
          <p:nvPr/>
        </p:nvSpPr>
        <p:spPr>
          <a:xfrm>
            <a:off x="2291689" y="5549212"/>
            <a:ext cx="1774208" cy="369332"/>
          </a:xfrm>
          <a:prstGeom prst="rect">
            <a:avLst/>
          </a:prstGeom>
          <a:noFill/>
          <a:ln>
            <a:solidFill>
              <a:schemeClr val="accent2">
                <a:lumMod val="75000"/>
              </a:schemeClr>
            </a:solidFill>
          </a:ln>
        </p:spPr>
        <p:txBody>
          <a:bodyPr wrap="square" rtlCol="0">
            <a:spAutoFit/>
          </a:bodyPr>
          <a:lstStyle/>
          <a:p>
            <a:r>
              <a:rPr lang="en-US" dirty="0"/>
              <a:t>RPC Runtime</a:t>
            </a:r>
          </a:p>
        </p:txBody>
      </p:sp>
      <p:sp>
        <p:nvSpPr>
          <p:cNvPr id="14" name="TextBox 13"/>
          <p:cNvSpPr txBox="1"/>
          <p:nvPr/>
        </p:nvSpPr>
        <p:spPr>
          <a:xfrm>
            <a:off x="7988490" y="4638186"/>
            <a:ext cx="1774209" cy="369332"/>
          </a:xfrm>
          <a:prstGeom prst="rect">
            <a:avLst/>
          </a:prstGeom>
          <a:noFill/>
          <a:ln>
            <a:solidFill>
              <a:schemeClr val="bg1">
                <a:lumMod val="50000"/>
              </a:schemeClr>
            </a:solidFill>
          </a:ln>
        </p:spPr>
        <p:txBody>
          <a:bodyPr wrap="square" rtlCol="0">
            <a:spAutoFit/>
          </a:bodyPr>
          <a:lstStyle/>
          <a:p>
            <a:pPr lvl="0"/>
            <a:r>
              <a:rPr lang="en-US" dirty="0"/>
              <a:t>Server Stub</a:t>
            </a:r>
          </a:p>
        </p:txBody>
      </p:sp>
      <p:sp>
        <p:nvSpPr>
          <p:cNvPr id="15" name="TextBox 14"/>
          <p:cNvSpPr txBox="1"/>
          <p:nvPr/>
        </p:nvSpPr>
        <p:spPr>
          <a:xfrm>
            <a:off x="7988490" y="5501932"/>
            <a:ext cx="1774209" cy="369332"/>
          </a:xfrm>
          <a:prstGeom prst="rect">
            <a:avLst/>
          </a:prstGeom>
          <a:noFill/>
          <a:ln>
            <a:solidFill>
              <a:schemeClr val="bg1">
                <a:lumMod val="50000"/>
              </a:schemeClr>
            </a:solidFill>
          </a:ln>
        </p:spPr>
        <p:txBody>
          <a:bodyPr wrap="square" rtlCol="0">
            <a:spAutoFit/>
          </a:bodyPr>
          <a:lstStyle/>
          <a:p>
            <a:pPr lvl="0"/>
            <a:r>
              <a:rPr lang="en-US" dirty="0"/>
              <a:t>RPC Runtime</a:t>
            </a:r>
          </a:p>
        </p:txBody>
      </p:sp>
      <p:cxnSp>
        <p:nvCxnSpPr>
          <p:cNvPr id="17" name="Straight Arrow Connector 16"/>
          <p:cNvCxnSpPr/>
          <p:nvPr/>
        </p:nvCxnSpPr>
        <p:spPr>
          <a:xfrm flipV="1">
            <a:off x="3293660" y="4140830"/>
            <a:ext cx="0" cy="497356"/>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627195" y="4149487"/>
            <a:ext cx="0" cy="488699"/>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3344270" y="5066559"/>
            <a:ext cx="6824" cy="475794"/>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627195" y="5030202"/>
            <a:ext cx="18198" cy="537161"/>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9161628" y="4076410"/>
            <a:ext cx="570" cy="561776"/>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464526" y="5733878"/>
            <a:ext cx="3125335" cy="1"/>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70639" y="5501932"/>
            <a:ext cx="3119222" cy="0"/>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342762" y="4061755"/>
            <a:ext cx="9668" cy="576431"/>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161628" y="4950655"/>
            <a:ext cx="0" cy="551277"/>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401618" y="5007518"/>
            <a:ext cx="9668" cy="510534"/>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829300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OF RPC</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RPC supports process oriented and thread oriented models.</a:t>
            </a:r>
          </a:p>
          <a:p>
            <a:pPr>
              <a:buFont typeface="Wingdings" panose="05000000000000000000" pitchFamily="2" charset="2"/>
              <a:buChar char="Ø"/>
            </a:pPr>
            <a:r>
              <a:rPr lang="en-GB" dirty="0"/>
              <a:t>The internal message passing mechanism of RPC is hidden from the user.</a:t>
            </a:r>
          </a:p>
          <a:p>
            <a:pPr>
              <a:buFont typeface="Wingdings" panose="05000000000000000000" pitchFamily="2" charset="2"/>
              <a:buChar char="Ø"/>
            </a:pPr>
            <a:r>
              <a:rPr lang="en-GB" dirty="0"/>
              <a:t>The effort to rewrite and redevelop the code is minimum in RPC.</a:t>
            </a:r>
          </a:p>
          <a:p>
            <a:pPr>
              <a:buFont typeface="Wingdings" panose="05000000000000000000" pitchFamily="2" charset="2"/>
              <a:buChar char="Ø"/>
            </a:pPr>
            <a:r>
              <a:rPr lang="en-GB" dirty="0"/>
              <a:t>Many of the protocol layers are omitted by RPC to improve performance.</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xmlns="" val="22204897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DISADVANTAGES OF RPC</a:t>
            </a:r>
          </a:p>
        </p:txBody>
      </p:sp>
      <p:sp>
        <p:nvSpPr>
          <p:cNvPr id="3" name="Content Placeholder 2"/>
          <p:cNvSpPr>
            <a:spLocks noGrp="1"/>
          </p:cNvSpPr>
          <p:nvPr>
            <p:ph idx="1"/>
          </p:nvPr>
        </p:nvSpPr>
        <p:spPr/>
        <p:txBody>
          <a:bodyPr/>
          <a:lstStyle/>
          <a:p>
            <a:r>
              <a:rPr lang="en-GB" dirty="0"/>
              <a:t>It is not standardised, it can be interpreted in many ways.</a:t>
            </a:r>
          </a:p>
          <a:p>
            <a:r>
              <a:rPr lang="en-GB" dirty="0"/>
              <a:t>There is no flexibility in RPC for hardware architecture. </a:t>
            </a:r>
          </a:p>
          <a:p>
            <a:r>
              <a:rPr lang="en-GB" dirty="0"/>
              <a:t>There is an increase in costs because of RPC.</a:t>
            </a:r>
          </a:p>
        </p:txBody>
      </p:sp>
    </p:spTree>
    <p:extLst>
      <p:ext uri="{BB962C8B-B14F-4D97-AF65-F5344CB8AC3E}">
        <p14:creationId xmlns:p14="http://schemas.microsoft.com/office/powerpoint/2010/main" xmlns="" val="3738992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36980" y="122829"/>
            <a:ext cx="9730854" cy="5691117"/>
          </a:xfrm>
          <a:prstGeom prst="rect">
            <a:avLst/>
          </a:prstGeom>
        </p:spPr>
      </p:pic>
    </p:spTree>
    <p:extLst>
      <p:ext uri="{BB962C8B-B14F-4D97-AF65-F5344CB8AC3E}">
        <p14:creationId xmlns:p14="http://schemas.microsoft.com/office/powerpoint/2010/main" xmlns="" val="2712724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Distributed shared memory</a:t>
            </a:r>
          </a:p>
        </p:txBody>
      </p:sp>
      <p:sp>
        <p:nvSpPr>
          <p:cNvPr id="3" name="Content Placeholder 2"/>
          <p:cNvSpPr>
            <a:spLocks noGrp="1"/>
          </p:cNvSpPr>
          <p:nvPr>
            <p:ph idx="1"/>
          </p:nvPr>
        </p:nvSpPr>
        <p:spPr>
          <a:xfrm>
            <a:off x="1046018" y="1960562"/>
            <a:ext cx="10515600" cy="4351338"/>
          </a:xfrm>
        </p:spPr>
        <p:txBody>
          <a:bodyPr/>
          <a:lstStyle/>
          <a:p>
            <a:r>
              <a:rPr lang="en-GB" dirty="0"/>
              <a:t>DSM is a form of memory architecture where physically separated memories can be addressed as one logically shared address space.</a:t>
            </a:r>
          </a:p>
          <a:p>
            <a:endParaRPr lang="en-GB" dirty="0"/>
          </a:p>
        </p:txBody>
      </p:sp>
      <p:sp>
        <p:nvSpPr>
          <p:cNvPr id="4" name="Rectangle 3">
            <a:extLst>
              <a:ext uri="{FF2B5EF4-FFF2-40B4-BE49-F238E27FC236}">
                <a16:creationId xmlns:a16="http://schemas.microsoft.com/office/drawing/2014/main" xmlns="" id="{711DB77A-885E-4BEB-BF2A-2485E4DFA53E}"/>
              </a:ext>
            </a:extLst>
          </p:cNvPr>
          <p:cNvSpPr/>
          <p:nvPr/>
        </p:nvSpPr>
        <p:spPr>
          <a:xfrm>
            <a:off x="1607127" y="3020291"/>
            <a:ext cx="1316182" cy="8035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CPU</a:t>
            </a:r>
          </a:p>
          <a:p>
            <a:pPr algn="ctr"/>
            <a:r>
              <a:rPr lang="en-GB" dirty="0"/>
              <a:t>Memory</a:t>
            </a:r>
          </a:p>
        </p:txBody>
      </p:sp>
      <p:sp>
        <p:nvSpPr>
          <p:cNvPr id="5" name="Rectangle 4">
            <a:extLst>
              <a:ext uri="{FF2B5EF4-FFF2-40B4-BE49-F238E27FC236}">
                <a16:creationId xmlns:a16="http://schemas.microsoft.com/office/drawing/2014/main" xmlns="" id="{A0E588AE-4D34-48A7-AF56-F4FBCE052BF8}"/>
              </a:ext>
            </a:extLst>
          </p:cNvPr>
          <p:cNvSpPr/>
          <p:nvPr/>
        </p:nvSpPr>
        <p:spPr>
          <a:xfrm>
            <a:off x="3435927" y="2992582"/>
            <a:ext cx="1537855" cy="8035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CPU</a:t>
            </a:r>
          </a:p>
          <a:p>
            <a:pPr algn="ctr"/>
            <a:r>
              <a:rPr lang="en-GB" dirty="0"/>
              <a:t>Memory</a:t>
            </a:r>
          </a:p>
        </p:txBody>
      </p:sp>
      <p:sp>
        <p:nvSpPr>
          <p:cNvPr id="6" name="Rectangle 5">
            <a:extLst>
              <a:ext uri="{FF2B5EF4-FFF2-40B4-BE49-F238E27FC236}">
                <a16:creationId xmlns:a16="http://schemas.microsoft.com/office/drawing/2014/main" xmlns="" id="{2C2DFDF0-B747-47E4-A7AB-B650B5C9D514}"/>
              </a:ext>
            </a:extLst>
          </p:cNvPr>
          <p:cNvSpPr/>
          <p:nvPr/>
        </p:nvSpPr>
        <p:spPr>
          <a:xfrm>
            <a:off x="7190509" y="3020291"/>
            <a:ext cx="1842655" cy="8035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CPU</a:t>
            </a:r>
          </a:p>
          <a:p>
            <a:pPr algn="ctr"/>
            <a:r>
              <a:rPr lang="en-GB" dirty="0"/>
              <a:t>Memory</a:t>
            </a:r>
          </a:p>
        </p:txBody>
      </p:sp>
      <p:sp>
        <p:nvSpPr>
          <p:cNvPr id="7" name="Rectangle 6">
            <a:extLst>
              <a:ext uri="{FF2B5EF4-FFF2-40B4-BE49-F238E27FC236}">
                <a16:creationId xmlns:a16="http://schemas.microsoft.com/office/drawing/2014/main" xmlns="" id="{43DE4A60-CFBA-4DFF-BF97-AAFC228023EB}"/>
              </a:ext>
            </a:extLst>
          </p:cNvPr>
          <p:cNvSpPr/>
          <p:nvPr/>
        </p:nvSpPr>
        <p:spPr>
          <a:xfrm>
            <a:off x="1607127" y="4419600"/>
            <a:ext cx="1316182"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Memory Manager</a:t>
            </a:r>
          </a:p>
        </p:txBody>
      </p:sp>
      <p:sp>
        <p:nvSpPr>
          <p:cNvPr id="8" name="Rectangle 7">
            <a:extLst>
              <a:ext uri="{FF2B5EF4-FFF2-40B4-BE49-F238E27FC236}">
                <a16:creationId xmlns:a16="http://schemas.microsoft.com/office/drawing/2014/main" xmlns="" id="{FF80D989-E475-4435-B1D8-B093AEF5B92C}"/>
              </a:ext>
            </a:extLst>
          </p:cNvPr>
          <p:cNvSpPr/>
          <p:nvPr/>
        </p:nvSpPr>
        <p:spPr>
          <a:xfrm>
            <a:off x="3435927" y="4419600"/>
            <a:ext cx="1537855"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Memory Manager</a:t>
            </a:r>
          </a:p>
        </p:txBody>
      </p:sp>
      <p:sp>
        <p:nvSpPr>
          <p:cNvPr id="9" name="Rectangle 8">
            <a:extLst>
              <a:ext uri="{FF2B5EF4-FFF2-40B4-BE49-F238E27FC236}">
                <a16:creationId xmlns:a16="http://schemas.microsoft.com/office/drawing/2014/main" xmlns="" id="{177F15BF-9200-4B82-BB22-1DF96FFF3D70}"/>
              </a:ext>
            </a:extLst>
          </p:cNvPr>
          <p:cNvSpPr/>
          <p:nvPr/>
        </p:nvSpPr>
        <p:spPr>
          <a:xfrm>
            <a:off x="7190509" y="4419600"/>
            <a:ext cx="1842655"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Memory Manager</a:t>
            </a:r>
          </a:p>
        </p:txBody>
      </p:sp>
      <p:sp>
        <p:nvSpPr>
          <p:cNvPr id="10" name="Rectangle 9">
            <a:extLst>
              <a:ext uri="{FF2B5EF4-FFF2-40B4-BE49-F238E27FC236}">
                <a16:creationId xmlns:a16="http://schemas.microsoft.com/office/drawing/2014/main" xmlns="" id="{F5E98293-162A-4609-B583-B048669C5517}"/>
              </a:ext>
            </a:extLst>
          </p:cNvPr>
          <p:cNvSpPr/>
          <p:nvPr/>
        </p:nvSpPr>
        <p:spPr>
          <a:xfrm>
            <a:off x="1787236" y="5818909"/>
            <a:ext cx="7245928"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Shared Virtual Memory</a:t>
            </a:r>
          </a:p>
        </p:txBody>
      </p:sp>
      <p:cxnSp>
        <p:nvCxnSpPr>
          <p:cNvPr id="12" name="Straight Arrow Connector 11">
            <a:extLst>
              <a:ext uri="{FF2B5EF4-FFF2-40B4-BE49-F238E27FC236}">
                <a16:creationId xmlns:a16="http://schemas.microsoft.com/office/drawing/2014/main" xmlns="" id="{F7CBBD90-9A1E-41F3-8B0D-AAA544B6E861}"/>
              </a:ext>
            </a:extLst>
          </p:cNvPr>
          <p:cNvCxnSpPr/>
          <p:nvPr/>
        </p:nvCxnSpPr>
        <p:spPr>
          <a:xfrm>
            <a:off x="2216727" y="3948545"/>
            <a:ext cx="0" cy="4352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638220EB-99B6-4697-8534-9E162F884458}"/>
              </a:ext>
            </a:extLst>
          </p:cNvPr>
          <p:cNvCxnSpPr/>
          <p:nvPr/>
        </p:nvCxnSpPr>
        <p:spPr>
          <a:xfrm>
            <a:off x="4204854" y="3914558"/>
            <a:ext cx="0" cy="4352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4BD60406-0330-432B-B73B-7084F149C62C}"/>
              </a:ext>
            </a:extLst>
          </p:cNvPr>
          <p:cNvCxnSpPr/>
          <p:nvPr/>
        </p:nvCxnSpPr>
        <p:spPr>
          <a:xfrm>
            <a:off x="8007927" y="3948545"/>
            <a:ext cx="0" cy="4352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A782281A-A843-42D2-94AD-6853AE6E219D}"/>
              </a:ext>
            </a:extLst>
          </p:cNvPr>
          <p:cNvCxnSpPr/>
          <p:nvPr/>
        </p:nvCxnSpPr>
        <p:spPr>
          <a:xfrm>
            <a:off x="2216727" y="4987636"/>
            <a:ext cx="0" cy="831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09B5B252-4030-435F-B772-78EECE2F4075}"/>
              </a:ext>
            </a:extLst>
          </p:cNvPr>
          <p:cNvCxnSpPr/>
          <p:nvPr/>
        </p:nvCxnSpPr>
        <p:spPr>
          <a:xfrm>
            <a:off x="2798618" y="4876800"/>
            <a:ext cx="6234546" cy="942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B365E1E3-B133-4D63-A87B-2958730ECD6C}"/>
              </a:ext>
            </a:extLst>
          </p:cNvPr>
          <p:cNvCxnSpPr/>
          <p:nvPr/>
        </p:nvCxnSpPr>
        <p:spPr>
          <a:xfrm>
            <a:off x="4807527" y="4932218"/>
            <a:ext cx="4225637" cy="886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A1C1EAE8-9AF6-45E3-9C70-1CCD8D1F84E2}"/>
              </a:ext>
            </a:extLst>
          </p:cNvPr>
          <p:cNvCxnSpPr/>
          <p:nvPr/>
        </p:nvCxnSpPr>
        <p:spPr>
          <a:xfrm flipH="1">
            <a:off x="8908473" y="4979554"/>
            <a:ext cx="124691" cy="624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C1B6B296-E716-4A22-A769-FA423851DD53}"/>
              </a:ext>
            </a:extLst>
          </p:cNvPr>
          <p:cNvCxnSpPr/>
          <p:nvPr/>
        </p:nvCxnSpPr>
        <p:spPr>
          <a:xfrm flipH="1">
            <a:off x="1787236" y="4932218"/>
            <a:ext cx="5403273" cy="831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F8747439-4643-4F7A-86D6-2B63015AF188}"/>
              </a:ext>
            </a:extLst>
          </p:cNvPr>
          <p:cNvCxnSpPr/>
          <p:nvPr/>
        </p:nvCxnSpPr>
        <p:spPr>
          <a:xfrm flipH="1">
            <a:off x="1787236" y="4932218"/>
            <a:ext cx="1745673" cy="8589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883971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9605CD-5E7B-41A7-AE94-CB97A54421AE}"/>
              </a:ext>
            </a:extLst>
          </p:cNvPr>
          <p:cNvSpPr>
            <a:spLocks noGrp="1"/>
          </p:cNvSpPr>
          <p:nvPr>
            <p:ph type="title"/>
          </p:nvPr>
        </p:nvSpPr>
        <p:spPr>
          <a:xfrm>
            <a:off x="838200" y="365126"/>
            <a:ext cx="10515600" cy="1075748"/>
          </a:xfrm>
        </p:spPr>
        <p:txBody>
          <a:bodyPr/>
          <a:lstStyle/>
          <a:p>
            <a:r>
              <a:rPr lang="en-GB" dirty="0"/>
              <a:t>Advantages/Disadvantages of DSM</a:t>
            </a:r>
          </a:p>
        </p:txBody>
      </p:sp>
      <p:sp>
        <p:nvSpPr>
          <p:cNvPr id="3" name="Content Placeholder 2">
            <a:extLst>
              <a:ext uri="{FF2B5EF4-FFF2-40B4-BE49-F238E27FC236}">
                <a16:creationId xmlns:a16="http://schemas.microsoft.com/office/drawing/2014/main" xmlns="" id="{1972324D-3475-41C8-A8C3-EF4F8DDBE150}"/>
              </a:ext>
            </a:extLst>
          </p:cNvPr>
          <p:cNvSpPr>
            <a:spLocks noGrp="1"/>
          </p:cNvSpPr>
          <p:nvPr>
            <p:ph idx="1"/>
          </p:nvPr>
        </p:nvSpPr>
        <p:spPr>
          <a:xfrm>
            <a:off x="838200" y="1440874"/>
            <a:ext cx="10515600" cy="4736089"/>
          </a:xfrm>
        </p:spPr>
        <p:txBody>
          <a:bodyPr/>
          <a:lstStyle/>
          <a:p>
            <a:r>
              <a:rPr lang="en-GB" dirty="0"/>
              <a:t>Advantages</a:t>
            </a:r>
          </a:p>
          <a:p>
            <a:pPr lvl="1"/>
            <a:r>
              <a:rPr lang="en-GB" dirty="0"/>
              <a:t>Single address space; simplifies passing-by-reference</a:t>
            </a:r>
          </a:p>
          <a:p>
            <a:pPr lvl="1"/>
            <a:r>
              <a:rPr lang="en-GB" dirty="0"/>
              <a:t>No memory access bottleneck as no single bus</a:t>
            </a:r>
          </a:p>
          <a:p>
            <a:pPr lvl="1"/>
            <a:r>
              <a:rPr lang="en-GB" dirty="0"/>
              <a:t>Large virtual memory space</a:t>
            </a:r>
          </a:p>
          <a:p>
            <a:pPr lvl="1"/>
            <a:r>
              <a:rPr lang="en-GB" dirty="0"/>
              <a:t>Hide data movement and provide a simpler abstraction for sharing data</a:t>
            </a:r>
          </a:p>
          <a:p>
            <a:pPr lvl="1"/>
            <a:r>
              <a:rPr lang="en-GB" dirty="0"/>
              <a:t>Cheaper to build than multiprocessor systems</a:t>
            </a:r>
          </a:p>
          <a:p>
            <a:r>
              <a:rPr lang="en-GB" dirty="0"/>
              <a:t>Disadvantages</a:t>
            </a:r>
          </a:p>
          <a:p>
            <a:pPr lvl="1"/>
            <a:r>
              <a:rPr lang="en-GB" dirty="0"/>
              <a:t>Programmers need to understand consistency models</a:t>
            </a:r>
          </a:p>
          <a:p>
            <a:pPr lvl="1"/>
            <a:r>
              <a:rPr lang="en-GB" dirty="0"/>
              <a:t>By yielding control to DSM manager software, programmers cannot use their own </a:t>
            </a:r>
            <a:r>
              <a:rPr lang="en-GB" dirty="0" err="1"/>
              <a:t>msg</a:t>
            </a:r>
            <a:r>
              <a:rPr lang="en-GB" dirty="0"/>
              <a:t>-passing solutions.</a:t>
            </a:r>
          </a:p>
          <a:p>
            <a:pPr lvl="1"/>
            <a:endParaRPr lang="en-GB" dirty="0"/>
          </a:p>
        </p:txBody>
      </p:sp>
    </p:spTree>
    <p:extLst>
      <p:ext uri="{BB962C8B-B14F-4D97-AF65-F5344CB8AC3E}">
        <p14:creationId xmlns:p14="http://schemas.microsoft.com/office/powerpoint/2010/main" xmlns="" val="20046628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Synchronization</a:t>
            </a:r>
          </a:p>
        </p:txBody>
      </p:sp>
      <p:sp>
        <p:nvSpPr>
          <p:cNvPr id="3" name="Content Placeholder 2"/>
          <p:cNvSpPr>
            <a:spLocks noGrp="1"/>
          </p:cNvSpPr>
          <p:nvPr>
            <p:ph idx="1"/>
          </p:nvPr>
        </p:nvSpPr>
        <p:spPr/>
        <p:txBody>
          <a:bodyPr/>
          <a:lstStyle/>
          <a:p>
            <a:r>
              <a:rPr lang="en-GB" dirty="0"/>
              <a:t>Generally, synchronization is the coordination of hardware devices, such that the data they contain or provide is made to </a:t>
            </a:r>
            <a:r>
              <a:rPr lang="en-GB"/>
              <a:t>be identical.</a:t>
            </a:r>
            <a:endParaRPr lang="en-GB" dirty="0"/>
          </a:p>
        </p:txBody>
      </p:sp>
    </p:spTree>
    <p:extLst>
      <p:ext uri="{BB962C8B-B14F-4D97-AF65-F5344CB8AC3E}">
        <p14:creationId xmlns:p14="http://schemas.microsoft.com/office/powerpoint/2010/main" xmlns="" val="37182305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 MOBILE COMPUTING	</a:t>
            </a:r>
          </a:p>
        </p:txBody>
      </p:sp>
      <p:sp>
        <p:nvSpPr>
          <p:cNvPr id="3" name="Content Placeholder 2"/>
          <p:cNvSpPr>
            <a:spLocks noGrp="1"/>
          </p:cNvSpPr>
          <p:nvPr>
            <p:ph idx="1"/>
          </p:nvPr>
        </p:nvSpPr>
        <p:spPr>
          <a:xfrm>
            <a:off x="838200" y="1460311"/>
            <a:ext cx="10515600" cy="4899546"/>
          </a:xfrm>
        </p:spPr>
        <p:txBody>
          <a:bodyPr>
            <a:normAutofit fontScale="85000" lnSpcReduction="20000"/>
          </a:bodyPr>
          <a:lstStyle/>
          <a:p>
            <a:pPr marL="0" indent="0" algn="ctr">
              <a:buNone/>
            </a:pPr>
            <a:endParaRPr lang="en-GB" dirty="0"/>
          </a:p>
          <a:p>
            <a:pPr>
              <a:buFont typeface="Wingdings" panose="05000000000000000000" pitchFamily="2" charset="2"/>
              <a:buChar char="Ø"/>
            </a:pPr>
            <a:r>
              <a:rPr lang="en-GB" dirty="0"/>
              <a:t>Is a term used to describe technologies that enable people to access network services anyplace, anytime, and anywhere.</a:t>
            </a:r>
          </a:p>
          <a:p>
            <a:pPr>
              <a:buFont typeface="Wingdings" panose="05000000000000000000" pitchFamily="2" charset="2"/>
              <a:buChar char="Ø"/>
            </a:pPr>
            <a:r>
              <a:rPr lang="en-GB" dirty="0"/>
              <a:t>It can be defined as a computing environment over physical mobility. The user of mobile computing environment will be able to access data, information or other logical objects from any device in any network while on the move.</a:t>
            </a:r>
          </a:p>
          <a:p>
            <a:pPr>
              <a:buFont typeface="Wingdings" panose="05000000000000000000" pitchFamily="2" charset="2"/>
              <a:buChar char="Ø"/>
            </a:pPr>
            <a:r>
              <a:rPr lang="en-GB" dirty="0"/>
              <a:t>The computing environment is mobile and moves along with the user, </a:t>
            </a:r>
            <a:r>
              <a:rPr lang="en-GB" dirty="0" err="1"/>
              <a:t>eg</a:t>
            </a:r>
            <a:r>
              <a:rPr lang="en-GB" dirty="0"/>
              <a:t> Global system for mobile communication (GSM). </a:t>
            </a:r>
          </a:p>
          <a:p>
            <a:pPr>
              <a:buFont typeface="Wingdings" panose="05000000000000000000" pitchFamily="2" charset="2"/>
              <a:buChar char="Ø"/>
            </a:pPr>
            <a:r>
              <a:rPr lang="en-GB" dirty="0"/>
              <a:t>The communication devices can be on either of the characteristics</a:t>
            </a:r>
          </a:p>
          <a:p>
            <a:pPr>
              <a:buFontTx/>
              <a:buChar char="-"/>
            </a:pPr>
            <a:r>
              <a:rPr lang="en-GB" dirty="0"/>
              <a:t>Fixed and wired</a:t>
            </a:r>
          </a:p>
          <a:p>
            <a:pPr>
              <a:buFontTx/>
              <a:buChar char="-"/>
            </a:pPr>
            <a:r>
              <a:rPr lang="en-GB" dirty="0"/>
              <a:t>Mobile and wired</a:t>
            </a:r>
          </a:p>
          <a:p>
            <a:pPr>
              <a:buFontTx/>
              <a:buChar char="-"/>
            </a:pPr>
            <a:r>
              <a:rPr lang="en-GB" dirty="0"/>
              <a:t>Fixed and wireless</a:t>
            </a:r>
          </a:p>
          <a:p>
            <a:pPr>
              <a:buFontTx/>
              <a:buChar char="-"/>
            </a:pPr>
            <a:r>
              <a:rPr lang="en-GB" dirty="0"/>
              <a:t>Mobile and </a:t>
            </a:r>
            <a:r>
              <a:rPr lang="en-GB" dirty="0" err="1"/>
              <a:t>wirelesss</a:t>
            </a:r>
            <a:endParaRPr lang="en-GB" dirty="0"/>
          </a:p>
        </p:txBody>
      </p:sp>
    </p:spTree>
    <p:extLst>
      <p:ext uri="{BB962C8B-B14F-4D97-AF65-F5344CB8AC3E}">
        <p14:creationId xmlns:p14="http://schemas.microsoft.com/office/powerpoint/2010/main" xmlns="" val="26339882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Mobile computing</a:t>
            </a:r>
            <a:endParaRPr lang="en-GB" dirty="0"/>
          </a:p>
        </p:txBody>
      </p:sp>
      <p:sp>
        <p:nvSpPr>
          <p:cNvPr id="3" name="Content Placeholder 2"/>
          <p:cNvSpPr>
            <a:spLocks noGrp="1"/>
          </p:cNvSpPr>
          <p:nvPr>
            <p:ph idx="1"/>
          </p:nvPr>
        </p:nvSpPr>
        <p:spPr/>
        <p:txBody>
          <a:bodyPr>
            <a:normAutofit/>
          </a:bodyPr>
          <a:lstStyle/>
          <a:p>
            <a:r>
              <a:rPr lang="en-GB" dirty="0" smtClean="0"/>
              <a:t>Mobile computing refers to the use of small and portable computing devices in wireless enabled networks that perform computation tasks.</a:t>
            </a:r>
          </a:p>
          <a:p>
            <a:r>
              <a:rPr lang="en-GB" dirty="0" smtClean="0"/>
              <a:t>Mobile computing describes technologies that :</a:t>
            </a:r>
          </a:p>
          <a:p>
            <a:pPr lvl="1"/>
            <a:r>
              <a:rPr lang="en-GB" dirty="0" smtClean="0"/>
              <a:t>enable people to access network services anyplace, and anytime, with portable and wireless computing and communication enabled devices</a:t>
            </a:r>
          </a:p>
          <a:p>
            <a:r>
              <a:rPr lang="en-GB" dirty="0" smtClean="0"/>
              <a:t>Mobile Computing allows transmission of data, voice and video via a computer or any other wireless enabled device without having to be connected to a fixed physical link. It consists of the hardware devices, the software and communication parts</a:t>
            </a:r>
          </a:p>
          <a:p>
            <a:endParaRPr lang="en-GB"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issues in mobile computing </a:t>
            </a:r>
            <a:r>
              <a:rPr lang="en-GB" dirty="0" smtClean="0">
                <a:solidFill>
                  <a:srgbClr val="FF0000"/>
                </a:solidFill>
              </a:rPr>
              <a:t>Assignment</a:t>
            </a:r>
            <a:endParaRPr lang="en-GB" dirty="0">
              <a:solidFill>
                <a:srgbClr val="FF0000"/>
              </a:solidFill>
            </a:endParaRPr>
          </a:p>
        </p:txBody>
      </p:sp>
      <p:sp>
        <p:nvSpPr>
          <p:cNvPr id="3" name="Content Placeholder 2"/>
          <p:cNvSpPr>
            <a:spLocks noGrp="1"/>
          </p:cNvSpPr>
          <p:nvPr>
            <p:ph idx="1"/>
          </p:nvPr>
        </p:nvSpPr>
        <p:spPr>
          <a:solidFill>
            <a:schemeClr val="accent2"/>
          </a:solidFill>
        </p:spPr>
        <p:txBody>
          <a:bodyPr>
            <a:normAutofit lnSpcReduction="10000"/>
          </a:bodyPr>
          <a:lstStyle/>
          <a:p>
            <a:r>
              <a:rPr lang="en-GB" dirty="0" smtClean="0"/>
              <a:t> 0perating system</a:t>
            </a:r>
          </a:p>
          <a:p>
            <a:r>
              <a:rPr lang="en-GB" dirty="0" smtClean="0"/>
              <a:t> File systems</a:t>
            </a:r>
          </a:p>
          <a:p>
            <a:r>
              <a:rPr lang="en-GB" dirty="0" smtClean="0"/>
              <a:t> Database systems</a:t>
            </a:r>
          </a:p>
          <a:p>
            <a:r>
              <a:rPr lang="en-GB" dirty="0" smtClean="0"/>
              <a:t> Programming Languages </a:t>
            </a:r>
          </a:p>
          <a:p>
            <a:r>
              <a:rPr lang="en-GB" dirty="0" smtClean="0"/>
              <a:t> Communication architecture and protocols</a:t>
            </a:r>
          </a:p>
          <a:p>
            <a:r>
              <a:rPr lang="en-GB" dirty="0" smtClean="0"/>
              <a:t> Hardware and architecture</a:t>
            </a:r>
          </a:p>
          <a:p>
            <a:r>
              <a:rPr lang="en-GB" dirty="0" smtClean="0"/>
              <a:t> Real-Time, multimedia, </a:t>
            </a:r>
            <a:r>
              <a:rPr lang="en-GB" dirty="0" err="1" smtClean="0"/>
              <a:t>QoS</a:t>
            </a:r>
            <a:endParaRPr lang="en-GB" dirty="0" smtClean="0"/>
          </a:p>
          <a:p>
            <a:r>
              <a:rPr lang="en-GB" dirty="0" smtClean="0"/>
              <a:t> Security</a:t>
            </a:r>
          </a:p>
          <a:p>
            <a:r>
              <a:rPr lang="en-GB" dirty="0" smtClean="0"/>
              <a:t> Application requirements and design</a:t>
            </a:r>
          </a:p>
          <a:p>
            <a:endParaRPr lang="en-GB"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APPLICATION OF MOBILE COMPUTING</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GB" sz="2000" dirty="0"/>
              <a:t>Transportation: - Buses, trucks, trains, aircrafts, and ships transmit information (logistic, maintenance , weather reports, news, road conditions, current position of the vehicles through global positioning system (GPS) to their home station. This help in effective management of transportation system which saves time and money.</a:t>
            </a:r>
          </a:p>
          <a:p>
            <a:pPr>
              <a:buFont typeface="Wingdings" panose="05000000000000000000" pitchFamily="2" charset="2"/>
              <a:buChar char="Ø"/>
            </a:pPr>
            <a:r>
              <a:rPr lang="en-GB" sz="2000" dirty="0"/>
              <a:t>Emergencies:- An ambulance with a high quality wireless connection to a hospital can transmit vital information about injured person to the hospital from the scene of the accident. All the needed treatment for the accident person can be prepared and specialist can be consulted for a early diagnosis.</a:t>
            </a:r>
          </a:p>
          <a:p>
            <a:pPr marL="0" indent="0">
              <a:buNone/>
            </a:pPr>
            <a:r>
              <a:rPr lang="en-GB" sz="2000" dirty="0"/>
              <a:t>   Also, wireless networks are the only means of communication in the case </a:t>
            </a:r>
          </a:p>
          <a:p>
            <a:pPr marL="0" indent="0">
              <a:buNone/>
            </a:pPr>
            <a:r>
              <a:rPr lang="en-GB" sz="2000" dirty="0"/>
              <a:t>   of natural disasters such as hurricanes or earthquakes.</a:t>
            </a:r>
          </a:p>
          <a:p>
            <a:pPr>
              <a:buFont typeface="Wingdings" panose="05000000000000000000" pitchFamily="2" charset="2"/>
              <a:buChar char="Ø"/>
            </a:pPr>
            <a:r>
              <a:rPr lang="en-GB" sz="2000" dirty="0"/>
              <a:t>Business:- Field officers can communicate within their head offices, send and receive information for decision making. Also mobile computing help offices to monitor their field officers etc.</a:t>
            </a:r>
          </a:p>
          <a:p>
            <a:pPr>
              <a:buFont typeface="Wingdings" panose="05000000000000000000" pitchFamily="2" charset="2"/>
              <a:buChar char="Ø"/>
            </a:pPr>
            <a:r>
              <a:rPr lang="en-GB" sz="2000" dirty="0"/>
              <a:t>Financial Services: At point of Sales(POS) terminals in shop and supermarkets, when customer use credit cards for transactions, the mobile network facilitate  communication between the POS terminal and the bank central computer system for verification and effective transaction.</a:t>
            </a:r>
          </a:p>
          <a:p>
            <a:pPr>
              <a:buFont typeface="Wingdings" panose="05000000000000000000" pitchFamily="2" charset="2"/>
              <a:buChar char="Ø"/>
            </a:pPr>
            <a:r>
              <a:rPr lang="en-GB" sz="2000" dirty="0"/>
              <a:t>Data Capturing:- Mostly mobile devices are used for data collections in fields, such as weather, despatch delivery information, geo-mining etc.</a:t>
            </a:r>
          </a:p>
        </p:txBody>
      </p:sp>
    </p:spTree>
    <p:extLst>
      <p:ext uri="{BB962C8B-B14F-4D97-AF65-F5344CB8AC3E}">
        <p14:creationId xmlns:p14="http://schemas.microsoft.com/office/powerpoint/2010/main" xmlns="" val="16458307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LIMITATION OF MOBILE COMPUTING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dirty="0"/>
              <a:t>Resource constraints: Battery</a:t>
            </a:r>
          </a:p>
          <a:p>
            <a:pPr>
              <a:buFont typeface="Wingdings" panose="05000000000000000000" pitchFamily="2" charset="2"/>
              <a:buChar char="Ø"/>
            </a:pPr>
            <a:r>
              <a:rPr lang="en-GB" dirty="0"/>
              <a:t>Interferences and loss rates for transmitted data</a:t>
            </a:r>
          </a:p>
          <a:p>
            <a:pPr>
              <a:buFont typeface="Wingdings" panose="05000000000000000000" pitchFamily="2" charset="2"/>
              <a:buChar char="Ø"/>
            </a:pPr>
            <a:r>
              <a:rPr lang="en-GB" dirty="0"/>
              <a:t>Bandwidth: need for more bandwidth as a result of high overhead compare to shield wire.</a:t>
            </a:r>
          </a:p>
          <a:p>
            <a:pPr>
              <a:buFont typeface="Wingdings" panose="05000000000000000000" pitchFamily="2" charset="2"/>
              <a:buChar char="Ø"/>
            </a:pPr>
            <a:r>
              <a:rPr lang="en-GB" dirty="0"/>
              <a:t>Dynamic changes in communication environment.</a:t>
            </a:r>
          </a:p>
          <a:p>
            <a:pPr>
              <a:buFont typeface="Wingdings" panose="05000000000000000000" pitchFamily="2" charset="2"/>
              <a:buChar char="Ø"/>
            </a:pPr>
            <a:r>
              <a:rPr lang="en-GB" dirty="0"/>
              <a:t>Interoperability issues with regard to protocol standard.</a:t>
            </a:r>
          </a:p>
          <a:p>
            <a:pPr>
              <a:buFont typeface="Wingdings" panose="05000000000000000000" pitchFamily="2" charset="2"/>
              <a:buChar char="Ø"/>
            </a:pPr>
            <a:r>
              <a:rPr lang="en-GB" dirty="0"/>
              <a:t>Security constraint: not only portable devices can easily be stolen, but radio interface is also prove to be damage of eaves dropping. Wireless access must always include encryption, authentication, etc.</a:t>
            </a:r>
          </a:p>
        </p:txBody>
      </p:sp>
    </p:spTree>
    <p:extLst>
      <p:ext uri="{BB962C8B-B14F-4D97-AF65-F5344CB8AC3E}">
        <p14:creationId xmlns:p14="http://schemas.microsoft.com/office/powerpoint/2010/main" xmlns="" val="36104446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651"/>
          </a:xfrm>
        </p:spPr>
        <p:txBody>
          <a:bodyPr>
            <a:normAutofit/>
          </a:bodyPr>
          <a:lstStyle/>
          <a:p>
            <a:pPr algn="ctr"/>
            <a:r>
              <a:rPr lang="en-GB" sz="3600" b="1" dirty="0"/>
              <a:t>MOBILE COMPUTING SIMPLIFIED REFERENCE MODEL</a:t>
            </a:r>
          </a:p>
        </p:txBody>
      </p:sp>
      <p:sp>
        <p:nvSpPr>
          <p:cNvPr id="3" name="Content Placeholder 2"/>
          <p:cNvSpPr>
            <a:spLocks noGrp="1"/>
          </p:cNvSpPr>
          <p:nvPr>
            <p:ph idx="1"/>
          </p:nvPr>
        </p:nvSpPr>
        <p:spPr>
          <a:xfrm>
            <a:off x="838200" y="1364776"/>
            <a:ext cx="10515600" cy="4926842"/>
          </a:xfrm>
        </p:spPr>
        <p:txBody>
          <a:bodyPr>
            <a:normAutofit fontScale="70000" lnSpcReduction="20000"/>
          </a:bodyPr>
          <a:lstStyle/>
          <a:p>
            <a:pPr>
              <a:buFont typeface="Wingdings" panose="05000000000000000000" pitchFamily="2" charset="2"/>
              <a:buChar char="Ø"/>
            </a:pPr>
            <a:r>
              <a:rPr lang="en-GB" dirty="0"/>
              <a:t>In a mobile computing system, the end-system need a protocol stack as  in the OSI reference model, comprising the application layer, transport layer, transport layer, network layer data layer and physical layer.</a:t>
            </a:r>
          </a:p>
          <a:p>
            <a:pPr>
              <a:buFont typeface="Wingdings" panose="05000000000000000000" pitchFamily="2" charset="2"/>
              <a:buChar char="Ø"/>
            </a:pPr>
            <a:r>
              <a:rPr lang="en-GB" dirty="0"/>
              <a:t>The intermediate systems, such as the interworking unit do not necessarily need all of the layers.</a:t>
            </a:r>
          </a:p>
          <a:p>
            <a:pPr>
              <a:buFont typeface="Wingdings" panose="05000000000000000000" pitchFamily="2" charset="2"/>
              <a:buChar char="Ø"/>
            </a:pPr>
            <a:r>
              <a:rPr lang="en-GB" dirty="0"/>
              <a:t>Physical layer: for wireless communication, the physical layer is responsible for frequency selection, generation of the carrier frequency, signal detection (although heavy interference may disturb the signal) modulation of data into a carrier frequency and encryption.</a:t>
            </a:r>
          </a:p>
          <a:p>
            <a:pPr>
              <a:buFont typeface="Wingdings" panose="05000000000000000000" pitchFamily="2" charset="2"/>
              <a:buChar char="Ø"/>
            </a:pPr>
            <a:r>
              <a:rPr lang="en-GB" dirty="0"/>
              <a:t>Datalink layer: The main task of this layer include accessing the medium multiplexing of different data streams, correction of transmission errors and synchronization. It is also responsible for point-point connection between two devices or a point-to-multipoint connection between one sender and several receivers.</a:t>
            </a:r>
          </a:p>
          <a:p>
            <a:pPr>
              <a:buFont typeface="Wingdings" panose="05000000000000000000" pitchFamily="2" charset="2"/>
              <a:buChar char="Ø"/>
            </a:pPr>
            <a:r>
              <a:rPr lang="en-GB" dirty="0"/>
              <a:t>Network Layer: This layer is responsible for routing packets through a network or establishing a connection between two entities (devices) over many other intermediate system. In wireless network, this layer is specifically responding for addressing, routing, devices location, and handover between different networks.</a:t>
            </a:r>
          </a:p>
          <a:p>
            <a:pPr>
              <a:buFont typeface="Wingdings" panose="05000000000000000000" pitchFamily="2" charset="2"/>
              <a:buChar char="Ø"/>
            </a:pPr>
            <a:r>
              <a:rPr lang="en-GB" dirty="0"/>
              <a:t>Transport Layer:. This layer is responsible for end-to-end connection.</a:t>
            </a:r>
          </a:p>
          <a:p>
            <a:pPr>
              <a:buFont typeface="Wingdings" panose="05000000000000000000" pitchFamily="2" charset="2"/>
              <a:buChar char="Ø"/>
            </a:pPr>
            <a:r>
              <a:rPr lang="en-GB" dirty="0"/>
              <a:t>Application  layer: This layer is responsible for service location, support for multimedia applications, adaptive application that can handle the large variation in transmission and wireless access to the world-wide web.</a:t>
            </a:r>
          </a:p>
        </p:txBody>
      </p:sp>
    </p:spTree>
    <p:extLst>
      <p:ext uri="{BB962C8B-B14F-4D97-AF65-F5344CB8AC3E}">
        <p14:creationId xmlns:p14="http://schemas.microsoft.com/office/powerpoint/2010/main" xmlns="" val="33006530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6769"/>
            <a:ext cx="10515600" cy="4351338"/>
          </a:xfrm>
        </p:spPr>
        <p:txBody>
          <a:bodyPr/>
          <a:lstStyle/>
          <a:p>
            <a:r>
              <a:rPr lang="en-GB" dirty="0"/>
              <a:t>WIRELESS DEVICE</a:t>
            </a:r>
          </a:p>
        </p:txBody>
      </p:sp>
      <p:sp>
        <p:nvSpPr>
          <p:cNvPr id="4" name="Frame 3"/>
          <p:cNvSpPr/>
          <p:nvPr/>
        </p:nvSpPr>
        <p:spPr>
          <a:xfrm>
            <a:off x="1405720" y="873025"/>
            <a:ext cx="902052" cy="1217033"/>
          </a:xfrm>
          <a:prstGeom prst="frame">
            <a:avLst/>
          </a:prstGeom>
          <a:solidFill>
            <a:schemeClr val="bg1"/>
          </a:solidFill>
          <a:ln w="19050">
            <a:solidFill>
              <a:schemeClr val="dk1">
                <a:shade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22" name="Rectangle 21"/>
          <p:cNvSpPr/>
          <p:nvPr/>
        </p:nvSpPr>
        <p:spPr>
          <a:xfrm>
            <a:off x="1189470" y="2916593"/>
            <a:ext cx="1469570" cy="2072592"/>
          </a:xfrm>
          <a:prstGeom prst="rect">
            <a:avLst/>
          </a:prstGeom>
          <a:noFill/>
          <a:ln w="762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3" name="Rectangle 22"/>
          <p:cNvSpPr/>
          <p:nvPr/>
        </p:nvSpPr>
        <p:spPr>
          <a:xfrm>
            <a:off x="4525939" y="2921934"/>
            <a:ext cx="2420608" cy="1804383"/>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4" name="Rectangle 23"/>
          <p:cNvSpPr/>
          <p:nvPr/>
        </p:nvSpPr>
        <p:spPr>
          <a:xfrm>
            <a:off x="8808085" y="2509410"/>
            <a:ext cx="1453595" cy="230777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TextBox 24"/>
          <p:cNvSpPr txBox="1"/>
          <p:nvPr/>
        </p:nvSpPr>
        <p:spPr>
          <a:xfrm>
            <a:off x="1163776" y="2977634"/>
            <a:ext cx="1420197" cy="369332"/>
          </a:xfrm>
          <a:prstGeom prst="rect">
            <a:avLst/>
          </a:prstGeom>
          <a:noFill/>
        </p:spPr>
        <p:txBody>
          <a:bodyPr wrap="none" rtlCol="0">
            <a:spAutoFit/>
          </a:bodyPr>
          <a:lstStyle/>
          <a:p>
            <a:r>
              <a:rPr lang="en-GB" dirty="0"/>
              <a:t>APPLICATION</a:t>
            </a:r>
          </a:p>
        </p:txBody>
      </p:sp>
      <p:sp>
        <p:nvSpPr>
          <p:cNvPr id="26" name="TextBox 25"/>
          <p:cNvSpPr txBox="1"/>
          <p:nvPr/>
        </p:nvSpPr>
        <p:spPr>
          <a:xfrm>
            <a:off x="1153633" y="3267150"/>
            <a:ext cx="1967698" cy="369332"/>
          </a:xfrm>
          <a:prstGeom prst="rect">
            <a:avLst/>
          </a:prstGeom>
          <a:noFill/>
        </p:spPr>
        <p:txBody>
          <a:bodyPr wrap="square" rtlCol="0">
            <a:spAutoFit/>
          </a:bodyPr>
          <a:lstStyle/>
          <a:p>
            <a:r>
              <a:rPr lang="en-GB" dirty="0"/>
              <a:t>TRANSPORT</a:t>
            </a:r>
          </a:p>
        </p:txBody>
      </p:sp>
      <p:cxnSp>
        <p:nvCxnSpPr>
          <p:cNvPr id="28" name="Straight Connector 27"/>
          <p:cNvCxnSpPr/>
          <p:nvPr/>
        </p:nvCxnSpPr>
        <p:spPr>
          <a:xfrm>
            <a:off x="1189468" y="4632613"/>
            <a:ext cx="1420197" cy="26787"/>
          </a:xfrm>
          <a:prstGeom prst="line">
            <a:avLst/>
          </a:prstGeom>
          <a:ln w="57150"/>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1189468" y="4972410"/>
            <a:ext cx="1420197" cy="26787"/>
          </a:xfrm>
          <a:prstGeom prst="line">
            <a:avLst/>
          </a:prstGeom>
          <a:ln w="57150"/>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1149378" y="3648782"/>
            <a:ext cx="1158394" cy="369332"/>
          </a:xfrm>
          <a:prstGeom prst="rect">
            <a:avLst/>
          </a:prstGeom>
          <a:noFill/>
        </p:spPr>
        <p:txBody>
          <a:bodyPr wrap="none" rtlCol="0">
            <a:spAutoFit/>
          </a:bodyPr>
          <a:lstStyle/>
          <a:p>
            <a:r>
              <a:rPr lang="en-GB" dirty="0"/>
              <a:t>NETWORK</a:t>
            </a:r>
          </a:p>
        </p:txBody>
      </p:sp>
      <p:cxnSp>
        <p:nvCxnSpPr>
          <p:cNvPr id="32" name="Straight Connector 31"/>
          <p:cNvCxnSpPr/>
          <p:nvPr/>
        </p:nvCxnSpPr>
        <p:spPr>
          <a:xfrm>
            <a:off x="1215067" y="3320237"/>
            <a:ext cx="1420197" cy="26787"/>
          </a:xfrm>
          <a:prstGeom prst="line">
            <a:avLst/>
          </a:prstGeom>
          <a:ln w="38100"/>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1215067" y="4107079"/>
            <a:ext cx="1394599" cy="369332"/>
          </a:xfrm>
          <a:prstGeom prst="rect">
            <a:avLst/>
          </a:prstGeom>
          <a:noFill/>
        </p:spPr>
        <p:txBody>
          <a:bodyPr wrap="square" rtlCol="0">
            <a:spAutoFit/>
          </a:bodyPr>
          <a:lstStyle/>
          <a:p>
            <a:r>
              <a:rPr lang="en-GB" dirty="0"/>
              <a:t>DATA LINK</a:t>
            </a:r>
          </a:p>
        </p:txBody>
      </p:sp>
      <p:cxnSp>
        <p:nvCxnSpPr>
          <p:cNvPr id="34" name="Straight Connector 33"/>
          <p:cNvCxnSpPr/>
          <p:nvPr/>
        </p:nvCxnSpPr>
        <p:spPr>
          <a:xfrm>
            <a:off x="1221557" y="3627242"/>
            <a:ext cx="1420197" cy="26787"/>
          </a:xfrm>
          <a:prstGeom prst="line">
            <a:avLst/>
          </a:prstGeom>
          <a:ln w="38100"/>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1189467" y="4605338"/>
            <a:ext cx="1075615" cy="369332"/>
          </a:xfrm>
          <a:prstGeom prst="rect">
            <a:avLst/>
          </a:prstGeom>
          <a:noFill/>
        </p:spPr>
        <p:txBody>
          <a:bodyPr wrap="none" rtlCol="0">
            <a:spAutoFit/>
          </a:bodyPr>
          <a:lstStyle/>
          <a:p>
            <a:r>
              <a:rPr lang="en-GB" dirty="0"/>
              <a:t>PHYSICAL</a:t>
            </a:r>
          </a:p>
        </p:txBody>
      </p:sp>
      <p:sp>
        <p:nvSpPr>
          <p:cNvPr id="36" name="TextBox 35"/>
          <p:cNvSpPr txBox="1"/>
          <p:nvPr/>
        </p:nvSpPr>
        <p:spPr>
          <a:xfrm flipH="1">
            <a:off x="4525939" y="2975637"/>
            <a:ext cx="2420606" cy="369332"/>
          </a:xfrm>
          <a:prstGeom prst="rect">
            <a:avLst/>
          </a:prstGeom>
          <a:noFill/>
        </p:spPr>
        <p:txBody>
          <a:bodyPr wrap="square" rtlCol="0">
            <a:spAutoFit/>
          </a:bodyPr>
          <a:lstStyle/>
          <a:p>
            <a:r>
              <a:rPr lang="en-GB" dirty="0"/>
              <a:t>NETWORK   NETWORK</a:t>
            </a:r>
          </a:p>
        </p:txBody>
      </p:sp>
      <p:sp>
        <p:nvSpPr>
          <p:cNvPr id="37" name="TextBox 36"/>
          <p:cNvSpPr txBox="1"/>
          <p:nvPr/>
        </p:nvSpPr>
        <p:spPr>
          <a:xfrm>
            <a:off x="4476564" y="3469363"/>
            <a:ext cx="2469981" cy="369332"/>
          </a:xfrm>
          <a:prstGeom prst="rect">
            <a:avLst/>
          </a:prstGeom>
          <a:noFill/>
        </p:spPr>
        <p:txBody>
          <a:bodyPr wrap="square" rtlCol="0">
            <a:spAutoFit/>
          </a:bodyPr>
          <a:lstStyle/>
          <a:p>
            <a:r>
              <a:rPr lang="en-GB" dirty="0"/>
              <a:t>DATA LINK     DATA LINK</a:t>
            </a:r>
          </a:p>
        </p:txBody>
      </p:sp>
      <p:sp>
        <p:nvSpPr>
          <p:cNvPr id="38" name="TextBox 37"/>
          <p:cNvSpPr txBox="1"/>
          <p:nvPr/>
        </p:nvSpPr>
        <p:spPr>
          <a:xfrm>
            <a:off x="4450965" y="4044927"/>
            <a:ext cx="2495580" cy="369332"/>
          </a:xfrm>
          <a:prstGeom prst="rect">
            <a:avLst/>
          </a:prstGeom>
          <a:noFill/>
        </p:spPr>
        <p:txBody>
          <a:bodyPr wrap="square" rtlCol="0">
            <a:spAutoFit/>
          </a:bodyPr>
          <a:lstStyle/>
          <a:p>
            <a:r>
              <a:rPr lang="en-GB" dirty="0"/>
              <a:t>PHYSICAL       PHYSICAL</a:t>
            </a:r>
          </a:p>
        </p:txBody>
      </p:sp>
      <p:cxnSp>
        <p:nvCxnSpPr>
          <p:cNvPr id="40" name="Straight Connector 39"/>
          <p:cNvCxnSpPr/>
          <p:nvPr/>
        </p:nvCxnSpPr>
        <p:spPr>
          <a:xfrm flipH="1">
            <a:off x="5681142" y="2916593"/>
            <a:ext cx="17613" cy="1809724"/>
          </a:xfrm>
          <a:prstGeom prst="line">
            <a:avLst/>
          </a:prstGeom>
          <a:ln w="38100"/>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4525939" y="3483878"/>
            <a:ext cx="2420606" cy="8346"/>
          </a:xfrm>
          <a:prstGeom prst="line">
            <a:avLst/>
          </a:prstGeom>
          <a:ln w="38100"/>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4520580" y="4087261"/>
            <a:ext cx="2420606" cy="8346"/>
          </a:xfrm>
          <a:prstGeom prst="line">
            <a:avLst/>
          </a:prstGeom>
          <a:ln w="38100"/>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8808083" y="2554206"/>
            <a:ext cx="1420197" cy="2031325"/>
          </a:xfrm>
          <a:prstGeom prst="rect">
            <a:avLst/>
          </a:prstGeom>
          <a:noFill/>
        </p:spPr>
        <p:txBody>
          <a:bodyPr wrap="none" rtlCol="0">
            <a:spAutoFit/>
          </a:bodyPr>
          <a:lstStyle/>
          <a:p>
            <a:r>
              <a:rPr lang="en-GB" dirty="0"/>
              <a:t>APPLICATION</a:t>
            </a:r>
          </a:p>
          <a:p>
            <a:r>
              <a:rPr lang="en-GB" dirty="0"/>
              <a:t>TRANSPORT</a:t>
            </a:r>
          </a:p>
          <a:p>
            <a:endParaRPr lang="en-GB" dirty="0"/>
          </a:p>
          <a:p>
            <a:r>
              <a:rPr lang="en-GB" dirty="0"/>
              <a:t>NETWORK</a:t>
            </a:r>
          </a:p>
          <a:p>
            <a:endParaRPr lang="en-GB" dirty="0"/>
          </a:p>
          <a:p>
            <a:r>
              <a:rPr lang="en-GB" dirty="0"/>
              <a:t>DATA LINK</a:t>
            </a:r>
          </a:p>
          <a:p>
            <a:r>
              <a:rPr lang="en-GB" dirty="0"/>
              <a:t>PHYSIAL</a:t>
            </a:r>
          </a:p>
        </p:txBody>
      </p:sp>
      <p:cxnSp>
        <p:nvCxnSpPr>
          <p:cNvPr id="61" name="Straight Connector 60"/>
          <p:cNvCxnSpPr/>
          <p:nvPr/>
        </p:nvCxnSpPr>
        <p:spPr>
          <a:xfrm flipV="1">
            <a:off x="8813444" y="2916593"/>
            <a:ext cx="1448236" cy="16783"/>
          </a:xfrm>
          <a:prstGeom prst="line">
            <a:avLst/>
          </a:prstGeom>
          <a:ln w="38100"/>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flipV="1">
            <a:off x="8813444" y="3429100"/>
            <a:ext cx="1448236" cy="16783"/>
          </a:xfrm>
          <a:prstGeom prst="line">
            <a:avLst/>
          </a:prstGeom>
          <a:ln w="38100"/>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V="1">
            <a:off x="8780044" y="3813063"/>
            <a:ext cx="1448236" cy="16783"/>
          </a:xfrm>
          <a:prstGeom prst="line">
            <a:avLst/>
          </a:prstGeom>
          <a:ln w="38100"/>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flipV="1">
            <a:off x="8810764" y="4208950"/>
            <a:ext cx="1448236" cy="16783"/>
          </a:xfrm>
          <a:prstGeom prst="line">
            <a:avLst/>
          </a:prstGeom>
          <a:ln w="38100"/>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5457371" y="725715"/>
            <a:ext cx="1770743" cy="646331"/>
          </a:xfrm>
          <a:prstGeom prst="rect">
            <a:avLst/>
          </a:prstGeom>
          <a:noFill/>
        </p:spPr>
        <p:txBody>
          <a:bodyPr wrap="square" rtlCol="0">
            <a:spAutoFit/>
          </a:bodyPr>
          <a:lstStyle/>
          <a:p>
            <a:r>
              <a:rPr lang="en-GB" dirty="0"/>
              <a:t>INTERMEDIA SYSTEM</a:t>
            </a:r>
          </a:p>
        </p:txBody>
      </p:sp>
      <p:sp>
        <p:nvSpPr>
          <p:cNvPr id="66" name="Frame 65"/>
          <p:cNvSpPr/>
          <p:nvPr/>
        </p:nvSpPr>
        <p:spPr>
          <a:xfrm>
            <a:off x="8808084" y="1088573"/>
            <a:ext cx="1018088" cy="1001485"/>
          </a:xfrm>
          <a:prstGeom prst="fra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67" name="TextBox 66"/>
          <p:cNvSpPr txBox="1"/>
          <p:nvPr/>
        </p:nvSpPr>
        <p:spPr>
          <a:xfrm>
            <a:off x="8563429" y="478973"/>
            <a:ext cx="1949508" cy="369332"/>
          </a:xfrm>
          <a:prstGeom prst="rect">
            <a:avLst/>
          </a:prstGeom>
          <a:noFill/>
        </p:spPr>
        <p:txBody>
          <a:bodyPr wrap="none" rtlCol="0">
            <a:spAutoFit/>
          </a:bodyPr>
          <a:lstStyle/>
          <a:p>
            <a:r>
              <a:rPr lang="en-GB" dirty="0"/>
              <a:t>BACK-END SYSTEM</a:t>
            </a:r>
          </a:p>
        </p:txBody>
      </p:sp>
      <p:cxnSp>
        <p:nvCxnSpPr>
          <p:cNvPr id="69" name="Straight Connector 68"/>
          <p:cNvCxnSpPr/>
          <p:nvPr/>
        </p:nvCxnSpPr>
        <p:spPr>
          <a:xfrm>
            <a:off x="1582057" y="4974670"/>
            <a:ext cx="14514" cy="323046"/>
          </a:xfrm>
          <a:prstGeom prst="line">
            <a:avLst/>
          </a:prstGeom>
          <a:ln w="57150"/>
        </p:spPr>
        <p:style>
          <a:lnRef idx="1">
            <a:schemeClr val="dk1"/>
          </a:lnRef>
          <a:fillRef idx="0">
            <a:schemeClr val="dk1"/>
          </a:fillRef>
          <a:effectRef idx="0">
            <a:schemeClr val="dk1"/>
          </a:effectRef>
          <a:fontRef idx="minor">
            <a:schemeClr val="tx1"/>
          </a:fontRef>
        </p:style>
      </p:cxnSp>
      <p:cxnSp>
        <p:nvCxnSpPr>
          <p:cNvPr id="71" name="Straight Arrow Connector 70"/>
          <p:cNvCxnSpPr/>
          <p:nvPr/>
        </p:nvCxnSpPr>
        <p:spPr>
          <a:xfrm flipV="1">
            <a:off x="1582057" y="5297716"/>
            <a:ext cx="1340514" cy="1917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2929828" y="5211382"/>
            <a:ext cx="914400" cy="369332"/>
          </a:xfrm>
          <a:prstGeom prst="rect">
            <a:avLst/>
          </a:prstGeom>
          <a:noFill/>
        </p:spPr>
        <p:txBody>
          <a:bodyPr wrap="square" rtlCol="0">
            <a:spAutoFit/>
          </a:bodyPr>
          <a:lstStyle/>
          <a:p>
            <a:r>
              <a:rPr lang="en-GB" dirty="0"/>
              <a:t>RADIO</a:t>
            </a:r>
          </a:p>
        </p:txBody>
      </p:sp>
      <p:cxnSp>
        <p:nvCxnSpPr>
          <p:cNvPr id="76" name="Straight Connector 75"/>
          <p:cNvCxnSpPr/>
          <p:nvPr/>
        </p:nvCxnSpPr>
        <p:spPr>
          <a:xfrm>
            <a:off x="5109029" y="4711803"/>
            <a:ext cx="14514" cy="481044"/>
          </a:xfrm>
          <a:prstGeom prst="line">
            <a:avLst/>
          </a:prstGeom>
          <a:ln w="57150"/>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flipH="1">
            <a:off x="3913653" y="5207361"/>
            <a:ext cx="1195377"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flipH="1">
            <a:off x="6477929" y="5150707"/>
            <a:ext cx="3056953"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a:off x="6521471" y="4706351"/>
            <a:ext cx="0" cy="444356"/>
          </a:xfrm>
          <a:prstGeom prst="line">
            <a:avLst/>
          </a:prstGeom>
          <a:ln w="57150"/>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1223309" y="4044654"/>
            <a:ext cx="1420197" cy="26787"/>
          </a:xfrm>
          <a:prstGeom prst="line">
            <a:avLst/>
          </a:prstGeom>
          <a:ln w="57150"/>
        </p:spPr>
        <p:style>
          <a:lnRef idx="1">
            <a:schemeClr val="dk1"/>
          </a:lnRef>
          <a:fillRef idx="0">
            <a:schemeClr val="dk1"/>
          </a:fillRef>
          <a:effectRef idx="0">
            <a:schemeClr val="dk1"/>
          </a:effectRef>
          <a:fontRef idx="minor">
            <a:schemeClr val="tx1"/>
          </a:fontRef>
        </p:style>
      </p:cxnSp>
      <p:sp>
        <p:nvSpPr>
          <p:cNvPr id="89" name="TextBox 88"/>
          <p:cNvSpPr txBox="1"/>
          <p:nvPr/>
        </p:nvSpPr>
        <p:spPr>
          <a:xfrm>
            <a:off x="2635263" y="5877831"/>
            <a:ext cx="6334565" cy="461665"/>
          </a:xfrm>
          <a:prstGeom prst="rect">
            <a:avLst/>
          </a:prstGeom>
          <a:noFill/>
        </p:spPr>
        <p:txBody>
          <a:bodyPr wrap="square" rtlCol="0">
            <a:spAutoFit/>
          </a:bodyPr>
          <a:lstStyle/>
          <a:p>
            <a:r>
              <a:rPr lang="en-GB" sz="2400" dirty="0"/>
              <a:t>A  SIMPLIFIED REFERENCE MODEL</a:t>
            </a: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22457" y="1279645"/>
            <a:ext cx="1469914" cy="1469914"/>
          </a:xfrm>
          <a:prstGeom prst="rect">
            <a:avLst/>
          </a:prstGeom>
        </p:spPr>
      </p:pic>
      <p:cxnSp>
        <p:nvCxnSpPr>
          <p:cNvPr id="8" name="Straight Connector 7"/>
          <p:cNvCxnSpPr>
            <a:stCxn id="4" idx="2"/>
            <a:endCxn id="25" idx="0"/>
          </p:cNvCxnSpPr>
          <p:nvPr/>
        </p:nvCxnSpPr>
        <p:spPr>
          <a:xfrm>
            <a:off x="1856746" y="2090058"/>
            <a:ext cx="17129" cy="887576"/>
          </a:xfrm>
          <a:prstGeom prst="line">
            <a:avLst/>
          </a:prstGeom>
          <a:ln w="57150"/>
        </p:spPr>
        <p:style>
          <a:lnRef idx="1">
            <a:schemeClr val="dk1"/>
          </a:lnRef>
          <a:fillRef idx="0">
            <a:schemeClr val="dk1"/>
          </a:fillRef>
          <a:effectRef idx="0">
            <a:schemeClr val="dk1"/>
          </a:effectRef>
          <a:fontRef idx="minor">
            <a:schemeClr val="tx1"/>
          </a:fontRef>
        </p:style>
      </p:cxnSp>
      <p:cxnSp>
        <p:nvCxnSpPr>
          <p:cNvPr id="10" name="Straight Connector 9"/>
          <p:cNvCxnSpPr>
            <a:stCxn id="66" idx="2"/>
          </p:cNvCxnSpPr>
          <p:nvPr/>
        </p:nvCxnSpPr>
        <p:spPr>
          <a:xfrm>
            <a:off x="9317128" y="2090058"/>
            <a:ext cx="17941" cy="464148"/>
          </a:xfrm>
          <a:prstGeom prst="line">
            <a:avLst/>
          </a:prstGeom>
          <a:ln w="57150"/>
        </p:spPr>
        <p:style>
          <a:lnRef idx="1">
            <a:schemeClr val="dk1"/>
          </a:lnRef>
          <a:fillRef idx="0">
            <a:schemeClr val="dk1"/>
          </a:fillRef>
          <a:effectRef idx="0">
            <a:schemeClr val="dk1"/>
          </a:effectRef>
          <a:fontRef idx="minor">
            <a:schemeClr val="tx1"/>
          </a:fontRef>
        </p:style>
      </p:cxnSp>
      <p:cxnSp>
        <p:nvCxnSpPr>
          <p:cNvPr id="46" name="Straight Connector 45"/>
          <p:cNvCxnSpPr>
            <a:stCxn id="24" idx="2"/>
          </p:cNvCxnSpPr>
          <p:nvPr/>
        </p:nvCxnSpPr>
        <p:spPr>
          <a:xfrm>
            <a:off x="9534883" y="4817181"/>
            <a:ext cx="8969" cy="373284"/>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3644212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41696" y="532263"/>
            <a:ext cx="10058400" cy="5363570"/>
          </a:xfrm>
          <a:prstGeom prst="rect">
            <a:avLst/>
          </a:prstGeom>
        </p:spPr>
      </p:pic>
    </p:spTree>
    <p:extLst>
      <p:ext uri="{BB962C8B-B14F-4D97-AF65-F5344CB8AC3E}">
        <p14:creationId xmlns:p14="http://schemas.microsoft.com/office/powerpoint/2010/main" xmlns="" val="17615067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Wireless Transmission</a:t>
            </a:r>
            <a:endParaRPr lang="en-GB" dirty="0"/>
          </a:p>
        </p:txBody>
      </p:sp>
      <p:sp>
        <p:nvSpPr>
          <p:cNvPr id="3" name="Content Placeholder 2"/>
          <p:cNvSpPr>
            <a:spLocks noGrp="1"/>
          </p:cNvSpPr>
          <p:nvPr>
            <p:ph idx="1"/>
          </p:nvPr>
        </p:nvSpPr>
        <p:spPr/>
        <p:txBody>
          <a:bodyPr>
            <a:normAutofit lnSpcReduction="10000"/>
          </a:bodyPr>
          <a:lstStyle/>
          <a:p>
            <a:r>
              <a:rPr lang="en-GB" sz="2400" dirty="0" smtClean="0"/>
              <a:t>Communication is a two-way transmission and reception of data streams i.e. two or more Communicating devices where the transmitter sends the signals and received by receivers.</a:t>
            </a:r>
          </a:p>
          <a:p>
            <a:r>
              <a:rPr lang="en-GB" sz="2400" dirty="0" smtClean="0"/>
              <a:t>Mobile communication entails transmission of data to and from communicating devices, whereby at least one of the device is mobile which is remotely located.</a:t>
            </a:r>
          </a:p>
          <a:p>
            <a:r>
              <a:rPr lang="en-GB" sz="2400" dirty="0" smtClean="0"/>
              <a:t>Wireless Communication uses Unguided media for transmission i.e. it does not require a physical conduit for data to be transmitted. In this form of transmission electrical signals are transmitted by converting them into electromagnetic radiation. The radiation transmitted via antennae that radiates electromagnetic signals. </a:t>
            </a:r>
          </a:p>
          <a:p>
            <a:r>
              <a:rPr lang="en-GB" sz="2400" dirty="0" smtClean="0"/>
              <a:t>Wireless systems operate via transmission through space, other than through physical connections</a:t>
            </a:r>
          </a:p>
          <a:p>
            <a:endParaRPr lang="en-GB" sz="2400" dirty="0" smtClean="0"/>
          </a:p>
          <a:p>
            <a:pPr>
              <a:buNone/>
            </a:pPr>
            <a:endParaRPr lang="en-GB" sz="2400" dirty="0" smtClean="0"/>
          </a:p>
          <a:p>
            <a:endParaRPr lang="en-GB" sz="2400" dirty="0" smtClean="0"/>
          </a:p>
          <a:p>
            <a:endParaRPr lang="en-GB" sz="2400" dirty="0" smtClean="0"/>
          </a:p>
          <a:p>
            <a:endParaRPr lang="en-GB"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Frequencies for wireless transmission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Frequency is the rate at which current changes direction per second.</a:t>
            </a:r>
          </a:p>
          <a:p>
            <a:r>
              <a:rPr lang="en-GB" dirty="0" smtClean="0"/>
              <a:t>Spectrum refers to the invisible radio frequencies that wireless signals travel over.</a:t>
            </a:r>
          </a:p>
          <a:p>
            <a:r>
              <a:rPr lang="en-GB" dirty="0" smtClean="0"/>
              <a:t>We have various signal frequency bands within the electromagnetic spectrum, whereby a frequency of a signal is measured by; </a:t>
            </a:r>
          </a:p>
          <a:p>
            <a:pPr lvl="1"/>
            <a:r>
              <a:rPr lang="en-GB" dirty="0" smtClean="0"/>
              <a:t>f=c/λ</a:t>
            </a:r>
          </a:p>
          <a:p>
            <a:pPr lvl="1"/>
            <a:r>
              <a:rPr lang="en-GB" dirty="0" smtClean="0"/>
              <a:t>Frequency, f is measured in Hz</a:t>
            </a:r>
          </a:p>
          <a:p>
            <a:pPr lvl="1"/>
            <a:r>
              <a:rPr lang="en-GB" dirty="0" smtClean="0"/>
              <a:t>wavelength, λ in meter</a:t>
            </a:r>
          </a:p>
          <a:p>
            <a:pPr lvl="1"/>
            <a:r>
              <a:rPr lang="en-GB" dirty="0" smtClean="0"/>
              <a:t>the velocity of signal propagation, </a:t>
            </a:r>
          </a:p>
          <a:p>
            <a:pPr lvl="1">
              <a:buNone/>
            </a:pPr>
            <a:r>
              <a:rPr lang="en-GB" b="1" dirty="0" err="1" smtClean="0">
                <a:solidFill>
                  <a:srgbClr val="FF0000"/>
                </a:solidFill>
              </a:rPr>
              <a:t>Assisgment</a:t>
            </a:r>
            <a:endParaRPr lang="en-GB" b="1" dirty="0" smtClean="0">
              <a:solidFill>
                <a:srgbClr val="FF0000"/>
              </a:solidFill>
            </a:endParaRPr>
          </a:p>
          <a:p>
            <a:r>
              <a:rPr lang="en-GB" dirty="0" smtClean="0">
                <a:solidFill>
                  <a:srgbClr val="FF0000"/>
                </a:solidFill>
              </a:rPr>
              <a:t>Read about ranges of Frequencies and Wavelengths allocations and spectrum management in Nigeria.</a:t>
            </a:r>
            <a:endParaRPr lang="en-GB" dirty="0">
              <a:solidFill>
                <a:srgbClr val="FF00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Computation of frequency from wavelength</a:t>
            </a:r>
            <a:endParaRPr lang="en-GB" dirty="0"/>
          </a:p>
        </p:txBody>
      </p:sp>
      <p:sp>
        <p:nvSpPr>
          <p:cNvPr id="3" name="Content Placeholder 2"/>
          <p:cNvSpPr>
            <a:spLocks noGrp="1"/>
          </p:cNvSpPr>
          <p:nvPr>
            <p:ph idx="1"/>
          </p:nvPr>
        </p:nvSpPr>
        <p:spPr/>
        <p:txBody>
          <a:bodyPr/>
          <a:lstStyle/>
          <a:p>
            <a:r>
              <a:rPr lang="en-GB" sz="2400" dirty="0" smtClean="0"/>
              <a:t>Example: A certain sound wave </a:t>
            </a:r>
            <a:r>
              <a:rPr lang="en-GB" sz="2400" dirty="0" err="1" smtClean="0"/>
              <a:t>traveling</a:t>
            </a:r>
            <a:r>
              <a:rPr lang="en-GB" sz="2400" dirty="0" smtClean="0"/>
              <a:t> in the air has a wavelength of 322 nm when the velocity of sound is 320 m/s. What is the frequency of this sound wave?</a:t>
            </a:r>
          </a:p>
          <a:p>
            <a:r>
              <a:rPr lang="en-GB" sz="2400" dirty="0" smtClean="0"/>
              <a:t>Answer</a:t>
            </a:r>
          </a:p>
          <a:p>
            <a:pPr marL="228600" lvl="1">
              <a:spcBef>
                <a:spcPts val="1000"/>
              </a:spcBef>
            </a:pPr>
            <a:r>
              <a:rPr lang="en-GB" dirty="0" smtClean="0"/>
              <a:t>f=c/λ</a:t>
            </a:r>
          </a:p>
          <a:p>
            <a:r>
              <a:rPr lang="en-GB" sz="2400" dirty="0" smtClean="0"/>
              <a:t> λ= 322</a:t>
            </a:r>
            <a:r>
              <a:rPr lang="en-GB" sz="2400" b="1" dirty="0" smtClean="0"/>
              <a:t>nm</a:t>
            </a:r>
            <a:r>
              <a:rPr lang="en-GB" sz="2400" dirty="0" smtClean="0"/>
              <a:t> convert to </a:t>
            </a:r>
            <a:r>
              <a:rPr lang="en-GB" sz="2400" b="1" dirty="0" smtClean="0"/>
              <a:t>m </a:t>
            </a:r>
            <a:r>
              <a:rPr lang="en-GB" sz="2400" dirty="0" smtClean="0"/>
              <a:t>&gt; 322nm X 1m/10^9nm  &gt;  0.000000322m</a:t>
            </a:r>
          </a:p>
          <a:p>
            <a:r>
              <a:rPr lang="en-GB" sz="2400" dirty="0" smtClean="0"/>
              <a:t>C= 320m/s</a:t>
            </a:r>
          </a:p>
          <a:p>
            <a:r>
              <a:rPr lang="en-GB" sz="2400" dirty="0" smtClean="0"/>
              <a:t>F= 320m/s / 0.000000322 = 993788819.88 Hz</a:t>
            </a:r>
          </a:p>
          <a:p>
            <a:r>
              <a:rPr lang="en-GB" sz="2400" dirty="0" smtClean="0"/>
              <a:t>F= 9.94 *10^8Hz.</a:t>
            </a:r>
          </a:p>
          <a:p>
            <a:endParaRPr lang="en-GB"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Computation of frequency in a vacuum</a:t>
            </a:r>
            <a:endParaRPr lang="en-GB" dirty="0"/>
          </a:p>
        </p:txBody>
      </p:sp>
      <p:sp>
        <p:nvSpPr>
          <p:cNvPr id="3" name="Content Placeholder 2"/>
          <p:cNvSpPr>
            <a:spLocks noGrp="1"/>
          </p:cNvSpPr>
          <p:nvPr>
            <p:ph idx="1"/>
          </p:nvPr>
        </p:nvSpPr>
        <p:spPr/>
        <p:txBody>
          <a:bodyPr/>
          <a:lstStyle/>
          <a:p>
            <a:pPr marL="228600" lvl="1">
              <a:spcBef>
                <a:spcPts val="1000"/>
              </a:spcBef>
            </a:pPr>
            <a:r>
              <a:rPr lang="en-GB" dirty="0" smtClean="0"/>
              <a:t>f=c/λ</a:t>
            </a:r>
          </a:p>
          <a:p>
            <a:r>
              <a:rPr lang="en-GB" dirty="0" smtClean="0"/>
              <a:t>Note the speed of electromagnetic wave in a vacuum is constant given as 3.00 * 10^8 m/s.</a:t>
            </a:r>
          </a:p>
          <a:p>
            <a:r>
              <a:rPr lang="en-GB" dirty="0" smtClean="0"/>
              <a:t>Therefore, if λ = 5.73 * 10^-7 m</a:t>
            </a:r>
          </a:p>
          <a:p>
            <a:r>
              <a:rPr lang="en-GB" dirty="0" smtClean="0"/>
              <a:t>F = 3.00*10^8 m/s  / 5.73 *10^-7m</a:t>
            </a:r>
          </a:p>
          <a:p>
            <a:r>
              <a:rPr lang="en-GB" dirty="0" smtClean="0"/>
              <a:t>F = 5.24 * 10^14 Hz</a:t>
            </a:r>
            <a:endParaRPr lang="en-GB"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Factors that determine the quality of communication</a:t>
            </a:r>
            <a:endParaRPr lang="en-GB" sz="3600" dirty="0"/>
          </a:p>
        </p:txBody>
      </p:sp>
      <p:sp>
        <p:nvSpPr>
          <p:cNvPr id="3" name="Content Placeholder 2"/>
          <p:cNvSpPr>
            <a:spLocks noGrp="1"/>
          </p:cNvSpPr>
          <p:nvPr>
            <p:ph idx="1"/>
          </p:nvPr>
        </p:nvSpPr>
        <p:spPr/>
        <p:txBody>
          <a:bodyPr>
            <a:normAutofit lnSpcReduction="10000"/>
          </a:bodyPr>
          <a:lstStyle/>
          <a:p>
            <a:r>
              <a:rPr lang="en-GB" sz="2400" dirty="0" smtClean="0"/>
              <a:t>Line-of-sight propagation. This is the ideal transmission of signals, without refraction, diffraction, or scattering in between the transmitter and the receiver, but losses do occur.</a:t>
            </a:r>
          </a:p>
          <a:p>
            <a:r>
              <a:rPr lang="en-GB" sz="2400" dirty="0" smtClean="0"/>
              <a:t>Attenuation. When obstacles are greater in size than signal wavelength, the strength of the signal decreases e.g. A GSM 900 MHz ( λ &gt; = 33 cm) signal, will face attenuation in objects of size &gt; 1 m (&gt;&gt; λ~33cm)</a:t>
            </a:r>
          </a:p>
          <a:p>
            <a:r>
              <a:rPr lang="en-GB" sz="2400" dirty="0" smtClean="0"/>
              <a:t>Scattering. When obstacle size is equal to or less than wavelength. This decreases signal strength greatly e.g. A GSM signal, about 33 cm in wavelength, scattered by an object of 30 cm or less makes only a small part of the scattered signal to reach the receive</a:t>
            </a:r>
          </a:p>
          <a:p>
            <a:r>
              <a:rPr lang="en-GB" sz="2400" dirty="0" smtClean="0"/>
              <a:t>Diffraction. A signal bends from the edges of an obstacle of size equal to or less than the wavelength e.g. A GSM signal of wavelength 33 cm will diffract from an object of 33 cm or less causing it to or not to reach its destination</a:t>
            </a:r>
          </a:p>
          <a:p>
            <a:endParaRPr lang="en-GB" sz="2400" dirty="0" smtClean="0"/>
          </a:p>
          <a:p>
            <a:endParaRPr lang="en-GB" sz="2400" dirty="0" smtClean="0"/>
          </a:p>
          <a:p>
            <a:endParaRPr lang="en-GB" sz="2400" dirty="0" smtClean="0"/>
          </a:p>
          <a:p>
            <a:endParaRPr lang="en-GB"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 cont.-</a:t>
            </a:r>
            <a:endParaRPr lang="en-GB" dirty="0"/>
          </a:p>
        </p:txBody>
      </p:sp>
      <p:sp>
        <p:nvSpPr>
          <p:cNvPr id="3" name="Content Placeholder 2"/>
          <p:cNvSpPr>
            <a:spLocks noGrp="1"/>
          </p:cNvSpPr>
          <p:nvPr>
            <p:ph idx="1"/>
          </p:nvPr>
        </p:nvSpPr>
        <p:spPr/>
        <p:txBody>
          <a:bodyPr>
            <a:normAutofit/>
          </a:bodyPr>
          <a:lstStyle/>
          <a:p>
            <a:r>
              <a:rPr lang="en-GB" sz="2400" dirty="0" smtClean="0"/>
              <a:t>Reflection. A signal may also be reflected from the surface of an obstacle, or the earth’s surface e.g. A GSM 900 MHz ( λ= 33 cm) signal the transmitter </a:t>
            </a:r>
            <a:r>
              <a:rPr lang="en-GB" sz="2400" smtClean="0"/>
              <a:t>signal reflects from </a:t>
            </a:r>
            <a:r>
              <a:rPr lang="en-GB" sz="2400" dirty="0" smtClean="0"/>
              <a:t>an object of size 10 m and above (much greater than λ)</a:t>
            </a:r>
          </a:p>
          <a:p>
            <a:endParaRPr lang="en-GB" sz="24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2761"/>
          </a:xfrm>
        </p:spPr>
        <p:txBody>
          <a:bodyPr/>
          <a:lstStyle/>
          <a:p>
            <a:pPr algn="ctr"/>
            <a:r>
              <a:rPr lang="en-GB" b="1" dirty="0"/>
              <a:t>GSM SERVICES</a:t>
            </a:r>
          </a:p>
        </p:txBody>
      </p:sp>
      <p:sp>
        <p:nvSpPr>
          <p:cNvPr id="3" name="Content Placeholder 2"/>
          <p:cNvSpPr>
            <a:spLocks noGrp="1"/>
          </p:cNvSpPr>
          <p:nvPr>
            <p:ph idx="1"/>
          </p:nvPr>
        </p:nvSpPr>
        <p:spPr>
          <a:xfrm>
            <a:off x="838200" y="1074057"/>
            <a:ext cx="10515600" cy="5102906"/>
          </a:xfrm>
        </p:spPr>
        <p:txBody>
          <a:bodyPr/>
          <a:lstStyle/>
          <a:p>
            <a:pPr>
              <a:buFont typeface="Wingdings" panose="05000000000000000000" pitchFamily="2" charset="2"/>
              <a:buChar char="Ø"/>
            </a:pPr>
            <a:r>
              <a:rPr lang="en-GB" dirty="0"/>
              <a:t>GSM is the most successful digital mobile telecommunication system in the world today.</a:t>
            </a:r>
          </a:p>
          <a:p>
            <a:pPr>
              <a:buFont typeface="Wingdings" panose="05000000000000000000" pitchFamily="2" charset="2"/>
              <a:buChar char="Ø"/>
            </a:pPr>
            <a:r>
              <a:rPr lang="en-GB" dirty="0"/>
              <a:t>It is used by over </a:t>
            </a:r>
            <a:r>
              <a:rPr lang="en-GB" dirty="0" smtClean="0"/>
              <a:t>7.26 </a:t>
            </a:r>
            <a:r>
              <a:rPr lang="en-GB" dirty="0"/>
              <a:t>billion people in more than 190 countries worldwide.</a:t>
            </a:r>
          </a:p>
          <a:p>
            <a:pPr>
              <a:buFont typeface="Wingdings" panose="05000000000000000000" pitchFamily="2" charset="2"/>
              <a:buChar char="Ø"/>
            </a:pPr>
            <a:r>
              <a:rPr lang="en-GB" dirty="0"/>
              <a:t>GSM permits the integrates of different voice, video and data services and the interworking with existing network.</a:t>
            </a:r>
          </a:p>
          <a:p>
            <a:pPr>
              <a:buFont typeface="Wingdings" panose="05000000000000000000" pitchFamily="2" charset="2"/>
              <a:buChar char="Ø"/>
            </a:pPr>
            <a:r>
              <a:rPr lang="en-GB" dirty="0"/>
              <a:t>A GSM system consist of three subsystems, the radio sub-system (RSS), the network and switching sub-system(NSS) and the operation subsystem (OSS).</a:t>
            </a:r>
          </a:p>
        </p:txBody>
      </p:sp>
    </p:spTree>
    <p:extLst>
      <p:ext uri="{BB962C8B-B14F-4D97-AF65-F5344CB8AC3E}">
        <p14:creationId xmlns:p14="http://schemas.microsoft.com/office/powerpoint/2010/main" xmlns="" val="31244024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793" y="-43543"/>
            <a:ext cx="10541000" cy="5988277"/>
          </a:xfrm>
        </p:spPr>
        <p:style>
          <a:lnRef idx="2">
            <a:schemeClr val="dk1"/>
          </a:lnRef>
          <a:fillRef idx="1">
            <a:schemeClr val="lt1"/>
          </a:fillRef>
          <a:effectRef idx="0">
            <a:schemeClr val="dk1"/>
          </a:effectRef>
          <a:fontRef idx="minor">
            <a:schemeClr val="dk1"/>
          </a:fontRef>
        </p:style>
        <p:txBody>
          <a:bodyPr/>
          <a:lstStyle/>
          <a:p>
            <a:pPr marL="0" indent="0" algn="ctr">
              <a:buNone/>
            </a:pPr>
            <a:r>
              <a:rPr lang="en-GB" b="1" dirty="0"/>
              <a:t>GSM ARCHITECHURE</a:t>
            </a:r>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r>
              <a:rPr lang="en-GB" b="1"/>
              <a:t>                                                                                           </a:t>
            </a:r>
            <a:r>
              <a:rPr lang="en-GB" sz="1400" dirty="0"/>
              <a:t>PUBLIC NETWORK</a:t>
            </a:r>
          </a:p>
          <a:p>
            <a:pPr marL="0" indent="0">
              <a:buNone/>
            </a:pPr>
            <a:r>
              <a:rPr lang="en-GB" b="1" dirty="0"/>
              <a:t>                                                                            </a:t>
            </a:r>
          </a:p>
          <a:p>
            <a:pPr marL="0" indent="0">
              <a:lnSpc>
                <a:spcPct val="100000"/>
              </a:lnSpc>
              <a:buNone/>
            </a:pPr>
            <a:r>
              <a:rPr lang="en-GB" b="1" dirty="0"/>
              <a:t>                                                                                      </a:t>
            </a:r>
            <a:endParaRPr lang="en-GB" sz="1400" dirty="0"/>
          </a:p>
          <a:p>
            <a:pPr marL="0" indent="0">
              <a:lnSpc>
                <a:spcPct val="100000"/>
              </a:lnSpc>
              <a:buNone/>
            </a:pPr>
            <a:r>
              <a:rPr lang="en-GB" sz="1400" dirty="0"/>
              <a:t>                                                                                                                                                                             </a:t>
            </a:r>
          </a:p>
        </p:txBody>
      </p:sp>
      <p:sp>
        <p:nvSpPr>
          <p:cNvPr id="4" name="Rectangle 3"/>
          <p:cNvSpPr/>
          <p:nvPr/>
        </p:nvSpPr>
        <p:spPr>
          <a:xfrm>
            <a:off x="1161143" y="1640114"/>
            <a:ext cx="624114" cy="6241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GB" dirty="0"/>
              <a:t>SIM</a:t>
            </a:r>
          </a:p>
        </p:txBody>
      </p:sp>
      <p:sp>
        <p:nvSpPr>
          <p:cNvPr id="5" name="Rectangle 4"/>
          <p:cNvSpPr/>
          <p:nvPr/>
        </p:nvSpPr>
        <p:spPr>
          <a:xfrm>
            <a:off x="2061028" y="3555999"/>
            <a:ext cx="624114" cy="6241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1124857" y="3555999"/>
            <a:ext cx="624114" cy="6241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7" name="Rectangle 6"/>
          <p:cNvSpPr/>
          <p:nvPr/>
        </p:nvSpPr>
        <p:spPr>
          <a:xfrm>
            <a:off x="2010229" y="1640113"/>
            <a:ext cx="624114" cy="62411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TextBox 8"/>
          <p:cNvSpPr txBox="1"/>
          <p:nvPr/>
        </p:nvSpPr>
        <p:spPr>
          <a:xfrm>
            <a:off x="2061028" y="1767504"/>
            <a:ext cx="806103" cy="369332"/>
          </a:xfrm>
          <a:prstGeom prst="rect">
            <a:avLst/>
          </a:prstGeom>
          <a:noFill/>
        </p:spPr>
        <p:txBody>
          <a:bodyPr wrap="square" rtlCol="0">
            <a:spAutoFit/>
          </a:bodyPr>
          <a:lstStyle/>
          <a:p>
            <a:r>
              <a:rPr lang="en-GB" dirty="0"/>
              <a:t>ME</a:t>
            </a:r>
          </a:p>
        </p:txBody>
      </p:sp>
      <p:sp>
        <p:nvSpPr>
          <p:cNvPr id="11" name="TextBox 10"/>
          <p:cNvSpPr txBox="1"/>
          <p:nvPr/>
        </p:nvSpPr>
        <p:spPr>
          <a:xfrm>
            <a:off x="1079202" y="3712417"/>
            <a:ext cx="545342" cy="369332"/>
          </a:xfrm>
          <a:prstGeom prst="rect">
            <a:avLst/>
          </a:prstGeom>
          <a:noFill/>
        </p:spPr>
        <p:txBody>
          <a:bodyPr wrap="none" rtlCol="0">
            <a:spAutoFit/>
          </a:bodyPr>
          <a:lstStyle/>
          <a:p>
            <a:r>
              <a:rPr lang="en-GB" dirty="0"/>
              <a:t>SIM</a:t>
            </a:r>
          </a:p>
        </p:txBody>
      </p:sp>
      <p:sp>
        <p:nvSpPr>
          <p:cNvPr id="12" name="TextBox 11"/>
          <p:cNvSpPr txBox="1"/>
          <p:nvPr/>
        </p:nvSpPr>
        <p:spPr>
          <a:xfrm>
            <a:off x="2101221" y="3705159"/>
            <a:ext cx="494046" cy="369332"/>
          </a:xfrm>
          <a:prstGeom prst="rect">
            <a:avLst/>
          </a:prstGeom>
          <a:noFill/>
        </p:spPr>
        <p:txBody>
          <a:bodyPr wrap="none" rtlCol="0">
            <a:spAutoFit/>
          </a:bodyPr>
          <a:lstStyle/>
          <a:p>
            <a:r>
              <a:rPr lang="en-GB" dirty="0"/>
              <a:t>ME</a:t>
            </a:r>
          </a:p>
        </p:txBody>
      </p:sp>
      <p:cxnSp>
        <p:nvCxnSpPr>
          <p:cNvPr id="14" name="Straight Connector 13"/>
          <p:cNvCxnSpPr/>
          <p:nvPr/>
        </p:nvCxnSpPr>
        <p:spPr>
          <a:xfrm>
            <a:off x="2867131" y="1393371"/>
            <a:ext cx="0" cy="3454400"/>
          </a:xfrm>
          <a:prstGeom prst="line">
            <a:avLst/>
          </a:prstGeom>
          <a:ln w="38100">
            <a:prstDash val="dashDot"/>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2940789" y="4160227"/>
            <a:ext cx="566057" cy="44268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0" name="TextBox 19"/>
          <p:cNvSpPr txBox="1"/>
          <p:nvPr/>
        </p:nvSpPr>
        <p:spPr>
          <a:xfrm>
            <a:off x="2982685" y="1701640"/>
            <a:ext cx="521168" cy="369332"/>
          </a:xfrm>
          <a:prstGeom prst="rect">
            <a:avLst/>
          </a:prstGeom>
          <a:noFill/>
          <a:ln w="38100">
            <a:solidFill>
              <a:schemeClr val="tx1"/>
            </a:solidFill>
          </a:ln>
        </p:spPr>
        <p:txBody>
          <a:bodyPr wrap="none" rtlCol="0">
            <a:spAutoFit/>
          </a:bodyPr>
          <a:lstStyle/>
          <a:p>
            <a:r>
              <a:rPr lang="en-GB" dirty="0"/>
              <a:t>BTS</a:t>
            </a:r>
          </a:p>
        </p:txBody>
      </p:sp>
      <p:sp>
        <p:nvSpPr>
          <p:cNvPr id="21" name="TextBox 20"/>
          <p:cNvSpPr txBox="1"/>
          <p:nvPr/>
        </p:nvSpPr>
        <p:spPr>
          <a:xfrm>
            <a:off x="3033994" y="2231785"/>
            <a:ext cx="521168" cy="369332"/>
          </a:xfrm>
          <a:prstGeom prst="rect">
            <a:avLst/>
          </a:prstGeom>
          <a:noFill/>
          <a:ln w="38100">
            <a:solidFill>
              <a:schemeClr val="tx1"/>
            </a:solidFill>
          </a:ln>
        </p:spPr>
        <p:txBody>
          <a:bodyPr wrap="none" rtlCol="0">
            <a:spAutoFit/>
          </a:bodyPr>
          <a:lstStyle/>
          <a:p>
            <a:r>
              <a:rPr lang="en-GB" dirty="0"/>
              <a:t>BTS</a:t>
            </a:r>
          </a:p>
        </p:txBody>
      </p:sp>
      <p:sp>
        <p:nvSpPr>
          <p:cNvPr id="22" name="TextBox 21"/>
          <p:cNvSpPr txBox="1"/>
          <p:nvPr/>
        </p:nvSpPr>
        <p:spPr>
          <a:xfrm>
            <a:off x="3025591" y="2824852"/>
            <a:ext cx="521168" cy="369332"/>
          </a:xfrm>
          <a:prstGeom prst="rect">
            <a:avLst/>
          </a:prstGeom>
          <a:noFill/>
          <a:ln w="38100">
            <a:solidFill>
              <a:schemeClr val="tx1"/>
            </a:solidFill>
          </a:ln>
        </p:spPr>
        <p:txBody>
          <a:bodyPr wrap="none" rtlCol="0">
            <a:spAutoFit/>
          </a:bodyPr>
          <a:lstStyle/>
          <a:p>
            <a:r>
              <a:rPr lang="en-GB" dirty="0"/>
              <a:t>BTS</a:t>
            </a:r>
          </a:p>
        </p:txBody>
      </p:sp>
      <p:sp>
        <p:nvSpPr>
          <p:cNvPr id="23" name="TextBox 22"/>
          <p:cNvSpPr txBox="1"/>
          <p:nvPr/>
        </p:nvSpPr>
        <p:spPr>
          <a:xfrm>
            <a:off x="2989607" y="3482192"/>
            <a:ext cx="521168" cy="369332"/>
          </a:xfrm>
          <a:prstGeom prst="rect">
            <a:avLst/>
          </a:prstGeom>
          <a:noFill/>
          <a:ln w="38100">
            <a:solidFill>
              <a:schemeClr val="tx1"/>
            </a:solidFill>
          </a:ln>
        </p:spPr>
        <p:txBody>
          <a:bodyPr wrap="none" rtlCol="0">
            <a:spAutoFit/>
          </a:bodyPr>
          <a:lstStyle/>
          <a:p>
            <a:r>
              <a:rPr lang="en-GB" dirty="0"/>
              <a:t>BTS</a:t>
            </a:r>
          </a:p>
        </p:txBody>
      </p:sp>
      <p:sp>
        <p:nvSpPr>
          <p:cNvPr id="24" name="TextBox 23"/>
          <p:cNvSpPr txBox="1"/>
          <p:nvPr/>
        </p:nvSpPr>
        <p:spPr>
          <a:xfrm>
            <a:off x="3064908" y="4196903"/>
            <a:ext cx="521168" cy="369332"/>
          </a:xfrm>
          <a:prstGeom prst="rect">
            <a:avLst/>
          </a:prstGeom>
          <a:noFill/>
        </p:spPr>
        <p:txBody>
          <a:bodyPr wrap="none" rtlCol="0">
            <a:spAutoFit/>
          </a:bodyPr>
          <a:lstStyle/>
          <a:p>
            <a:r>
              <a:rPr lang="en-GB" dirty="0"/>
              <a:t>BTS</a:t>
            </a:r>
          </a:p>
        </p:txBody>
      </p:sp>
      <p:cxnSp>
        <p:nvCxnSpPr>
          <p:cNvPr id="26" name="Straight Connector 25"/>
          <p:cNvCxnSpPr/>
          <p:nvPr/>
        </p:nvCxnSpPr>
        <p:spPr>
          <a:xfrm flipH="1">
            <a:off x="3789384" y="1393371"/>
            <a:ext cx="29028" cy="3454400"/>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27" name="Rectangle 26"/>
          <p:cNvSpPr/>
          <p:nvPr/>
        </p:nvSpPr>
        <p:spPr>
          <a:xfrm>
            <a:off x="4012771" y="2005625"/>
            <a:ext cx="754182" cy="64894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8" name="Rectangle 27"/>
          <p:cNvSpPr/>
          <p:nvPr/>
        </p:nvSpPr>
        <p:spPr>
          <a:xfrm>
            <a:off x="3992827" y="3526941"/>
            <a:ext cx="754182" cy="64894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9" name="TextBox 28"/>
          <p:cNvSpPr txBox="1"/>
          <p:nvPr/>
        </p:nvSpPr>
        <p:spPr>
          <a:xfrm>
            <a:off x="4092917" y="1952170"/>
            <a:ext cx="538930" cy="369332"/>
          </a:xfrm>
          <a:prstGeom prst="rect">
            <a:avLst/>
          </a:prstGeom>
          <a:noFill/>
        </p:spPr>
        <p:txBody>
          <a:bodyPr wrap="none" rtlCol="0">
            <a:spAutoFit/>
          </a:bodyPr>
          <a:lstStyle/>
          <a:p>
            <a:r>
              <a:rPr lang="en-GB" dirty="0"/>
              <a:t>BSC</a:t>
            </a:r>
          </a:p>
        </p:txBody>
      </p:sp>
      <p:sp>
        <p:nvSpPr>
          <p:cNvPr id="30" name="TextBox 29"/>
          <p:cNvSpPr txBox="1"/>
          <p:nvPr/>
        </p:nvSpPr>
        <p:spPr>
          <a:xfrm>
            <a:off x="4108831" y="3555999"/>
            <a:ext cx="538930" cy="369332"/>
          </a:xfrm>
          <a:prstGeom prst="rect">
            <a:avLst/>
          </a:prstGeom>
          <a:noFill/>
        </p:spPr>
        <p:txBody>
          <a:bodyPr wrap="none" rtlCol="0">
            <a:spAutoFit/>
          </a:bodyPr>
          <a:lstStyle/>
          <a:p>
            <a:r>
              <a:rPr lang="en-GB" dirty="0"/>
              <a:t>BSC</a:t>
            </a:r>
          </a:p>
        </p:txBody>
      </p:sp>
      <p:cxnSp>
        <p:nvCxnSpPr>
          <p:cNvPr id="31" name="Straight Connector 30"/>
          <p:cNvCxnSpPr/>
          <p:nvPr/>
        </p:nvCxnSpPr>
        <p:spPr>
          <a:xfrm flipH="1">
            <a:off x="5077906" y="1393371"/>
            <a:ext cx="29028" cy="345440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Rectangle 31"/>
          <p:cNvSpPr/>
          <p:nvPr/>
        </p:nvSpPr>
        <p:spPr>
          <a:xfrm>
            <a:off x="5355771" y="1604025"/>
            <a:ext cx="629837" cy="46694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3" name="Rectangle 32"/>
          <p:cNvSpPr/>
          <p:nvPr/>
        </p:nvSpPr>
        <p:spPr>
          <a:xfrm>
            <a:off x="6246768" y="1652832"/>
            <a:ext cx="629837" cy="46694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4" name="Rectangle 33"/>
          <p:cNvSpPr/>
          <p:nvPr/>
        </p:nvSpPr>
        <p:spPr>
          <a:xfrm>
            <a:off x="7125442" y="1677145"/>
            <a:ext cx="629837" cy="46694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5" name="TextBox 34"/>
          <p:cNvSpPr txBox="1"/>
          <p:nvPr/>
        </p:nvSpPr>
        <p:spPr>
          <a:xfrm>
            <a:off x="5405208" y="1677377"/>
            <a:ext cx="551754" cy="369332"/>
          </a:xfrm>
          <a:prstGeom prst="rect">
            <a:avLst/>
          </a:prstGeom>
          <a:noFill/>
        </p:spPr>
        <p:txBody>
          <a:bodyPr wrap="none" rtlCol="0">
            <a:spAutoFit/>
          </a:bodyPr>
          <a:lstStyle/>
          <a:p>
            <a:r>
              <a:rPr lang="en-GB" dirty="0"/>
              <a:t>HLR</a:t>
            </a:r>
          </a:p>
        </p:txBody>
      </p:sp>
      <p:sp>
        <p:nvSpPr>
          <p:cNvPr id="37" name="TextBox 36"/>
          <p:cNvSpPr txBox="1"/>
          <p:nvPr/>
        </p:nvSpPr>
        <p:spPr>
          <a:xfrm>
            <a:off x="6292221" y="1710887"/>
            <a:ext cx="538930" cy="369332"/>
          </a:xfrm>
          <a:prstGeom prst="rect">
            <a:avLst/>
          </a:prstGeom>
          <a:noFill/>
        </p:spPr>
        <p:txBody>
          <a:bodyPr wrap="none" rtlCol="0">
            <a:spAutoFit/>
          </a:bodyPr>
          <a:lstStyle/>
          <a:p>
            <a:r>
              <a:rPr lang="en-GB" dirty="0"/>
              <a:t>VLR</a:t>
            </a:r>
          </a:p>
        </p:txBody>
      </p:sp>
      <p:sp>
        <p:nvSpPr>
          <p:cNvPr id="38" name="TextBox 37"/>
          <p:cNvSpPr txBox="1"/>
          <p:nvPr/>
        </p:nvSpPr>
        <p:spPr>
          <a:xfrm>
            <a:off x="7170247" y="1729901"/>
            <a:ext cx="585032" cy="369332"/>
          </a:xfrm>
          <a:prstGeom prst="rect">
            <a:avLst/>
          </a:prstGeom>
          <a:noFill/>
        </p:spPr>
        <p:txBody>
          <a:bodyPr wrap="none" rtlCol="0">
            <a:spAutoFit/>
          </a:bodyPr>
          <a:lstStyle/>
          <a:p>
            <a:r>
              <a:rPr lang="en-GB" dirty="0"/>
              <a:t>AUC</a:t>
            </a:r>
          </a:p>
        </p:txBody>
      </p:sp>
      <p:sp>
        <p:nvSpPr>
          <p:cNvPr id="39" name="Rectangle 38"/>
          <p:cNvSpPr/>
          <p:nvPr/>
        </p:nvSpPr>
        <p:spPr>
          <a:xfrm>
            <a:off x="5805714" y="2743200"/>
            <a:ext cx="1319727" cy="8127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40" name="TextBox 39"/>
          <p:cNvSpPr txBox="1"/>
          <p:nvPr/>
        </p:nvSpPr>
        <p:spPr>
          <a:xfrm>
            <a:off x="5985608" y="2863315"/>
            <a:ext cx="1139833" cy="369332"/>
          </a:xfrm>
          <a:prstGeom prst="rect">
            <a:avLst/>
          </a:prstGeom>
          <a:noFill/>
        </p:spPr>
        <p:txBody>
          <a:bodyPr wrap="square" rtlCol="0">
            <a:spAutoFit/>
          </a:bodyPr>
          <a:lstStyle/>
          <a:p>
            <a:r>
              <a:rPr lang="en-GB" dirty="0"/>
              <a:t>MSC</a:t>
            </a:r>
          </a:p>
        </p:txBody>
      </p:sp>
      <p:sp>
        <p:nvSpPr>
          <p:cNvPr id="41" name="Rectangle 40"/>
          <p:cNvSpPr/>
          <p:nvPr/>
        </p:nvSpPr>
        <p:spPr>
          <a:xfrm>
            <a:off x="5956962" y="3933759"/>
            <a:ext cx="919643" cy="696295"/>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OMC</a:t>
            </a:r>
          </a:p>
        </p:txBody>
      </p:sp>
      <p:cxnSp>
        <p:nvCxnSpPr>
          <p:cNvPr id="42" name="Straight Connector 41"/>
          <p:cNvCxnSpPr/>
          <p:nvPr/>
        </p:nvCxnSpPr>
        <p:spPr>
          <a:xfrm flipH="1">
            <a:off x="8056627" y="1436345"/>
            <a:ext cx="29028" cy="345440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p:cNvCxnSpPr/>
          <p:nvPr/>
        </p:nvCxnSpPr>
        <p:spPr>
          <a:xfrm>
            <a:off x="6517522" y="2144092"/>
            <a:ext cx="0" cy="599108"/>
          </a:xfrm>
          <a:prstGeom prst="line">
            <a:avLst/>
          </a:prstGeom>
          <a:ln w="381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6416783" y="3555999"/>
            <a:ext cx="0" cy="369332"/>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p:cNvCxnSpPr>
            <a:stCxn id="32" idx="2"/>
          </p:cNvCxnSpPr>
          <p:nvPr/>
        </p:nvCxnSpPr>
        <p:spPr>
          <a:xfrm>
            <a:off x="5670690" y="2070972"/>
            <a:ext cx="10395" cy="372674"/>
          </a:xfrm>
          <a:prstGeom prst="line">
            <a:avLst/>
          </a:prstGeom>
          <a:ln w="3810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5681085" y="2416451"/>
            <a:ext cx="160079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flipH="1">
            <a:off x="7271048" y="2160731"/>
            <a:ext cx="10829" cy="221091"/>
          </a:xfrm>
          <a:prstGeom prst="line">
            <a:avLst/>
          </a:prstGeom>
          <a:ln w="38100"/>
        </p:spPr>
        <p:style>
          <a:lnRef idx="1">
            <a:schemeClr val="dk1"/>
          </a:lnRef>
          <a:fillRef idx="0">
            <a:schemeClr val="dk1"/>
          </a:fillRef>
          <a:effectRef idx="0">
            <a:schemeClr val="dk1"/>
          </a:effectRef>
          <a:fontRef idx="minor">
            <a:schemeClr val="tx1"/>
          </a:fontRef>
        </p:style>
      </p:cxnSp>
      <p:sp>
        <p:nvSpPr>
          <p:cNvPr id="60" name="Rectangle 59"/>
          <p:cNvSpPr/>
          <p:nvPr/>
        </p:nvSpPr>
        <p:spPr>
          <a:xfrm>
            <a:off x="9152396" y="2069919"/>
            <a:ext cx="754743" cy="47120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1" name="Rectangle 60"/>
          <p:cNvSpPr/>
          <p:nvPr/>
        </p:nvSpPr>
        <p:spPr>
          <a:xfrm>
            <a:off x="9196460" y="2714994"/>
            <a:ext cx="754743" cy="47120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2" name="Rectangle 61"/>
          <p:cNvSpPr/>
          <p:nvPr/>
        </p:nvSpPr>
        <p:spPr>
          <a:xfrm>
            <a:off x="8664546" y="3555999"/>
            <a:ext cx="1631884" cy="47120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3" name="TextBox 62"/>
          <p:cNvSpPr txBox="1"/>
          <p:nvPr/>
        </p:nvSpPr>
        <p:spPr>
          <a:xfrm>
            <a:off x="9237168" y="2145433"/>
            <a:ext cx="668773" cy="369332"/>
          </a:xfrm>
          <a:prstGeom prst="rect">
            <a:avLst/>
          </a:prstGeom>
          <a:noFill/>
        </p:spPr>
        <p:txBody>
          <a:bodyPr wrap="none" rtlCol="0">
            <a:spAutoFit/>
          </a:bodyPr>
          <a:lstStyle/>
          <a:p>
            <a:r>
              <a:rPr lang="en-GB" dirty="0"/>
              <a:t>PSTN</a:t>
            </a:r>
          </a:p>
        </p:txBody>
      </p:sp>
      <p:sp>
        <p:nvSpPr>
          <p:cNvPr id="64" name="TextBox 63"/>
          <p:cNvSpPr txBox="1"/>
          <p:nvPr/>
        </p:nvSpPr>
        <p:spPr>
          <a:xfrm>
            <a:off x="9311284" y="2770362"/>
            <a:ext cx="639919" cy="369332"/>
          </a:xfrm>
          <a:prstGeom prst="rect">
            <a:avLst/>
          </a:prstGeom>
          <a:noFill/>
        </p:spPr>
        <p:txBody>
          <a:bodyPr wrap="none" rtlCol="0">
            <a:spAutoFit/>
          </a:bodyPr>
          <a:lstStyle/>
          <a:p>
            <a:r>
              <a:rPr lang="en-GB" dirty="0"/>
              <a:t>ISDN</a:t>
            </a:r>
          </a:p>
        </p:txBody>
      </p:sp>
      <p:sp>
        <p:nvSpPr>
          <p:cNvPr id="65" name="TextBox 64"/>
          <p:cNvSpPr txBox="1"/>
          <p:nvPr/>
        </p:nvSpPr>
        <p:spPr>
          <a:xfrm>
            <a:off x="8634070" y="3606935"/>
            <a:ext cx="1692836" cy="369332"/>
          </a:xfrm>
          <a:prstGeom prst="rect">
            <a:avLst/>
          </a:prstGeom>
          <a:noFill/>
        </p:spPr>
        <p:txBody>
          <a:bodyPr wrap="none" rtlCol="0">
            <a:spAutoFit/>
          </a:bodyPr>
          <a:lstStyle/>
          <a:p>
            <a:r>
              <a:rPr lang="en-GB" dirty="0"/>
              <a:t>DATA NETWORK</a:t>
            </a:r>
          </a:p>
        </p:txBody>
      </p:sp>
      <p:cxnSp>
        <p:nvCxnSpPr>
          <p:cNvPr id="67" name="Straight Connector 66"/>
          <p:cNvCxnSpPr/>
          <p:nvPr/>
        </p:nvCxnSpPr>
        <p:spPr>
          <a:xfrm flipH="1">
            <a:off x="8244114" y="2305521"/>
            <a:ext cx="11706" cy="1486080"/>
          </a:xfrm>
          <a:prstGeom prst="line">
            <a:avLst/>
          </a:prstGeom>
          <a:ln w="38100"/>
        </p:spPr>
        <p:style>
          <a:lnRef idx="1">
            <a:schemeClr val="dk1"/>
          </a:lnRef>
          <a:fillRef idx="0">
            <a:schemeClr val="dk1"/>
          </a:fillRef>
          <a:effectRef idx="0">
            <a:schemeClr val="dk1"/>
          </a:effectRef>
          <a:fontRef idx="minor">
            <a:schemeClr val="tx1"/>
          </a:fontRef>
        </p:style>
      </p:cxnSp>
      <p:cxnSp>
        <p:nvCxnSpPr>
          <p:cNvPr id="69" name="Straight Connector 68"/>
          <p:cNvCxnSpPr>
            <a:endCxn id="60" idx="1"/>
          </p:cNvCxnSpPr>
          <p:nvPr/>
        </p:nvCxnSpPr>
        <p:spPr>
          <a:xfrm>
            <a:off x="8255820" y="2305521"/>
            <a:ext cx="89657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8244114" y="3791601"/>
            <a:ext cx="423466" cy="0"/>
          </a:xfrm>
          <a:prstGeom prst="line">
            <a:avLst/>
          </a:prstGeom>
          <a:ln w="38100"/>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1706789" y="5061014"/>
            <a:ext cx="740908" cy="523220"/>
          </a:xfrm>
          <a:prstGeom prst="rect">
            <a:avLst/>
          </a:prstGeom>
          <a:noFill/>
        </p:spPr>
        <p:txBody>
          <a:bodyPr wrap="none" rtlCol="0">
            <a:spAutoFit/>
          </a:bodyPr>
          <a:lstStyle/>
          <a:p>
            <a:r>
              <a:rPr lang="en-GB" sz="1400" dirty="0"/>
              <a:t>Mobile </a:t>
            </a:r>
          </a:p>
          <a:p>
            <a:r>
              <a:rPr lang="en-GB" sz="1400" dirty="0"/>
              <a:t>station</a:t>
            </a:r>
          </a:p>
        </p:txBody>
      </p:sp>
      <p:sp>
        <p:nvSpPr>
          <p:cNvPr id="77" name="TextBox 76"/>
          <p:cNvSpPr txBox="1"/>
          <p:nvPr/>
        </p:nvSpPr>
        <p:spPr>
          <a:xfrm>
            <a:off x="6024293" y="4118425"/>
            <a:ext cx="479618" cy="369332"/>
          </a:xfrm>
          <a:prstGeom prst="rect">
            <a:avLst/>
          </a:prstGeom>
          <a:noFill/>
        </p:spPr>
        <p:txBody>
          <a:bodyPr wrap="none" rtlCol="0">
            <a:spAutoFit/>
          </a:bodyPr>
          <a:lstStyle/>
          <a:p>
            <a:r>
              <a:rPr lang="en-GB" dirty="0"/>
              <a:t>EIR</a:t>
            </a:r>
          </a:p>
        </p:txBody>
      </p:sp>
      <p:sp>
        <p:nvSpPr>
          <p:cNvPr id="79" name="TextBox 78"/>
          <p:cNvSpPr txBox="1"/>
          <p:nvPr/>
        </p:nvSpPr>
        <p:spPr>
          <a:xfrm>
            <a:off x="3111946" y="5061015"/>
            <a:ext cx="1892698" cy="307777"/>
          </a:xfrm>
          <a:prstGeom prst="rect">
            <a:avLst/>
          </a:prstGeom>
          <a:noFill/>
        </p:spPr>
        <p:txBody>
          <a:bodyPr wrap="none" rtlCol="0">
            <a:spAutoFit/>
          </a:bodyPr>
          <a:lstStyle/>
          <a:p>
            <a:r>
              <a:rPr lang="en-GB" sz="1400" dirty="0"/>
              <a:t>Base Station subsystem</a:t>
            </a:r>
          </a:p>
        </p:txBody>
      </p:sp>
      <p:sp>
        <p:nvSpPr>
          <p:cNvPr id="84" name="TextBox 83"/>
          <p:cNvSpPr txBox="1"/>
          <p:nvPr/>
        </p:nvSpPr>
        <p:spPr>
          <a:xfrm>
            <a:off x="5905273" y="4847771"/>
            <a:ext cx="1246755" cy="738664"/>
          </a:xfrm>
          <a:prstGeom prst="rect">
            <a:avLst/>
          </a:prstGeom>
          <a:noFill/>
        </p:spPr>
        <p:txBody>
          <a:bodyPr wrap="square" rtlCol="0">
            <a:spAutoFit/>
          </a:bodyPr>
          <a:lstStyle/>
          <a:p>
            <a:r>
              <a:rPr lang="en-GB" sz="1400" dirty="0"/>
              <a:t>OPERATIONAL SUPPORT SUBSYSTEM</a:t>
            </a:r>
            <a:r>
              <a:rPr lang="en-GB" sz="1400" b="1" dirty="0"/>
              <a:t>                               </a:t>
            </a:r>
          </a:p>
        </p:txBody>
      </p:sp>
      <p:cxnSp>
        <p:nvCxnSpPr>
          <p:cNvPr id="8" name="Straight Connector 7"/>
          <p:cNvCxnSpPr/>
          <p:nvPr/>
        </p:nvCxnSpPr>
        <p:spPr>
          <a:xfrm>
            <a:off x="3555162" y="1729901"/>
            <a:ext cx="12878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flipH="1">
            <a:off x="3517583" y="3047980"/>
            <a:ext cx="152122" cy="1"/>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3669705" y="1729901"/>
            <a:ext cx="14238" cy="1318079"/>
          </a:xfrm>
          <a:prstGeom prst="line">
            <a:avLst/>
          </a:prstGeom>
          <a:ln w="38100"/>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V="1">
            <a:off x="3683943" y="2219534"/>
            <a:ext cx="301348" cy="12253"/>
          </a:xfrm>
          <a:prstGeom prst="line">
            <a:avLst/>
          </a:prstGeom>
          <a:ln w="381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H="1">
            <a:off x="3502310" y="3519836"/>
            <a:ext cx="155695" cy="1"/>
          </a:xfrm>
          <a:prstGeom prst="line">
            <a:avLst/>
          </a:prstGeom>
          <a:ln w="38100"/>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flipH="1" flipV="1">
            <a:off x="3476354" y="4281579"/>
            <a:ext cx="190765" cy="21512"/>
          </a:xfrm>
          <a:prstGeom prst="line">
            <a:avLst/>
          </a:prstGeom>
          <a:ln w="38100"/>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3644254" y="3521195"/>
            <a:ext cx="24555" cy="781896"/>
          </a:xfrm>
          <a:prstGeom prst="line">
            <a:avLst/>
          </a:prstGeom>
          <a:ln w="38100"/>
        </p:spPr>
        <p:style>
          <a:lnRef idx="1">
            <a:schemeClr val="dk1"/>
          </a:lnRef>
          <a:fillRef idx="0">
            <a:schemeClr val="dk1"/>
          </a:fillRef>
          <a:effectRef idx="0">
            <a:schemeClr val="dk1"/>
          </a:effectRef>
          <a:fontRef idx="minor">
            <a:schemeClr val="tx1"/>
          </a:fontRef>
        </p:style>
      </p:cxnSp>
      <p:cxnSp>
        <p:nvCxnSpPr>
          <p:cNvPr id="92" name="Straight Connector 91"/>
          <p:cNvCxnSpPr>
            <a:endCxn id="28" idx="1"/>
          </p:cNvCxnSpPr>
          <p:nvPr/>
        </p:nvCxnSpPr>
        <p:spPr>
          <a:xfrm flipV="1">
            <a:off x="3670764" y="3851415"/>
            <a:ext cx="322063" cy="34325"/>
          </a:xfrm>
          <a:prstGeom prst="line">
            <a:avLst/>
          </a:prstGeom>
          <a:ln w="38100"/>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a:off x="5355771" y="3163545"/>
            <a:ext cx="449943" cy="16785"/>
          </a:xfrm>
          <a:prstGeom prst="line">
            <a:avLst/>
          </a:prstGeom>
          <a:ln w="38100"/>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a:off x="4766953" y="2305521"/>
            <a:ext cx="58881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0" name="Straight Connector 99"/>
          <p:cNvCxnSpPr/>
          <p:nvPr/>
        </p:nvCxnSpPr>
        <p:spPr>
          <a:xfrm>
            <a:off x="4766953" y="3976267"/>
            <a:ext cx="588818"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2" name="Straight Connector 101"/>
          <p:cNvCxnSpPr/>
          <p:nvPr/>
        </p:nvCxnSpPr>
        <p:spPr>
          <a:xfrm>
            <a:off x="5355771" y="2305521"/>
            <a:ext cx="0" cy="1670746"/>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354829087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348343"/>
            <a:ext cx="11379200" cy="7305902"/>
          </a:xfrm>
        </p:spPr>
        <p:txBody>
          <a:bodyPr>
            <a:normAutofit/>
          </a:bodyPr>
          <a:lstStyle/>
          <a:p>
            <a:pPr>
              <a:buFont typeface="Wingdings" panose="05000000000000000000" pitchFamily="2" charset="2"/>
              <a:buChar char="Ø"/>
            </a:pPr>
            <a:r>
              <a:rPr lang="en-GB" dirty="0"/>
              <a:t>(1) Mobile Station consists of two entities: Mobile Equipment and Subscriber Identity Module.</a:t>
            </a:r>
          </a:p>
          <a:p>
            <a:pPr>
              <a:buFont typeface="Wingdings" panose="05000000000000000000" pitchFamily="2" charset="2"/>
              <a:buChar char="Ø"/>
            </a:pPr>
            <a:endParaRPr lang="en-GB" dirty="0"/>
          </a:p>
          <a:p>
            <a:pPr>
              <a:buFont typeface="Wingdings" panose="05000000000000000000" pitchFamily="2" charset="2"/>
              <a:buChar char="Ø"/>
            </a:pPr>
            <a:r>
              <a:rPr lang="en-GB" dirty="0"/>
              <a:t>A mobile station communicates across the air interface with a base transceiver in the same cell in which the mobile subscriber unit is located.</a:t>
            </a:r>
          </a:p>
          <a:p>
            <a:pPr>
              <a:buFont typeface="Wingdings" panose="05000000000000000000" pitchFamily="2" charset="2"/>
              <a:buChar char="Ø"/>
            </a:pPr>
            <a:endParaRPr lang="en-GB" dirty="0"/>
          </a:p>
          <a:p>
            <a:pPr>
              <a:buFont typeface="Wingdings" panose="05000000000000000000" pitchFamily="2" charset="2"/>
              <a:buChar char="Ø"/>
            </a:pPr>
            <a:r>
              <a:rPr lang="en-GB" dirty="0"/>
              <a:t>The ME refers to the physical device, which comprise of transceiver, digital signal processor, and the antenna.</a:t>
            </a:r>
          </a:p>
          <a:p>
            <a:pPr>
              <a:buFont typeface="Wingdings" panose="05000000000000000000" pitchFamily="2" charset="2"/>
              <a:buChar char="Ø"/>
            </a:pPr>
            <a:endParaRPr lang="en-GB" dirty="0"/>
          </a:p>
          <a:p>
            <a:pPr>
              <a:buFont typeface="Wingdings" panose="05000000000000000000" pitchFamily="2" charset="2"/>
              <a:buChar char="Ø"/>
            </a:pPr>
            <a:r>
              <a:rPr lang="en-GB" dirty="0"/>
              <a:t>The SIM is unique to the ME system and has a memory of 32kb.</a:t>
            </a:r>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marL="0" indent="0">
              <a:buNone/>
            </a:pPr>
            <a:endParaRPr lang="en-GB" dirty="0"/>
          </a:p>
        </p:txBody>
      </p:sp>
    </p:spTree>
    <p:extLst>
      <p:ext uri="{BB962C8B-B14F-4D97-AF65-F5344CB8AC3E}">
        <p14:creationId xmlns:p14="http://schemas.microsoft.com/office/powerpoint/2010/main" xmlns="" val="28846715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7765"/>
          </a:xfrm>
        </p:spPr>
        <p:txBody>
          <a:bodyPr>
            <a:normAutofit fontScale="90000"/>
          </a:bodyPr>
          <a:lstStyle/>
          <a:p>
            <a:r>
              <a:rPr lang="en-GB" dirty="0"/>
              <a:t/>
            </a:r>
            <a:br>
              <a:rPr lang="en-GB" dirty="0"/>
            </a:br>
            <a:r>
              <a:rPr lang="en-GB" dirty="0"/>
              <a:t>Mobile Equipment (ME)</a:t>
            </a:r>
            <a:br>
              <a:rPr lang="en-GB" dirty="0"/>
            </a:br>
            <a:endParaRPr lang="en-GB" dirty="0"/>
          </a:p>
        </p:txBody>
      </p:sp>
      <p:sp>
        <p:nvSpPr>
          <p:cNvPr id="3" name="Content Placeholder 2"/>
          <p:cNvSpPr>
            <a:spLocks noGrp="1"/>
          </p:cNvSpPr>
          <p:nvPr>
            <p:ph idx="1"/>
          </p:nvPr>
        </p:nvSpPr>
        <p:spPr>
          <a:xfrm>
            <a:off x="838200" y="1282890"/>
            <a:ext cx="10515600" cy="4894073"/>
          </a:xfrm>
        </p:spPr>
        <p:txBody>
          <a:bodyPr/>
          <a:lstStyle/>
          <a:p>
            <a:r>
              <a:rPr lang="en-GB" dirty="0"/>
              <a:t>It is a portable hand held device</a:t>
            </a:r>
          </a:p>
          <a:p>
            <a:endParaRPr lang="en-GB" dirty="0"/>
          </a:p>
          <a:p>
            <a:r>
              <a:rPr lang="en-GB" dirty="0"/>
              <a:t> It is uniquely identified by an International Mobile Equipment Identity (IMEI) Number.</a:t>
            </a:r>
          </a:p>
          <a:p>
            <a:endParaRPr lang="en-GB" dirty="0"/>
          </a:p>
          <a:p>
            <a:r>
              <a:rPr lang="en-GB" dirty="0"/>
              <a:t> It is used for voice, video and data transmission, it also monitors </a:t>
            </a:r>
          </a:p>
          <a:p>
            <a:pPr marL="0" indent="0">
              <a:buNone/>
            </a:pPr>
            <a:r>
              <a:rPr lang="en-GB" dirty="0"/>
              <a:t>    power and signal quality of surrounding cells for optimum handover.</a:t>
            </a:r>
          </a:p>
          <a:p>
            <a:pPr marL="0" indent="0">
              <a:buNone/>
            </a:pPr>
            <a:r>
              <a:rPr lang="en-GB" dirty="0"/>
              <a:t> </a:t>
            </a:r>
          </a:p>
          <a:p>
            <a:r>
              <a:rPr lang="en-GB" dirty="0"/>
              <a:t>160 characters long </a:t>
            </a:r>
            <a:r>
              <a:rPr lang="en-GB" dirty="0" err="1"/>
              <a:t>sms</a:t>
            </a:r>
            <a:r>
              <a:rPr lang="en-GB" dirty="0"/>
              <a:t> can be sent using mobile equipment</a:t>
            </a:r>
          </a:p>
          <a:p>
            <a:endParaRPr lang="en-GB" dirty="0"/>
          </a:p>
        </p:txBody>
      </p:sp>
    </p:spTree>
    <p:extLst>
      <p:ext uri="{BB962C8B-B14F-4D97-AF65-F5344CB8AC3E}">
        <p14:creationId xmlns:p14="http://schemas.microsoft.com/office/powerpoint/2010/main" xmlns="" val="2726519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8582"/>
          </a:xfrm>
        </p:spPr>
        <p:txBody>
          <a:bodyPr>
            <a:noAutofit/>
          </a:bodyPr>
          <a:lstStyle/>
          <a:p>
            <a:r>
              <a:rPr lang="en-GB" sz="2800" b="1" dirty="0"/>
              <a:t>KEY DIFFERENCES BETWEEN LOOSELY COUPLED AND TIGHTLY COUPLED MULTIPROCESSOR SYSTEMS ARE:</a:t>
            </a:r>
          </a:p>
        </p:txBody>
      </p:sp>
      <p:sp>
        <p:nvSpPr>
          <p:cNvPr id="3" name="Content Placeholder 2"/>
          <p:cNvSpPr>
            <a:spLocks noGrp="1"/>
          </p:cNvSpPr>
          <p:nvPr>
            <p:ph idx="1"/>
          </p:nvPr>
        </p:nvSpPr>
        <p:spPr>
          <a:xfrm>
            <a:off x="696037" y="1173708"/>
            <a:ext cx="10657764" cy="5003255"/>
          </a:xfrm>
        </p:spPr>
        <p:txBody>
          <a:bodyPr>
            <a:normAutofit fontScale="85000" lnSpcReduction="20000"/>
          </a:bodyPr>
          <a:lstStyle/>
          <a:p>
            <a:pPr>
              <a:buFont typeface="Wingdings" panose="05000000000000000000" pitchFamily="2" charset="2"/>
              <a:buChar char="Ø"/>
            </a:pPr>
            <a:r>
              <a:rPr lang="en-GB" dirty="0"/>
              <a:t>Loosely coupled system has distributed memory where as tightly coupled system has shared memory.</a:t>
            </a:r>
          </a:p>
          <a:p>
            <a:pPr>
              <a:buFont typeface="Wingdings" panose="05000000000000000000" pitchFamily="2" charset="2"/>
              <a:buChar char="Ø"/>
            </a:pPr>
            <a:r>
              <a:rPr lang="en-GB" dirty="0"/>
              <a:t>Loosely coupled is efficient when the tasks running on different processor has minimal interaction between then. While, the tightly coupled system can take a higher degree of interaction between processors and is efficient for high-speed and real-time processing.</a:t>
            </a:r>
          </a:p>
          <a:p>
            <a:pPr>
              <a:buFont typeface="Wingdings" panose="05000000000000000000" pitchFamily="2" charset="2"/>
              <a:buChar char="Ø"/>
            </a:pPr>
            <a:r>
              <a:rPr lang="en-GB" dirty="0"/>
              <a:t>The loosely coupled system generally do not encounter memory conflict which is mostly experienced by tightly coupled system.</a:t>
            </a:r>
          </a:p>
          <a:p>
            <a:pPr>
              <a:buFont typeface="Wingdings" panose="05000000000000000000" pitchFamily="2" charset="2"/>
              <a:buChar char="Ø"/>
            </a:pPr>
            <a:r>
              <a:rPr lang="en-GB" dirty="0"/>
              <a:t>The data rate of the loosely coupled system is low whereas the data rate of tightly coupled system is high.</a:t>
            </a:r>
          </a:p>
          <a:p>
            <a:pPr>
              <a:buFont typeface="Wingdings" panose="05000000000000000000" pitchFamily="2" charset="2"/>
              <a:buChar char="Ø"/>
            </a:pPr>
            <a:r>
              <a:rPr lang="en-GB" dirty="0"/>
              <a:t>The loosely coupled system is less expensive but larger in size whereas tightly coupled system is more expensive but compact in size.</a:t>
            </a:r>
          </a:p>
          <a:p>
            <a:pPr>
              <a:buFont typeface="Wingdings" panose="05000000000000000000" pitchFamily="2" charset="2"/>
              <a:buChar char="Ø"/>
            </a:pPr>
            <a:r>
              <a:rPr lang="en-GB" dirty="0"/>
              <a:t>The Interconnection network in a loosely coupled system is message transfer system (MTS) whereas, in a tightly coupled system the Interconnection networks are Processor-Memory Interconnection network. (PMIN) and the Interrupt-signal Interconnection Network (ISIN).</a:t>
            </a:r>
          </a:p>
        </p:txBody>
      </p:sp>
    </p:spTree>
    <p:extLst>
      <p:ext uri="{BB962C8B-B14F-4D97-AF65-F5344CB8AC3E}">
        <p14:creationId xmlns:p14="http://schemas.microsoft.com/office/powerpoint/2010/main" xmlns="" val="5581146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2263"/>
            <a:ext cx="10515600" cy="5644700"/>
          </a:xfrm>
        </p:spPr>
        <p:txBody>
          <a:bodyPr/>
          <a:lstStyle/>
          <a:p>
            <a:pPr marL="0" indent="0">
              <a:buNone/>
            </a:pPr>
            <a:r>
              <a:rPr lang="en-GB" dirty="0"/>
              <a:t> b -  Subscriber Identity Module (SIM)</a:t>
            </a:r>
          </a:p>
          <a:p>
            <a:pPr marL="0" indent="0">
              <a:buNone/>
            </a:pPr>
            <a:r>
              <a:rPr lang="en-GB" dirty="0"/>
              <a:t>	   -  It is a smart card that contains the International Mobile 	 n 	      Subscriber Identity (IMSI) number.</a:t>
            </a:r>
          </a:p>
          <a:p>
            <a:pPr marL="0" indent="0">
              <a:buNone/>
            </a:pPr>
            <a:r>
              <a:rPr lang="en-GB" dirty="0"/>
              <a:t>              -  It allows user to send and receive voice, data and other 		      subscriber services.</a:t>
            </a:r>
          </a:p>
          <a:p>
            <a:pPr marL="0" indent="0">
              <a:buNone/>
            </a:pPr>
            <a:r>
              <a:rPr lang="en-GB" dirty="0"/>
              <a:t>               -  It is usually protected by password or pin.</a:t>
            </a:r>
          </a:p>
          <a:p>
            <a:pPr marL="0" indent="0">
              <a:buNone/>
            </a:pPr>
            <a:r>
              <a:rPr lang="en-GB" dirty="0"/>
              <a:t>               -  It contains encoded network identification details, it has key 	       information to activate the phone.</a:t>
            </a:r>
          </a:p>
          <a:p>
            <a:pPr marL="0" indent="0">
              <a:buNone/>
            </a:pPr>
            <a:r>
              <a:rPr lang="en-GB" dirty="0"/>
              <a:t>               -  it can be moved from one mobile to another</a:t>
            </a:r>
          </a:p>
          <a:p>
            <a:pPr marL="0" indent="0">
              <a:buNone/>
            </a:pPr>
            <a:endParaRPr lang="en-GB" dirty="0"/>
          </a:p>
        </p:txBody>
      </p:sp>
    </p:spTree>
    <p:extLst>
      <p:ext uri="{BB962C8B-B14F-4D97-AF65-F5344CB8AC3E}">
        <p14:creationId xmlns:p14="http://schemas.microsoft.com/office/powerpoint/2010/main" xmlns="" val="25799076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971" y="245660"/>
            <a:ext cx="10874829" cy="5931303"/>
          </a:xfrm>
        </p:spPr>
        <p:txBody>
          <a:bodyPr>
            <a:normAutofit fontScale="62500" lnSpcReduction="20000"/>
          </a:bodyPr>
          <a:lstStyle/>
          <a:p>
            <a:pPr>
              <a:buFont typeface="Wingdings" panose="05000000000000000000" pitchFamily="2" charset="2"/>
              <a:buChar char="Ø"/>
            </a:pPr>
            <a:r>
              <a:rPr lang="en-GB" dirty="0"/>
              <a:t>(2) 	Based station subsystem (BSS): </a:t>
            </a:r>
          </a:p>
          <a:p>
            <a:pPr>
              <a:buFont typeface="Wingdings" panose="05000000000000000000" pitchFamily="2" charset="2"/>
              <a:buChar char="Ø"/>
            </a:pPr>
            <a:r>
              <a:rPr lang="en-GB" dirty="0"/>
              <a:t>  It is also known as Radio station subsystem, it provides and manages radio transmission paths between the Mobile Station and the Mobile Switching Centre (MSC). 	</a:t>
            </a:r>
          </a:p>
          <a:p>
            <a:pPr>
              <a:buFont typeface="Wingdings" panose="05000000000000000000" pitchFamily="2" charset="2"/>
              <a:buChar char="Ø"/>
            </a:pPr>
            <a:r>
              <a:rPr lang="en-GB" dirty="0"/>
              <a:t>BSS also manages Interface between the Mobile station and all other subsystems of GSM. It consist of Base Transceiver Station(BTS) and Base Station Controller (BSC).</a:t>
            </a:r>
          </a:p>
          <a:p>
            <a:pPr>
              <a:buFont typeface="Wingdings" panose="05000000000000000000" pitchFamily="2" charset="2"/>
              <a:buChar char="Ø"/>
            </a:pPr>
            <a:endParaRPr lang="en-GB" dirty="0"/>
          </a:p>
          <a:p>
            <a:pPr marL="0" indent="0">
              <a:buNone/>
            </a:pPr>
            <a:r>
              <a:rPr lang="en-GB" dirty="0"/>
              <a:t>   a</a:t>
            </a:r>
            <a:r>
              <a:rPr lang="en-GB" b="1" dirty="0"/>
              <a:t>	Base Transceiver Station (BTS)</a:t>
            </a:r>
          </a:p>
          <a:p>
            <a:pPr marL="0" indent="0">
              <a:buNone/>
            </a:pPr>
            <a:r>
              <a:rPr lang="en-GB" dirty="0"/>
              <a:t>       -	Each BTS defines a single cell. A cell can have a radius of between 100m to 35km.</a:t>
            </a:r>
          </a:p>
          <a:p>
            <a:pPr marL="0" indent="0">
              <a:buNone/>
            </a:pPr>
            <a:r>
              <a:rPr lang="en-GB" dirty="0"/>
              <a:t>       -         It encodes, encrypts, multiplexes, modulate and feeds the R/F signal to the antenna.</a:t>
            </a:r>
          </a:p>
          <a:p>
            <a:pPr marL="0" indent="0">
              <a:buNone/>
            </a:pPr>
            <a:r>
              <a:rPr lang="en-GB" dirty="0"/>
              <a:t>       -         It consists of transceivers Units</a:t>
            </a:r>
          </a:p>
          <a:p>
            <a:pPr marL="0" indent="0">
              <a:buNone/>
            </a:pPr>
            <a:r>
              <a:rPr lang="en-GB" dirty="0"/>
              <a:t>       -	It communicates with mobile stations via radio air Interface and also communicates with BSC via A-</a:t>
            </a:r>
            <a:r>
              <a:rPr lang="en-GB" dirty="0" err="1"/>
              <a:t>bis</a:t>
            </a:r>
            <a:r>
              <a:rPr lang="en-GB" dirty="0"/>
              <a:t>            Interface.</a:t>
            </a:r>
          </a:p>
          <a:p>
            <a:pPr marL="0" indent="0">
              <a:buNone/>
            </a:pPr>
            <a:r>
              <a:rPr lang="en-GB" dirty="0"/>
              <a:t>   b  -	</a:t>
            </a:r>
            <a:r>
              <a:rPr lang="en-GB" b="1" dirty="0"/>
              <a:t>Based Station Controller (BSC)</a:t>
            </a:r>
          </a:p>
          <a:p>
            <a:pPr marL="0" indent="0">
              <a:buNone/>
            </a:pPr>
            <a:r>
              <a:rPr lang="en-GB" dirty="0"/>
              <a:t>	It manages radio resources for BTS.  A BSC  control one or more BTS</a:t>
            </a:r>
          </a:p>
          <a:p>
            <a:pPr marL="0" indent="0">
              <a:buNone/>
            </a:pPr>
            <a:r>
              <a:rPr lang="en-GB" dirty="0"/>
              <a:t>     -           It assigns frequency and time slots for all mobile station in its area.</a:t>
            </a:r>
          </a:p>
          <a:p>
            <a:pPr marL="0" indent="0">
              <a:buNone/>
            </a:pPr>
            <a:r>
              <a:rPr lang="en-GB" dirty="0"/>
              <a:t>     -	It handle call set-up, transcoding and adaption functionality handover for each MS radio and power                                      C                control.</a:t>
            </a:r>
          </a:p>
          <a:p>
            <a:pPr marL="0" indent="0">
              <a:buNone/>
            </a:pPr>
            <a:r>
              <a:rPr lang="en-GB" dirty="0"/>
              <a:t>     -	It communicate with MSC via A Interface and also with BTS.</a:t>
            </a:r>
          </a:p>
          <a:p>
            <a:pPr marL="0" indent="0">
              <a:buNone/>
            </a:pPr>
            <a:endParaRPr lang="en-GB" dirty="0"/>
          </a:p>
          <a:p>
            <a:pPr marL="0" indent="0">
              <a:buNone/>
            </a:pPr>
            <a:r>
              <a:rPr lang="en-GB" dirty="0"/>
              <a:t>	     </a:t>
            </a:r>
          </a:p>
        </p:txBody>
      </p:sp>
    </p:spTree>
    <p:extLst>
      <p:ext uri="{BB962C8B-B14F-4D97-AF65-F5344CB8AC3E}">
        <p14:creationId xmlns:p14="http://schemas.microsoft.com/office/powerpoint/2010/main" xmlns="" val="28463970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4114" y="682171"/>
            <a:ext cx="10729686" cy="5494792"/>
          </a:xfrm>
        </p:spPr>
        <p:txBody>
          <a:bodyPr>
            <a:normAutofit fontScale="85000" lnSpcReduction="20000"/>
          </a:bodyPr>
          <a:lstStyle/>
          <a:p>
            <a:pPr>
              <a:buFont typeface="Wingdings" panose="05000000000000000000" pitchFamily="2" charset="2"/>
              <a:buChar char="Ø"/>
            </a:pPr>
            <a:r>
              <a:rPr lang="en-GB" dirty="0"/>
              <a:t>(3) 	Network switching subsystem (NSS). It manages the switching functions 	of 	the system and allows MSC to communicate with other Networks such as 	PSTN and ISDN,</a:t>
            </a:r>
          </a:p>
          <a:p>
            <a:pPr marL="0" indent="0">
              <a:buNone/>
            </a:pPr>
            <a:r>
              <a:rPr lang="en-GB" dirty="0"/>
              <a:t>    a  -	Mobile Switching Centre. (MSC)</a:t>
            </a:r>
          </a:p>
          <a:p>
            <a:pPr marL="0" indent="0">
              <a:buNone/>
            </a:pPr>
            <a:r>
              <a:rPr lang="en-GB" dirty="0"/>
              <a:t>        -	It is the heart of the network. It manages communication between 	GSM and other Network</a:t>
            </a:r>
          </a:p>
          <a:p>
            <a:pPr marL="0" indent="0">
              <a:buNone/>
            </a:pPr>
            <a:r>
              <a:rPr lang="en-GB" dirty="0"/>
              <a:t>        -	It manages call set-up function, routing and basic switching.</a:t>
            </a:r>
          </a:p>
          <a:p>
            <a:pPr marL="0" indent="0">
              <a:buNone/>
            </a:pPr>
            <a:r>
              <a:rPr lang="en-GB" dirty="0"/>
              <a:t>        -	It performs mobility management including registration, location 	updating 	and inter BSS and inter MSC call handoff.</a:t>
            </a:r>
          </a:p>
          <a:p>
            <a:pPr marL="0" indent="0">
              <a:buNone/>
            </a:pPr>
            <a:r>
              <a:rPr lang="en-GB" dirty="0"/>
              <a:t>        - 	It provides billing information.</a:t>
            </a:r>
          </a:p>
          <a:p>
            <a:pPr marL="0" indent="0">
              <a:buNone/>
            </a:pPr>
            <a:r>
              <a:rPr lang="en-GB" dirty="0"/>
              <a:t>        -	MSC does gateway function while its customers roam to other network by 	using HLR/VLR.</a:t>
            </a:r>
          </a:p>
          <a:p>
            <a:pPr marL="0" indent="0">
              <a:buNone/>
            </a:pPr>
            <a:r>
              <a:rPr lang="en-GB" dirty="0"/>
              <a:t>    b  -	Home Location Registration (HLR). It is a permanent database about 	mobile subscribers in a large services area.  </a:t>
            </a:r>
          </a:p>
          <a:p>
            <a:pPr marL="0" indent="0">
              <a:buNone/>
            </a:pPr>
            <a:r>
              <a:rPr lang="en-GB" dirty="0"/>
              <a:t>        -	It database contains IMSI, IMSISDN, prepaid/post-paid, roaming restriction, 	supplementary services.</a:t>
            </a:r>
          </a:p>
        </p:txBody>
      </p:sp>
    </p:spTree>
    <p:extLst>
      <p:ext uri="{BB962C8B-B14F-4D97-AF65-F5344CB8AC3E}">
        <p14:creationId xmlns:p14="http://schemas.microsoft.com/office/powerpoint/2010/main" xmlns="" val="2872427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086" y="348343"/>
            <a:ext cx="10758714" cy="5828620"/>
          </a:xfrm>
        </p:spPr>
        <p:txBody>
          <a:bodyPr>
            <a:normAutofit fontScale="92500"/>
          </a:bodyPr>
          <a:lstStyle/>
          <a:p>
            <a:pPr marL="0" indent="0">
              <a:buNone/>
            </a:pPr>
            <a:r>
              <a:rPr lang="en-GB" dirty="0"/>
              <a:t> c  -	Visitor Location Registers (VLR)</a:t>
            </a:r>
          </a:p>
          <a:p>
            <a:pPr marL="0" indent="0">
              <a:buNone/>
            </a:pPr>
            <a:r>
              <a:rPr lang="en-GB" dirty="0"/>
              <a:t>     -	It is a temporary  database which updates whenever an MS enter 	inside the coverage area of an MSC.	</a:t>
            </a:r>
          </a:p>
          <a:p>
            <a:pPr marL="0" indent="0">
              <a:buNone/>
            </a:pPr>
            <a:r>
              <a:rPr lang="en-GB" dirty="0"/>
              <a:t>     -	It controls mobile roaming in its area.</a:t>
            </a:r>
          </a:p>
          <a:p>
            <a:pPr marL="0" indent="0">
              <a:buNone/>
            </a:pPr>
            <a:r>
              <a:rPr lang="en-GB" dirty="0"/>
              <a:t>     -	It reduces number of queries to HLR.</a:t>
            </a:r>
          </a:p>
          <a:p>
            <a:pPr marL="0" indent="0">
              <a:buNone/>
            </a:pPr>
            <a:r>
              <a:rPr lang="en-GB" dirty="0"/>
              <a:t> D - 	Authentication Centre</a:t>
            </a:r>
          </a:p>
          <a:p>
            <a:pPr marL="0" indent="0">
              <a:buNone/>
            </a:pPr>
            <a:r>
              <a:rPr lang="en-GB" dirty="0"/>
              <a:t>     -	It provides protection against intruders in air interface.</a:t>
            </a:r>
          </a:p>
          <a:p>
            <a:pPr marL="0" indent="0">
              <a:buNone/>
            </a:pPr>
            <a:r>
              <a:rPr lang="en-GB" dirty="0"/>
              <a:t>     -	It maintains authentication Keys and algorithms and provide 	security 	triplets (RAND, SRES, KI).</a:t>
            </a:r>
          </a:p>
          <a:p>
            <a:pPr marL="0" indent="0">
              <a:buNone/>
            </a:pPr>
            <a:r>
              <a:rPr lang="en-GB" dirty="0"/>
              <a:t> E  -	Equipment Identity Registry (EIR)</a:t>
            </a:r>
          </a:p>
          <a:p>
            <a:pPr marL="0" indent="0">
              <a:buNone/>
            </a:pPr>
            <a:r>
              <a:rPr lang="en-GB" dirty="0"/>
              <a:t>     -	It is a database that is used to track handset using the IMEI number.</a:t>
            </a:r>
          </a:p>
          <a:p>
            <a:pPr marL="0" indent="0">
              <a:buNone/>
            </a:pPr>
            <a:r>
              <a:rPr lang="en-GB" dirty="0"/>
              <a:t>     -	It is made up of three sub-classes, white list, black list and the grey list.</a:t>
            </a:r>
          </a:p>
        </p:txBody>
      </p:sp>
    </p:spTree>
    <p:extLst>
      <p:ext uri="{BB962C8B-B14F-4D97-AF65-F5344CB8AC3E}">
        <p14:creationId xmlns:p14="http://schemas.microsoft.com/office/powerpoint/2010/main" xmlns="" val="3176342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971" y="362857"/>
            <a:ext cx="10874829" cy="5814106"/>
          </a:xfrm>
        </p:spPr>
        <p:txBody>
          <a:bodyPr/>
          <a:lstStyle/>
          <a:p>
            <a:pPr>
              <a:buFont typeface="Wingdings" panose="05000000000000000000" pitchFamily="2" charset="2"/>
              <a:buChar char="Ø"/>
            </a:pPr>
            <a:r>
              <a:rPr lang="en-GB" dirty="0"/>
              <a:t> 4	Operational Support Subsystem (OSS)</a:t>
            </a:r>
          </a:p>
          <a:p>
            <a:pPr marL="0" indent="0">
              <a:buNone/>
            </a:pPr>
            <a:r>
              <a:rPr lang="en-GB" dirty="0"/>
              <a:t>     -	It supports the operation and maintenance of GSM and allows 	system engineers to monitor, diagnose and troubleshoot all aspects 	of GSM system.</a:t>
            </a:r>
          </a:p>
          <a:p>
            <a:pPr marL="0" indent="0">
              <a:buNone/>
            </a:pPr>
            <a:r>
              <a:rPr lang="en-GB" dirty="0"/>
              <a:t>      -	It supports one or more Operation Maintenance Centre (OMC) 	which are used to monitor the performance of each MS, BTS, BSC 	and MSC within a GSM system.</a:t>
            </a:r>
          </a:p>
          <a:p>
            <a:pPr marL="0" indent="0">
              <a:buNone/>
            </a:pPr>
            <a:r>
              <a:rPr lang="en-GB" dirty="0"/>
              <a:t>      -	It has three main functions.</a:t>
            </a:r>
          </a:p>
          <a:p>
            <a:pPr marL="0" indent="0">
              <a:buNone/>
            </a:pPr>
            <a:r>
              <a:rPr lang="en-GB" dirty="0"/>
              <a:t>      -	To maintain all telecommunication hardware and network 	operations with a particular market.</a:t>
            </a:r>
          </a:p>
          <a:p>
            <a:pPr marL="0" indent="0">
              <a:buNone/>
            </a:pPr>
            <a:r>
              <a:rPr lang="en-GB" dirty="0"/>
              <a:t>      -	To manage all charging and billing procedure.</a:t>
            </a:r>
          </a:p>
          <a:p>
            <a:pPr marL="0" indent="0">
              <a:buNone/>
            </a:pPr>
            <a:r>
              <a:rPr lang="en-GB" dirty="0"/>
              <a:t>      -	To manage all mobile equipment in the system.</a:t>
            </a:r>
          </a:p>
          <a:p>
            <a:pPr marL="0" indent="0">
              <a:buNone/>
            </a:pPr>
            <a:endParaRPr lang="en-GB" dirty="0"/>
          </a:p>
        </p:txBody>
      </p:sp>
    </p:spTree>
    <p:extLst>
      <p:ext uri="{BB962C8B-B14F-4D97-AF65-F5344CB8AC3E}">
        <p14:creationId xmlns:p14="http://schemas.microsoft.com/office/powerpoint/2010/main" xmlns="" val="74815163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057" y="365126"/>
            <a:ext cx="10787743" cy="912132"/>
          </a:xfrm>
        </p:spPr>
        <p:txBody>
          <a:bodyPr/>
          <a:lstStyle/>
          <a:p>
            <a:pPr algn="ctr"/>
            <a:r>
              <a:rPr lang="en-GB" b="1" dirty="0"/>
              <a:t>INTERFACES FOR GSM NETWORK</a:t>
            </a:r>
          </a:p>
        </p:txBody>
      </p:sp>
      <p:sp>
        <p:nvSpPr>
          <p:cNvPr id="3" name="Content Placeholder 2"/>
          <p:cNvSpPr>
            <a:spLocks noGrp="1"/>
          </p:cNvSpPr>
          <p:nvPr>
            <p:ph idx="1"/>
          </p:nvPr>
        </p:nvSpPr>
        <p:spPr>
          <a:xfrm>
            <a:off x="841828" y="1103086"/>
            <a:ext cx="10511971" cy="5073877"/>
          </a:xfrm>
        </p:spPr>
        <p:txBody>
          <a:bodyPr/>
          <a:lstStyle/>
          <a:p>
            <a:pPr>
              <a:buFont typeface="Wingdings" panose="05000000000000000000" pitchFamily="2" charset="2"/>
              <a:buChar char="Ø"/>
            </a:pPr>
            <a:r>
              <a:rPr lang="en-GB" dirty="0"/>
              <a:t>UM Interface – used to communicate between BTS and MS</a:t>
            </a:r>
          </a:p>
          <a:p>
            <a:pPr>
              <a:buFont typeface="Wingdings" panose="05000000000000000000" pitchFamily="2" charset="2"/>
              <a:buChar char="Ø"/>
            </a:pPr>
            <a:r>
              <a:rPr lang="en-GB" dirty="0"/>
              <a:t>A-</a:t>
            </a:r>
            <a:r>
              <a:rPr lang="en-GB" dirty="0" err="1"/>
              <a:t>bis</a:t>
            </a:r>
            <a:r>
              <a:rPr lang="en-GB" dirty="0"/>
              <a:t> Interface – used to communicate between BSC to BTS</a:t>
            </a:r>
          </a:p>
          <a:p>
            <a:pPr>
              <a:buFont typeface="Wingdings" panose="05000000000000000000" pitchFamily="2" charset="2"/>
              <a:buChar char="Ø"/>
            </a:pPr>
            <a:r>
              <a:rPr lang="en-GB" dirty="0"/>
              <a:t>A Interface – used to communicate between BCS and MSC.</a:t>
            </a:r>
          </a:p>
          <a:p>
            <a:pPr>
              <a:buFont typeface="Wingdings" panose="05000000000000000000" pitchFamily="2" charset="2"/>
              <a:buChar char="Ø"/>
            </a:pPr>
            <a:r>
              <a:rPr lang="en-GB" dirty="0"/>
              <a:t>Singing protocol SS7 – used to communicate between MSC and other network.</a:t>
            </a:r>
          </a:p>
        </p:txBody>
      </p:sp>
      <p:sp>
        <p:nvSpPr>
          <p:cNvPr id="11" name="TextBox 10"/>
          <p:cNvSpPr txBox="1"/>
          <p:nvPr/>
        </p:nvSpPr>
        <p:spPr>
          <a:xfrm>
            <a:off x="1857829" y="4223657"/>
            <a:ext cx="487634" cy="369332"/>
          </a:xfrm>
          <a:prstGeom prst="rect">
            <a:avLst/>
          </a:prstGeom>
          <a:noFill/>
        </p:spPr>
        <p:txBody>
          <a:bodyPr wrap="none" rtlCol="0">
            <a:spAutoFit/>
          </a:bodyPr>
          <a:lstStyle/>
          <a:p>
            <a:r>
              <a:rPr lang="en-GB" dirty="0"/>
              <a:t>MS</a:t>
            </a:r>
          </a:p>
        </p:txBody>
      </p:sp>
      <p:sp>
        <p:nvSpPr>
          <p:cNvPr id="12" name="TextBox 11"/>
          <p:cNvSpPr txBox="1"/>
          <p:nvPr/>
        </p:nvSpPr>
        <p:spPr>
          <a:xfrm>
            <a:off x="3395435" y="4383314"/>
            <a:ext cx="521168" cy="369332"/>
          </a:xfrm>
          <a:prstGeom prst="rect">
            <a:avLst/>
          </a:prstGeom>
          <a:noFill/>
        </p:spPr>
        <p:txBody>
          <a:bodyPr wrap="none" rtlCol="0">
            <a:spAutoFit/>
          </a:bodyPr>
          <a:lstStyle/>
          <a:p>
            <a:r>
              <a:rPr lang="en-GB" dirty="0"/>
              <a:t>BTS</a:t>
            </a:r>
          </a:p>
        </p:txBody>
      </p:sp>
      <p:cxnSp>
        <p:nvCxnSpPr>
          <p:cNvPr id="14" name="Straight Connector 13"/>
          <p:cNvCxnSpPr>
            <a:stCxn id="6" idx="3"/>
            <a:endCxn id="7" idx="1"/>
          </p:cNvCxnSpPr>
          <p:nvPr/>
        </p:nvCxnSpPr>
        <p:spPr>
          <a:xfrm>
            <a:off x="2543628" y="4383314"/>
            <a:ext cx="555171" cy="7257"/>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4192374" y="4430094"/>
            <a:ext cx="555171" cy="7257"/>
          </a:xfrm>
          <a:prstGeom prst="line">
            <a:avLst/>
          </a:prstGeom>
          <a:ln w="38100"/>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1396999" y="3635827"/>
            <a:ext cx="9086849" cy="2177144"/>
            <a:chOff x="1396999" y="3635827"/>
            <a:chExt cx="9086849" cy="2177144"/>
          </a:xfrm>
        </p:grpSpPr>
        <p:sp>
          <p:nvSpPr>
            <p:cNvPr id="6" name="Rectangle 5"/>
            <p:cNvSpPr/>
            <p:nvPr/>
          </p:nvSpPr>
          <p:spPr>
            <a:xfrm>
              <a:off x="1396999" y="3933371"/>
              <a:ext cx="1146629" cy="899886"/>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7" name="Rectangle 6"/>
            <p:cNvSpPr/>
            <p:nvPr/>
          </p:nvSpPr>
          <p:spPr>
            <a:xfrm>
              <a:off x="3098799" y="3940628"/>
              <a:ext cx="1146629" cy="899886"/>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 name="Rectangle 7"/>
            <p:cNvSpPr/>
            <p:nvPr/>
          </p:nvSpPr>
          <p:spPr>
            <a:xfrm>
              <a:off x="4677228" y="3940628"/>
              <a:ext cx="1146629" cy="899886"/>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en-GB" dirty="0"/>
                <a:t>BSC</a:t>
              </a:r>
            </a:p>
          </p:txBody>
        </p:sp>
        <p:sp>
          <p:nvSpPr>
            <p:cNvPr id="9" name="Rectangle 8"/>
            <p:cNvSpPr/>
            <p:nvPr/>
          </p:nvSpPr>
          <p:spPr>
            <a:xfrm>
              <a:off x="6667500" y="3933371"/>
              <a:ext cx="1146629" cy="899886"/>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en-GB" dirty="0"/>
                <a:t>MSC</a:t>
              </a:r>
            </a:p>
          </p:txBody>
        </p:sp>
        <p:sp>
          <p:nvSpPr>
            <p:cNvPr id="10" name="Rectangle 9"/>
            <p:cNvSpPr/>
            <p:nvPr/>
          </p:nvSpPr>
          <p:spPr>
            <a:xfrm>
              <a:off x="9231086" y="3940627"/>
              <a:ext cx="1252762" cy="917975"/>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en-GB" dirty="0"/>
                <a:t>OTHER</a:t>
              </a:r>
            </a:p>
            <a:p>
              <a:pPr algn="ctr"/>
              <a:r>
                <a:rPr lang="en-GB" dirty="0"/>
                <a:t>NETWORK</a:t>
              </a:r>
            </a:p>
          </p:txBody>
        </p:sp>
        <p:cxnSp>
          <p:nvCxnSpPr>
            <p:cNvPr id="16" name="Straight Connector 15"/>
            <p:cNvCxnSpPr>
              <a:endCxn id="9" idx="1"/>
            </p:cNvCxnSpPr>
            <p:nvPr/>
          </p:nvCxnSpPr>
          <p:spPr>
            <a:xfrm flipV="1">
              <a:off x="5820227" y="4383314"/>
              <a:ext cx="847273" cy="7257"/>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p:cNvCxnSpPr>
              <a:endCxn id="10" idx="1"/>
            </p:cNvCxnSpPr>
            <p:nvPr/>
          </p:nvCxnSpPr>
          <p:spPr>
            <a:xfrm>
              <a:off x="7810499" y="4383315"/>
              <a:ext cx="1420587" cy="16300"/>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2821213" y="3759200"/>
              <a:ext cx="0" cy="1959429"/>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8504462" y="3635827"/>
              <a:ext cx="0" cy="1959429"/>
            </a:xfrm>
            <a:prstGeom prst="line">
              <a:avLst/>
            </a:prstGeom>
            <a:ln w="38100"/>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6243863" y="3672113"/>
              <a:ext cx="0" cy="1959429"/>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4482658" y="3853542"/>
              <a:ext cx="0" cy="1959429"/>
            </a:xfrm>
            <a:prstGeom prst="line">
              <a:avLst/>
            </a:prstGeom>
            <a:ln w="38100"/>
          </p:spPr>
          <p:style>
            <a:lnRef idx="1">
              <a:schemeClr val="dk1"/>
            </a:lnRef>
            <a:fillRef idx="0">
              <a:schemeClr val="dk1"/>
            </a:fillRef>
            <a:effectRef idx="0">
              <a:schemeClr val="dk1"/>
            </a:effectRef>
            <a:fontRef idx="minor">
              <a:schemeClr val="tx1"/>
            </a:fontRef>
          </p:style>
        </p:cxnSp>
      </p:grpSp>
      <p:sp>
        <p:nvSpPr>
          <p:cNvPr id="25" name="TextBox 24"/>
          <p:cNvSpPr txBox="1"/>
          <p:nvPr/>
        </p:nvSpPr>
        <p:spPr>
          <a:xfrm>
            <a:off x="1857829" y="5718629"/>
            <a:ext cx="1598323" cy="369332"/>
          </a:xfrm>
          <a:prstGeom prst="rect">
            <a:avLst/>
          </a:prstGeom>
          <a:noFill/>
        </p:spPr>
        <p:txBody>
          <a:bodyPr wrap="none" rtlCol="0">
            <a:spAutoFit/>
          </a:bodyPr>
          <a:lstStyle/>
          <a:p>
            <a:r>
              <a:rPr lang="en-GB" dirty="0"/>
              <a:t>UM INTERFACE</a:t>
            </a:r>
          </a:p>
        </p:txBody>
      </p:sp>
      <p:sp>
        <p:nvSpPr>
          <p:cNvPr id="26" name="TextBox 25"/>
          <p:cNvSpPr txBox="1"/>
          <p:nvPr/>
        </p:nvSpPr>
        <p:spPr>
          <a:xfrm>
            <a:off x="3835569" y="5785589"/>
            <a:ext cx="1745799" cy="369332"/>
          </a:xfrm>
          <a:prstGeom prst="rect">
            <a:avLst/>
          </a:prstGeom>
          <a:noFill/>
        </p:spPr>
        <p:txBody>
          <a:bodyPr wrap="none" rtlCol="0">
            <a:spAutoFit/>
          </a:bodyPr>
          <a:lstStyle/>
          <a:p>
            <a:r>
              <a:rPr lang="en-GB" dirty="0"/>
              <a:t>A-BIS INTERFACE</a:t>
            </a:r>
          </a:p>
        </p:txBody>
      </p:sp>
      <p:sp>
        <p:nvSpPr>
          <p:cNvPr id="27" name="TextBox 26"/>
          <p:cNvSpPr txBox="1"/>
          <p:nvPr/>
        </p:nvSpPr>
        <p:spPr>
          <a:xfrm>
            <a:off x="5803204" y="5770777"/>
            <a:ext cx="1386726" cy="369332"/>
          </a:xfrm>
          <a:prstGeom prst="rect">
            <a:avLst/>
          </a:prstGeom>
          <a:noFill/>
        </p:spPr>
        <p:txBody>
          <a:bodyPr wrap="none" rtlCol="0">
            <a:spAutoFit/>
          </a:bodyPr>
          <a:lstStyle/>
          <a:p>
            <a:r>
              <a:rPr lang="en-GB" dirty="0"/>
              <a:t>A INTERFACE</a:t>
            </a:r>
          </a:p>
        </p:txBody>
      </p:sp>
      <p:sp>
        <p:nvSpPr>
          <p:cNvPr id="28" name="TextBox 27"/>
          <p:cNvSpPr txBox="1"/>
          <p:nvPr/>
        </p:nvSpPr>
        <p:spPr>
          <a:xfrm>
            <a:off x="8172909" y="5640148"/>
            <a:ext cx="1582293" cy="369332"/>
          </a:xfrm>
          <a:prstGeom prst="rect">
            <a:avLst/>
          </a:prstGeom>
          <a:noFill/>
        </p:spPr>
        <p:txBody>
          <a:bodyPr wrap="none" rtlCol="0">
            <a:spAutoFit/>
          </a:bodyPr>
          <a:lstStyle/>
          <a:p>
            <a:r>
              <a:rPr lang="en-GB" dirty="0"/>
              <a:t>SS7 INTERFACE</a:t>
            </a:r>
          </a:p>
        </p:txBody>
      </p:sp>
      <p:sp>
        <p:nvSpPr>
          <p:cNvPr id="29" name="TextBox 28"/>
          <p:cNvSpPr txBox="1"/>
          <p:nvPr/>
        </p:nvSpPr>
        <p:spPr>
          <a:xfrm>
            <a:off x="2821213" y="6297084"/>
            <a:ext cx="3457370" cy="400110"/>
          </a:xfrm>
          <a:prstGeom prst="rect">
            <a:avLst/>
          </a:prstGeom>
          <a:noFill/>
        </p:spPr>
        <p:txBody>
          <a:bodyPr wrap="square" rtlCol="0">
            <a:spAutoFit/>
          </a:bodyPr>
          <a:lstStyle/>
          <a:p>
            <a:r>
              <a:rPr lang="en-GB" sz="2000" dirty="0"/>
              <a:t>GSM NETWORK INTERFACE</a:t>
            </a:r>
          </a:p>
        </p:txBody>
      </p:sp>
    </p:spTree>
    <p:extLst>
      <p:ext uri="{BB962C8B-B14F-4D97-AF65-F5344CB8AC3E}">
        <p14:creationId xmlns:p14="http://schemas.microsoft.com/office/powerpoint/2010/main" xmlns="" val="42228534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LOCATIZATION AND CALLING</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GB" dirty="0"/>
              <a:t>The fundamental feature of the GSM System is the automatic, worldwide localization of users for which, the system performs periodic location updates.</a:t>
            </a:r>
          </a:p>
          <a:p>
            <a:pPr>
              <a:buFont typeface="Wingdings" panose="05000000000000000000" pitchFamily="2" charset="2"/>
              <a:buChar char="Ø"/>
            </a:pPr>
            <a:r>
              <a:rPr lang="en-GB" dirty="0"/>
              <a:t>The HLR always contains information about the current location and the VLR is responsible for the current MS information update to the HLR about the location changes.</a:t>
            </a:r>
          </a:p>
          <a:p>
            <a:pPr>
              <a:buFont typeface="Wingdings" panose="05000000000000000000" pitchFamily="2" charset="2"/>
              <a:buChar char="Ø"/>
            </a:pPr>
            <a:r>
              <a:rPr lang="en-GB" dirty="0"/>
              <a:t>Changing the VLRs with Uninterrupted availability is called roaming. Roaming can take place within a network of one provider, between two providers a country and also between different providers in different countries.</a:t>
            </a:r>
          </a:p>
          <a:p>
            <a:pPr>
              <a:buFont typeface="Wingdings" panose="05000000000000000000" pitchFamily="2" charset="2"/>
              <a:buChar char="Ø"/>
            </a:pPr>
            <a:r>
              <a:rPr lang="en-GB" dirty="0"/>
              <a:t>To locate and address an MS, several numbers are needed.</a:t>
            </a:r>
          </a:p>
        </p:txBody>
      </p:sp>
    </p:spTree>
    <p:extLst>
      <p:ext uri="{BB962C8B-B14F-4D97-AF65-F5344CB8AC3E}">
        <p14:creationId xmlns:p14="http://schemas.microsoft.com/office/powerpoint/2010/main" xmlns="" val="180854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445" y="395786"/>
            <a:ext cx="10712355" cy="5781178"/>
          </a:xfrm>
        </p:spPr>
        <p:txBody>
          <a:bodyPr>
            <a:normAutofit fontScale="92500" lnSpcReduction="20000"/>
          </a:bodyPr>
          <a:lstStyle/>
          <a:p>
            <a:pPr>
              <a:buFont typeface="Wingdings" panose="05000000000000000000" pitchFamily="2" charset="2"/>
              <a:buChar char="Ø"/>
            </a:pPr>
            <a:r>
              <a:rPr lang="en-GB" dirty="0"/>
              <a:t>Mobile Station International ISDN number (MSISDN) the only important number for a user of GSM is the phone number. This number consists of the country code (cc), the national destination code (NDC) and the subscriber number (SN).</a:t>
            </a:r>
          </a:p>
          <a:p>
            <a:pPr>
              <a:buFont typeface="Wingdings" panose="05000000000000000000" pitchFamily="2" charset="2"/>
              <a:buChar char="Ø"/>
            </a:pPr>
            <a:r>
              <a:rPr lang="en-GB" dirty="0"/>
              <a:t>International Mobile Subscriber Identity (IMSI) GSM uses the IMSI for Internal Unique Identification of a subscriber. IMSI consists of a mobile country code (MCC), the mobile network code (MNC), and finally the mobile subscriber identification Number (MSIN).</a:t>
            </a:r>
          </a:p>
          <a:p>
            <a:pPr>
              <a:buFont typeface="Wingdings" panose="05000000000000000000" pitchFamily="2" charset="2"/>
              <a:buChar char="Ø"/>
            </a:pPr>
            <a:r>
              <a:rPr lang="en-GB" dirty="0"/>
              <a:t>Temporary Mobile Subscriber Identity (TMSI) to hide the IMSI, which would give away the exact identity for the user signalling over the air interface, GSM uses the 4 byte IMSI for local subscriber identification,</a:t>
            </a:r>
          </a:p>
          <a:p>
            <a:pPr>
              <a:buFont typeface="Wingdings" panose="05000000000000000000" pitchFamily="2" charset="2"/>
              <a:buChar char="Ø"/>
            </a:pPr>
            <a:r>
              <a:rPr lang="en-GB" dirty="0"/>
              <a:t>Mobile Station Roaming Number (MSRN). Another temporary address that hide the identity and location of a subscriber is MSRN. The VLR generates this address on request from the MSC, and the address is also stored in the HLR.  MSRN contains the current visitor country code (VCC). The visitor National Destination Code (VNDC). The identification of the current MSC together with then subscriber number. The NISRN helps the HLR to find a subscriber for an incoming call.</a:t>
            </a:r>
          </a:p>
        </p:txBody>
      </p:sp>
    </p:spTree>
    <p:extLst>
      <p:ext uri="{BB962C8B-B14F-4D97-AF65-F5344CB8AC3E}">
        <p14:creationId xmlns:p14="http://schemas.microsoft.com/office/powerpoint/2010/main" xmlns="" val="38400968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368489"/>
            <a:ext cx="10903424" cy="5835769"/>
          </a:xfrm>
        </p:spPr>
        <p:txBody>
          <a:bodyPr/>
          <a:lstStyle/>
          <a:p>
            <a:pPr marL="0" indent="0">
              <a:buNone/>
            </a:pPr>
            <a:r>
              <a:rPr lang="en-GB" b="1" dirty="0"/>
              <a:t>A MOBILE TERMINATED CALL (MTC)</a:t>
            </a:r>
            <a:r>
              <a:rPr lang="en-GB" dirty="0"/>
              <a:t> </a:t>
            </a:r>
          </a:p>
          <a:p>
            <a:pPr>
              <a:buFont typeface="Wingdings" panose="05000000000000000000" pitchFamily="2" charset="2"/>
              <a:buChar char="Ø"/>
            </a:pPr>
            <a:r>
              <a:rPr lang="en-GB" dirty="0"/>
              <a:t> A call originating from station (PSTN) to mobile station is refer to as a mobile terminated call.</a:t>
            </a:r>
          </a:p>
          <a:p>
            <a:pPr>
              <a:buFont typeface="Wingdings" panose="05000000000000000000" pitchFamily="2" charset="2"/>
              <a:buChar char="Ø"/>
            </a:pPr>
            <a:r>
              <a:rPr lang="en-GB" dirty="0"/>
              <a:t>The following figure shows the different steps that take place:</a:t>
            </a:r>
          </a:p>
          <a:p>
            <a:pPr marL="0" indent="0">
              <a:buNone/>
            </a:pPr>
            <a:endParaRPr lang="en-GB" dirty="0"/>
          </a:p>
        </p:txBody>
      </p:sp>
      <p:sp>
        <p:nvSpPr>
          <p:cNvPr id="6" name="Rectangle 5"/>
          <p:cNvSpPr/>
          <p:nvPr/>
        </p:nvSpPr>
        <p:spPr>
          <a:xfrm>
            <a:off x="1600224" y="3532919"/>
            <a:ext cx="1255594" cy="584116"/>
          </a:xfrm>
          <a:prstGeom prst="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7" name="Rectangle 6"/>
          <p:cNvSpPr/>
          <p:nvPr/>
        </p:nvSpPr>
        <p:spPr>
          <a:xfrm>
            <a:off x="10159905" y="4676239"/>
            <a:ext cx="1255594" cy="584116"/>
          </a:xfrm>
          <a:prstGeom prst="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8" name="Rectangle 7"/>
          <p:cNvSpPr/>
          <p:nvPr/>
        </p:nvSpPr>
        <p:spPr>
          <a:xfrm>
            <a:off x="8016049" y="4758243"/>
            <a:ext cx="1457929" cy="584116"/>
          </a:xfrm>
          <a:prstGeom prst="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9" name="Rectangle 8"/>
          <p:cNvSpPr/>
          <p:nvPr/>
        </p:nvSpPr>
        <p:spPr>
          <a:xfrm>
            <a:off x="6213143" y="3421251"/>
            <a:ext cx="1255594" cy="584116"/>
          </a:xfrm>
          <a:prstGeom prst="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0" name="Rectangle 9"/>
          <p:cNvSpPr/>
          <p:nvPr/>
        </p:nvSpPr>
        <p:spPr>
          <a:xfrm>
            <a:off x="5626580" y="4619084"/>
            <a:ext cx="1255594" cy="584116"/>
          </a:xfrm>
          <a:prstGeom prst="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1" name="Rectangle 10"/>
          <p:cNvSpPr/>
          <p:nvPr/>
        </p:nvSpPr>
        <p:spPr>
          <a:xfrm>
            <a:off x="8445116" y="2429766"/>
            <a:ext cx="1255594" cy="584116"/>
          </a:xfrm>
          <a:prstGeom prst="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2" name="Rectangle 11"/>
          <p:cNvSpPr/>
          <p:nvPr/>
        </p:nvSpPr>
        <p:spPr>
          <a:xfrm>
            <a:off x="8515899" y="3429049"/>
            <a:ext cx="1255594" cy="584116"/>
          </a:xfrm>
          <a:prstGeom prst="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3" name="Rectangle 12"/>
          <p:cNvSpPr/>
          <p:nvPr/>
        </p:nvSpPr>
        <p:spPr>
          <a:xfrm>
            <a:off x="6156846" y="2427491"/>
            <a:ext cx="1255594" cy="584116"/>
          </a:xfrm>
          <a:prstGeom prst="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4" name="Rectangle 13"/>
          <p:cNvSpPr/>
          <p:nvPr/>
        </p:nvSpPr>
        <p:spPr>
          <a:xfrm>
            <a:off x="8271371" y="6232581"/>
            <a:ext cx="1255594" cy="584116"/>
          </a:xfrm>
          <a:prstGeom prst="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6" name="Arc 15"/>
          <p:cNvSpPr/>
          <p:nvPr/>
        </p:nvSpPr>
        <p:spPr>
          <a:xfrm rot="8135333">
            <a:off x="5645985" y="4276245"/>
            <a:ext cx="1160060" cy="1038377"/>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7" name="Arc 16"/>
          <p:cNvSpPr/>
          <p:nvPr/>
        </p:nvSpPr>
        <p:spPr>
          <a:xfrm rot="8135333">
            <a:off x="8304657" y="4442958"/>
            <a:ext cx="1160060" cy="1038377"/>
          </a:xfrm>
          <a:prstGeom prst="arc">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9" name="Arc 18"/>
          <p:cNvSpPr/>
          <p:nvPr/>
        </p:nvSpPr>
        <p:spPr>
          <a:xfrm rot="7713253">
            <a:off x="5660367" y="4346935"/>
            <a:ext cx="1145890" cy="1093790"/>
          </a:xfrm>
          <a:prstGeom prst="arc">
            <a:avLst>
              <a:gd name="adj1" fmla="val 16200000"/>
              <a:gd name="adj2" fmla="val 715734"/>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20" name="Arc 19"/>
          <p:cNvSpPr/>
          <p:nvPr/>
        </p:nvSpPr>
        <p:spPr>
          <a:xfrm rot="7713253">
            <a:off x="10214756" y="4418271"/>
            <a:ext cx="1145890" cy="1093790"/>
          </a:xfrm>
          <a:prstGeom prst="arc">
            <a:avLst>
              <a:gd name="adj1" fmla="val 16200000"/>
              <a:gd name="adj2" fmla="val 740671"/>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21" name="Arc 20"/>
          <p:cNvSpPr/>
          <p:nvPr/>
        </p:nvSpPr>
        <p:spPr>
          <a:xfrm rot="7713253">
            <a:off x="8299323" y="4544079"/>
            <a:ext cx="1145890" cy="1093790"/>
          </a:xfrm>
          <a:prstGeom prst="arc">
            <a:avLst>
              <a:gd name="adj1" fmla="val 16200000"/>
              <a:gd name="adj2" fmla="val 937992"/>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22" name="Arc 21"/>
          <p:cNvSpPr/>
          <p:nvPr/>
        </p:nvSpPr>
        <p:spPr>
          <a:xfrm rot="7713253">
            <a:off x="5652313" y="4433206"/>
            <a:ext cx="1145890" cy="1093790"/>
          </a:xfrm>
          <a:prstGeom prst="arc">
            <a:avLst>
              <a:gd name="adj1" fmla="val 16200000"/>
              <a:gd name="adj2" fmla="val 1121098"/>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23" name="Arc 22"/>
          <p:cNvSpPr/>
          <p:nvPr/>
        </p:nvSpPr>
        <p:spPr>
          <a:xfrm rot="7713253">
            <a:off x="10229973" y="4494115"/>
            <a:ext cx="1145890" cy="1093790"/>
          </a:xfrm>
          <a:prstGeom prst="arc">
            <a:avLst>
              <a:gd name="adj1" fmla="val 15686458"/>
              <a:gd name="adj2" fmla="val 1251024"/>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24" name="Arc 23"/>
          <p:cNvSpPr/>
          <p:nvPr/>
        </p:nvSpPr>
        <p:spPr>
          <a:xfrm rot="7713253">
            <a:off x="8307376" y="4485330"/>
            <a:ext cx="1145890" cy="1093790"/>
          </a:xfrm>
          <a:prstGeom prst="arc">
            <a:avLst>
              <a:gd name="adj1" fmla="val 16200000"/>
              <a:gd name="adj2" fmla="val 1348765"/>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31" name="TextBox 30"/>
          <p:cNvSpPr txBox="1"/>
          <p:nvPr/>
        </p:nvSpPr>
        <p:spPr>
          <a:xfrm flipH="1">
            <a:off x="1749911" y="3529079"/>
            <a:ext cx="917514" cy="646331"/>
          </a:xfrm>
          <a:prstGeom prst="rect">
            <a:avLst/>
          </a:prstGeom>
          <a:noFill/>
        </p:spPr>
        <p:txBody>
          <a:bodyPr wrap="square" rtlCol="0">
            <a:spAutoFit/>
          </a:bodyPr>
          <a:lstStyle/>
          <a:p>
            <a:r>
              <a:rPr lang="en-GB" dirty="0"/>
              <a:t>Calling station</a:t>
            </a:r>
          </a:p>
        </p:txBody>
      </p:sp>
      <p:sp>
        <p:nvSpPr>
          <p:cNvPr id="33" name="TextBox 32"/>
          <p:cNvSpPr txBox="1"/>
          <p:nvPr/>
        </p:nvSpPr>
        <p:spPr>
          <a:xfrm>
            <a:off x="6508766" y="2570272"/>
            <a:ext cx="551754" cy="369332"/>
          </a:xfrm>
          <a:prstGeom prst="rect">
            <a:avLst/>
          </a:prstGeom>
          <a:noFill/>
        </p:spPr>
        <p:txBody>
          <a:bodyPr wrap="none" rtlCol="0">
            <a:spAutoFit/>
          </a:bodyPr>
          <a:lstStyle/>
          <a:p>
            <a:r>
              <a:rPr lang="en-GB" dirty="0"/>
              <a:t>HLR</a:t>
            </a:r>
          </a:p>
        </p:txBody>
      </p:sp>
      <p:sp>
        <p:nvSpPr>
          <p:cNvPr id="34" name="TextBox 33"/>
          <p:cNvSpPr txBox="1"/>
          <p:nvPr/>
        </p:nvSpPr>
        <p:spPr>
          <a:xfrm>
            <a:off x="8779164" y="2545409"/>
            <a:ext cx="538930" cy="369332"/>
          </a:xfrm>
          <a:prstGeom prst="rect">
            <a:avLst/>
          </a:prstGeom>
          <a:noFill/>
        </p:spPr>
        <p:txBody>
          <a:bodyPr wrap="none" rtlCol="0">
            <a:spAutoFit/>
          </a:bodyPr>
          <a:lstStyle/>
          <a:p>
            <a:r>
              <a:rPr lang="en-GB" dirty="0"/>
              <a:t>VLR</a:t>
            </a:r>
          </a:p>
        </p:txBody>
      </p:sp>
      <p:sp>
        <p:nvSpPr>
          <p:cNvPr id="35" name="TextBox 34"/>
          <p:cNvSpPr txBox="1"/>
          <p:nvPr/>
        </p:nvSpPr>
        <p:spPr>
          <a:xfrm>
            <a:off x="6462471" y="3551247"/>
            <a:ext cx="756938" cy="369332"/>
          </a:xfrm>
          <a:prstGeom prst="rect">
            <a:avLst/>
          </a:prstGeom>
          <a:noFill/>
        </p:spPr>
        <p:txBody>
          <a:bodyPr wrap="none" rtlCol="0">
            <a:spAutoFit/>
          </a:bodyPr>
          <a:lstStyle/>
          <a:p>
            <a:r>
              <a:rPr lang="en-GB" dirty="0"/>
              <a:t>GMSC</a:t>
            </a:r>
          </a:p>
        </p:txBody>
      </p:sp>
      <p:sp>
        <p:nvSpPr>
          <p:cNvPr id="36" name="TextBox 35"/>
          <p:cNvSpPr txBox="1"/>
          <p:nvPr/>
        </p:nvSpPr>
        <p:spPr>
          <a:xfrm>
            <a:off x="8862914" y="3468503"/>
            <a:ext cx="611065" cy="369332"/>
          </a:xfrm>
          <a:prstGeom prst="rect">
            <a:avLst/>
          </a:prstGeom>
          <a:noFill/>
        </p:spPr>
        <p:txBody>
          <a:bodyPr wrap="none" rtlCol="0">
            <a:spAutoFit/>
          </a:bodyPr>
          <a:lstStyle/>
          <a:p>
            <a:r>
              <a:rPr lang="en-GB" dirty="0"/>
              <a:t>MSC</a:t>
            </a:r>
          </a:p>
        </p:txBody>
      </p:sp>
      <p:sp>
        <p:nvSpPr>
          <p:cNvPr id="37" name="TextBox 36"/>
          <p:cNvSpPr txBox="1"/>
          <p:nvPr/>
        </p:nvSpPr>
        <p:spPr>
          <a:xfrm>
            <a:off x="5928909" y="4671679"/>
            <a:ext cx="521297" cy="369332"/>
          </a:xfrm>
          <a:prstGeom prst="rect">
            <a:avLst/>
          </a:prstGeom>
          <a:noFill/>
        </p:spPr>
        <p:txBody>
          <a:bodyPr wrap="none" rtlCol="0">
            <a:spAutoFit/>
          </a:bodyPr>
          <a:lstStyle/>
          <a:p>
            <a:r>
              <a:rPr lang="en-GB" dirty="0"/>
              <a:t>BSS</a:t>
            </a:r>
          </a:p>
        </p:txBody>
      </p:sp>
      <p:sp>
        <p:nvSpPr>
          <p:cNvPr id="38" name="TextBox 37"/>
          <p:cNvSpPr txBox="1"/>
          <p:nvPr/>
        </p:nvSpPr>
        <p:spPr>
          <a:xfrm>
            <a:off x="8475559" y="4838725"/>
            <a:ext cx="914400" cy="369332"/>
          </a:xfrm>
          <a:prstGeom prst="rect">
            <a:avLst/>
          </a:prstGeom>
          <a:noFill/>
        </p:spPr>
        <p:txBody>
          <a:bodyPr wrap="square" rtlCol="0">
            <a:spAutoFit/>
          </a:bodyPr>
          <a:lstStyle/>
          <a:p>
            <a:r>
              <a:rPr lang="en-GB" dirty="0"/>
              <a:t>BSS</a:t>
            </a:r>
          </a:p>
        </p:txBody>
      </p:sp>
      <p:sp>
        <p:nvSpPr>
          <p:cNvPr id="39" name="TextBox 38"/>
          <p:cNvSpPr txBox="1"/>
          <p:nvPr/>
        </p:nvSpPr>
        <p:spPr>
          <a:xfrm>
            <a:off x="10527053" y="4795435"/>
            <a:ext cx="521297" cy="369332"/>
          </a:xfrm>
          <a:prstGeom prst="rect">
            <a:avLst/>
          </a:prstGeom>
          <a:noFill/>
        </p:spPr>
        <p:txBody>
          <a:bodyPr wrap="none" rtlCol="0">
            <a:spAutoFit/>
          </a:bodyPr>
          <a:lstStyle/>
          <a:p>
            <a:r>
              <a:rPr lang="en-GB" dirty="0"/>
              <a:t>BSS</a:t>
            </a:r>
          </a:p>
        </p:txBody>
      </p:sp>
      <p:sp>
        <p:nvSpPr>
          <p:cNvPr id="40" name="TextBox 39"/>
          <p:cNvSpPr txBox="1"/>
          <p:nvPr/>
        </p:nvSpPr>
        <p:spPr>
          <a:xfrm>
            <a:off x="8445125" y="6259589"/>
            <a:ext cx="487634" cy="369332"/>
          </a:xfrm>
          <a:prstGeom prst="rect">
            <a:avLst/>
          </a:prstGeom>
          <a:noFill/>
        </p:spPr>
        <p:txBody>
          <a:bodyPr wrap="none" rtlCol="0">
            <a:spAutoFit/>
          </a:bodyPr>
          <a:lstStyle/>
          <a:p>
            <a:r>
              <a:rPr lang="en-GB" dirty="0"/>
              <a:t>MS</a:t>
            </a:r>
          </a:p>
        </p:txBody>
      </p:sp>
      <p:sp>
        <p:nvSpPr>
          <p:cNvPr id="41" name="TextBox 40"/>
          <p:cNvSpPr txBox="1"/>
          <p:nvPr/>
        </p:nvSpPr>
        <p:spPr>
          <a:xfrm>
            <a:off x="6006160" y="5088681"/>
            <a:ext cx="502606" cy="369332"/>
          </a:xfrm>
          <a:prstGeom prst="rect">
            <a:avLst/>
          </a:prstGeom>
          <a:noFill/>
        </p:spPr>
        <p:txBody>
          <a:bodyPr wrap="square" rtlCol="0">
            <a:spAutoFit/>
          </a:bodyPr>
          <a:lstStyle/>
          <a:p>
            <a:r>
              <a:rPr lang="en-GB" dirty="0"/>
              <a:t>11                             </a:t>
            </a:r>
          </a:p>
        </p:txBody>
      </p:sp>
      <p:cxnSp>
        <p:nvCxnSpPr>
          <p:cNvPr id="44" name="Straight Arrow Connector 43"/>
          <p:cNvCxnSpPr>
            <a:endCxn id="14" idx="0"/>
          </p:cNvCxnSpPr>
          <p:nvPr/>
        </p:nvCxnSpPr>
        <p:spPr>
          <a:xfrm>
            <a:off x="8862914" y="5678342"/>
            <a:ext cx="36254" cy="554239"/>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8803452" y="4013165"/>
            <a:ext cx="20251" cy="705736"/>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flipH="1">
            <a:off x="6737920" y="2993504"/>
            <a:ext cx="4364" cy="448493"/>
          </a:xfrm>
          <a:prstGeom prst="straightConnector1">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7435729" y="2754938"/>
            <a:ext cx="1042172" cy="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flipH="1">
            <a:off x="9168446" y="3015173"/>
            <a:ext cx="4364" cy="448493"/>
          </a:xfrm>
          <a:prstGeom prst="straightConnector1">
            <a:avLst/>
          </a:prstGeom>
          <a:ln w="28575">
            <a:prstDash val="sysDash"/>
            <a:headEnd type="triangle"/>
            <a:tailEnd type="triangle"/>
          </a:ln>
        </p:spPr>
        <p:style>
          <a:lnRef idx="1">
            <a:schemeClr val="dk1"/>
          </a:lnRef>
          <a:fillRef idx="0">
            <a:schemeClr val="dk1"/>
          </a:fillRef>
          <a:effectRef idx="0">
            <a:schemeClr val="dk1"/>
          </a:effectRef>
          <a:fontRef idx="minor">
            <a:schemeClr val="tx1"/>
          </a:fontRef>
        </p:style>
      </p:cxnSp>
      <p:sp>
        <p:nvSpPr>
          <p:cNvPr id="68" name="TextBox 67"/>
          <p:cNvSpPr txBox="1"/>
          <p:nvPr/>
        </p:nvSpPr>
        <p:spPr>
          <a:xfrm>
            <a:off x="7722302" y="2399405"/>
            <a:ext cx="914400" cy="646331"/>
          </a:xfrm>
          <a:prstGeom prst="rect">
            <a:avLst/>
          </a:prstGeom>
          <a:noFill/>
        </p:spPr>
        <p:txBody>
          <a:bodyPr wrap="square" rtlCol="0">
            <a:spAutoFit/>
          </a:bodyPr>
          <a:lstStyle/>
          <a:p>
            <a:r>
              <a:rPr lang="en-GB" dirty="0"/>
              <a:t>4</a:t>
            </a:r>
          </a:p>
          <a:p>
            <a:r>
              <a:rPr lang="en-GB" dirty="0"/>
              <a:t>5</a:t>
            </a:r>
          </a:p>
        </p:txBody>
      </p:sp>
      <p:sp>
        <p:nvSpPr>
          <p:cNvPr id="69" name="TextBox 68"/>
          <p:cNvSpPr txBox="1"/>
          <p:nvPr/>
        </p:nvSpPr>
        <p:spPr>
          <a:xfrm>
            <a:off x="6490920" y="3005357"/>
            <a:ext cx="560713" cy="369332"/>
          </a:xfrm>
          <a:prstGeom prst="rect">
            <a:avLst/>
          </a:prstGeom>
          <a:noFill/>
          <a:ln>
            <a:solidFill>
              <a:schemeClr val="tx1"/>
            </a:solidFill>
            <a:prstDash val="sysDash"/>
          </a:ln>
        </p:spPr>
        <p:txBody>
          <a:bodyPr wrap="square" rtlCol="0">
            <a:spAutoFit/>
          </a:bodyPr>
          <a:lstStyle/>
          <a:p>
            <a:r>
              <a:rPr lang="en-GB" dirty="0"/>
              <a:t>3  6</a:t>
            </a:r>
          </a:p>
        </p:txBody>
      </p:sp>
      <p:sp>
        <p:nvSpPr>
          <p:cNvPr id="70" name="TextBox 69"/>
          <p:cNvSpPr txBox="1"/>
          <p:nvPr/>
        </p:nvSpPr>
        <p:spPr>
          <a:xfrm>
            <a:off x="8801694" y="2904250"/>
            <a:ext cx="811441" cy="923330"/>
          </a:xfrm>
          <a:prstGeom prst="rect">
            <a:avLst/>
          </a:prstGeom>
          <a:noFill/>
        </p:spPr>
        <p:txBody>
          <a:bodyPr wrap="none" rtlCol="0">
            <a:spAutoFit/>
          </a:bodyPr>
          <a:lstStyle/>
          <a:p>
            <a:pPr marL="342900" indent="-342900">
              <a:buAutoNum type="arabicPlain" startAt="8"/>
            </a:pPr>
            <a:r>
              <a:rPr lang="en-GB" dirty="0"/>
              <a:t>9</a:t>
            </a:r>
          </a:p>
          <a:p>
            <a:r>
              <a:rPr lang="en-GB" dirty="0"/>
              <a:t>14   15</a:t>
            </a:r>
          </a:p>
          <a:p>
            <a:pPr marL="342900" indent="-342900">
              <a:buAutoNum type="arabicPlain" startAt="8"/>
            </a:pPr>
            <a:endParaRPr lang="en-GB" dirty="0"/>
          </a:p>
        </p:txBody>
      </p:sp>
      <p:cxnSp>
        <p:nvCxnSpPr>
          <p:cNvPr id="72" name="Straight Arrow Connector 71"/>
          <p:cNvCxnSpPr>
            <a:stCxn id="9" idx="3"/>
          </p:cNvCxnSpPr>
          <p:nvPr/>
        </p:nvCxnSpPr>
        <p:spPr>
          <a:xfrm flipV="1">
            <a:off x="7468737" y="3702424"/>
            <a:ext cx="989016" cy="10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flipH="1">
            <a:off x="6576710" y="4052780"/>
            <a:ext cx="2231776" cy="489476"/>
          </a:xfrm>
          <a:prstGeom prst="straightConnector1">
            <a:avLst/>
          </a:prstGeom>
          <a:ln>
            <a:prstDash val="dashDot"/>
            <a:tailEnd type="triangle"/>
          </a:ln>
        </p:spPr>
        <p:style>
          <a:lnRef idx="1">
            <a:schemeClr val="dk1"/>
          </a:lnRef>
          <a:fillRef idx="0">
            <a:schemeClr val="dk1"/>
          </a:fillRef>
          <a:effectRef idx="0">
            <a:schemeClr val="dk1"/>
          </a:effectRef>
          <a:fontRef idx="minor">
            <a:schemeClr val="tx1"/>
          </a:fontRef>
        </p:style>
      </p:cxnSp>
      <p:sp>
        <p:nvSpPr>
          <p:cNvPr id="79" name="TextBox 78"/>
          <p:cNvSpPr txBox="1"/>
          <p:nvPr/>
        </p:nvSpPr>
        <p:spPr>
          <a:xfrm>
            <a:off x="10680833" y="5203200"/>
            <a:ext cx="1358666" cy="369332"/>
          </a:xfrm>
          <a:prstGeom prst="rect">
            <a:avLst/>
          </a:prstGeom>
          <a:noFill/>
        </p:spPr>
        <p:txBody>
          <a:bodyPr wrap="square" rtlCol="0">
            <a:spAutoFit/>
          </a:bodyPr>
          <a:lstStyle/>
          <a:p>
            <a:r>
              <a:rPr lang="en-GB" dirty="0"/>
              <a:t>11</a:t>
            </a:r>
          </a:p>
        </p:txBody>
      </p:sp>
      <p:sp>
        <p:nvSpPr>
          <p:cNvPr id="80" name="Arc 79"/>
          <p:cNvSpPr/>
          <p:nvPr/>
        </p:nvSpPr>
        <p:spPr>
          <a:xfrm rot="7713253">
            <a:off x="10236781" y="4551231"/>
            <a:ext cx="1145890" cy="1093790"/>
          </a:xfrm>
          <a:prstGeom prst="arc">
            <a:avLst>
              <a:gd name="adj1" fmla="val 15686458"/>
              <a:gd name="adj2" fmla="val 1251024"/>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86" name="Straight Arrow Connector 85"/>
          <p:cNvCxnSpPr/>
          <p:nvPr/>
        </p:nvCxnSpPr>
        <p:spPr>
          <a:xfrm>
            <a:off x="8767586" y="4039389"/>
            <a:ext cx="1473785" cy="604998"/>
          </a:xfrm>
          <a:prstGeom prst="straightConnector1">
            <a:avLst/>
          </a:prstGeom>
          <a:ln>
            <a:prstDash val="dashDot"/>
            <a:tailEnd type="triangle"/>
          </a:ln>
        </p:spPr>
        <p:style>
          <a:lnRef idx="1">
            <a:schemeClr val="dk1"/>
          </a:lnRef>
          <a:fillRef idx="0">
            <a:schemeClr val="dk1"/>
          </a:fillRef>
          <a:effectRef idx="0">
            <a:schemeClr val="dk1"/>
          </a:effectRef>
          <a:fontRef idx="minor">
            <a:schemeClr val="tx1"/>
          </a:fontRef>
        </p:style>
      </p:cxnSp>
      <p:sp>
        <p:nvSpPr>
          <p:cNvPr id="90" name="TextBox 89"/>
          <p:cNvSpPr txBox="1"/>
          <p:nvPr/>
        </p:nvSpPr>
        <p:spPr>
          <a:xfrm>
            <a:off x="6906636" y="4099852"/>
            <a:ext cx="2671231" cy="646331"/>
          </a:xfrm>
          <a:prstGeom prst="rect">
            <a:avLst/>
          </a:prstGeom>
          <a:noFill/>
        </p:spPr>
        <p:txBody>
          <a:bodyPr wrap="square" rtlCol="0">
            <a:spAutoFit/>
          </a:bodyPr>
          <a:lstStyle/>
          <a:p>
            <a:pPr marL="342900" indent="-342900">
              <a:buAutoNum type="arabicPlain" startAt="10"/>
            </a:pPr>
            <a:r>
              <a:rPr lang="en-GB" dirty="0"/>
              <a:t>                  10         13</a:t>
            </a:r>
          </a:p>
          <a:p>
            <a:r>
              <a:rPr lang="en-GB" dirty="0"/>
              <a:t>                                       16</a:t>
            </a:r>
          </a:p>
        </p:txBody>
      </p:sp>
      <p:sp>
        <p:nvSpPr>
          <p:cNvPr id="91" name="TextBox 90"/>
          <p:cNvSpPr txBox="1"/>
          <p:nvPr/>
        </p:nvSpPr>
        <p:spPr>
          <a:xfrm>
            <a:off x="8612565" y="5228528"/>
            <a:ext cx="914400" cy="369332"/>
          </a:xfrm>
          <a:prstGeom prst="rect">
            <a:avLst/>
          </a:prstGeom>
          <a:noFill/>
        </p:spPr>
        <p:txBody>
          <a:bodyPr wrap="square" rtlCol="0">
            <a:spAutoFit/>
          </a:bodyPr>
          <a:lstStyle/>
          <a:p>
            <a:r>
              <a:rPr lang="en-GB" dirty="0"/>
              <a:t>11</a:t>
            </a:r>
          </a:p>
        </p:txBody>
      </p:sp>
      <p:sp>
        <p:nvSpPr>
          <p:cNvPr id="95" name="TextBox 94"/>
          <p:cNvSpPr txBox="1"/>
          <p:nvPr/>
        </p:nvSpPr>
        <p:spPr>
          <a:xfrm>
            <a:off x="9801185" y="4158976"/>
            <a:ext cx="418704" cy="369332"/>
          </a:xfrm>
          <a:prstGeom prst="rect">
            <a:avLst/>
          </a:prstGeom>
          <a:noFill/>
        </p:spPr>
        <p:txBody>
          <a:bodyPr wrap="none" rtlCol="0">
            <a:spAutoFit/>
          </a:bodyPr>
          <a:lstStyle/>
          <a:p>
            <a:r>
              <a:rPr lang="en-GB" dirty="0"/>
              <a:t>10</a:t>
            </a:r>
          </a:p>
        </p:txBody>
      </p:sp>
      <p:sp>
        <p:nvSpPr>
          <p:cNvPr id="96" name="TextBox 95"/>
          <p:cNvSpPr txBox="1"/>
          <p:nvPr/>
        </p:nvSpPr>
        <p:spPr>
          <a:xfrm>
            <a:off x="8539009" y="5620929"/>
            <a:ext cx="764953" cy="646331"/>
          </a:xfrm>
          <a:prstGeom prst="rect">
            <a:avLst/>
          </a:prstGeom>
          <a:noFill/>
        </p:spPr>
        <p:txBody>
          <a:bodyPr wrap="none" rtlCol="0">
            <a:spAutoFit/>
          </a:bodyPr>
          <a:lstStyle/>
          <a:p>
            <a:pPr marL="342900" indent="-342900">
              <a:buAutoNum type="arabicPlain" startAt="11"/>
            </a:pPr>
            <a:r>
              <a:rPr lang="en-GB" dirty="0"/>
              <a:t>12</a:t>
            </a:r>
          </a:p>
          <a:p>
            <a:r>
              <a:rPr lang="en-GB" dirty="0"/>
              <a:t>      17</a:t>
            </a:r>
          </a:p>
        </p:txBody>
      </p:sp>
      <p:cxnSp>
        <p:nvCxnSpPr>
          <p:cNvPr id="99" name="Straight Arrow Connector 98"/>
          <p:cNvCxnSpPr/>
          <p:nvPr/>
        </p:nvCxnSpPr>
        <p:spPr>
          <a:xfrm>
            <a:off x="2900422" y="3837835"/>
            <a:ext cx="626893" cy="133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p:cNvCxnSpPr/>
          <p:nvPr/>
        </p:nvCxnSpPr>
        <p:spPr>
          <a:xfrm flipV="1">
            <a:off x="5181110" y="3771826"/>
            <a:ext cx="896738" cy="52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5" name="TextBox 104"/>
          <p:cNvSpPr txBox="1"/>
          <p:nvPr/>
        </p:nvSpPr>
        <p:spPr>
          <a:xfrm>
            <a:off x="3039972" y="3793536"/>
            <a:ext cx="301686" cy="369332"/>
          </a:xfrm>
          <a:prstGeom prst="rect">
            <a:avLst/>
          </a:prstGeom>
          <a:noFill/>
        </p:spPr>
        <p:txBody>
          <a:bodyPr wrap="none" rtlCol="0">
            <a:spAutoFit/>
          </a:bodyPr>
          <a:lstStyle/>
          <a:p>
            <a:r>
              <a:rPr lang="en-GB" dirty="0"/>
              <a:t>1</a:t>
            </a:r>
          </a:p>
        </p:txBody>
      </p:sp>
      <p:sp>
        <p:nvSpPr>
          <p:cNvPr id="106" name="TextBox 105"/>
          <p:cNvSpPr txBox="1"/>
          <p:nvPr/>
        </p:nvSpPr>
        <p:spPr>
          <a:xfrm>
            <a:off x="5457073" y="3775504"/>
            <a:ext cx="301686" cy="369332"/>
          </a:xfrm>
          <a:prstGeom prst="rect">
            <a:avLst/>
          </a:prstGeom>
          <a:noFill/>
        </p:spPr>
        <p:txBody>
          <a:bodyPr wrap="none" rtlCol="0">
            <a:spAutoFit/>
          </a:bodyPr>
          <a:lstStyle/>
          <a:p>
            <a:r>
              <a:rPr lang="en-GB" dirty="0"/>
              <a:t>2</a:t>
            </a:r>
          </a:p>
        </p:txBody>
      </p:sp>
      <p:sp>
        <p:nvSpPr>
          <p:cNvPr id="107" name="TextBox 106"/>
          <p:cNvSpPr txBox="1"/>
          <p:nvPr/>
        </p:nvSpPr>
        <p:spPr>
          <a:xfrm>
            <a:off x="1117600" y="5986239"/>
            <a:ext cx="4623719" cy="523220"/>
          </a:xfrm>
          <a:prstGeom prst="rect">
            <a:avLst/>
          </a:prstGeom>
          <a:noFill/>
        </p:spPr>
        <p:txBody>
          <a:bodyPr wrap="square" rtlCol="0">
            <a:spAutoFit/>
          </a:bodyPr>
          <a:lstStyle/>
          <a:p>
            <a:r>
              <a:rPr lang="en-GB" sz="2800" b="1" dirty="0"/>
              <a:t>Mobile Terminated Call (MTC)</a:t>
            </a:r>
          </a:p>
        </p:txBody>
      </p:sp>
      <p:sp>
        <p:nvSpPr>
          <p:cNvPr id="108" name="Cloud 107"/>
          <p:cNvSpPr/>
          <p:nvPr/>
        </p:nvSpPr>
        <p:spPr>
          <a:xfrm>
            <a:off x="3567310" y="3470038"/>
            <a:ext cx="1825480" cy="646997"/>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9" name="Cloud 108"/>
          <p:cNvSpPr/>
          <p:nvPr/>
        </p:nvSpPr>
        <p:spPr>
          <a:xfrm>
            <a:off x="3648578" y="3379374"/>
            <a:ext cx="1667272" cy="874844"/>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PSTN</a:t>
            </a:r>
          </a:p>
        </p:txBody>
      </p:sp>
      <p:sp>
        <p:nvSpPr>
          <p:cNvPr id="2" name="TextBox 1"/>
          <p:cNvSpPr txBox="1"/>
          <p:nvPr/>
        </p:nvSpPr>
        <p:spPr>
          <a:xfrm>
            <a:off x="7754532" y="3273819"/>
            <a:ext cx="332253" cy="369332"/>
          </a:xfrm>
          <a:prstGeom prst="rect">
            <a:avLst/>
          </a:prstGeom>
          <a:noFill/>
        </p:spPr>
        <p:txBody>
          <a:bodyPr wrap="square" rtlCol="0">
            <a:spAutoFit/>
          </a:bodyPr>
          <a:lstStyle/>
          <a:p>
            <a:r>
              <a:rPr lang="en-GB" dirty="0"/>
              <a:t>7</a:t>
            </a:r>
          </a:p>
        </p:txBody>
      </p:sp>
    </p:spTree>
    <p:extLst>
      <p:ext uri="{BB962C8B-B14F-4D97-AF65-F5344CB8AC3E}">
        <p14:creationId xmlns:p14="http://schemas.microsoft.com/office/powerpoint/2010/main" xmlns="" val="22973992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657" y="493486"/>
            <a:ext cx="10686143" cy="5683477"/>
          </a:xfrm>
        </p:spPr>
        <p:txBody>
          <a:bodyPr>
            <a:normAutofit fontScale="77500" lnSpcReduction="20000"/>
          </a:bodyPr>
          <a:lstStyle/>
          <a:p>
            <a:pPr>
              <a:buFont typeface="Wingdings" panose="05000000000000000000" pitchFamily="2" charset="2"/>
              <a:buChar char="Ø"/>
            </a:pPr>
            <a:r>
              <a:rPr lang="en-GB" b="1" dirty="0"/>
              <a:t>Step 1: </a:t>
            </a:r>
            <a:r>
              <a:rPr lang="en-GB" dirty="0"/>
              <a:t>User dials the phone number of GSM subscriber</a:t>
            </a:r>
          </a:p>
          <a:p>
            <a:pPr>
              <a:buFont typeface="Wingdings" panose="05000000000000000000" pitchFamily="2" charset="2"/>
              <a:buChar char="Ø"/>
            </a:pPr>
            <a:r>
              <a:rPr lang="en-GB" b="1" dirty="0"/>
              <a:t>Step 2: </a:t>
            </a:r>
            <a:r>
              <a:rPr lang="en-GB" dirty="0"/>
              <a:t>The fixed network (PSTN) identifies the number belongs to a user in GSM network and forwards the call setup to the Gateway MSC (GMSC).</a:t>
            </a:r>
          </a:p>
          <a:p>
            <a:pPr>
              <a:buFont typeface="Wingdings" panose="05000000000000000000" pitchFamily="2" charset="2"/>
              <a:buChar char="Ø"/>
            </a:pPr>
            <a:r>
              <a:rPr lang="en-GB" b="1" dirty="0"/>
              <a:t>Step 3: </a:t>
            </a:r>
            <a:r>
              <a:rPr lang="en-GB" dirty="0"/>
              <a:t>the GMSC identifies the HLR for the subscriber and signals the call setup to HLR</a:t>
            </a:r>
          </a:p>
          <a:p>
            <a:pPr>
              <a:buFont typeface="Wingdings" panose="05000000000000000000" pitchFamily="2" charset="2"/>
              <a:buChar char="Ø"/>
            </a:pPr>
            <a:r>
              <a:rPr lang="en-GB" b="1" dirty="0"/>
              <a:t>Step 4: </a:t>
            </a:r>
            <a:r>
              <a:rPr lang="en-GB" dirty="0"/>
              <a:t>The HLR checks for number existence and its subscribed services and requests an MSRN from the current VLR.</a:t>
            </a:r>
          </a:p>
          <a:p>
            <a:pPr>
              <a:buFont typeface="Wingdings" panose="05000000000000000000" pitchFamily="2" charset="2"/>
              <a:buChar char="Ø"/>
            </a:pPr>
            <a:r>
              <a:rPr lang="en-GB" b="1" dirty="0"/>
              <a:t>Step 5</a:t>
            </a:r>
            <a:r>
              <a:rPr lang="en-GB" dirty="0"/>
              <a:t>: VLR sends the MSRN to HLR</a:t>
            </a:r>
          </a:p>
          <a:p>
            <a:pPr>
              <a:buFont typeface="Wingdings" panose="05000000000000000000" pitchFamily="2" charset="2"/>
              <a:buChar char="Ø"/>
            </a:pPr>
            <a:r>
              <a:rPr lang="en-GB" b="1" dirty="0"/>
              <a:t>Step 6</a:t>
            </a:r>
            <a:r>
              <a:rPr lang="en-GB" dirty="0"/>
              <a:t>: Upon receiving MSRN, the HLR determines the MSC responsible for MS and forwards the information to the GMSC.</a:t>
            </a:r>
          </a:p>
          <a:p>
            <a:pPr>
              <a:buFont typeface="Wingdings" panose="05000000000000000000" pitchFamily="2" charset="2"/>
              <a:buChar char="Ø"/>
            </a:pPr>
            <a:r>
              <a:rPr lang="en-GB" b="1" dirty="0"/>
              <a:t>Step 7: </a:t>
            </a:r>
            <a:r>
              <a:rPr lang="en-GB" dirty="0"/>
              <a:t>the GMSC can now forward the call setup request for the MSC indicated.</a:t>
            </a:r>
          </a:p>
          <a:p>
            <a:pPr>
              <a:buFont typeface="Wingdings" panose="05000000000000000000" pitchFamily="2" charset="2"/>
              <a:buChar char="Ø"/>
            </a:pPr>
            <a:r>
              <a:rPr lang="en-GB" b="1" dirty="0"/>
              <a:t>Step 8: </a:t>
            </a:r>
            <a:r>
              <a:rPr lang="en-GB" dirty="0"/>
              <a:t>The MSC requests the VLR for the current status of the MS</a:t>
            </a:r>
          </a:p>
          <a:p>
            <a:pPr>
              <a:buFont typeface="Wingdings" panose="05000000000000000000" pitchFamily="2" charset="2"/>
              <a:buChar char="Ø"/>
            </a:pPr>
            <a:r>
              <a:rPr lang="en-GB" b="1" dirty="0"/>
              <a:t>Step 9: </a:t>
            </a:r>
            <a:r>
              <a:rPr lang="en-GB" dirty="0"/>
              <a:t>VLR sends the requested information</a:t>
            </a:r>
          </a:p>
          <a:p>
            <a:pPr>
              <a:buFont typeface="Wingdings" panose="05000000000000000000" pitchFamily="2" charset="2"/>
              <a:buChar char="Ø"/>
            </a:pPr>
            <a:r>
              <a:rPr lang="en-GB" b="1" dirty="0"/>
              <a:t>Step 10: </a:t>
            </a:r>
            <a:r>
              <a:rPr lang="en-GB" dirty="0"/>
              <a:t>if MS is available, the MSC initiates paging in all calls it is responsible for.</a:t>
            </a:r>
          </a:p>
          <a:p>
            <a:pPr>
              <a:buFont typeface="Wingdings" panose="05000000000000000000" pitchFamily="2" charset="2"/>
              <a:buChar char="Ø"/>
            </a:pPr>
            <a:r>
              <a:rPr lang="en-GB" b="1" dirty="0"/>
              <a:t>Step 11: </a:t>
            </a:r>
            <a:r>
              <a:rPr lang="en-GB" dirty="0"/>
              <a:t>The BTSs  of all BSSs transmit the paging signal to the MS</a:t>
            </a:r>
          </a:p>
          <a:p>
            <a:pPr>
              <a:buFont typeface="Wingdings" panose="05000000000000000000" pitchFamily="2" charset="2"/>
              <a:buChar char="Ø"/>
            </a:pPr>
            <a:r>
              <a:rPr lang="en-GB" b="1" dirty="0"/>
              <a:t>Step 12: Step 13:</a:t>
            </a:r>
            <a:r>
              <a:rPr lang="en-GB" dirty="0"/>
              <a:t> if MS answers, VLR performs security checks</a:t>
            </a:r>
          </a:p>
          <a:p>
            <a:pPr>
              <a:buFont typeface="Wingdings" panose="05000000000000000000" pitchFamily="2" charset="2"/>
              <a:buChar char="Ø"/>
            </a:pPr>
            <a:r>
              <a:rPr lang="en-GB" b="1" dirty="0"/>
              <a:t>Step</a:t>
            </a:r>
            <a:r>
              <a:rPr lang="en-GB" dirty="0"/>
              <a:t> </a:t>
            </a:r>
            <a:r>
              <a:rPr lang="en-GB" b="1" dirty="0"/>
              <a:t>15: Till step 17: </a:t>
            </a:r>
            <a:r>
              <a:rPr lang="en-GB" dirty="0"/>
              <a:t>Then the VLR signals to the MSC to setup a connection to the MS</a:t>
            </a:r>
            <a:endParaRPr lang="en-GB" b="1" dirty="0"/>
          </a:p>
        </p:txBody>
      </p:sp>
    </p:spTree>
    <p:extLst>
      <p:ext uri="{BB962C8B-B14F-4D97-AF65-F5344CB8AC3E}">
        <p14:creationId xmlns:p14="http://schemas.microsoft.com/office/powerpoint/2010/main" xmlns="" val="1342896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CENTRALISED COMPUTING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Centralised Computing – is computing done at a central location, that is all or most of the processing is performed on a central server.</a:t>
            </a:r>
          </a:p>
          <a:p>
            <a:pPr>
              <a:buFont typeface="Wingdings" panose="05000000000000000000" pitchFamily="2" charset="2"/>
              <a:buChar char="Ø"/>
            </a:pPr>
            <a:r>
              <a:rPr lang="en-GB" dirty="0"/>
              <a:t>Centralised computing uses client/server architecture where one or more client nodes are directly connected to a central server.</a:t>
            </a:r>
          </a:p>
          <a:p>
            <a:pPr>
              <a:buFont typeface="Wingdings" panose="05000000000000000000" pitchFamily="2" charset="2"/>
              <a:buChar char="Ø"/>
            </a:pPr>
            <a:r>
              <a:rPr lang="en-GB" dirty="0"/>
              <a:t>In this computing, the client sends a request to a server and receivers from server.</a:t>
            </a:r>
          </a:p>
          <a:p>
            <a:pPr>
              <a:buFont typeface="Wingdings" panose="05000000000000000000" pitchFamily="2" charset="2"/>
              <a:buChar char="Ø"/>
            </a:pPr>
            <a:r>
              <a:rPr lang="en-GB" dirty="0"/>
              <a:t>For example, A network of Computer Science Department, where a lecturer, admin, and student requests for a department server. </a:t>
            </a:r>
          </a:p>
        </p:txBody>
      </p:sp>
    </p:spTree>
    <p:extLst>
      <p:ext uri="{BB962C8B-B14F-4D97-AF65-F5344CB8AC3E}">
        <p14:creationId xmlns:p14="http://schemas.microsoft.com/office/powerpoint/2010/main" xmlns="" val="34551856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428" y="365125"/>
            <a:ext cx="10410371" cy="644153"/>
          </a:xfrm>
        </p:spPr>
        <p:txBody>
          <a:bodyPr>
            <a:normAutofit fontScale="90000"/>
          </a:bodyPr>
          <a:lstStyle/>
          <a:p>
            <a:r>
              <a:rPr lang="en-GB" b="1" dirty="0"/>
              <a:t>FOR A MOBILE ORIGINATED CALL (MOC). </a:t>
            </a:r>
          </a:p>
        </p:txBody>
      </p:sp>
      <p:sp>
        <p:nvSpPr>
          <p:cNvPr id="3" name="Content Placeholder 2"/>
          <p:cNvSpPr>
            <a:spLocks noGrp="1"/>
          </p:cNvSpPr>
          <p:nvPr>
            <p:ph idx="1"/>
          </p:nvPr>
        </p:nvSpPr>
        <p:spPr>
          <a:xfrm>
            <a:off x="798286" y="1009278"/>
            <a:ext cx="10555514" cy="4833856"/>
          </a:xfrm>
        </p:spPr>
        <p:txBody>
          <a:bodyPr>
            <a:normAutofit/>
          </a:bodyPr>
          <a:lstStyle/>
          <a:p>
            <a:pPr>
              <a:buFont typeface="Wingdings" panose="05000000000000000000" pitchFamily="2" charset="2"/>
              <a:buChar char="Ø"/>
            </a:pPr>
            <a:r>
              <a:rPr lang="en-GB" dirty="0"/>
              <a:t>The following steps take place:</a:t>
            </a:r>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marL="0" indent="0">
              <a:buNone/>
            </a:pPr>
            <a:endParaRPr lang="en-GB" dirty="0"/>
          </a:p>
          <a:p>
            <a:pPr marL="0" indent="0">
              <a:buNone/>
            </a:pPr>
            <a:endParaRPr lang="en-GB" dirty="0"/>
          </a:p>
        </p:txBody>
      </p:sp>
      <p:sp>
        <p:nvSpPr>
          <p:cNvPr id="10" name="TextBox 9"/>
          <p:cNvSpPr txBox="1"/>
          <p:nvPr/>
        </p:nvSpPr>
        <p:spPr>
          <a:xfrm>
            <a:off x="7488410" y="2204443"/>
            <a:ext cx="711200" cy="369332"/>
          </a:xfrm>
          <a:prstGeom prst="rect">
            <a:avLst/>
          </a:prstGeom>
          <a:noFill/>
        </p:spPr>
        <p:txBody>
          <a:bodyPr wrap="square" rtlCol="0">
            <a:spAutoFit/>
          </a:bodyPr>
          <a:lstStyle/>
          <a:p>
            <a:r>
              <a:rPr lang="en-GB" dirty="0"/>
              <a:t>VLR</a:t>
            </a:r>
          </a:p>
        </p:txBody>
      </p:sp>
      <p:sp>
        <p:nvSpPr>
          <p:cNvPr id="11" name="TextBox 10"/>
          <p:cNvSpPr txBox="1"/>
          <p:nvPr/>
        </p:nvSpPr>
        <p:spPr>
          <a:xfrm>
            <a:off x="7508942" y="3466316"/>
            <a:ext cx="611065" cy="369332"/>
          </a:xfrm>
          <a:prstGeom prst="rect">
            <a:avLst/>
          </a:prstGeom>
          <a:noFill/>
        </p:spPr>
        <p:txBody>
          <a:bodyPr wrap="none" rtlCol="0">
            <a:spAutoFit/>
          </a:bodyPr>
          <a:lstStyle/>
          <a:p>
            <a:r>
              <a:rPr lang="en-GB" dirty="0"/>
              <a:t>MSC</a:t>
            </a:r>
          </a:p>
        </p:txBody>
      </p:sp>
      <p:cxnSp>
        <p:nvCxnSpPr>
          <p:cNvPr id="24" name="Straight Arrow Connector 23"/>
          <p:cNvCxnSpPr/>
          <p:nvPr/>
        </p:nvCxnSpPr>
        <p:spPr>
          <a:xfrm>
            <a:off x="7917510" y="3827715"/>
            <a:ext cx="29028" cy="491753"/>
          </a:xfrm>
          <a:prstGeom prst="straightConnector1">
            <a:avLst/>
          </a:prstGeom>
          <a:ln>
            <a:prstDash val="sysDot"/>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H="1">
            <a:off x="7814474" y="2678097"/>
            <a:ext cx="29536" cy="612056"/>
          </a:xfrm>
          <a:prstGeom prst="straightConnector1">
            <a:avLst/>
          </a:prstGeom>
          <a:ln>
            <a:prstDash val="sysDot"/>
            <a:headEnd type="triangle"/>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19" idx="1"/>
          </p:cNvCxnSpPr>
          <p:nvPr/>
        </p:nvCxnSpPr>
        <p:spPr>
          <a:xfrm flipH="1" flipV="1">
            <a:off x="3792606" y="3580130"/>
            <a:ext cx="1032838" cy="25496"/>
          </a:xfrm>
          <a:prstGeom prst="straightConnector1">
            <a:avLst/>
          </a:prstGeom>
          <a:ln>
            <a:prstDash val="sysDot"/>
            <a:headEnd type="triangle"/>
            <a:tailEnd type="triangle"/>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4187556" y="2884491"/>
            <a:ext cx="342237" cy="1200329"/>
          </a:xfrm>
          <a:prstGeom prst="rect">
            <a:avLst/>
          </a:prstGeom>
          <a:noFill/>
        </p:spPr>
        <p:txBody>
          <a:bodyPr wrap="square" rtlCol="0">
            <a:spAutoFit/>
          </a:bodyPr>
          <a:lstStyle/>
          <a:p>
            <a:endParaRPr lang="en-GB" dirty="0"/>
          </a:p>
          <a:p>
            <a:r>
              <a:rPr lang="en-GB" dirty="0"/>
              <a:t>6</a:t>
            </a:r>
          </a:p>
          <a:p>
            <a:endParaRPr lang="en-GB" dirty="0"/>
          </a:p>
          <a:p>
            <a:r>
              <a:rPr lang="en-GB" dirty="0"/>
              <a:t>7</a:t>
            </a:r>
          </a:p>
        </p:txBody>
      </p:sp>
      <p:sp>
        <p:nvSpPr>
          <p:cNvPr id="42" name="TextBox 41"/>
          <p:cNvSpPr txBox="1"/>
          <p:nvPr/>
        </p:nvSpPr>
        <p:spPr>
          <a:xfrm>
            <a:off x="6499337" y="3111767"/>
            <a:ext cx="301686" cy="923330"/>
          </a:xfrm>
          <a:prstGeom prst="rect">
            <a:avLst/>
          </a:prstGeom>
          <a:noFill/>
        </p:spPr>
        <p:txBody>
          <a:bodyPr wrap="none" rtlCol="0">
            <a:spAutoFit/>
          </a:bodyPr>
          <a:lstStyle/>
          <a:p>
            <a:r>
              <a:rPr lang="en-GB" dirty="0"/>
              <a:t>5</a:t>
            </a:r>
          </a:p>
          <a:p>
            <a:endParaRPr lang="en-GB" dirty="0"/>
          </a:p>
          <a:p>
            <a:r>
              <a:rPr lang="en-GB" dirty="0"/>
              <a:t>8</a:t>
            </a:r>
          </a:p>
        </p:txBody>
      </p:sp>
      <p:sp>
        <p:nvSpPr>
          <p:cNvPr id="43" name="TextBox 42"/>
          <p:cNvSpPr txBox="1"/>
          <p:nvPr/>
        </p:nvSpPr>
        <p:spPr>
          <a:xfrm>
            <a:off x="7463511" y="2829117"/>
            <a:ext cx="736099" cy="369332"/>
          </a:xfrm>
          <a:prstGeom prst="rect">
            <a:avLst/>
          </a:prstGeom>
          <a:noFill/>
        </p:spPr>
        <p:txBody>
          <a:bodyPr wrap="none" rtlCol="0">
            <a:spAutoFit/>
          </a:bodyPr>
          <a:lstStyle/>
          <a:p>
            <a:r>
              <a:rPr lang="en-GB" dirty="0"/>
              <a:t>3      4</a:t>
            </a:r>
          </a:p>
        </p:txBody>
      </p:sp>
      <p:sp>
        <p:nvSpPr>
          <p:cNvPr id="45" name="TextBox 44"/>
          <p:cNvSpPr txBox="1"/>
          <p:nvPr/>
        </p:nvSpPr>
        <p:spPr>
          <a:xfrm>
            <a:off x="6499337" y="4189186"/>
            <a:ext cx="569685" cy="923330"/>
          </a:xfrm>
          <a:prstGeom prst="rect">
            <a:avLst/>
          </a:prstGeom>
          <a:noFill/>
        </p:spPr>
        <p:txBody>
          <a:bodyPr wrap="square" rtlCol="0">
            <a:spAutoFit/>
          </a:bodyPr>
          <a:lstStyle/>
          <a:p>
            <a:r>
              <a:rPr lang="en-GB" dirty="0"/>
              <a:t>1</a:t>
            </a:r>
          </a:p>
          <a:p>
            <a:endParaRPr lang="en-GB" dirty="0"/>
          </a:p>
          <a:p>
            <a:r>
              <a:rPr lang="en-GB" dirty="0"/>
              <a:t>10</a:t>
            </a:r>
          </a:p>
        </p:txBody>
      </p:sp>
      <p:grpSp>
        <p:nvGrpSpPr>
          <p:cNvPr id="5" name="Group 4"/>
          <p:cNvGrpSpPr/>
          <p:nvPr/>
        </p:nvGrpSpPr>
        <p:grpSpPr>
          <a:xfrm>
            <a:off x="1834705" y="2040594"/>
            <a:ext cx="6773022" cy="2853640"/>
            <a:chOff x="1834705" y="2040594"/>
            <a:chExt cx="6773022" cy="2853640"/>
          </a:xfrm>
        </p:grpSpPr>
        <p:sp>
          <p:nvSpPr>
            <p:cNvPr id="6" name="Rectangle 5"/>
            <p:cNvSpPr/>
            <p:nvPr/>
          </p:nvSpPr>
          <p:spPr>
            <a:xfrm>
              <a:off x="7452026" y="4318049"/>
              <a:ext cx="1155701" cy="57618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BSS</a:t>
              </a:r>
            </a:p>
          </p:txBody>
        </p:sp>
        <p:sp>
          <p:nvSpPr>
            <p:cNvPr id="7" name="Rectangle 6"/>
            <p:cNvSpPr/>
            <p:nvPr/>
          </p:nvSpPr>
          <p:spPr>
            <a:xfrm>
              <a:off x="4775198" y="3013783"/>
              <a:ext cx="972457" cy="620424"/>
            </a:xfrm>
            <a:prstGeom prst="rect">
              <a:avLst/>
            </a:prstGeom>
            <a:ln w="57150">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 name="Rectangle 7"/>
            <p:cNvSpPr/>
            <p:nvPr/>
          </p:nvSpPr>
          <p:spPr>
            <a:xfrm>
              <a:off x="7413694" y="3316937"/>
              <a:ext cx="1057430" cy="51299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MSC</a:t>
              </a:r>
              <a:endParaRPr lang="en-GB" dirty="0"/>
            </a:p>
          </p:txBody>
        </p:sp>
        <p:sp>
          <p:nvSpPr>
            <p:cNvPr id="9" name="Rectangle 8"/>
            <p:cNvSpPr/>
            <p:nvPr/>
          </p:nvSpPr>
          <p:spPr>
            <a:xfrm>
              <a:off x="7203585" y="2040594"/>
              <a:ext cx="1057431" cy="59395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HLR/VLR</a:t>
              </a:r>
              <a:endParaRPr lang="en-GB" dirty="0"/>
            </a:p>
          </p:txBody>
        </p:sp>
        <p:sp>
          <p:nvSpPr>
            <p:cNvPr id="19" name="Rectangle 18"/>
            <p:cNvSpPr/>
            <p:nvPr/>
          </p:nvSpPr>
          <p:spPr>
            <a:xfrm>
              <a:off x="4825444" y="3290153"/>
              <a:ext cx="928914" cy="63094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GMSC</a:t>
              </a:r>
            </a:p>
          </p:txBody>
        </p:sp>
        <p:sp>
          <p:nvSpPr>
            <p:cNvPr id="20" name="Rectangle 19"/>
            <p:cNvSpPr/>
            <p:nvPr/>
          </p:nvSpPr>
          <p:spPr>
            <a:xfrm>
              <a:off x="4728309" y="4297737"/>
              <a:ext cx="1155701" cy="57618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MS</a:t>
              </a:r>
            </a:p>
          </p:txBody>
        </p:sp>
        <p:cxnSp>
          <p:nvCxnSpPr>
            <p:cNvPr id="22" name="Straight Arrow Connector 21"/>
            <p:cNvCxnSpPr>
              <a:stCxn id="20" idx="3"/>
              <a:endCxn id="6" idx="1"/>
            </p:cNvCxnSpPr>
            <p:nvPr/>
          </p:nvCxnSpPr>
          <p:spPr>
            <a:xfrm>
              <a:off x="5884010" y="4585830"/>
              <a:ext cx="1568016" cy="20312"/>
            </a:xfrm>
            <a:prstGeom prst="straightConnector1">
              <a:avLst/>
            </a:prstGeom>
            <a:ln>
              <a:prstDash val="sysDot"/>
              <a:headEnd type="triangle"/>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flipV="1">
              <a:off x="5827049" y="3605625"/>
              <a:ext cx="1520893" cy="1"/>
            </a:xfrm>
            <a:prstGeom prst="straightConnector1">
              <a:avLst/>
            </a:prstGeom>
            <a:ln>
              <a:prstDash val="sysDot"/>
              <a:headEnd type="triangle"/>
              <a:tailEnd type="triangle"/>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7631608" y="3921099"/>
              <a:ext cx="781699" cy="369332"/>
            </a:xfrm>
            <a:prstGeom prst="rect">
              <a:avLst/>
            </a:prstGeom>
            <a:noFill/>
          </p:spPr>
          <p:txBody>
            <a:bodyPr wrap="square" rtlCol="0">
              <a:spAutoFit/>
            </a:bodyPr>
            <a:lstStyle/>
            <a:p>
              <a:r>
                <a:rPr lang="en-GB" dirty="0"/>
                <a:t>2    9</a:t>
              </a:r>
            </a:p>
          </p:txBody>
        </p:sp>
        <p:sp>
          <p:nvSpPr>
            <p:cNvPr id="54" name="Cloud 53"/>
            <p:cNvSpPr/>
            <p:nvPr/>
          </p:nvSpPr>
          <p:spPr>
            <a:xfrm>
              <a:off x="1834705" y="3013783"/>
              <a:ext cx="1957901" cy="109198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5" name="Cloud 54"/>
            <p:cNvSpPr/>
            <p:nvPr/>
          </p:nvSpPr>
          <p:spPr>
            <a:xfrm>
              <a:off x="1901485" y="3111767"/>
              <a:ext cx="1850756" cy="973053"/>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PSTN</a:t>
              </a:r>
            </a:p>
          </p:txBody>
        </p:sp>
      </p:grpSp>
    </p:spTree>
    <p:extLst>
      <p:ext uri="{BB962C8B-B14F-4D97-AF65-F5344CB8AC3E}">
        <p14:creationId xmlns:p14="http://schemas.microsoft.com/office/powerpoint/2010/main" xmlns="" val="112163634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GB" dirty="0"/>
          </a:p>
          <a:p>
            <a:pPr>
              <a:buFont typeface="Wingdings" panose="05000000000000000000" pitchFamily="2" charset="2"/>
              <a:buChar char="Ø"/>
            </a:pPr>
            <a:r>
              <a:rPr lang="en-GB" b="1" dirty="0"/>
              <a:t>Step 1: </a:t>
            </a:r>
            <a:r>
              <a:rPr lang="en-GB" dirty="0"/>
              <a:t>The MS transmits a request for a new connection.</a:t>
            </a:r>
          </a:p>
          <a:p>
            <a:pPr>
              <a:buFont typeface="Wingdings" panose="05000000000000000000" pitchFamily="2" charset="2"/>
              <a:buChar char="Ø"/>
            </a:pPr>
            <a:r>
              <a:rPr lang="en-GB" b="1" dirty="0"/>
              <a:t>Step 2: </a:t>
            </a:r>
            <a:r>
              <a:rPr lang="en-GB" dirty="0"/>
              <a:t>The BSS forwards this request to </a:t>
            </a:r>
            <a:r>
              <a:rPr lang="en-GB" dirty="0" smtClean="0"/>
              <a:t>the MSC </a:t>
            </a:r>
            <a:endParaRPr lang="en-GB" dirty="0"/>
          </a:p>
          <a:p>
            <a:pPr>
              <a:buFont typeface="Wingdings" panose="05000000000000000000" pitchFamily="2" charset="2"/>
              <a:buChar char="Ø"/>
            </a:pPr>
            <a:r>
              <a:rPr lang="en-GB" b="1" dirty="0"/>
              <a:t>Step 3: </a:t>
            </a:r>
            <a:r>
              <a:rPr lang="en-GB" dirty="0"/>
              <a:t>The MSC then checks if this user is allowed to set up a call with the request and checks the availability of resources through GSM network and into the </a:t>
            </a:r>
            <a:r>
              <a:rPr lang="en-GB" dirty="0" smtClean="0"/>
              <a:t>PSTN</a:t>
            </a:r>
            <a:r>
              <a:rPr lang="en-GB" dirty="0"/>
              <a:t>. If all resources are available, the MSC sets up a connection between the MS and the fixed network.</a:t>
            </a:r>
            <a:endParaRPr lang="en-GB" b="1" dirty="0"/>
          </a:p>
          <a:p>
            <a:endParaRPr lang="en-GB" dirty="0"/>
          </a:p>
        </p:txBody>
      </p:sp>
    </p:spTree>
    <p:extLst>
      <p:ext uri="{BB962C8B-B14F-4D97-AF65-F5344CB8AC3E}">
        <p14:creationId xmlns:p14="http://schemas.microsoft.com/office/powerpoint/2010/main" xmlns="" val="10643941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HANDOVER</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Cellular systems require </a:t>
            </a:r>
            <a:r>
              <a:rPr lang="en-GB" b="1" dirty="0"/>
              <a:t>handover</a:t>
            </a:r>
            <a:r>
              <a:rPr lang="en-GB" dirty="0"/>
              <a:t> procedures, as single cells do not cover the whole service area. However, a handover should not cause a cut-off, also called </a:t>
            </a:r>
            <a:r>
              <a:rPr lang="en-GB" b="1" dirty="0"/>
              <a:t>call drop</a:t>
            </a:r>
            <a:r>
              <a:rPr lang="en-GB" dirty="0"/>
              <a:t>. GSM aims at maximum handover duration of 60 </a:t>
            </a:r>
            <a:r>
              <a:rPr lang="en-GB" dirty="0" err="1"/>
              <a:t>ms</a:t>
            </a:r>
            <a:r>
              <a:rPr lang="en-GB" dirty="0"/>
              <a:t>. There are two basic reasons for a handover.</a:t>
            </a:r>
          </a:p>
          <a:p>
            <a:pPr>
              <a:buFont typeface="Wingdings" panose="05000000000000000000" pitchFamily="2" charset="2"/>
              <a:buChar char="Ø"/>
            </a:pPr>
            <a:r>
              <a:rPr lang="en-GB" dirty="0"/>
              <a:t>1.	The mobile station </a:t>
            </a:r>
            <a:r>
              <a:rPr lang="en-GB" b="1" dirty="0"/>
              <a:t>moves out of the range </a:t>
            </a:r>
            <a:r>
              <a:rPr lang="en-GB" dirty="0"/>
              <a:t>of a BTS, decreasing 	the received </a:t>
            </a:r>
            <a:r>
              <a:rPr lang="en-GB" b="1" dirty="0"/>
              <a:t>signal level </a:t>
            </a:r>
            <a:r>
              <a:rPr lang="en-GB" dirty="0"/>
              <a:t>increasing the error rate thereby 	diminishing the </a:t>
            </a:r>
            <a:r>
              <a:rPr lang="en-GB" b="1" dirty="0"/>
              <a:t>quality of the radio link.</a:t>
            </a:r>
          </a:p>
          <a:p>
            <a:pPr>
              <a:buFont typeface="Wingdings" panose="05000000000000000000" pitchFamily="2" charset="2"/>
              <a:buChar char="Ø"/>
            </a:pPr>
            <a:r>
              <a:rPr lang="en-GB" dirty="0"/>
              <a:t>2.	Handover may be due to </a:t>
            </a:r>
            <a:r>
              <a:rPr lang="en-GB" b="1" dirty="0"/>
              <a:t>load balancing,</a:t>
            </a:r>
            <a:r>
              <a:rPr lang="en-GB" dirty="0"/>
              <a:t> when an MSC/BSC 	decides the traffic is too high in one cell and shifts some MS to 	other cells with a lower load.</a:t>
            </a:r>
          </a:p>
        </p:txBody>
      </p:sp>
    </p:spTree>
    <p:extLst>
      <p:ext uri="{BB962C8B-B14F-4D97-AF65-F5344CB8AC3E}">
        <p14:creationId xmlns:p14="http://schemas.microsoft.com/office/powerpoint/2010/main" xmlns="" val="31426933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285" y="798285"/>
            <a:ext cx="10686143" cy="5465763"/>
          </a:xfrm>
          <a:ln>
            <a:solidFill>
              <a:schemeClr val="tx1"/>
            </a:solidFill>
            <a:prstDash val="sysDot"/>
          </a:ln>
        </p:spPr>
        <p:txBody>
          <a:bodyPr/>
          <a:lstStyle/>
          <a:p>
            <a:r>
              <a:rPr lang="en-GB" dirty="0"/>
              <a:t>The four possible handover scenarios of GMS are shown below:-</a:t>
            </a:r>
          </a:p>
          <a:p>
            <a:pPr marL="0" indent="0">
              <a:buNone/>
            </a:pPr>
            <a:endParaRPr lang="en-GB" dirty="0"/>
          </a:p>
        </p:txBody>
      </p:sp>
      <p:sp>
        <p:nvSpPr>
          <p:cNvPr id="6" name="Hexagon 5"/>
          <p:cNvSpPr/>
          <p:nvPr/>
        </p:nvSpPr>
        <p:spPr>
          <a:xfrm>
            <a:off x="4735285" y="1730827"/>
            <a:ext cx="1596571" cy="1995715"/>
          </a:xfrm>
          <a:prstGeom prst="hexagon">
            <a:avLst/>
          </a:prstGeom>
          <a:solidFill>
            <a:schemeClr val="tx2">
              <a:lumMod val="20000"/>
              <a:lumOff val="80000"/>
            </a:schemeClr>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7" name="Hexagon 6"/>
          <p:cNvSpPr/>
          <p:nvPr/>
        </p:nvSpPr>
        <p:spPr>
          <a:xfrm>
            <a:off x="2227943" y="1705428"/>
            <a:ext cx="1596571" cy="1850572"/>
          </a:xfrm>
          <a:prstGeom prst="hexagon">
            <a:avLst/>
          </a:prstGeom>
          <a:solidFill>
            <a:schemeClr val="accent1">
              <a:lumMod val="20000"/>
              <a:lumOff val="80000"/>
            </a:schemeClr>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8" name="Hexagon 7"/>
          <p:cNvSpPr/>
          <p:nvPr/>
        </p:nvSpPr>
        <p:spPr>
          <a:xfrm>
            <a:off x="7133767" y="1978987"/>
            <a:ext cx="1596571" cy="2035629"/>
          </a:xfrm>
          <a:prstGeom prst="hexagon">
            <a:avLst/>
          </a:prstGeom>
          <a:solidFill>
            <a:schemeClr val="accent1">
              <a:lumMod val="20000"/>
              <a:lumOff val="80000"/>
            </a:schemeClr>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0" name="Oval 19"/>
          <p:cNvSpPr/>
          <p:nvPr/>
        </p:nvSpPr>
        <p:spPr>
          <a:xfrm>
            <a:off x="2612571" y="2090057"/>
            <a:ext cx="529771" cy="6186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MSMM</a:t>
            </a:r>
          </a:p>
        </p:txBody>
      </p:sp>
      <p:sp>
        <p:nvSpPr>
          <p:cNvPr id="21" name="Oval 20"/>
          <p:cNvSpPr/>
          <p:nvPr/>
        </p:nvSpPr>
        <p:spPr>
          <a:xfrm>
            <a:off x="9826171" y="2097374"/>
            <a:ext cx="529771" cy="6186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7496628" y="2169885"/>
            <a:ext cx="529771" cy="6186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25" name="TextBox 24"/>
          <p:cNvSpPr txBox="1"/>
          <p:nvPr/>
        </p:nvSpPr>
        <p:spPr>
          <a:xfrm>
            <a:off x="5089478" y="2261382"/>
            <a:ext cx="487634" cy="369332"/>
          </a:xfrm>
          <a:prstGeom prst="rect">
            <a:avLst/>
          </a:prstGeom>
          <a:noFill/>
        </p:spPr>
        <p:txBody>
          <a:bodyPr wrap="none" rtlCol="0">
            <a:spAutoFit/>
          </a:bodyPr>
          <a:lstStyle/>
          <a:p>
            <a:r>
              <a:rPr lang="en-GB" dirty="0"/>
              <a:t>MS</a:t>
            </a:r>
          </a:p>
        </p:txBody>
      </p:sp>
      <p:cxnSp>
        <p:nvCxnSpPr>
          <p:cNvPr id="34" name="Straight Connector 33"/>
          <p:cNvCxnSpPr>
            <a:stCxn id="20" idx="0"/>
          </p:cNvCxnSpPr>
          <p:nvPr/>
        </p:nvCxnSpPr>
        <p:spPr>
          <a:xfrm flipV="1">
            <a:off x="2877457" y="1325854"/>
            <a:ext cx="264885" cy="764203"/>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41" name="Straight Arrow Connector 40"/>
          <p:cNvCxnSpPr>
            <a:endCxn id="28" idx="0"/>
          </p:cNvCxnSpPr>
          <p:nvPr/>
        </p:nvCxnSpPr>
        <p:spPr>
          <a:xfrm>
            <a:off x="9810045" y="1325852"/>
            <a:ext cx="281011" cy="844033"/>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2946400" y="1476500"/>
            <a:ext cx="333830" cy="56129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7761513" y="1476500"/>
            <a:ext cx="192314" cy="878051"/>
          </a:xfrm>
          <a:prstGeom prst="straightConnector1">
            <a:avLst/>
          </a:prstGeom>
          <a:ln>
            <a:prstDash val="sysDot"/>
            <a:tailEnd type="triangle"/>
          </a:ln>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V="1">
            <a:off x="3026228" y="1690912"/>
            <a:ext cx="645886" cy="420009"/>
          </a:xfrm>
          <a:prstGeom prst="line">
            <a:avLst/>
          </a:prstGeom>
          <a:ln>
            <a:prstDash val="sysDot"/>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3728355" y="1680153"/>
            <a:ext cx="1525817" cy="147641"/>
          </a:xfrm>
          <a:prstGeom prst="line">
            <a:avLst/>
          </a:prstGeom>
          <a:ln>
            <a:prstDash val="sysDot"/>
          </a:ln>
        </p:spPr>
        <p:style>
          <a:lnRef idx="1">
            <a:schemeClr val="dk1"/>
          </a:lnRef>
          <a:fillRef idx="0">
            <a:schemeClr val="dk1"/>
          </a:fillRef>
          <a:effectRef idx="0">
            <a:schemeClr val="dk1"/>
          </a:effectRef>
          <a:fontRef idx="minor">
            <a:schemeClr val="tx1"/>
          </a:fontRef>
        </p:style>
      </p:cxnSp>
      <p:cxnSp>
        <p:nvCxnSpPr>
          <p:cNvPr id="60" name="Straight Arrow Connector 59"/>
          <p:cNvCxnSpPr>
            <a:endCxn id="23" idx="0"/>
          </p:cNvCxnSpPr>
          <p:nvPr/>
        </p:nvCxnSpPr>
        <p:spPr>
          <a:xfrm>
            <a:off x="5254172" y="1847054"/>
            <a:ext cx="58055" cy="263867"/>
          </a:xfrm>
          <a:prstGeom prst="straightConnector1">
            <a:avLst/>
          </a:prstGeom>
          <a:ln>
            <a:prstDash val="sysDot"/>
            <a:tailEnd type="triangle"/>
          </a:ln>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3106057" y="4965699"/>
            <a:ext cx="0" cy="664029"/>
          </a:xfrm>
          <a:prstGeom prst="line">
            <a:avLst/>
          </a:prstGeom>
          <a:ln w="12700"/>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flipH="1" flipV="1">
            <a:off x="5417457" y="2730096"/>
            <a:ext cx="99785" cy="16021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flipH="1">
            <a:off x="10874829" y="6461174"/>
            <a:ext cx="765628" cy="11701"/>
          </a:xfrm>
          <a:prstGeom prst="line">
            <a:avLst/>
          </a:prstGeom>
          <a:ln w="12700"/>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flipH="1" flipV="1">
            <a:off x="7754259" y="4811599"/>
            <a:ext cx="7254" cy="347663"/>
          </a:xfrm>
          <a:prstGeom prst="line">
            <a:avLst/>
          </a:prstGeom>
          <a:ln w="19050"/>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flipV="1">
            <a:off x="10297884" y="4816744"/>
            <a:ext cx="2" cy="435464"/>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flipV="1">
            <a:off x="10363199" y="5841418"/>
            <a:ext cx="1" cy="310711"/>
          </a:xfrm>
          <a:prstGeom prst="line">
            <a:avLst/>
          </a:prstGeom>
          <a:ln w="19050"/>
        </p:spPr>
        <p:style>
          <a:lnRef idx="1">
            <a:schemeClr val="dk1"/>
          </a:lnRef>
          <a:fillRef idx="0">
            <a:schemeClr val="dk1"/>
          </a:fillRef>
          <a:effectRef idx="0">
            <a:schemeClr val="dk1"/>
          </a:effectRef>
          <a:fontRef idx="minor">
            <a:schemeClr val="tx1"/>
          </a:fontRef>
        </p:style>
      </p:cxnSp>
      <p:cxnSp>
        <p:nvCxnSpPr>
          <p:cNvPr id="102" name="Straight Connector 101"/>
          <p:cNvCxnSpPr/>
          <p:nvPr/>
        </p:nvCxnSpPr>
        <p:spPr>
          <a:xfrm flipH="1" flipV="1">
            <a:off x="5536494" y="4940373"/>
            <a:ext cx="11589" cy="404513"/>
          </a:xfrm>
          <a:prstGeom prst="line">
            <a:avLst/>
          </a:prstGeom>
          <a:ln w="12700"/>
        </p:spPr>
        <p:style>
          <a:lnRef idx="1">
            <a:schemeClr val="dk1"/>
          </a:lnRef>
          <a:fillRef idx="0">
            <a:schemeClr val="dk1"/>
          </a:fillRef>
          <a:effectRef idx="0">
            <a:schemeClr val="dk1"/>
          </a:effectRef>
          <a:fontRef idx="minor">
            <a:schemeClr val="tx1"/>
          </a:fontRef>
        </p:style>
      </p:cxnSp>
      <p:cxnSp>
        <p:nvCxnSpPr>
          <p:cNvPr id="103" name="Straight Arrow Connector 102"/>
          <p:cNvCxnSpPr/>
          <p:nvPr/>
        </p:nvCxnSpPr>
        <p:spPr>
          <a:xfrm flipH="1" flipV="1">
            <a:off x="10257969" y="2671632"/>
            <a:ext cx="99785" cy="16021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p:cNvCxnSpPr>
            <a:stCxn id="15" idx="0"/>
          </p:cNvCxnSpPr>
          <p:nvPr/>
        </p:nvCxnSpPr>
        <p:spPr>
          <a:xfrm flipH="1" flipV="1">
            <a:off x="7807778" y="2641599"/>
            <a:ext cx="29936" cy="15965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p:cNvCxnSpPr>
            <a:stCxn id="107" idx="0"/>
            <a:endCxn id="107" idx="0"/>
          </p:cNvCxnSpPr>
          <p:nvPr/>
        </p:nvCxnSpPr>
        <p:spPr>
          <a:xfrm>
            <a:off x="2425044" y="210010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155369" y="1325852"/>
            <a:ext cx="8942617" cy="5421363"/>
            <a:chOff x="2155369" y="1325852"/>
            <a:chExt cx="8942617" cy="5421363"/>
          </a:xfrm>
        </p:grpSpPr>
        <p:sp>
          <p:nvSpPr>
            <p:cNvPr id="10" name="Rectangle 9"/>
            <p:cNvSpPr/>
            <p:nvPr/>
          </p:nvSpPr>
          <p:spPr>
            <a:xfrm>
              <a:off x="2612571" y="4383314"/>
              <a:ext cx="1059543" cy="59508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BTS</a:t>
              </a:r>
            </a:p>
          </p:txBody>
        </p:sp>
        <p:sp>
          <p:nvSpPr>
            <p:cNvPr id="11" name="Rectangle 10"/>
            <p:cNvSpPr/>
            <p:nvPr/>
          </p:nvSpPr>
          <p:spPr>
            <a:xfrm>
              <a:off x="5036456" y="5344886"/>
              <a:ext cx="1059543" cy="59508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BSC</a:t>
              </a:r>
            </a:p>
          </p:txBody>
        </p:sp>
        <p:sp>
          <p:nvSpPr>
            <p:cNvPr id="12" name="Rectangle 11"/>
            <p:cNvSpPr/>
            <p:nvPr/>
          </p:nvSpPr>
          <p:spPr>
            <a:xfrm>
              <a:off x="5036456" y="4315844"/>
              <a:ext cx="1059543" cy="59508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BTS</a:t>
              </a:r>
            </a:p>
          </p:txBody>
        </p:sp>
        <p:sp>
          <p:nvSpPr>
            <p:cNvPr id="13" name="Rectangle 12"/>
            <p:cNvSpPr/>
            <p:nvPr/>
          </p:nvSpPr>
          <p:spPr>
            <a:xfrm>
              <a:off x="7307942" y="6152129"/>
              <a:ext cx="1059543" cy="59508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MSC</a:t>
              </a:r>
            </a:p>
          </p:txBody>
        </p:sp>
        <p:sp>
          <p:nvSpPr>
            <p:cNvPr id="14" name="Rectangle 13"/>
            <p:cNvSpPr/>
            <p:nvPr/>
          </p:nvSpPr>
          <p:spPr>
            <a:xfrm>
              <a:off x="7260067" y="5200841"/>
              <a:ext cx="1059543" cy="59508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BSC</a:t>
              </a:r>
            </a:p>
          </p:txBody>
        </p:sp>
        <p:sp>
          <p:nvSpPr>
            <p:cNvPr id="15" name="Rectangle 14"/>
            <p:cNvSpPr/>
            <p:nvPr/>
          </p:nvSpPr>
          <p:spPr>
            <a:xfrm>
              <a:off x="7307942" y="4238171"/>
              <a:ext cx="1059543" cy="59508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BTS</a:t>
              </a:r>
            </a:p>
          </p:txBody>
        </p:sp>
        <p:sp>
          <p:nvSpPr>
            <p:cNvPr id="16" name="Rectangle 15"/>
            <p:cNvSpPr/>
            <p:nvPr/>
          </p:nvSpPr>
          <p:spPr>
            <a:xfrm>
              <a:off x="9768113" y="6152129"/>
              <a:ext cx="1059543" cy="59508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MSC</a:t>
              </a:r>
            </a:p>
          </p:txBody>
        </p:sp>
        <p:sp>
          <p:nvSpPr>
            <p:cNvPr id="17" name="Rectangle 16"/>
            <p:cNvSpPr/>
            <p:nvPr/>
          </p:nvSpPr>
          <p:spPr>
            <a:xfrm>
              <a:off x="9833427" y="5235695"/>
              <a:ext cx="1059543" cy="59508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BSC</a:t>
              </a:r>
            </a:p>
          </p:txBody>
        </p:sp>
        <p:sp>
          <p:nvSpPr>
            <p:cNvPr id="18" name="Rectangle 17"/>
            <p:cNvSpPr/>
            <p:nvPr/>
          </p:nvSpPr>
          <p:spPr>
            <a:xfrm>
              <a:off x="9826171" y="4238171"/>
              <a:ext cx="1059543" cy="59508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GB" dirty="0"/>
                <a:t>BTS</a:t>
              </a:r>
            </a:p>
          </p:txBody>
        </p:sp>
        <p:sp>
          <p:nvSpPr>
            <p:cNvPr id="19" name="Hexagon 18"/>
            <p:cNvSpPr/>
            <p:nvPr/>
          </p:nvSpPr>
          <p:spPr>
            <a:xfrm>
              <a:off x="9501415" y="1690912"/>
              <a:ext cx="1596571" cy="2035629"/>
            </a:xfrm>
            <a:prstGeom prst="hexagon">
              <a:avLst/>
            </a:prstGeom>
            <a:solidFill>
              <a:schemeClr val="accent1">
                <a:lumMod val="20000"/>
                <a:lumOff val="80000"/>
              </a:schemeClr>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3" name="Oval 22"/>
            <p:cNvSpPr/>
            <p:nvPr/>
          </p:nvSpPr>
          <p:spPr>
            <a:xfrm>
              <a:off x="5047341" y="2110921"/>
              <a:ext cx="529771" cy="6186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2612571" y="2261382"/>
              <a:ext cx="667659" cy="369332"/>
            </a:xfrm>
            <a:prstGeom prst="rect">
              <a:avLst/>
            </a:prstGeom>
            <a:noFill/>
          </p:spPr>
          <p:txBody>
            <a:bodyPr wrap="square" rtlCol="0">
              <a:spAutoFit/>
            </a:bodyPr>
            <a:lstStyle/>
            <a:p>
              <a:r>
                <a:rPr lang="en-GB" dirty="0"/>
                <a:t>MS</a:t>
              </a:r>
            </a:p>
          </p:txBody>
        </p:sp>
        <p:sp>
          <p:nvSpPr>
            <p:cNvPr id="27" name="TextBox 26"/>
            <p:cNvSpPr txBox="1"/>
            <p:nvPr/>
          </p:nvSpPr>
          <p:spPr>
            <a:xfrm>
              <a:off x="7546022" y="2272266"/>
              <a:ext cx="487634" cy="369332"/>
            </a:xfrm>
            <a:prstGeom prst="rect">
              <a:avLst/>
            </a:prstGeom>
            <a:noFill/>
          </p:spPr>
          <p:txBody>
            <a:bodyPr wrap="none" rtlCol="0">
              <a:spAutoFit/>
            </a:bodyPr>
            <a:lstStyle/>
            <a:p>
              <a:r>
                <a:rPr lang="en-GB" dirty="0"/>
                <a:t>MS</a:t>
              </a:r>
            </a:p>
          </p:txBody>
        </p:sp>
        <p:sp>
          <p:nvSpPr>
            <p:cNvPr id="28" name="TextBox 27"/>
            <p:cNvSpPr txBox="1"/>
            <p:nvPr/>
          </p:nvSpPr>
          <p:spPr>
            <a:xfrm>
              <a:off x="9847239" y="2169885"/>
              <a:ext cx="487634" cy="369332"/>
            </a:xfrm>
            <a:prstGeom prst="rect">
              <a:avLst/>
            </a:prstGeom>
            <a:noFill/>
          </p:spPr>
          <p:txBody>
            <a:bodyPr wrap="none" rtlCol="0">
              <a:spAutoFit/>
            </a:bodyPr>
            <a:lstStyle/>
            <a:p>
              <a:r>
                <a:rPr lang="en-GB" dirty="0"/>
                <a:t>MS</a:t>
              </a:r>
            </a:p>
          </p:txBody>
        </p:sp>
        <p:cxnSp>
          <p:nvCxnSpPr>
            <p:cNvPr id="66" name="Straight Connector 65"/>
            <p:cNvCxnSpPr>
              <a:stCxn id="11" idx="1"/>
            </p:cNvCxnSpPr>
            <p:nvPr/>
          </p:nvCxnSpPr>
          <p:spPr>
            <a:xfrm flipH="1" flipV="1">
              <a:off x="3142342" y="5631543"/>
              <a:ext cx="1894114" cy="10886"/>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flipH="1" flipV="1">
              <a:off x="3009899" y="2781175"/>
              <a:ext cx="99785" cy="16021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flipH="1">
              <a:off x="5718629" y="6547175"/>
              <a:ext cx="158931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a:off x="5718629" y="5883146"/>
              <a:ext cx="0" cy="664029"/>
            </a:xfrm>
            <a:prstGeom prst="line">
              <a:avLst/>
            </a:prstGeom>
            <a:ln w="19050"/>
          </p:spPr>
          <p:style>
            <a:lnRef idx="1">
              <a:schemeClr val="dk1"/>
            </a:lnRef>
            <a:fillRef idx="0">
              <a:schemeClr val="dk1"/>
            </a:fillRef>
            <a:effectRef idx="0">
              <a:schemeClr val="dk1"/>
            </a:effectRef>
            <a:fontRef idx="minor">
              <a:schemeClr val="tx1"/>
            </a:fontRef>
          </p:style>
        </p:cxnSp>
        <p:cxnSp>
          <p:nvCxnSpPr>
            <p:cNvPr id="80" name="Straight Connector 79"/>
            <p:cNvCxnSpPr>
              <a:stCxn id="16" idx="1"/>
            </p:cNvCxnSpPr>
            <p:nvPr/>
          </p:nvCxnSpPr>
          <p:spPr>
            <a:xfrm flipH="1">
              <a:off x="8361238" y="6449672"/>
              <a:ext cx="1406875" cy="23004"/>
            </a:xfrm>
            <a:prstGeom prst="line">
              <a:avLst/>
            </a:prstGeom>
            <a:ln w="12700"/>
          </p:spPr>
          <p:style>
            <a:lnRef idx="1">
              <a:schemeClr val="dk1"/>
            </a:lnRef>
            <a:fillRef idx="0">
              <a:schemeClr val="dk1"/>
            </a:fillRef>
            <a:effectRef idx="0">
              <a:schemeClr val="dk1"/>
            </a:effectRef>
            <a:fontRef idx="minor">
              <a:schemeClr val="tx1"/>
            </a:fontRef>
          </p:style>
        </p:cxnSp>
        <p:cxnSp>
          <p:nvCxnSpPr>
            <p:cNvPr id="100" name="Straight Connector 99"/>
            <p:cNvCxnSpPr>
              <a:stCxn id="13" idx="0"/>
            </p:cNvCxnSpPr>
            <p:nvPr/>
          </p:nvCxnSpPr>
          <p:spPr>
            <a:xfrm flipH="1" flipV="1">
              <a:off x="7826125" y="5747616"/>
              <a:ext cx="11589" cy="404513"/>
            </a:xfrm>
            <a:prstGeom prst="line">
              <a:avLst/>
            </a:prstGeom>
            <a:ln w="19050"/>
          </p:spPr>
          <p:style>
            <a:lnRef idx="1">
              <a:schemeClr val="dk1"/>
            </a:lnRef>
            <a:fillRef idx="0">
              <a:schemeClr val="dk1"/>
            </a:fillRef>
            <a:effectRef idx="0">
              <a:schemeClr val="dk1"/>
            </a:effectRef>
            <a:fontRef idx="minor">
              <a:schemeClr val="tx1"/>
            </a:fontRef>
          </p:style>
        </p:cxnSp>
        <p:sp>
          <p:nvSpPr>
            <p:cNvPr id="107" name="Arc 106"/>
            <p:cNvSpPr/>
            <p:nvPr/>
          </p:nvSpPr>
          <p:spPr>
            <a:xfrm>
              <a:off x="2155369" y="1483013"/>
              <a:ext cx="559710" cy="617296"/>
            </a:xfrm>
            <a:prstGeom prst="arc">
              <a:avLst>
                <a:gd name="adj1" fmla="val 5513417"/>
                <a:gd name="adj2" fmla="val 3987335"/>
              </a:avLst>
            </a:prstGeom>
            <a:ln w="3175">
              <a:prstDash val="sysDash"/>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115" name="Straight Connector 114"/>
            <p:cNvCxnSpPr/>
            <p:nvPr/>
          </p:nvCxnSpPr>
          <p:spPr>
            <a:xfrm flipV="1">
              <a:off x="3349171" y="1476500"/>
              <a:ext cx="4405088" cy="6513"/>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a:off x="3106057" y="1325852"/>
              <a:ext cx="6720114" cy="0"/>
            </a:xfrm>
            <a:prstGeom prst="line">
              <a:avLst/>
            </a:prstGeom>
            <a:ln>
              <a:prstDash val="sysDas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xmlns="" val="41911215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657" y="551543"/>
            <a:ext cx="10686143" cy="5625420"/>
          </a:xfrm>
        </p:spPr>
        <p:txBody>
          <a:bodyPr>
            <a:normAutofit lnSpcReduction="10000"/>
          </a:bodyPr>
          <a:lstStyle/>
          <a:p>
            <a:pPr>
              <a:buFont typeface="Wingdings" panose="05000000000000000000" pitchFamily="2" charset="2"/>
              <a:buChar char="Ø"/>
            </a:pPr>
            <a:r>
              <a:rPr lang="en-GB" b="1" dirty="0"/>
              <a:t>Intra-cell handover: </a:t>
            </a:r>
            <a:r>
              <a:rPr lang="en-GB" dirty="0"/>
              <a:t>Within  a cell, narrow-band interference could make transmission as a certain frequency impossible. The BSC could then decide to change the carrier frequency (scenario I).</a:t>
            </a:r>
          </a:p>
          <a:p>
            <a:pPr>
              <a:buFont typeface="Wingdings" panose="05000000000000000000" pitchFamily="2" charset="2"/>
              <a:buChar char="Ø"/>
            </a:pPr>
            <a:r>
              <a:rPr lang="en-GB" b="1" dirty="0"/>
              <a:t>Inter-cell, intra-BSC handover:</a:t>
            </a:r>
            <a:r>
              <a:rPr lang="en-GB" dirty="0"/>
              <a:t> This is a typical handover scenario. The mobile station moves from one cell to another, but stays within the control of the same BSC. The BSC then performs a handover, assigns a new radio channel in the new cell and releases the old one (scenario 2)</a:t>
            </a:r>
          </a:p>
          <a:p>
            <a:pPr>
              <a:buFont typeface="Wingdings" panose="05000000000000000000" pitchFamily="2" charset="2"/>
              <a:buChar char="Ø"/>
            </a:pPr>
            <a:r>
              <a:rPr lang="en-GB" b="1" dirty="0" smtClean="0"/>
              <a:t>Inter-BSC</a:t>
            </a:r>
            <a:r>
              <a:rPr lang="en-GB" b="1" dirty="0"/>
              <a:t>, intra-MSC handover: </a:t>
            </a:r>
            <a:r>
              <a:rPr lang="en-GB" dirty="0"/>
              <a:t>As a BSC only controls a limited number of cell, GSM also has to performs a handover between cells controlled by different BSCs. This handover then has to be controlled by the MSC (scenario 3).</a:t>
            </a:r>
          </a:p>
          <a:p>
            <a:pPr>
              <a:buFont typeface="Wingdings" panose="05000000000000000000" pitchFamily="2" charset="2"/>
              <a:buChar char="Ø"/>
            </a:pPr>
            <a:r>
              <a:rPr lang="en-GB" b="1" dirty="0"/>
              <a:t>Inter MSC handover: </a:t>
            </a:r>
            <a:r>
              <a:rPr lang="en-GB" dirty="0"/>
              <a:t>A handover could be required between two cells belonging to different MSCs. Now both MSCs perform the handover together (scenario 4)</a:t>
            </a:r>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marL="0" indent="0">
              <a:buNone/>
            </a:pPr>
            <a:endParaRPr lang="en-GB" dirty="0"/>
          </a:p>
          <a:p>
            <a:pPr marL="0" indent="0">
              <a:buNone/>
            </a:pPr>
            <a:endParaRPr lang="en-GB" dirty="0"/>
          </a:p>
          <a:p>
            <a:pPr marL="0" indent="0">
              <a:buNone/>
            </a:pPr>
            <a:endParaRPr lang="en-GB" dirty="0"/>
          </a:p>
          <a:p>
            <a:pPr>
              <a:buFont typeface="Wingdings" panose="05000000000000000000" pitchFamily="2" charset="2"/>
              <a:buChar char="Ø"/>
            </a:pPr>
            <a:endParaRPr lang="en-GB" dirty="0"/>
          </a:p>
          <a:p>
            <a:pPr>
              <a:buFont typeface="Wingdings" panose="05000000000000000000" pitchFamily="2" charset="2"/>
              <a:buChar char="Ø"/>
            </a:pPr>
            <a:endParaRPr lang="en-GB" dirty="0"/>
          </a:p>
        </p:txBody>
      </p:sp>
    </p:spTree>
    <p:extLst>
      <p:ext uri="{BB962C8B-B14F-4D97-AF65-F5344CB8AC3E}">
        <p14:creationId xmlns:p14="http://schemas.microsoft.com/office/powerpoint/2010/main" xmlns="" val="40014567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6594255" y="3514396"/>
            <a:ext cx="43543" cy="648158"/>
          </a:xfrm>
          <a:prstGeom prst="line">
            <a:avLst/>
          </a:prstGeom>
          <a:ln/>
        </p:spPr>
        <p:style>
          <a:lnRef idx="1">
            <a:schemeClr val="dk1"/>
          </a:lnRef>
          <a:fillRef idx="0">
            <a:schemeClr val="dk1"/>
          </a:fillRef>
          <a:effectRef idx="0">
            <a:schemeClr val="dk1"/>
          </a:effectRef>
          <a:fontRef idx="minor">
            <a:schemeClr val="tx1"/>
          </a:fontRef>
        </p:style>
      </p:cxnSp>
      <p:grpSp>
        <p:nvGrpSpPr>
          <p:cNvPr id="45" name="Group 44"/>
          <p:cNvGrpSpPr/>
          <p:nvPr/>
        </p:nvGrpSpPr>
        <p:grpSpPr>
          <a:xfrm>
            <a:off x="2112225" y="-3880524"/>
            <a:ext cx="9406488" cy="9439925"/>
            <a:chOff x="1730084" y="-2802342"/>
            <a:chExt cx="9406488" cy="9439925"/>
          </a:xfrm>
        </p:grpSpPr>
        <p:grpSp>
          <p:nvGrpSpPr>
            <p:cNvPr id="43" name="Group 42"/>
            <p:cNvGrpSpPr/>
            <p:nvPr/>
          </p:nvGrpSpPr>
          <p:grpSpPr>
            <a:xfrm>
              <a:off x="1730084" y="-2802342"/>
              <a:ext cx="9406488" cy="9439925"/>
              <a:chOff x="1730084" y="-2802342"/>
              <a:chExt cx="9406488" cy="9439925"/>
            </a:xfrm>
          </p:grpSpPr>
          <p:grpSp>
            <p:nvGrpSpPr>
              <p:cNvPr id="41" name="Group 40"/>
              <p:cNvGrpSpPr/>
              <p:nvPr/>
            </p:nvGrpSpPr>
            <p:grpSpPr>
              <a:xfrm>
                <a:off x="1730084" y="-2802342"/>
                <a:ext cx="9406488" cy="9089929"/>
                <a:chOff x="1730084" y="-2693158"/>
                <a:chExt cx="9406488" cy="9089929"/>
              </a:xfrm>
            </p:grpSpPr>
            <p:grpSp>
              <p:nvGrpSpPr>
                <p:cNvPr id="23" name="Group 22"/>
                <p:cNvGrpSpPr/>
                <p:nvPr/>
              </p:nvGrpSpPr>
              <p:grpSpPr>
                <a:xfrm>
                  <a:off x="2417389" y="-2693158"/>
                  <a:ext cx="8719183" cy="8563969"/>
                  <a:chOff x="2417389" y="-2706806"/>
                  <a:chExt cx="8719183" cy="8563969"/>
                </a:xfrm>
              </p:grpSpPr>
              <p:sp>
                <p:nvSpPr>
                  <p:cNvPr id="7" name="Arc 6"/>
                  <p:cNvSpPr/>
                  <p:nvPr/>
                </p:nvSpPr>
                <p:spPr>
                  <a:xfrm rot="10800000">
                    <a:off x="2838733" y="-409436"/>
                    <a:ext cx="8297839" cy="5745708"/>
                  </a:xfrm>
                  <a:prstGeom prst="arc">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grpSp>
                <p:nvGrpSpPr>
                  <p:cNvPr id="17" name="Group 16"/>
                  <p:cNvGrpSpPr/>
                  <p:nvPr/>
                </p:nvGrpSpPr>
                <p:grpSpPr>
                  <a:xfrm>
                    <a:off x="2417389" y="-2706806"/>
                    <a:ext cx="6053312" cy="8563969"/>
                    <a:chOff x="2417389" y="-2720454"/>
                    <a:chExt cx="6053312" cy="8563969"/>
                  </a:xfrm>
                </p:grpSpPr>
                <p:sp>
                  <p:nvSpPr>
                    <p:cNvPr id="10" name="Freeform 9"/>
                    <p:cNvSpPr/>
                    <p:nvPr/>
                  </p:nvSpPr>
                  <p:spPr>
                    <a:xfrm>
                      <a:off x="3234519" y="3166281"/>
                      <a:ext cx="4559677" cy="2143571"/>
                    </a:xfrm>
                    <a:custGeom>
                      <a:avLst/>
                      <a:gdLst>
                        <a:gd name="connsiteX0" fmla="*/ 4517409 w 4559677"/>
                        <a:gd name="connsiteY0" fmla="*/ 0 h 2143571"/>
                        <a:gd name="connsiteX1" fmla="*/ 4544705 w 4559677"/>
                        <a:gd name="connsiteY1" fmla="*/ 423080 h 2143571"/>
                        <a:gd name="connsiteX2" fmla="*/ 4312693 w 4559677"/>
                        <a:gd name="connsiteY2" fmla="*/ 272955 h 2143571"/>
                        <a:gd name="connsiteX3" fmla="*/ 4299045 w 4559677"/>
                        <a:gd name="connsiteY3" fmla="*/ 586853 h 2143571"/>
                        <a:gd name="connsiteX4" fmla="*/ 4189863 w 4559677"/>
                        <a:gd name="connsiteY4" fmla="*/ 491319 h 2143571"/>
                        <a:gd name="connsiteX5" fmla="*/ 4107977 w 4559677"/>
                        <a:gd name="connsiteY5" fmla="*/ 791570 h 2143571"/>
                        <a:gd name="connsiteX6" fmla="*/ 3971499 w 4559677"/>
                        <a:gd name="connsiteY6" fmla="*/ 655092 h 2143571"/>
                        <a:gd name="connsiteX7" fmla="*/ 3930556 w 4559677"/>
                        <a:gd name="connsiteY7" fmla="*/ 982638 h 2143571"/>
                        <a:gd name="connsiteX8" fmla="*/ 3712191 w 4559677"/>
                        <a:gd name="connsiteY8" fmla="*/ 832513 h 2143571"/>
                        <a:gd name="connsiteX9" fmla="*/ 3616657 w 4559677"/>
                        <a:gd name="connsiteY9" fmla="*/ 1214650 h 2143571"/>
                        <a:gd name="connsiteX10" fmla="*/ 3480180 w 4559677"/>
                        <a:gd name="connsiteY10" fmla="*/ 1091820 h 2143571"/>
                        <a:gd name="connsiteX11" fmla="*/ 3330054 w 4559677"/>
                        <a:gd name="connsiteY11" fmla="*/ 1433015 h 2143571"/>
                        <a:gd name="connsiteX12" fmla="*/ 3207224 w 4559677"/>
                        <a:gd name="connsiteY12" fmla="*/ 1296537 h 2143571"/>
                        <a:gd name="connsiteX13" fmla="*/ 3125338 w 4559677"/>
                        <a:gd name="connsiteY13" fmla="*/ 1528549 h 2143571"/>
                        <a:gd name="connsiteX14" fmla="*/ 2920621 w 4559677"/>
                        <a:gd name="connsiteY14" fmla="*/ 1433015 h 2143571"/>
                        <a:gd name="connsiteX15" fmla="*/ 2906974 w 4559677"/>
                        <a:gd name="connsiteY15" fmla="*/ 1705970 h 2143571"/>
                        <a:gd name="connsiteX16" fmla="*/ 2634018 w 4559677"/>
                        <a:gd name="connsiteY16" fmla="*/ 1569492 h 2143571"/>
                        <a:gd name="connsiteX17" fmla="*/ 2620371 w 4559677"/>
                        <a:gd name="connsiteY17" fmla="*/ 1801504 h 2143571"/>
                        <a:gd name="connsiteX18" fmla="*/ 2415654 w 4559677"/>
                        <a:gd name="connsiteY18" fmla="*/ 1733265 h 2143571"/>
                        <a:gd name="connsiteX19" fmla="*/ 2388359 w 4559677"/>
                        <a:gd name="connsiteY19" fmla="*/ 1978925 h 2143571"/>
                        <a:gd name="connsiteX20" fmla="*/ 2142699 w 4559677"/>
                        <a:gd name="connsiteY20" fmla="*/ 1760561 h 2143571"/>
                        <a:gd name="connsiteX21" fmla="*/ 2006221 w 4559677"/>
                        <a:gd name="connsiteY21" fmla="*/ 1992573 h 2143571"/>
                        <a:gd name="connsiteX22" fmla="*/ 1897039 w 4559677"/>
                        <a:gd name="connsiteY22" fmla="*/ 1787856 h 2143571"/>
                        <a:gd name="connsiteX23" fmla="*/ 1665027 w 4559677"/>
                        <a:gd name="connsiteY23" fmla="*/ 2101755 h 2143571"/>
                        <a:gd name="connsiteX24" fmla="*/ 1501254 w 4559677"/>
                        <a:gd name="connsiteY24" fmla="*/ 1965277 h 2143571"/>
                        <a:gd name="connsiteX25" fmla="*/ 1460311 w 4559677"/>
                        <a:gd name="connsiteY25" fmla="*/ 1842447 h 2143571"/>
                        <a:gd name="connsiteX26" fmla="*/ 1241947 w 4559677"/>
                        <a:gd name="connsiteY26" fmla="*/ 2142698 h 2143571"/>
                        <a:gd name="connsiteX27" fmla="*/ 1132765 w 4559677"/>
                        <a:gd name="connsiteY27" fmla="*/ 1937982 h 2143571"/>
                        <a:gd name="connsiteX28" fmla="*/ 900753 w 4559677"/>
                        <a:gd name="connsiteY28" fmla="*/ 2060812 h 2143571"/>
                        <a:gd name="connsiteX29" fmla="*/ 859809 w 4559677"/>
                        <a:gd name="connsiteY29" fmla="*/ 1883391 h 2143571"/>
                        <a:gd name="connsiteX30" fmla="*/ 600502 w 4559677"/>
                        <a:gd name="connsiteY30" fmla="*/ 2006220 h 2143571"/>
                        <a:gd name="connsiteX31" fmla="*/ 518615 w 4559677"/>
                        <a:gd name="connsiteY31" fmla="*/ 1815152 h 2143571"/>
                        <a:gd name="connsiteX32" fmla="*/ 368490 w 4559677"/>
                        <a:gd name="connsiteY32" fmla="*/ 2033516 h 2143571"/>
                        <a:gd name="connsiteX33" fmla="*/ 259308 w 4559677"/>
                        <a:gd name="connsiteY33" fmla="*/ 1719618 h 2143571"/>
                        <a:gd name="connsiteX34" fmla="*/ 177421 w 4559677"/>
                        <a:gd name="connsiteY34" fmla="*/ 1910686 h 2143571"/>
                        <a:gd name="connsiteX35" fmla="*/ 95535 w 4559677"/>
                        <a:gd name="connsiteY35" fmla="*/ 1651379 h 2143571"/>
                        <a:gd name="connsiteX36" fmla="*/ 0 w 4559677"/>
                        <a:gd name="connsiteY36" fmla="*/ 1815152 h 2143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559677" h="2143571">
                          <a:moveTo>
                            <a:pt x="4517409" y="0"/>
                          </a:moveTo>
                          <a:cubicBezTo>
                            <a:pt x="4548116" y="188794"/>
                            <a:pt x="4578824" y="377588"/>
                            <a:pt x="4544705" y="423080"/>
                          </a:cubicBezTo>
                          <a:cubicBezTo>
                            <a:pt x="4510586" y="468573"/>
                            <a:pt x="4353636" y="245660"/>
                            <a:pt x="4312693" y="272955"/>
                          </a:cubicBezTo>
                          <a:cubicBezTo>
                            <a:pt x="4271750" y="300250"/>
                            <a:pt x="4319517" y="550459"/>
                            <a:pt x="4299045" y="586853"/>
                          </a:cubicBezTo>
                          <a:cubicBezTo>
                            <a:pt x="4278573" y="623247"/>
                            <a:pt x="4221708" y="457199"/>
                            <a:pt x="4189863" y="491319"/>
                          </a:cubicBezTo>
                          <a:cubicBezTo>
                            <a:pt x="4158018" y="525439"/>
                            <a:pt x="4144371" y="764275"/>
                            <a:pt x="4107977" y="791570"/>
                          </a:cubicBezTo>
                          <a:cubicBezTo>
                            <a:pt x="4071583" y="818865"/>
                            <a:pt x="4001069" y="623247"/>
                            <a:pt x="3971499" y="655092"/>
                          </a:cubicBezTo>
                          <a:cubicBezTo>
                            <a:pt x="3941929" y="686937"/>
                            <a:pt x="3973774" y="953068"/>
                            <a:pt x="3930556" y="982638"/>
                          </a:cubicBezTo>
                          <a:cubicBezTo>
                            <a:pt x="3887338" y="1012208"/>
                            <a:pt x="3764507" y="793844"/>
                            <a:pt x="3712191" y="832513"/>
                          </a:cubicBezTo>
                          <a:cubicBezTo>
                            <a:pt x="3659875" y="871182"/>
                            <a:pt x="3655325" y="1171432"/>
                            <a:pt x="3616657" y="1214650"/>
                          </a:cubicBezTo>
                          <a:cubicBezTo>
                            <a:pt x="3577989" y="1257868"/>
                            <a:pt x="3527947" y="1055426"/>
                            <a:pt x="3480180" y="1091820"/>
                          </a:cubicBezTo>
                          <a:cubicBezTo>
                            <a:pt x="3432413" y="1128214"/>
                            <a:pt x="3375547" y="1398896"/>
                            <a:pt x="3330054" y="1433015"/>
                          </a:cubicBezTo>
                          <a:cubicBezTo>
                            <a:pt x="3284561" y="1467134"/>
                            <a:pt x="3241343" y="1280615"/>
                            <a:pt x="3207224" y="1296537"/>
                          </a:cubicBezTo>
                          <a:cubicBezTo>
                            <a:pt x="3173105" y="1312459"/>
                            <a:pt x="3173105" y="1505803"/>
                            <a:pt x="3125338" y="1528549"/>
                          </a:cubicBezTo>
                          <a:cubicBezTo>
                            <a:pt x="3077571" y="1551295"/>
                            <a:pt x="2957015" y="1403445"/>
                            <a:pt x="2920621" y="1433015"/>
                          </a:cubicBezTo>
                          <a:cubicBezTo>
                            <a:pt x="2884227" y="1462585"/>
                            <a:pt x="2954741" y="1683224"/>
                            <a:pt x="2906974" y="1705970"/>
                          </a:cubicBezTo>
                          <a:cubicBezTo>
                            <a:pt x="2859207" y="1728716"/>
                            <a:pt x="2681785" y="1553570"/>
                            <a:pt x="2634018" y="1569492"/>
                          </a:cubicBezTo>
                          <a:cubicBezTo>
                            <a:pt x="2586251" y="1585414"/>
                            <a:pt x="2656765" y="1774209"/>
                            <a:pt x="2620371" y="1801504"/>
                          </a:cubicBezTo>
                          <a:cubicBezTo>
                            <a:pt x="2583977" y="1828799"/>
                            <a:pt x="2454323" y="1703695"/>
                            <a:pt x="2415654" y="1733265"/>
                          </a:cubicBezTo>
                          <a:cubicBezTo>
                            <a:pt x="2376985" y="1762835"/>
                            <a:pt x="2433851" y="1974376"/>
                            <a:pt x="2388359" y="1978925"/>
                          </a:cubicBezTo>
                          <a:cubicBezTo>
                            <a:pt x="2342866" y="1983474"/>
                            <a:pt x="2206389" y="1758286"/>
                            <a:pt x="2142699" y="1760561"/>
                          </a:cubicBezTo>
                          <a:cubicBezTo>
                            <a:pt x="2079009" y="1762836"/>
                            <a:pt x="2047164" y="1988024"/>
                            <a:pt x="2006221" y="1992573"/>
                          </a:cubicBezTo>
                          <a:cubicBezTo>
                            <a:pt x="1965278" y="1997122"/>
                            <a:pt x="1953905" y="1769659"/>
                            <a:pt x="1897039" y="1787856"/>
                          </a:cubicBezTo>
                          <a:cubicBezTo>
                            <a:pt x="1840173" y="1806053"/>
                            <a:pt x="1730991" y="2072185"/>
                            <a:pt x="1665027" y="2101755"/>
                          </a:cubicBezTo>
                          <a:cubicBezTo>
                            <a:pt x="1599063" y="2131325"/>
                            <a:pt x="1535373" y="2008495"/>
                            <a:pt x="1501254" y="1965277"/>
                          </a:cubicBezTo>
                          <a:cubicBezTo>
                            <a:pt x="1467135" y="1922059"/>
                            <a:pt x="1503529" y="1812877"/>
                            <a:pt x="1460311" y="1842447"/>
                          </a:cubicBezTo>
                          <a:cubicBezTo>
                            <a:pt x="1417093" y="1872017"/>
                            <a:pt x="1296538" y="2126775"/>
                            <a:pt x="1241947" y="2142698"/>
                          </a:cubicBezTo>
                          <a:cubicBezTo>
                            <a:pt x="1187356" y="2158621"/>
                            <a:pt x="1189631" y="1951630"/>
                            <a:pt x="1132765" y="1937982"/>
                          </a:cubicBezTo>
                          <a:cubicBezTo>
                            <a:pt x="1075899" y="1924334"/>
                            <a:pt x="946246" y="2069910"/>
                            <a:pt x="900753" y="2060812"/>
                          </a:cubicBezTo>
                          <a:cubicBezTo>
                            <a:pt x="855260" y="2051714"/>
                            <a:pt x="909851" y="1892490"/>
                            <a:pt x="859809" y="1883391"/>
                          </a:cubicBezTo>
                          <a:cubicBezTo>
                            <a:pt x="809767" y="1874292"/>
                            <a:pt x="657368" y="2017593"/>
                            <a:pt x="600502" y="2006220"/>
                          </a:cubicBezTo>
                          <a:cubicBezTo>
                            <a:pt x="543636" y="1994847"/>
                            <a:pt x="557284" y="1810603"/>
                            <a:pt x="518615" y="1815152"/>
                          </a:cubicBezTo>
                          <a:cubicBezTo>
                            <a:pt x="479946" y="1819701"/>
                            <a:pt x="411708" y="2049438"/>
                            <a:pt x="368490" y="2033516"/>
                          </a:cubicBezTo>
                          <a:cubicBezTo>
                            <a:pt x="325272" y="2017594"/>
                            <a:pt x="291153" y="1740090"/>
                            <a:pt x="259308" y="1719618"/>
                          </a:cubicBezTo>
                          <a:cubicBezTo>
                            <a:pt x="227463" y="1699146"/>
                            <a:pt x="204716" y="1922059"/>
                            <a:pt x="177421" y="1910686"/>
                          </a:cubicBezTo>
                          <a:cubicBezTo>
                            <a:pt x="150126" y="1899313"/>
                            <a:pt x="125105" y="1667301"/>
                            <a:pt x="95535" y="1651379"/>
                          </a:cubicBezTo>
                          <a:cubicBezTo>
                            <a:pt x="65965" y="1635457"/>
                            <a:pt x="0" y="1815152"/>
                            <a:pt x="0" y="1815152"/>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grpSp>
                  <p:nvGrpSpPr>
                    <p:cNvPr id="15" name="Group 14"/>
                    <p:cNvGrpSpPr/>
                    <p:nvPr/>
                  </p:nvGrpSpPr>
                  <p:grpSpPr>
                    <a:xfrm>
                      <a:off x="2417389" y="-2720454"/>
                      <a:ext cx="6053312" cy="8563969"/>
                      <a:chOff x="2417389" y="-2706806"/>
                      <a:chExt cx="6053312" cy="8563969"/>
                    </a:xfrm>
                  </p:grpSpPr>
                  <p:cxnSp>
                    <p:nvCxnSpPr>
                      <p:cNvPr id="5" name="Straight Arrow Connector 4"/>
                      <p:cNvCxnSpPr/>
                      <p:nvPr/>
                    </p:nvCxnSpPr>
                    <p:spPr>
                      <a:xfrm flipV="1">
                        <a:off x="2417389" y="2731293"/>
                        <a:ext cx="13647" cy="3111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Straight Arrow Connector 5"/>
                      <p:cNvCxnSpPr/>
                      <p:nvPr/>
                    </p:nvCxnSpPr>
                    <p:spPr>
                      <a:xfrm flipV="1">
                        <a:off x="8068117" y="2745474"/>
                        <a:ext cx="13647" cy="3111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Arc 7"/>
                      <p:cNvSpPr/>
                      <p:nvPr/>
                    </p:nvSpPr>
                    <p:spPr>
                      <a:xfrm rot="7554519">
                        <a:off x="1448927" y="-1430740"/>
                        <a:ext cx="8297839" cy="5745708"/>
                      </a:xfrm>
                      <a:prstGeom prst="arc">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9" name="Freeform 8"/>
                      <p:cNvSpPr/>
                      <p:nvPr/>
                    </p:nvSpPr>
                    <p:spPr>
                      <a:xfrm>
                        <a:off x="2617193" y="2524063"/>
                        <a:ext cx="4369379" cy="2879677"/>
                      </a:xfrm>
                      <a:custGeom>
                        <a:avLst/>
                        <a:gdLst>
                          <a:gd name="connsiteX0" fmla="*/ 247755 w 4369379"/>
                          <a:gd name="connsiteY0" fmla="*/ 0 h 2879677"/>
                          <a:gd name="connsiteX1" fmla="*/ 2095 w 4369379"/>
                          <a:gd name="connsiteY1" fmla="*/ 327546 h 2879677"/>
                          <a:gd name="connsiteX2" fmla="*/ 370585 w 4369379"/>
                          <a:gd name="connsiteY2" fmla="*/ 409432 h 2879677"/>
                          <a:gd name="connsiteX3" fmla="*/ 152221 w 4369379"/>
                          <a:gd name="connsiteY3" fmla="*/ 682388 h 2879677"/>
                          <a:gd name="connsiteX4" fmla="*/ 548006 w 4369379"/>
                          <a:gd name="connsiteY4" fmla="*/ 805218 h 2879677"/>
                          <a:gd name="connsiteX5" fmla="*/ 343290 w 4369379"/>
                          <a:gd name="connsiteY5" fmla="*/ 1064525 h 2879677"/>
                          <a:gd name="connsiteX6" fmla="*/ 725427 w 4369379"/>
                          <a:gd name="connsiteY6" fmla="*/ 1173707 h 2879677"/>
                          <a:gd name="connsiteX7" fmla="*/ 602597 w 4369379"/>
                          <a:gd name="connsiteY7" fmla="*/ 1378424 h 2879677"/>
                          <a:gd name="connsiteX8" fmla="*/ 1025678 w 4369379"/>
                          <a:gd name="connsiteY8" fmla="*/ 1433015 h 2879677"/>
                          <a:gd name="connsiteX9" fmla="*/ 889200 w 4369379"/>
                          <a:gd name="connsiteY9" fmla="*/ 1692322 h 2879677"/>
                          <a:gd name="connsiteX10" fmla="*/ 1339576 w 4369379"/>
                          <a:gd name="connsiteY10" fmla="*/ 1719618 h 2879677"/>
                          <a:gd name="connsiteX11" fmla="*/ 1298633 w 4369379"/>
                          <a:gd name="connsiteY11" fmla="*/ 2006221 h 2879677"/>
                          <a:gd name="connsiteX12" fmla="*/ 1694418 w 4369379"/>
                          <a:gd name="connsiteY12" fmla="*/ 1992573 h 2879677"/>
                          <a:gd name="connsiteX13" fmla="*/ 1694418 w 4369379"/>
                          <a:gd name="connsiteY13" fmla="*/ 2320119 h 2879677"/>
                          <a:gd name="connsiteX14" fmla="*/ 2158442 w 4369379"/>
                          <a:gd name="connsiteY14" fmla="*/ 2224585 h 2879677"/>
                          <a:gd name="connsiteX15" fmla="*/ 2281272 w 4369379"/>
                          <a:gd name="connsiteY15" fmla="*/ 2524835 h 2879677"/>
                          <a:gd name="connsiteX16" fmla="*/ 2540579 w 4369379"/>
                          <a:gd name="connsiteY16" fmla="*/ 2388358 h 2879677"/>
                          <a:gd name="connsiteX17" fmla="*/ 2649761 w 4369379"/>
                          <a:gd name="connsiteY17" fmla="*/ 2674961 h 2879677"/>
                          <a:gd name="connsiteX18" fmla="*/ 2854478 w 4369379"/>
                          <a:gd name="connsiteY18" fmla="*/ 2470244 h 2879677"/>
                          <a:gd name="connsiteX19" fmla="*/ 3031898 w 4369379"/>
                          <a:gd name="connsiteY19" fmla="*/ 2688609 h 2879677"/>
                          <a:gd name="connsiteX20" fmla="*/ 3277558 w 4369379"/>
                          <a:gd name="connsiteY20" fmla="*/ 2483892 h 2879677"/>
                          <a:gd name="connsiteX21" fmla="*/ 3427684 w 4369379"/>
                          <a:gd name="connsiteY21" fmla="*/ 2784143 h 2879677"/>
                          <a:gd name="connsiteX22" fmla="*/ 3659695 w 4369379"/>
                          <a:gd name="connsiteY22" fmla="*/ 2620370 h 2879677"/>
                          <a:gd name="connsiteX23" fmla="*/ 3864412 w 4369379"/>
                          <a:gd name="connsiteY23" fmla="*/ 2879677 h 2879677"/>
                          <a:gd name="connsiteX24" fmla="*/ 4028185 w 4369379"/>
                          <a:gd name="connsiteY24" fmla="*/ 2620370 h 2879677"/>
                          <a:gd name="connsiteX25" fmla="*/ 4151015 w 4369379"/>
                          <a:gd name="connsiteY25" fmla="*/ 2838734 h 2879677"/>
                          <a:gd name="connsiteX26" fmla="*/ 4328436 w 4369379"/>
                          <a:gd name="connsiteY26" fmla="*/ 2620370 h 2879677"/>
                          <a:gd name="connsiteX27" fmla="*/ 4328436 w 4369379"/>
                          <a:gd name="connsiteY27" fmla="*/ 2620370 h 2879677"/>
                          <a:gd name="connsiteX28" fmla="*/ 4369379 w 4369379"/>
                          <a:gd name="connsiteY28" fmla="*/ 2674961 h 2879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69379" h="2879677">
                            <a:moveTo>
                              <a:pt x="247755" y="0"/>
                            </a:moveTo>
                            <a:cubicBezTo>
                              <a:pt x="114689" y="129653"/>
                              <a:pt x="-18377" y="259307"/>
                              <a:pt x="2095" y="327546"/>
                            </a:cubicBezTo>
                            <a:cubicBezTo>
                              <a:pt x="22567" y="395785"/>
                              <a:pt x="345564" y="350292"/>
                              <a:pt x="370585" y="409432"/>
                            </a:cubicBezTo>
                            <a:cubicBezTo>
                              <a:pt x="395606" y="468572"/>
                              <a:pt x="122651" y="616424"/>
                              <a:pt x="152221" y="682388"/>
                            </a:cubicBezTo>
                            <a:cubicBezTo>
                              <a:pt x="181791" y="748352"/>
                              <a:pt x="516161" y="741529"/>
                              <a:pt x="548006" y="805218"/>
                            </a:cubicBezTo>
                            <a:cubicBezTo>
                              <a:pt x="579851" y="868908"/>
                              <a:pt x="313720" y="1003110"/>
                              <a:pt x="343290" y="1064525"/>
                            </a:cubicBezTo>
                            <a:cubicBezTo>
                              <a:pt x="372860" y="1125940"/>
                              <a:pt x="682209" y="1121391"/>
                              <a:pt x="725427" y="1173707"/>
                            </a:cubicBezTo>
                            <a:cubicBezTo>
                              <a:pt x="768645" y="1226023"/>
                              <a:pt x="552555" y="1335206"/>
                              <a:pt x="602597" y="1378424"/>
                            </a:cubicBezTo>
                            <a:cubicBezTo>
                              <a:pt x="652639" y="1421642"/>
                              <a:pt x="977911" y="1380699"/>
                              <a:pt x="1025678" y="1433015"/>
                            </a:cubicBezTo>
                            <a:cubicBezTo>
                              <a:pt x="1073445" y="1485331"/>
                              <a:pt x="836884" y="1644555"/>
                              <a:pt x="889200" y="1692322"/>
                            </a:cubicBezTo>
                            <a:cubicBezTo>
                              <a:pt x="941516" y="1740089"/>
                              <a:pt x="1271337" y="1667302"/>
                              <a:pt x="1339576" y="1719618"/>
                            </a:cubicBezTo>
                            <a:cubicBezTo>
                              <a:pt x="1407815" y="1771934"/>
                              <a:pt x="1239493" y="1960729"/>
                              <a:pt x="1298633" y="2006221"/>
                            </a:cubicBezTo>
                            <a:cubicBezTo>
                              <a:pt x="1357773" y="2051714"/>
                              <a:pt x="1628454" y="1940257"/>
                              <a:pt x="1694418" y="1992573"/>
                            </a:cubicBezTo>
                            <a:cubicBezTo>
                              <a:pt x="1760382" y="2044889"/>
                              <a:pt x="1617081" y="2281450"/>
                              <a:pt x="1694418" y="2320119"/>
                            </a:cubicBezTo>
                            <a:cubicBezTo>
                              <a:pt x="1771755" y="2358788"/>
                              <a:pt x="2060633" y="2190466"/>
                              <a:pt x="2158442" y="2224585"/>
                            </a:cubicBezTo>
                            <a:cubicBezTo>
                              <a:pt x="2256251" y="2258704"/>
                              <a:pt x="2217583" y="2497540"/>
                              <a:pt x="2281272" y="2524835"/>
                            </a:cubicBezTo>
                            <a:cubicBezTo>
                              <a:pt x="2344961" y="2552130"/>
                              <a:pt x="2479164" y="2363337"/>
                              <a:pt x="2540579" y="2388358"/>
                            </a:cubicBezTo>
                            <a:cubicBezTo>
                              <a:pt x="2601994" y="2413379"/>
                              <a:pt x="2597445" y="2661313"/>
                              <a:pt x="2649761" y="2674961"/>
                            </a:cubicBezTo>
                            <a:cubicBezTo>
                              <a:pt x="2702077" y="2688609"/>
                              <a:pt x="2790789" y="2467969"/>
                              <a:pt x="2854478" y="2470244"/>
                            </a:cubicBezTo>
                            <a:cubicBezTo>
                              <a:pt x="2918167" y="2472519"/>
                              <a:pt x="2961385" y="2686334"/>
                              <a:pt x="3031898" y="2688609"/>
                            </a:cubicBezTo>
                            <a:cubicBezTo>
                              <a:pt x="3102411" y="2690884"/>
                              <a:pt x="3211594" y="2467970"/>
                              <a:pt x="3277558" y="2483892"/>
                            </a:cubicBezTo>
                            <a:cubicBezTo>
                              <a:pt x="3343522" y="2499814"/>
                              <a:pt x="3363995" y="2761397"/>
                              <a:pt x="3427684" y="2784143"/>
                            </a:cubicBezTo>
                            <a:cubicBezTo>
                              <a:pt x="3491373" y="2806889"/>
                              <a:pt x="3586907" y="2604448"/>
                              <a:pt x="3659695" y="2620370"/>
                            </a:cubicBezTo>
                            <a:cubicBezTo>
                              <a:pt x="3732483" y="2636292"/>
                              <a:pt x="3802997" y="2879677"/>
                              <a:pt x="3864412" y="2879677"/>
                            </a:cubicBezTo>
                            <a:cubicBezTo>
                              <a:pt x="3925827" y="2879677"/>
                              <a:pt x="3980418" y="2627194"/>
                              <a:pt x="4028185" y="2620370"/>
                            </a:cubicBezTo>
                            <a:cubicBezTo>
                              <a:pt x="4075952" y="2613546"/>
                              <a:pt x="4100973" y="2838734"/>
                              <a:pt x="4151015" y="2838734"/>
                            </a:cubicBezTo>
                            <a:cubicBezTo>
                              <a:pt x="4201057" y="2838734"/>
                              <a:pt x="4328436" y="2620370"/>
                              <a:pt x="4328436" y="2620370"/>
                            </a:cubicBezTo>
                            <a:lnTo>
                              <a:pt x="4328436" y="2620370"/>
                            </a:lnTo>
                            <a:lnTo>
                              <a:pt x="4369379" y="2674961"/>
                            </a:ln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12" name="Straight Connector 11"/>
                      <p:cNvCxnSpPr/>
                      <p:nvPr/>
                    </p:nvCxnSpPr>
                    <p:spPr>
                      <a:xfrm flipH="1" flipV="1">
                        <a:off x="2429304" y="5827594"/>
                        <a:ext cx="5653592" cy="27296"/>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233387" y="5603378"/>
                        <a:ext cx="35447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3" name="Group 12"/>
                      <p:cNvGrpSpPr/>
                      <p:nvPr/>
                    </p:nvGrpSpPr>
                    <p:grpSpPr>
                      <a:xfrm>
                        <a:off x="6788034" y="5304845"/>
                        <a:ext cx="562661" cy="550817"/>
                        <a:chOff x="6910866" y="5209309"/>
                        <a:chExt cx="562661" cy="550817"/>
                      </a:xfrm>
                    </p:grpSpPr>
                    <p:sp>
                      <p:nvSpPr>
                        <p:cNvPr id="19" name="TextBox 18"/>
                        <p:cNvSpPr txBox="1"/>
                        <p:nvPr/>
                      </p:nvSpPr>
                      <p:spPr>
                        <a:xfrm>
                          <a:off x="6968316" y="5309852"/>
                          <a:ext cx="505211" cy="369332"/>
                        </a:xfrm>
                        <a:prstGeom prst="rect">
                          <a:avLst/>
                        </a:prstGeom>
                        <a:noFill/>
                      </p:spPr>
                      <p:txBody>
                        <a:bodyPr wrap="square" rtlCol="0">
                          <a:spAutoFit/>
                        </a:bodyPr>
                        <a:lstStyle/>
                        <a:p>
                          <a:r>
                            <a:rPr lang="en-GB" dirty="0"/>
                            <a:t>MS</a:t>
                          </a:r>
                        </a:p>
                      </p:txBody>
                    </p:sp>
                    <p:sp>
                      <p:nvSpPr>
                        <p:cNvPr id="16" name="Oval 15"/>
                        <p:cNvSpPr/>
                        <p:nvPr/>
                      </p:nvSpPr>
                      <p:spPr>
                        <a:xfrm>
                          <a:off x="6910866" y="5209309"/>
                          <a:ext cx="562661" cy="5508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0" name="Group 19"/>
                      <p:cNvGrpSpPr/>
                      <p:nvPr/>
                    </p:nvGrpSpPr>
                    <p:grpSpPr>
                      <a:xfrm>
                        <a:off x="2655031" y="5291288"/>
                        <a:ext cx="576306" cy="550817"/>
                        <a:chOff x="6897221" y="5166184"/>
                        <a:chExt cx="576306" cy="550817"/>
                      </a:xfrm>
                    </p:grpSpPr>
                    <p:sp>
                      <p:nvSpPr>
                        <p:cNvPr id="21" name="TextBox 20"/>
                        <p:cNvSpPr txBox="1"/>
                        <p:nvPr/>
                      </p:nvSpPr>
                      <p:spPr>
                        <a:xfrm>
                          <a:off x="6968316" y="5309852"/>
                          <a:ext cx="505211" cy="369332"/>
                        </a:xfrm>
                        <a:prstGeom prst="rect">
                          <a:avLst/>
                        </a:prstGeom>
                        <a:noFill/>
                      </p:spPr>
                      <p:txBody>
                        <a:bodyPr wrap="square" rtlCol="0">
                          <a:spAutoFit/>
                        </a:bodyPr>
                        <a:lstStyle/>
                        <a:p>
                          <a:r>
                            <a:rPr lang="en-GB" dirty="0"/>
                            <a:t>MS</a:t>
                          </a:r>
                        </a:p>
                      </p:txBody>
                    </p:sp>
                    <p:sp>
                      <p:nvSpPr>
                        <p:cNvPr id="22" name="Oval 21"/>
                        <p:cNvSpPr/>
                        <p:nvPr/>
                      </p:nvSpPr>
                      <p:spPr>
                        <a:xfrm>
                          <a:off x="6897221" y="5166184"/>
                          <a:ext cx="562661" cy="5508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grpSp>
            <p:grpSp>
              <p:nvGrpSpPr>
                <p:cNvPr id="30" name="Group 29"/>
                <p:cNvGrpSpPr/>
                <p:nvPr/>
              </p:nvGrpSpPr>
              <p:grpSpPr>
                <a:xfrm>
                  <a:off x="6697373" y="5890751"/>
                  <a:ext cx="1025312" cy="475359"/>
                  <a:chOff x="6697373" y="5890751"/>
                  <a:chExt cx="1025312" cy="475359"/>
                </a:xfrm>
              </p:grpSpPr>
              <p:sp>
                <p:nvSpPr>
                  <p:cNvPr id="28" name="TextBox 27"/>
                  <p:cNvSpPr txBox="1"/>
                  <p:nvPr/>
                </p:nvSpPr>
                <p:spPr>
                  <a:xfrm>
                    <a:off x="6978704" y="6058333"/>
                    <a:ext cx="743981" cy="307777"/>
                  </a:xfrm>
                  <a:prstGeom prst="rect">
                    <a:avLst/>
                  </a:prstGeom>
                  <a:noFill/>
                </p:spPr>
                <p:txBody>
                  <a:bodyPr wrap="square" rtlCol="0">
                    <a:spAutoFit/>
                  </a:bodyPr>
                  <a:lstStyle/>
                  <a:p>
                    <a:pPr algn="ctr"/>
                    <a:r>
                      <a:rPr lang="en-GB" sz="1400" b="1" dirty="0"/>
                      <a:t>new</a:t>
                    </a:r>
                  </a:p>
                </p:txBody>
              </p:sp>
              <p:sp>
                <p:nvSpPr>
                  <p:cNvPr id="26" name="TextBox 25"/>
                  <p:cNvSpPr txBox="1"/>
                  <p:nvPr/>
                </p:nvSpPr>
                <p:spPr>
                  <a:xfrm>
                    <a:off x="6697373" y="5890751"/>
                    <a:ext cx="743981" cy="369332"/>
                  </a:xfrm>
                  <a:prstGeom prst="rect">
                    <a:avLst/>
                  </a:prstGeom>
                  <a:noFill/>
                </p:spPr>
                <p:txBody>
                  <a:bodyPr wrap="square" rtlCol="0">
                    <a:spAutoFit/>
                  </a:bodyPr>
                  <a:lstStyle/>
                  <a:p>
                    <a:pPr algn="ctr"/>
                    <a:r>
                      <a:rPr lang="en-GB" dirty="0"/>
                      <a:t>BTS</a:t>
                    </a:r>
                  </a:p>
                </p:txBody>
              </p:sp>
            </p:grpSp>
            <p:grpSp>
              <p:nvGrpSpPr>
                <p:cNvPr id="37" name="Group 36"/>
                <p:cNvGrpSpPr/>
                <p:nvPr/>
              </p:nvGrpSpPr>
              <p:grpSpPr>
                <a:xfrm>
                  <a:off x="7485852" y="2156612"/>
                  <a:ext cx="1501253" cy="702524"/>
                  <a:chOff x="7485852" y="2156612"/>
                  <a:chExt cx="1501253" cy="702524"/>
                </a:xfrm>
              </p:grpSpPr>
              <p:sp>
                <p:nvSpPr>
                  <p:cNvPr id="24" name="TextBox 23"/>
                  <p:cNvSpPr txBox="1"/>
                  <p:nvPr/>
                </p:nvSpPr>
                <p:spPr>
                  <a:xfrm>
                    <a:off x="7485852" y="2156612"/>
                    <a:ext cx="1501253" cy="646331"/>
                  </a:xfrm>
                  <a:prstGeom prst="rect">
                    <a:avLst/>
                  </a:prstGeom>
                  <a:noFill/>
                </p:spPr>
                <p:txBody>
                  <a:bodyPr wrap="square" rtlCol="0">
                    <a:spAutoFit/>
                  </a:bodyPr>
                  <a:lstStyle/>
                  <a:p>
                    <a:pPr algn="ctr"/>
                    <a:r>
                      <a:rPr lang="en-GB" dirty="0"/>
                      <a:t>receive level</a:t>
                    </a:r>
                  </a:p>
                  <a:p>
                    <a:pPr algn="ctr"/>
                    <a:r>
                      <a:rPr lang="en-GB" dirty="0"/>
                      <a:t>BTS</a:t>
                    </a:r>
                  </a:p>
                </p:txBody>
              </p:sp>
              <p:sp>
                <p:nvSpPr>
                  <p:cNvPr id="29" name="TextBox 28"/>
                  <p:cNvSpPr txBox="1"/>
                  <p:nvPr/>
                </p:nvSpPr>
                <p:spPr>
                  <a:xfrm>
                    <a:off x="8189740" y="2551359"/>
                    <a:ext cx="743981" cy="307777"/>
                  </a:xfrm>
                  <a:prstGeom prst="rect">
                    <a:avLst/>
                  </a:prstGeom>
                  <a:noFill/>
                </p:spPr>
                <p:txBody>
                  <a:bodyPr wrap="square" rtlCol="0">
                    <a:spAutoFit/>
                  </a:bodyPr>
                  <a:lstStyle/>
                  <a:p>
                    <a:pPr algn="ctr"/>
                    <a:r>
                      <a:rPr lang="en-GB" sz="1400" b="1" dirty="0"/>
                      <a:t>new</a:t>
                    </a:r>
                  </a:p>
                </p:txBody>
              </p:sp>
            </p:grpSp>
            <p:grpSp>
              <p:nvGrpSpPr>
                <p:cNvPr id="34" name="Group 33"/>
                <p:cNvGrpSpPr/>
                <p:nvPr/>
              </p:nvGrpSpPr>
              <p:grpSpPr>
                <a:xfrm>
                  <a:off x="3268028" y="5921412"/>
                  <a:ext cx="1025312" cy="475359"/>
                  <a:chOff x="6697373" y="5890751"/>
                  <a:chExt cx="1025312" cy="475359"/>
                </a:xfrm>
              </p:grpSpPr>
              <p:sp>
                <p:nvSpPr>
                  <p:cNvPr id="35" name="TextBox 34"/>
                  <p:cNvSpPr txBox="1"/>
                  <p:nvPr/>
                </p:nvSpPr>
                <p:spPr>
                  <a:xfrm>
                    <a:off x="6978704" y="6058333"/>
                    <a:ext cx="743981" cy="307777"/>
                  </a:xfrm>
                  <a:prstGeom prst="rect">
                    <a:avLst/>
                  </a:prstGeom>
                  <a:noFill/>
                </p:spPr>
                <p:txBody>
                  <a:bodyPr wrap="square" rtlCol="0">
                    <a:spAutoFit/>
                  </a:bodyPr>
                  <a:lstStyle/>
                  <a:p>
                    <a:pPr algn="ctr"/>
                    <a:r>
                      <a:rPr lang="en-GB" sz="1400" b="1" dirty="0"/>
                      <a:t>old</a:t>
                    </a:r>
                  </a:p>
                </p:txBody>
              </p:sp>
              <p:sp>
                <p:nvSpPr>
                  <p:cNvPr id="36" name="TextBox 35"/>
                  <p:cNvSpPr txBox="1"/>
                  <p:nvPr/>
                </p:nvSpPr>
                <p:spPr>
                  <a:xfrm>
                    <a:off x="6697373" y="5890751"/>
                    <a:ext cx="743981" cy="369332"/>
                  </a:xfrm>
                  <a:prstGeom prst="rect">
                    <a:avLst/>
                  </a:prstGeom>
                  <a:noFill/>
                </p:spPr>
                <p:txBody>
                  <a:bodyPr wrap="square" rtlCol="0">
                    <a:spAutoFit/>
                  </a:bodyPr>
                  <a:lstStyle/>
                  <a:p>
                    <a:pPr algn="ctr"/>
                    <a:r>
                      <a:rPr lang="en-GB" dirty="0"/>
                      <a:t>BTS</a:t>
                    </a:r>
                  </a:p>
                </p:txBody>
              </p:sp>
            </p:grpSp>
            <p:grpSp>
              <p:nvGrpSpPr>
                <p:cNvPr id="38" name="Group 37"/>
                <p:cNvGrpSpPr/>
                <p:nvPr/>
              </p:nvGrpSpPr>
              <p:grpSpPr>
                <a:xfrm>
                  <a:off x="1730084" y="2051512"/>
                  <a:ext cx="1501253" cy="702524"/>
                  <a:chOff x="7485852" y="2156612"/>
                  <a:chExt cx="1501253" cy="702524"/>
                </a:xfrm>
              </p:grpSpPr>
              <p:sp>
                <p:nvSpPr>
                  <p:cNvPr id="39" name="TextBox 38"/>
                  <p:cNvSpPr txBox="1"/>
                  <p:nvPr/>
                </p:nvSpPr>
                <p:spPr>
                  <a:xfrm>
                    <a:off x="7485852" y="2156612"/>
                    <a:ext cx="1501253" cy="646331"/>
                  </a:xfrm>
                  <a:prstGeom prst="rect">
                    <a:avLst/>
                  </a:prstGeom>
                  <a:noFill/>
                </p:spPr>
                <p:txBody>
                  <a:bodyPr wrap="square" rtlCol="0">
                    <a:spAutoFit/>
                  </a:bodyPr>
                  <a:lstStyle/>
                  <a:p>
                    <a:pPr algn="ctr"/>
                    <a:r>
                      <a:rPr lang="en-GB" dirty="0"/>
                      <a:t>receive level</a:t>
                    </a:r>
                  </a:p>
                  <a:p>
                    <a:pPr algn="ctr"/>
                    <a:r>
                      <a:rPr lang="en-GB" dirty="0"/>
                      <a:t>BTS</a:t>
                    </a:r>
                  </a:p>
                </p:txBody>
              </p:sp>
              <p:sp>
                <p:nvSpPr>
                  <p:cNvPr id="40" name="TextBox 39"/>
                  <p:cNvSpPr txBox="1"/>
                  <p:nvPr/>
                </p:nvSpPr>
                <p:spPr>
                  <a:xfrm>
                    <a:off x="8189740" y="2551359"/>
                    <a:ext cx="743981" cy="307777"/>
                  </a:xfrm>
                  <a:prstGeom prst="rect">
                    <a:avLst/>
                  </a:prstGeom>
                  <a:noFill/>
                </p:spPr>
                <p:txBody>
                  <a:bodyPr wrap="square" rtlCol="0">
                    <a:spAutoFit/>
                  </a:bodyPr>
                  <a:lstStyle/>
                  <a:p>
                    <a:pPr algn="ctr"/>
                    <a:r>
                      <a:rPr lang="en-GB" sz="1400" b="1" dirty="0"/>
                      <a:t>old</a:t>
                    </a:r>
                  </a:p>
                </p:txBody>
              </p:sp>
            </p:grpSp>
          </p:grpSp>
          <p:sp>
            <p:nvSpPr>
              <p:cNvPr id="42" name="TextBox 41"/>
              <p:cNvSpPr txBox="1"/>
              <p:nvPr/>
            </p:nvSpPr>
            <p:spPr>
              <a:xfrm>
                <a:off x="3395884" y="6268251"/>
                <a:ext cx="4914135" cy="369332"/>
              </a:xfrm>
              <a:prstGeom prst="rect">
                <a:avLst/>
              </a:prstGeom>
              <a:noFill/>
            </p:spPr>
            <p:txBody>
              <a:bodyPr wrap="square" rtlCol="0">
                <a:spAutoFit/>
              </a:bodyPr>
              <a:lstStyle/>
              <a:p>
                <a:r>
                  <a:rPr lang="en-GB" b="1" dirty="0"/>
                  <a:t>Handover decision depending on receive level</a:t>
                </a:r>
              </a:p>
            </p:txBody>
          </p:sp>
        </p:grpSp>
        <p:sp>
          <p:nvSpPr>
            <p:cNvPr id="44" name="TextBox 43"/>
            <p:cNvSpPr txBox="1"/>
            <p:nvPr/>
          </p:nvSpPr>
          <p:spPr>
            <a:xfrm>
              <a:off x="6354103" y="4670069"/>
              <a:ext cx="2074459" cy="369332"/>
            </a:xfrm>
            <a:prstGeom prst="rect">
              <a:avLst/>
            </a:prstGeom>
            <a:noFill/>
          </p:spPr>
          <p:txBody>
            <a:bodyPr wrap="square" rtlCol="0">
              <a:spAutoFit/>
            </a:bodyPr>
            <a:lstStyle/>
            <a:p>
              <a:r>
                <a:rPr lang="en-GB" dirty="0"/>
                <a:t>HO_MARGIN</a:t>
              </a:r>
            </a:p>
          </p:txBody>
        </p:sp>
      </p:grpSp>
    </p:spTree>
    <p:extLst>
      <p:ext uri="{BB962C8B-B14F-4D97-AF65-F5344CB8AC3E}">
        <p14:creationId xmlns:p14="http://schemas.microsoft.com/office/powerpoint/2010/main" xmlns="" val="12881028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263" y="368490"/>
            <a:ext cx="10821537" cy="5808473"/>
          </a:xfrm>
        </p:spPr>
        <p:txBody>
          <a:bodyPr/>
          <a:lstStyle/>
          <a:p>
            <a:pPr>
              <a:buFont typeface="Wingdings" panose="05000000000000000000" pitchFamily="2" charset="2"/>
              <a:buChar char="Ø"/>
            </a:pPr>
            <a:r>
              <a:rPr lang="en-GB" dirty="0"/>
              <a:t>To provide all the necessary information for a handover due to a weak link, MS and BTS both perform periodic measurements of the downlink and uplink quality respectively.</a:t>
            </a:r>
          </a:p>
          <a:p>
            <a:pPr>
              <a:buFont typeface="Wingdings" panose="05000000000000000000" pitchFamily="2" charset="2"/>
              <a:buChar char="Ø"/>
            </a:pPr>
            <a:r>
              <a:rPr lang="en-GB" dirty="0"/>
              <a:t>Measurement reports are sent by the MS about every half-second and contain the quality of the current link used for transmission as well as the quality of certain channels in neighbouring cells.</a:t>
            </a:r>
          </a:p>
        </p:txBody>
      </p:sp>
    </p:spTree>
    <p:extLst>
      <p:ext uri="{BB962C8B-B14F-4D97-AF65-F5344CB8AC3E}">
        <p14:creationId xmlns:p14="http://schemas.microsoft.com/office/powerpoint/2010/main" xmlns="" val="33268373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WIRELESS NETWORK FOR GSM</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GB" dirty="0"/>
              <a:t>Space Division Multiple Access (SDMA) is used for allocating a separated space to users in wireless network. A typical application involves assigning  an optimal base station to a mobile phone use. A mobile phone may receive several base stations with different quality. SDMA decide which base station is best, taking into account which frequencies, time slots or code are still available.</a:t>
            </a:r>
          </a:p>
          <a:p>
            <a:pPr>
              <a:buFont typeface="Wingdings" panose="05000000000000000000" pitchFamily="2" charset="2"/>
              <a:buChar char="Ø"/>
            </a:pPr>
            <a:r>
              <a:rPr lang="en-GB" dirty="0"/>
              <a:t>Frequency Division Multiple Access (FDMS) is a method employed to permit several users to transmit simultaneously on one satellite transponder by assigning a specific frequency within the channel to each users. Each conversation  gets its own, unique, radio channel. The channels are relatively narrow, usually 30KHz or less and are defined as either transmit or received channels. A full duplex. Conversation requires a transmit and receive channels pair, which is refers to uplink from MS to BTS and downlink from BTS to MS.  </a:t>
            </a:r>
          </a:p>
        </p:txBody>
      </p:sp>
    </p:spTree>
    <p:extLst>
      <p:ext uri="{BB962C8B-B14F-4D97-AF65-F5344CB8AC3E}">
        <p14:creationId xmlns:p14="http://schemas.microsoft.com/office/powerpoint/2010/main" xmlns="" val="664928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376" y="532263"/>
            <a:ext cx="10903424" cy="5644700"/>
          </a:xfrm>
        </p:spPr>
        <p:txBody>
          <a:bodyPr/>
          <a:lstStyle/>
          <a:p>
            <a:pPr>
              <a:buFont typeface="Wingdings" panose="05000000000000000000" pitchFamily="2" charset="2"/>
              <a:buChar char="Ø"/>
            </a:pPr>
            <a:r>
              <a:rPr lang="en-GB" dirty="0"/>
              <a:t>FDMA in general describes schemes to subdivide the frequency dimension into several non-over-</a:t>
            </a:r>
            <a:r>
              <a:rPr lang="en-GB" dirty="0" err="1"/>
              <a:t>lappling</a:t>
            </a:r>
            <a:r>
              <a:rPr lang="en-GB" dirty="0"/>
              <a:t> frequency band.</a:t>
            </a:r>
          </a:p>
          <a:p>
            <a:pPr>
              <a:buFont typeface="Wingdings" panose="05000000000000000000" pitchFamily="2" charset="2"/>
              <a:buChar char="Ø"/>
            </a:pPr>
            <a:r>
              <a:rPr lang="en-GB" dirty="0"/>
              <a:t>Time Division Multiple Access (TDMA), offers a much more flexible scheme, which comprises all technologies that allocates certain time slots for communication.</a:t>
            </a:r>
          </a:p>
          <a:p>
            <a:pPr marL="0" indent="0">
              <a:buNone/>
            </a:pPr>
            <a:r>
              <a:rPr lang="en-GB" dirty="0"/>
              <a:t>   Synchronization between sender and receiver has to be achieved in the</a:t>
            </a:r>
          </a:p>
          <a:p>
            <a:pPr marL="0" indent="0">
              <a:buNone/>
            </a:pPr>
            <a:r>
              <a:rPr lang="en-GB" dirty="0"/>
              <a:t>   domain, that allocating a certain time slot for a channel.</a:t>
            </a:r>
          </a:p>
          <a:p>
            <a:pPr>
              <a:buFont typeface="Wingdings" panose="05000000000000000000" pitchFamily="2" charset="2"/>
              <a:buChar char="Ø"/>
            </a:pPr>
            <a:r>
              <a:rPr lang="en-GB" dirty="0"/>
              <a:t>Carrier Sense Multiple Access (CSMA) offers technology of sensing the carrier before accessing the medium. Sensing the carrier and accessing the medium only if the carrier is idle, which decreases the probability of a collision. This scheme is still used in most wireless LAWS.</a:t>
            </a:r>
          </a:p>
        </p:txBody>
      </p:sp>
    </p:spTree>
    <p:extLst>
      <p:ext uri="{BB962C8B-B14F-4D97-AF65-F5344CB8AC3E}">
        <p14:creationId xmlns:p14="http://schemas.microsoft.com/office/powerpoint/2010/main" xmlns="" val="23815876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INFORMATION SECURITY</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GB" dirty="0"/>
              <a:t>Traditionally, Computer Security refers to protection of the physical machine.</a:t>
            </a:r>
          </a:p>
          <a:p>
            <a:pPr marL="0" indent="0">
              <a:buNone/>
            </a:pPr>
            <a:endParaRPr lang="en-GB" dirty="0"/>
          </a:p>
          <a:p>
            <a:pPr>
              <a:buFont typeface="Wingdings" panose="05000000000000000000" pitchFamily="2" charset="2"/>
              <a:buChar char="Ø"/>
            </a:pPr>
            <a:r>
              <a:rPr lang="en-GB" dirty="0"/>
              <a:t>Today, computer security is broadly, security applied to computing devices such as computers and smartphones, as well as computer network both private and public and the Internet.</a:t>
            </a:r>
          </a:p>
          <a:p>
            <a:pPr>
              <a:buFont typeface="Wingdings" panose="05000000000000000000" pitchFamily="2" charset="2"/>
              <a:buChar char="Ø"/>
            </a:pPr>
            <a:r>
              <a:rPr lang="en-GB" dirty="0"/>
              <a:t>Computer Security covers all the processes and mechanisms by which digital equipment, Information and services are protected from unintended or unauthorised access, change or destruction. It is sometimes referred to as cyber security or IT security.</a:t>
            </a:r>
          </a:p>
          <a:p>
            <a:pPr>
              <a:buFont typeface="Wingdings" panose="05000000000000000000" pitchFamily="2" charset="2"/>
              <a:buChar char="Ø"/>
            </a:pPr>
            <a:r>
              <a:rPr lang="en-GB" dirty="0"/>
              <a:t>Computer Crime – refers to any crime that involves a computer and a network</a:t>
            </a:r>
          </a:p>
        </p:txBody>
      </p:sp>
    </p:spTree>
    <p:extLst>
      <p:ext uri="{BB962C8B-B14F-4D97-AF65-F5344CB8AC3E}">
        <p14:creationId xmlns:p14="http://schemas.microsoft.com/office/powerpoint/2010/main" xmlns="" val="2859459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CHARACTERISTICS OF CENTRALISED COMPUTING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Presence of Global Clock: All clients modes sync up with the clock of the central node (global clock)</a:t>
            </a:r>
          </a:p>
          <a:p>
            <a:pPr>
              <a:buFont typeface="Wingdings" panose="05000000000000000000" pitchFamily="2" charset="2"/>
              <a:buChar char="Ø"/>
            </a:pPr>
            <a:r>
              <a:rPr lang="en-GB" dirty="0"/>
              <a:t>One Single Central Unit: One single central unit which serves/coordinates all the other nodes</a:t>
            </a:r>
          </a:p>
          <a:p>
            <a:pPr>
              <a:buFont typeface="Wingdings" panose="05000000000000000000" pitchFamily="2" charset="2"/>
              <a:buChar char="Ø"/>
            </a:pPr>
            <a:r>
              <a:rPr lang="en-GB" dirty="0"/>
              <a:t>Department Failure of Components. Central node failure causes system to fail.</a:t>
            </a:r>
          </a:p>
        </p:txBody>
      </p:sp>
    </p:spTree>
    <p:extLst>
      <p:ext uri="{BB962C8B-B14F-4D97-AF65-F5344CB8AC3E}">
        <p14:creationId xmlns:p14="http://schemas.microsoft.com/office/powerpoint/2010/main" xmlns="" val="26772005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INFORMATION SECURITY TERMS</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GB" dirty="0"/>
              <a:t>Vulnerability – is a weakness which allows an attacker to reduce a system’s information assurance. Vulnerability is the intersection of three elements: a system susceptibility or flaw, attacker access to the flaw and attacker capability to exploit the flaw.</a:t>
            </a:r>
          </a:p>
          <a:p>
            <a:pPr marL="185738" indent="0">
              <a:buNone/>
            </a:pPr>
            <a:r>
              <a:rPr lang="en-GB" dirty="0"/>
              <a:t> Vulnerability management is the cyclical practice of identifying,    classifying, remediating, and mitigating vulnerabilities.</a:t>
            </a:r>
          </a:p>
          <a:p>
            <a:pPr>
              <a:buFont typeface="Wingdings" panose="05000000000000000000" pitchFamily="2" charset="2"/>
              <a:buChar char="Ø"/>
            </a:pPr>
            <a:r>
              <a:rPr lang="en-GB" dirty="0"/>
              <a:t>Backdoors – In computer system, a backdoor is a method of bypassing normal authentication, securing remote access to a computer, obtaining access to plan text and so on, while attempting to remain </a:t>
            </a:r>
            <a:r>
              <a:rPr lang="en-GB" dirty="0" err="1"/>
              <a:t>undectated</a:t>
            </a:r>
            <a:r>
              <a:rPr lang="en-GB" dirty="0"/>
              <a:t>.</a:t>
            </a:r>
          </a:p>
          <a:p>
            <a:pPr marL="263525" indent="0">
              <a:buNone/>
            </a:pPr>
            <a:r>
              <a:rPr lang="en-GB" dirty="0"/>
              <a:t>The backdoor may take the form of an installed program or could be a    modification of an existing program or hardware device. It may also take information about disk and memory usage.</a:t>
            </a:r>
          </a:p>
          <a:p>
            <a:pPr marL="457200" indent="-457200">
              <a:buFont typeface="Wingdings" panose="05000000000000000000" pitchFamily="2" charset="2"/>
              <a:buChar char="Ø"/>
            </a:pPr>
            <a:endParaRPr lang="en-GB" dirty="0"/>
          </a:p>
          <a:p>
            <a:pPr>
              <a:buFont typeface="Wingdings" panose="05000000000000000000" pitchFamily="2" charset="2"/>
              <a:buChar char="Ø"/>
            </a:pPr>
            <a:endParaRPr lang="en-GB" dirty="0"/>
          </a:p>
        </p:txBody>
      </p:sp>
    </p:spTree>
    <p:extLst>
      <p:ext uri="{BB962C8B-B14F-4D97-AF65-F5344CB8AC3E}">
        <p14:creationId xmlns:p14="http://schemas.microsoft.com/office/powerpoint/2010/main" xmlns="" val="7811182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406" y="371959"/>
            <a:ext cx="10501393" cy="5805004"/>
          </a:xfrm>
        </p:spPr>
        <p:txBody>
          <a:bodyPr/>
          <a:lstStyle/>
          <a:p>
            <a:pPr>
              <a:buFont typeface="Wingdings" panose="05000000000000000000" pitchFamily="2" charset="2"/>
              <a:buChar char="Ø"/>
            </a:pPr>
            <a:r>
              <a:rPr lang="en-GB" dirty="0"/>
              <a:t>Denial – of – Service attack – This attack is designed to render services unusable. Attacker can deny serviced to individual victims, such as by deliberately entering a wrong password so many times to cause the victim account to be lucked or overloading the capabilities of the system or network and block all users at once for example a worm Trojan horse etc.</a:t>
            </a:r>
          </a:p>
          <a:p>
            <a:pPr>
              <a:buFont typeface="Wingdings" panose="05000000000000000000" pitchFamily="2" charset="2"/>
              <a:buChar char="Ø"/>
            </a:pPr>
            <a:r>
              <a:rPr lang="en-GB" dirty="0"/>
              <a:t>Direct – access attacks – An unauthorised user gaining physical access to a computer, the attacker can perform many functions, install different types of device to compromise security, including operating system modifications, software worms, key loppers and convert listening devices.</a:t>
            </a:r>
          </a:p>
          <a:p>
            <a:pPr>
              <a:buFont typeface="Wingdings" panose="05000000000000000000" pitchFamily="2" charset="2"/>
              <a:buChar char="Ø"/>
            </a:pPr>
            <a:r>
              <a:rPr lang="en-GB" dirty="0"/>
              <a:t>Eaves dropping – is the act of surreptitiously listening to a private conversation, typically between hosts on a network. For example security organisations.</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xmlns="" val="31027864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919" y="263471"/>
            <a:ext cx="10609881" cy="5913492"/>
          </a:xfrm>
        </p:spPr>
        <p:txBody>
          <a:bodyPr/>
          <a:lstStyle/>
          <a:p>
            <a:pPr>
              <a:buFont typeface="Wingdings" panose="05000000000000000000" pitchFamily="2" charset="2"/>
              <a:buChar char="Ø"/>
            </a:pPr>
            <a:r>
              <a:rPr lang="en-GB" dirty="0"/>
              <a:t>Spoofing – is where an attacker (person or program) successfully masquerades as another by falsifying data and thereby gaining an illegitimate advantage.</a:t>
            </a:r>
          </a:p>
          <a:p>
            <a:pPr>
              <a:buFont typeface="Wingdings" panose="05000000000000000000" pitchFamily="2" charset="2"/>
              <a:buChar char="Ø"/>
            </a:pPr>
            <a:r>
              <a:rPr lang="en-GB" dirty="0"/>
              <a:t>Repudiation – is where the authenticity of a signature is being challenged.</a:t>
            </a:r>
          </a:p>
          <a:p>
            <a:pPr>
              <a:buFont typeface="Wingdings" panose="05000000000000000000" pitchFamily="2" charset="2"/>
              <a:buChar char="Ø"/>
            </a:pPr>
            <a:r>
              <a:rPr lang="en-GB" dirty="0"/>
              <a:t>Indirect attacks – is an attack launched by a third party computer. It usually becomes far more difficult to track down the actual attacker.</a:t>
            </a:r>
          </a:p>
        </p:txBody>
      </p:sp>
    </p:spTree>
    <p:extLst>
      <p:ext uri="{BB962C8B-B14F-4D97-AF65-F5344CB8AC3E}">
        <p14:creationId xmlns:p14="http://schemas.microsoft.com/office/powerpoint/2010/main" xmlns="" val="35858550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CYBERCRIME PREVENTION TIPS </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GB" dirty="0"/>
              <a:t>Use strong passwords: - Make the passwords more complicated by combining letters, numbers, special characters (minimum 10 characters in total) and change them on a regular basis.</a:t>
            </a:r>
          </a:p>
          <a:p>
            <a:pPr>
              <a:buFont typeface="Wingdings" panose="05000000000000000000" pitchFamily="2" charset="2"/>
              <a:buChar char="Ø"/>
            </a:pPr>
            <a:r>
              <a:rPr lang="en-GB" dirty="0"/>
              <a:t>Secure your Computer</a:t>
            </a:r>
          </a:p>
          <a:p>
            <a:pPr marL="677863" indent="-457200">
              <a:buFont typeface="Courier New" panose="02070309020205020404" pitchFamily="49" charset="0"/>
              <a:buChar char="o"/>
            </a:pPr>
            <a:r>
              <a:rPr lang="en-GB" dirty="0"/>
              <a:t>   Activate Firewall – firewall are the first line of Cyber defence, they block connection to unknown or bogus sites and will keep out some types of virus and hackers.</a:t>
            </a:r>
          </a:p>
          <a:p>
            <a:pPr marL="677863" indent="-457200">
              <a:buFont typeface="Courier New" panose="02070309020205020404" pitchFamily="49" charset="0"/>
              <a:buChar char="o"/>
            </a:pPr>
            <a:r>
              <a:rPr lang="en-GB" dirty="0"/>
              <a:t>Anti – Virus/Malware Software – Install and regularly update anti-virus software to prevent virus from infecting your computer.</a:t>
            </a:r>
          </a:p>
          <a:p>
            <a:pPr marL="677863" indent="-457200">
              <a:buFont typeface="Courier New" panose="02070309020205020404" pitchFamily="49" charset="0"/>
              <a:buChar char="o"/>
            </a:pPr>
            <a:r>
              <a:rPr lang="en-GB" dirty="0"/>
              <a:t>Block spyware attacks – install and updating anti-spyware software to prevent spyware from infiltrating your computer.</a:t>
            </a:r>
          </a:p>
          <a:p>
            <a:pPr marL="550863" indent="-457200">
              <a:buFont typeface="Wingdings" panose="05000000000000000000" pitchFamily="2" charset="2"/>
              <a:buChar char="Ø"/>
            </a:pPr>
            <a:r>
              <a:rPr lang="en-GB" dirty="0"/>
              <a:t>Be careful using social –Media  – make sure your social networking profiles (</a:t>
            </a:r>
            <a:r>
              <a:rPr lang="en-GB" dirty="0" err="1"/>
              <a:t>eg</a:t>
            </a:r>
            <a:r>
              <a:rPr lang="en-GB" dirty="0"/>
              <a:t> Facebook, Twitter, </a:t>
            </a:r>
            <a:r>
              <a:rPr lang="en-GB" dirty="0" err="1"/>
              <a:t>Youtube</a:t>
            </a:r>
            <a:r>
              <a:rPr lang="en-GB" dirty="0"/>
              <a:t>, MSN, </a:t>
            </a:r>
            <a:r>
              <a:rPr lang="en-GB" dirty="0" err="1"/>
              <a:t>etc</a:t>
            </a:r>
            <a:r>
              <a:rPr lang="en-GB" dirty="0"/>
              <a:t>) are set on private. Ensure your security setting are properly configure and be careful on what information you post online. </a:t>
            </a:r>
            <a:br>
              <a:rPr lang="en-GB" dirty="0"/>
            </a:br>
            <a:endParaRPr lang="en-GB" dirty="0"/>
          </a:p>
        </p:txBody>
      </p:sp>
    </p:spTree>
    <p:extLst>
      <p:ext uri="{BB962C8B-B14F-4D97-AF65-F5344CB8AC3E}">
        <p14:creationId xmlns:p14="http://schemas.microsoft.com/office/powerpoint/2010/main" xmlns="" val="33945016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942" y="387458"/>
            <a:ext cx="10826858" cy="5789505"/>
          </a:xfrm>
        </p:spPr>
        <p:txBody>
          <a:bodyPr>
            <a:normAutofit fontScale="92500" lnSpcReduction="20000"/>
          </a:bodyPr>
          <a:lstStyle/>
          <a:p>
            <a:pPr>
              <a:buFont typeface="Wingdings" panose="05000000000000000000" pitchFamily="2" charset="2"/>
              <a:buChar char="Ø"/>
            </a:pPr>
            <a:r>
              <a:rPr lang="en-GB" dirty="0"/>
              <a:t>Secure your mobile devices – Be aware that your mobile devices is vulnerable to viruses and hackers. Download application from trusted sources only.</a:t>
            </a:r>
          </a:p>
          <a:p>
            <a:pPr>
              <a:buFont typeface="Wingdings" panose="05000000000000000000" pitchFamily="2" charset="2"/>
              <a:buChar char="Ø"/>
            </a:pPr>
            <a:r>
              <a:rPr lang="en-GB" dirty="0"/>
              <a:t>Install the latest operating system update . Keep your applications and operating system (</a:t>
            </a:r>
            <a:r>
              <a:rPr lang="en-GB" dirty="0" err="1"/>
              <a:t>e.g</a:t>
            </a:r>
            <a:r>
              <a:rPr lang="en-GB" dirty="0"/>
              <a:t> Windows, Linux, Mac, </a:t>
            </a:r>
            <a:r>
              <a:rPr lang="en-GB" dirty="0" err="1"/>
              <a:t>etc</a:t>
            </a:r>
            <a:r>
              <a:rPr lang="en-GB" dirty="0"/>
              <a:t>) current with the latest system updates. Turn-on automatic updates to prevent potentials attackers on older software.</a:t>
            </a:r>
          </a:p>
          <a:p>
            <a:pPr>
              <a:buFont typeface="Wingdings" panose="05000000000000000000" pitchFamily="2" charset="2"/>
              <a:buChar char="Ø"/>
            </a:pPr>
            <a:r>
              <a:rPr lang="en-GB" dirty="0"/>
              <a:t>Protect your Data – Use encryption for your most sensitive files and make regular back-up of all your important data and store it in another locations.</a:t>
            </a:r>
          </a:p>
          <a:p>
            <a:pPr>
              <a:buFont typeface="Wingdings" panose="05000000000000000000" pitchFamily="2" charset="2"/>
              <a:buChar char="Ø"/>
            </a:pPr>
            <a:r>
              <a:rPr lang="en-GB" dirty="0"/>
              <a:t>Secure your Wireless network – </a:t>
            </a:r>
            <a:r>
              <a:rPr lang="en-GB" dirty="0" err="1"/>
              <a:t>Wifi</a:t>
            </a:r>
            <a:r>
              <a:rPr lang="en-GB" dirty="0"/>
              <a:t> networks at home or public places are vulnerable to intrusion if they are not properly secured. Always review and modify the defaults settings.</a:t>
            </a:r>
          </a:p>
          <a:p>
            <a:pPr>
              <a:buFont typeface="Wingdings" panose="05000000000000000000" pitchFamily="2" charset="2"/>
              <a:buChar char="Ø"/>
            </a:pPr>
            <a:r>
              <a:rPr lang="en-GB" dirty="0"/>
              <a:t>Protect your e-identity – Make sure your personal information or financial information are giving only on security websites.</a:t>
            </a:r>
          </a:p>
          <a:p>
            <a:pPr>
              <a:buFont typeface="Wingdings" panose="05000000000000000000" pitchFamily="2" charset="2"/>
              <a:buChar char="Ø"/>
            </a:pPr>
            <a:r>
              <a:rPr lang="en-GB" dirty="0"/>
              <a:t>Avoid being scammed – always think before you click on a link or file of unknown origin. Don’t feel pressured by e-mails, always check the source of the message. Never reply to e-mails that ask you to verify your information or confirm your sensitive information online.</a:t>
            </a:r>
          </a:p>
        </p:txBody>
      </p:sp>
    </p:spTree>
    <p:extLst>
      <p:ext uri="{BB962C8B-B14F-4D97-AF65-F5344CB8AC3E}">
        <p14:creationId xmlns:p14="http://schemas.microsoft.com/office/powerpoint/2010/main" xmlns="" val="30295068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0336"/>
          </a:xfrm>
        </p:spPr>
        <p:txBody>
          <a:bodyPr>
            <a:normAutofit fontScale="90000"/>
          </a:bodyPr>
          <a:lstStyle/>
          <a:p>
            <a:pPr algn="ctr"/>
            <a:r>
              <a:rPr lang="en-GB" b="1" dirty="0"/>
              <a:t>PRINCIPLES OF INFORMATION SECURITY</a:t>
            </a:r>
            <a:br>
              <a:rPr lang="en-GB" b="1" dirty="0"/>
            </a:br>
            <a:endParaRPr lang="en-GB" b="1" dirty="0"/>
          </a:p>
        </p:txBody>
      </p:sp>
      <p:sp>
        <p:nvSpPr>
          <p:cNvPr id="3" name="Content Placeholder 2"/>
          <p:cNvSpPr>
            <a:spLocks noGrp="1"/>
          </p:cNvSpPr>
          <p:nvPr>
            <p:ph idx="1"/>
          </p:nvPr>
        </p:nvSpPr>
        <p:spPr>
          <a:xfrm>
            <a:off x="838200" y="1285462"/>
            <a:ext cx="10515600" cy="4891501"/>
          </a:xfrm>
        </p:spPr>
        <p:txBody>
          <a:bodyPr>
            <a:normAutofit fontScale="70000" lnSpcReduction="20000"/>
          </a:bodyPr>
          <a:lstStyle/>
          <a:p>
            <a:pPr lvl="0">
              <a:buFont typeface="Wingdings" panose="05000000000000000000" pitchFamily="2" charset="2"/>
              <a:buChar char="Ø"/>
            </a:pPr>
            <a:r>
              <a:rPr lang="en-GB" sz="3600" dirty="0"/>
              <a:t>Confidentiality – Sometimes refer to privacy. This involve all measures undertaken to ensure confidentiality are designed to prevent sensitive information from reaching wrong people, while making sure that the right people can get it. That is, access is restricted to those only authorised. Safeguarding data confidentiality may involve </a:t>
            </a:r>
            <a:r>
              <a:rPr lang="en-GB" sz="3600" dirty="0">
                <a:solidFill>
                  <a:prstClr val="black"/>
                </a:solidFill>
              </a:rPr>
              <a:t>special training on security risk that could threaten the information and the use of strong passwords. </a:t>
            </a:r>
          </a:p>
          <a:p>
            <a:pPr marL="0" lvl="0" indent="0">
              <a:buNone/>
            </a:pPr>
            <a:endParaRPr lang="en-GB" sz="3600" dirty="0">
              <a:solidFill>
                <a:prstClr val="black"/>
              </a:solidFill>
            </a:endParaRPr>
          </a:p>
          <a:p>
            <a:pPr lvl="0">
              <a:buFont typeface="Wingdings" panose="05000000000000000000" pitchFamily="2" charset="2"/>
              <a:buChar char="Ø"/>
            </a:pPr>
            <a:r>
              <a:rPr lang="en-GB" sz="3600" dirty="0">
                <a:solidFill>
                  <a:prstClr val="black"/>
                </a:solidFill>
              </a:rPr>
              <a:t>Integrity – Involve maintaining the consistency, accuracy and trustworthiness of data over its entire life cycle. Data must not be changed in transit, and steps must be taken to ensure that data cannot be altered by unauthorised person. This can be achieved through the use of file permission and user access control.</a:t>
            </a:r>
          </a:p>
          <a:p>
            <a:pPr>
              <a:buFont typeface="Wingdings" panose="05000000000000000000" pitchFamily="2" charset="2"/>
              <a:buChar char="Ø"/>
            </a:pPr>
            <a:endParaRPr lang="en-GB" dirty="0">
              <a:solidFill>
                <a:prstClr val="black"/>
              </a:solidFill>
            </a:endParaRPr>
          </a:p>
          <a:p>
            <a:pPr>
              <a:buFont typeface="Wingdings" panose="05000000000000000000" pitchFamily="2" charset="2"/>
              <a:buChar char="Ø"/>
            </a:pPr>
            <a:endParaRPr lang="en-GB" dirty="0">
              <a:solidFill>
                <a:prstClr val="black"/>
              </a:solidFill>
            </a:endParaRPr>
          </a:p>
          <a:p>
            <a:pPr marL="0" indent="0">
              <a:buNone/>
            </a:pPr>
            <a:r>
              <a:rPr lang="en-GB" dirty="0"/>
              <a:t> </a:t>
            </a:r>
          </a:p>
        </p:txBody>
      </p:sp>
    </p:spTree>
    <p:extLst>
      <p:ext uri="{BB962C8B-B14F-4D97-AF65-F5344CB8AC3E}">
        <p14:creationId xmlns:p14="http://schemas.microsoft.com/office/powerpoint/2010/main" xmlns="" val="33480832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417" y="774915"/>
            <a:ext cx="10594383" cy="5402048"/>
          </a:xfrm>
        </p:spPr>
        <p:txBody>
          <a:bodyPr>
            <a:normAutofit fontScale="92500"/>
          </a:bodyPr>
          <a:lstStyle/>
          <a:p>
            <a:pPr>
              <a:buFont typeface="Wingdings" panose="05000000000000000000" pitchFamily="2" charset="2"/>
              <a:buChar char="Ø"/>
            </a:pPr>
            <a:r>
              <a:rPr lang="en-GB" dirty="0"/>
              <a:t>Availability – is best ensure by rigorously maintaining all hardware, correctly functioning operating system environment that is free of software conflicts. It also important to keep current with all necessary system upgrades. Providing adequate communication bandwidth and preventing the occurrence of bottlenecks</a:t>
            </a:r>
          </a:p>
          <a:p>
            <a:pPr>
              <a:buFont typeface="Wingdings" panose="05000000000000000000" pitchFamily="2" charset="2"/>
              <a:buChar char="Ø"/>
            </a:pPr>
            <a:r>
              <a:rPr lang="en-GB" dirty="0"/>
              <a:t>Non – Repudiation  is the assurance that someone cannot deny something. It is the presentation of unforgeable evidence that a message was sent or received. If messages or transactions can be disputed, then important identity actions can be challenged and jeopardised.</a:t>
            </a:r>
          </a:p>
          <a:p>
            <a:pPr>
              <a:buFont typeface="Wingdings" panose="05000000000000000000" pitchFamily="2" charset="2"/>
              <a:buChar char="Ø"/>
            </a:pPr>
            <a:r>
              <a:rPr lang="en-GB" dirty="0"/>
              <a:t>Authentication – is the process or action of verifying the identity of a user or process. It is the mechanism of associating an incoming request with a set of identifying credentials. The credentials provided are compared to those on a file in  a database of the authorised user’s information on a local operating system or within an authentication server.</a:t>
            </a:r>
          </a:p>
        </p:txBody>
      </p:sp>
    </p:spTree>
    <p:extLst>
      <p:ext uri="{BB962C8B-B14F-4D97-AF65-F5344CB8AC3E}">
        <p14:creationId xmlns:p14="http://schemas.microsoft.com/office/powerpoint/2010/main" xmlns="" val="1227880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2139</TotalTime>
  <Words>7512</Words>
  <Application>Microsoft Office PowerPoint</Application>
  <PresentationFormat>Custom</PresentationFormat>
  <Paragraphs>681</Paragraphs>
  <Slides>96</Slides>
  <Notes>1</Notes>
  <HiddenSlides>0</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Office Theme</vt:lpstr>
      <vt:lpstr>NET-CENTRIC COMPUTING</vt:lpstr>
      <vt:lpstr>INTRODUCTION</vt:lpstr>
      <vt:lpstr>INTRODUCTION: </vt:lpstr>
      <vt:lpstr>MULITIPROCESSOR SYSTEM</vt:lpstr>
      <vt:lpstr>Slide 5</vt:lpstr>
      <vt:lpstr>Slide 6</vt:lpstr>
      <vt:lpstr>KEY DIFFERENCES BETWEEN LOOSELY COUPLED AND TIGHTLY COUPLED MULTIPROCESSOR SYSTEMS ARE:</vt:lpstr>
      <vt:lpstr>CENTRALISED COMPUTING</vt:lpstr>
      <vt:lpstr>CHARACTERISTICS OF CENTRALISED COMPUTING</vt:lpstr>
      <vt:lpstr>Slide 10</vt:lpstr>
      <vt:lpstr>ADVANTAGE OF CENTRALISED COMPUTING</vt:lpstr>
      <vt:lpstr>DISADVANTAGE OF CENTRALISED COMPUTER</vt:lpstr>
      <vt:lpstr>DECENTRALISED COMPUTING</vt:lpstr>
      <vt:lpstr>CHARACTERISTICS OF DECENTRALISED COMPUTING</vt:lpstr>
      <vt:lpstr>ARCHITECTURE OF DECENTRALISED SYSTEM</vt:lpstr>
      <vt:lpstr>ADVANTAGE OF DECENTRALISED SYSTEM</vt:lpstr>
      <vt:lpstr>WHAT IS PARALLEL COMPUTING</vt:lpstr>
      <vt:lpstr>WHY PARALLEL COMPUTING </vt:lpstr>
      <vt:lpstr>Slide 19</vt:lpstr>
      <vt:lpstr>DISTRIBUTED COMPUTING</vt:lpstr>
      <vt:lpstr>DISTRIBUTED COMPUTING Cont……</vt:lpstr>
      <vt:lpstr>Slide 22</vt:lpstr>
      <vt:lpstr>CHARACTERISTICES OF DISTRIBUTING COMPUTIN G</vt:lpstr>
      <vt:lpstr>Parallel vs Distributed Computing</vt:lpstr>
      <vt:lpstr>ADVANTAGE OF DISTRIBUTED COMPUTING</vt:lpstr>
      <vt:lpstr>Slide 26</vt:lpstr>
      <vt:lpstr> Distributed Computing Models   </vt:lpstr>
      <vt:lpstr>Slide 28</vt:lpstr>
      <vt:lpstr>2. Workstation Model</vt:lpstr>
      <vt:lpstr>Slide 30</vt:lpstr>
      <vt:lpstr>3. Workstation-Server Model</vt:lpstr>
      <vt:lpstr>Slide 32</vt:lpstr>
      <vt:lpstr>4. Processor-Pool Model:</vt:lpstr>
      <vt:lpstr>Slide 34</vt:lpstr>
      <vt:lpstr>5. Hybrid Model</vt:lpstr>
      <vt:lpstr> WHAT IS OPERATING SYSTEM </vt:lpstr>
      <vt:lpstr>OBJECTIVES OF OPERATING SYSTEM</vt:lpstr>
      <vt:lpstr>FUNCTIONS OF OPERATING SYSTEM</vt:lpstr>
      <vt:lpstr>DISTRIBUTED OPERATING SYSTEMS</vt:lpstr>
      <vt:lpstr>CHALLENGES IN BUILDING DISTRIBUTED OPERATING SYSTEMS</vt:lpstr>
      <vt:lpstr>TRANSPARENCY</vt:lpstr>
      <vt:lpstr>ISSUES OF TRANPARENCY IN DESIGNING OF A DISTRIBUTED SYSTEM</vt:lpstr>
      <vt:lpstr>ISSUES OF TRANPARENCY IN DESIGNING OF A DISTRIBUTED SYSTEM</vt:lpstr>
      <vt:lpstr>REMOTE PROCEDURE CALL (RPC)</vt:lpstr>
      <vt:lpstr>REMOTE PROCEDURE CALL (RPC)</vt:lpstr>
      <vt:lpstr>Sequence of Events In A RPC</vt:lpstr>
      <vt:lpstr>EVENTS OF RPC</vt:lpstr>
      <vt:lpstr>ADVANTAGES OF RPC</vt:lpstr>
      <vt:lpstr>DISADVANTAGES OF RPC</vt:lpstr>
      <vt:lpstr>Distributed shared memory</vt:lpstr>
      <vt:lpstr>Advantages/Disadvantages of DSM</vt:lpstr>
      <vt:lpstr>Synchronization</vt:lpstr>
      <vt:lpstr> MOBILE COMPUTING </vt:lpstr>
      <vt:lpstr>Mobile computing</vt:lpstr>
      <vt:lpstr>Design issues in mobile computing Assignment</vt:lpstr>
      <vt:lpstr>APPLICATION OF MOBILE COMPUTING</vt:lpstr>
      <vt:lpstr>LIMITATION OF MOBILE COMPUTING</vt:lpstr>
      <vt:lpstr>MOBILE COMPUTING SIMPLIFIED REFERENCE MODEL</vt:lpstr>
      <vt:lpstr>Slide 59</vt:lpstr>
      <vt:lpstr>Wireless Transmission</vt:lpstr>
      <vt:lpstr>Frequencies for wireless transmission</vt:lpstr>
      <vt:lpstr>Computation of frequency from wavelength</vt:lpstr>
      <vt:lpstr>Computation of frequency in a vacuum</vt:lpstr>
      <vt:lpstr>Factors that determine the quality of communication</vt:lpstr>
      <vt:lpstr>      - cont.-</vt:lpstr>
      <vt:lpstr>GSM SERVICES</vt:lpstr>
      <vt:lpstr>Slide 67</vt:lpstr>
      <vt:lpstr>Slide 68</vt:lpstr>
      <vt:lpstr> Mobile Equipment (ME) </vt:lpstr>
      <vt:lpstr>Slide 70</vt:lpstr>
      <vt:lpstr>Slide 71</vt:lpstr>
      <vt:lpstr>Slide 72</vt:lpstr>
      <vt:lpstr>Slide 73</vt:lpstr>
      <vt:lpstr>Slide 74</vt:lpstr>
      <vt:lpstr>INTERFACES FOR GSM NETWORK</vt:lpstr>
      <vt:lpstr>LOCATIZATION AND CALLING</vt:lpstr>
      <vt:lpstr>Slide 77</vt:lpstr>
      <vt:lpstr>Slide 78</vt:lpstr>
      <vt:lpstr>Slide 79</vt:lpstr>
      <vt:lpstr>FOR A MOBILE ORIGINATED CALL (MOC). </vt:lpstr>
      <vt:lpstr>Slide 81</vt:lpstr>
      <vt:lpstr>HANDOVER</vt:lpstr>
      <vt:lpstr>Slide 83</vt:lpstr>
      <vt:lpstr>Slide 84</vt:lpstr>
      <vt:lpstr>Slide 85</vt:lpstr>
      <vt:lpstr>Slide 86</vt:lpstr>
      <vt:lpstr>WIRELESS NETWORK FOR GSM</vt:lpstr>
      <vt:lpstr>Slide 88</vt:lpstr>
      <vt:lpstr>INFORMATION SECURITY</vt:lpstr>
      <vt:lpstr>INFORMATION SECURITY TERMS</vt:lpstr>
      <vt:lpstr>Slide 91</vt:lpstr>
      <vt:lpstr>Slide 92</vt:lpstr>
      <vt:lpstr>CYBERCRIME PREVENTION TIPS </vt:lpstr>
      <vt:lpstr>Slide 94</vt:lpstr>
      <vt:lpstr>PRINCIPLES OF INFORMATION SECURITY </vt:lpstr>
      <vt:lpstr>Slide 96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NETWORKS AND MOBILE COMPUTING</dc:title>
  <dc:creator>This PC</dc:creator>
  <cp:lastModifiedBy>This PC</cp:lastModifiedBy>
  <cp:revision>159</cp:revision>
  <cp:lastPrinted>2020-01-22T07:56:28Z</cp:lastPrinted>
  <dcterms:created xsi:type="dcterms:W3CDTF">2019-11-12T09:33:53Z</dcterms:created>
  <dcterms:modified xsi:type="dcterms:W3CDTF">2022-11-24T08:15:59Z</dcterms:modified>
</cp:coreProperties>
</file>