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F4E9481-3297-47C1-97FC-00D64E6358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6B7-7716-483F-9BA5-496A3663DDB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06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81-3297-47C1-97FC-00D64E6358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6B7-7716-483F-9BA5-496A3663D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04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81-3297-47C1-97FC-00D64E6358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6B7-7716-483F-9BA5-496A3663DDB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92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81-3297-47C1-97FC-00D64E6358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6B7-7716-483F-9BA5-496A3663D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2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81-3297-47C1-97FC-00D64E6358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6B7-7716-483F-9BA5-496A3663DDB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5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81-3297-47C1-97FC-00D64E6358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6B7-7716-483F-9BA5-496A3663D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1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81-3297-47C1-97FC-00D64E6358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6B7-7716-483F-9BA5-496A3663D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5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81-3297-47C1-97FC-00D64E6358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6B7-7716-483F-9BA5-496A3663D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79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81-3297-47C1-97FC-00D64E6358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6B7-7716-483F-9BA5-496A3663D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6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81-3297-47C1-97FC-00D64E6358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6B7-7716-483F-9BA5-496A3663DD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66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9481-3297-47C1-97FC-00D64E6358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06B7-7716-483F-9BA5-496A3663DDB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1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F4E9481-3297-47C1-97FC-00D64E6358E0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84106B7-7716-483F-9BA5-496A3663DDB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91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Design of </a:t>
            </a:r>
            <a:br>
              <a:rPr lang="en-GB" dirty="0"/>
            </a:br>
            <a:r>
              <a:rPr lang="en-GB" dirty="0"/>
              <a:t>Corporate Communication </a:t>
            </a:r>
            <a:br>
              <a:rPr lang="en-GB" dirty="0"/>
            </a:br>
            <a:r>
              <a:rPr lang="en-GB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44277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be concerned about 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standards are popular they will have certain attractions (</a:t>
            </a:r>
            <a:r>
              <a:rPr lang="en-US" i="1" dirty="0" smtClean="0"/>
              <a:t>What are they?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you adopt a ‘New Standard’ which fails to become popular you may end up with a somewhat exclusive system. </a:t>
            </a:r>
          </a:p>
          <a:p>
            <a:r>
              <a:rPr lang="en-US" dirty="0" smtClean="0"/>
              <a:t>This may prove expensive and become prematurely obsolescent – so choice for a corporation is important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47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cs typeface="Times New Roman" pitchFamily="18" charset="0"/>
              </a:rPr>
              <a:t>Process of Communications System Design</a:t>
            </a:r>
            <a:r>
              <a:rPr lang="en-GB" sz="3600" dirty="0" smtClean="0"/>
              <a:t>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0400" indent="-660400">
              <a:buFont typeface="Wingdings" pitchFamily="2" charset="2"/>
              <a:buAutoNum type="romanLcPeriod"/>
            </a:pPr>
            <a:r>
              <a:rPr lang="en-US" dirty="0" smtClean="0">
                <a:cs typeface="Times New Roman" pitchFamily="18" charset="0"/>
              </a:rPr>
              <a:t>Get the operations design correct first</a:t>
            </a:r>
            <a:r>
              <a:rPr lang="en-GB" dirty="0" smtClean="0"/>
              <a:t> </a:t>
            </a:r>
          </a:p>
          <a:p>
            <a:pPr marL="660400" indent="-660400">
              <a:buFont typeface="Wingdings" pitchFamily="2" charset="2"/>
              <a:buAutoNum type="romanLcPeriod"/>
            </a:pPr>
            <a:r>
              <a:rPr lang="en-US" dirty="0" smtClean="0">
                <a:cs typeface="Times New Roman" pitchFamily="18" charset="0"/>
              </a:rPr>
              <a:t>Determine the forms of traffic required</a:t>
            </a:r>
            <a:r>
              <a:rPr lang="en-GB" dirty="0" smtClean="0"/>
              <a:t> </a:t>
            </a:r>
          </a:p>
          <a:p>
            <a:pPr marL="660400" indent="-660400">
              <a:buFont typeface="Wingdings" pitchFamily="2" charset="2"/>
              <a:buAutoNum type="romanLcPeriod"/>
            </a:pPr>
            <a:r>
              <a:rPr lang="en-US" dirty="0" smtClean="0">
                <a:cs typeface="Times New Roman" pitchFamily="18" charset="0"/>
              </a:rPr>
              <a:t>Estimate the required bandwidth for each</a:t>
            </a:r>
            <a:r>
              <a:rPr lang="en-GB" dirty="0" smtClean="0"/>
              <a:t> </a:t>
            </a:r>
          </a:p>
          <a:p>
            <a:pPr marL="660400" indent="-660400">
              <a:buFont typeface="Wingdings" pitchFamily="2" charset="2"/>
              <a:buAutoNum type="romanLcPeriod"/>
            </a:pPr>
            <a:r>
              <a:rPr lang="en-US" dirty="0" smtClean="0">
                <a:cs typeface="Times New Roman" pitchFamily="18" charset="0"/>
              </a:rPr>
              <a:t>Aggregate the bandwidth according to carrier type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81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Bandwidth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Ultimate constraint is physical capability of the medium (cable/air/optical fibre) and speed of emitter/detector electronics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70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itchFamily="18" charset="0"/>
              </a:rPr>
              <a:t>Process of Communications System Design</a:t>
            </a:r>
            <a:r>
              <a:rPr lang="en-GB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0400" indent="-660400">
              <a:buFont typeface="Wingdings" pitchFamily="2" charset="2"/>
              <a:buAutoNum type="romanLcPeriod" startAt="5"/>
            </a:pPr>
            <a:r>
              <a:rPr lang="en-US" dirty="0" smtClean="0">
                <a:cs typeface="Times New Roman" pitchFamily="18" charset="0"/>
              </a:rPr>
              <a:t>Allow for contingency</a:t>
            </a:r>
            <a:r>
              <a:rPr lang="en-GB" dirty="0" smtClean="0">
                <a:cs typeface="Times New Roman" pitchFamily="18" charset="0"/>
              </a:rPr>
              <a:t> </a:t>
            </a:r>
          </a:p>
          <a:p>
            <a:pPr marL="660400" indent="-660400">
              <a:buFont typeface="Wingdings" pitchFamily="2" charset="2"/>
              <a:buAutoNum type="romanLcPeriod" startAt="5"/>
            </a:pPr>
            <a:r>
              <a:rPr lang="en-US" dirty="0" smtClean="0">
                <a:cs typeface="Times New Roman" pitchFamily="18" charset="0"/>
              </a:rPr>
              <a:t>Investigate the available products able to supply the necessary services</a:t>
            </a:r>
            <a:r>
              <a:rPr lang="en-GB" dirty="0" smtClean="0">
                <a:cs typeface="Times New Roman" pitchFamily="18" charset="0"/>
              </a:rPr>
              <a:t> </a:t>
            </a:r>
          </a:p>
          <a:p>
            <a:pPr marL="660400" indent="-660400">
              <a:buFont typeface="Wingdings" pitchFamily="2" charset="2"/>
              <a:buAutoNum type="romanLcPeriod" startAt="5"/>
            </a:pPr>
            <a:r>
              <a:rPr lang="en-US" dirty="0" smtClean="0">
                <a:cs typeface="Times New Roman" pitchFamily="18" charset="0"/>
              </a:rPr>
              <a:t>Investigate the necessary equipment base</a:t>
            </a:r>
            <a:r>
              <a:rPr lang="en-GB" dirty="0" smtClean="0">
                <a:cs typeface="Times New Roman" pitchFamily="18" charset="0"/>
              </a:rPr>
              <a:t> </a:t>
            </a:r>
          </a:p>
          <a:p>
            <a:pPr marL="660400" indent="-660400">
              <a:buFont typeface="Wingdings" pitchFamily="2" charset="2"/>
              <a:buAutoNum type="romanLcPeriod" startAt="5"/>
            </a:pPr>
            <a:r>
              <a:rPr lang="en-US" dirty="0" smtClean="0">
                <a:cs typeface="Times New Roman" pitchFamily="18" charset="0"/>
              </a:rPr>
              <a:t>Ensure security, backup, and support equipment, along with maintenance schedules, are in place</a:t>
            </a:r>
            <a:r>
              <a:rPr lang="en-GB" dirty="0" smtClean="0">
                <a:cs typeface="Times New Roman" pitchFamily="18" charset="0"/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79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dirty="0" smtClean="0">
                <a:latin typeface="Times New Roman" pitchFamily="18" charset="0"/>
              </a:rPr>
              <a:t>The Top-Down Approach to Information Systems Development</a:t>
            </a:r>
            <a:endParaRPr lang="en-GB" sz="4000" dirty="0"/>
          </a:p>
        </p:txBody>
      </p:sp>
      <p:pic>
        <p:nvPicPr>
          <p:cNvPr id="4" name="Content Placeholder 3"/>
          <p:cNvPicPr>
            <a:picLocks noGrp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101100" y="2796560"/>
            <a:ext cx="4624300" cy="30016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469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</a:t>
            </a:r>
            <a:r>
              <a:rPr lang="en-GB" dirty="0" err="1" smtClean="0"/>
              <a:t>Infrasture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Network may consists of a LAN or many LANs </a:t>
            </a:r>
          </a:p>
          <a:p>
            <a:r>
              <a:rPr lang="en-US" dirty="0" smtClean="0"/>
              <a:t>They may be connected together by a WAN or a Backbone</a:t>
            </a:r>
          </a:p>
          <a:p>
            <a:r>
              <a:rPr lang="en-US" dirty="0" smtClean="0"/>
              <a:t>They may be connected using a private or a public  WAN</a:t>
            </a:r>
          </a:p>
          <a:p>
            <a:r>
              <a:rPr lang="en-US" dirty="0" smtClean="0"/>
              <a:t>The Backbone will a critical component and need careful planning and management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36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WAN Infrastructure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Solutions which we could procure include:</a:t>
            </a:r>
          </a:p>
          <a:p>
            <a:pPr lvl="1"/>
            <a:r>
              <a:rPr lang="en-GB" sz="2000" dirty="0" smtClean="0"/>
              <a:t>X.25 – supporting notes on this weeks schedule </a:t>
            </a:r>
          </a:p>
          <a:p>
            <a:pPr lvl="1"/>
            <a:r>
              <a:rPr lang="en-GB" sz="2000" dirty="0" smtClean="0"/>
              <a:t>Frame Relay – supporting notes on this week schedule</a:t>
            </a:r>
          </a:p>
          <a:p>
            <a:pPr lvl="1"/>
            <a:r>
              <a:rPr lang="en-GB" sz="2000" dirty="0" smtClean="0"/>
              <a:t>ATM</a:t>
            </a:r>
          </a:p>
          <a:p>
            <a:pPr lvl="1"/>
            <a:r>
              <a:rPr lang="en-GB" sz="2000" dirty="0" smtClean="0"/>
              <a:t>Gigabit Ethernet</a:t>
            </a:r>
          </a:p>
          <a:p>
            <a:r>
              <a:rPr lang="en-GB" sz="2400" dirty="0" smtClean="0"/>
              <a:t>We are interested in why we might choose the above as a solution </a:t>
            </a:r>
          </a:p>
          <a:p>
            <a:pPr lvl="1"/>
            <a:r>
              <a:rPr lang="en-GB" sz="2000" dirty="0" smtClean="0"/>
              <a:t>The differences between ATM, Gigabit Ethernet and why we should use them is the aim by week 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0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Switching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rrowheads="1"/>
          </p:cNvPicPr>
          <p:nvPr>
            <p:ph idx="1"/>
          </p:nvPr>
        </p:nvPicPr>
        <p:blipFill>
          <a:blip r:embed="rId2" cstate="print"/>
          <a:srcRect b="14978"/>
          <a:stretch>
            <a:fillRect/>
          </a:stretch>
        </p:blipFill>
        <p:spPr bwMode="auto">
          <a:xfrm>
            <a:off x="899592" y="1772816"/>
            <a:ext cx="7272808" cy="4176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714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has been an introduction into some of the issues with corporate networking</a:t>
            </a:r>
          </a:p>
          <a:p>
            <a:r>
              <a:rPr lang="en-GB" dirty="0" smtClean="0"/>
              <a:t>The ultimate success of an implemented information system depends on the design of the network that forms the footings of that system</a:t>
            </a:r>
          </a:p>
          <a:p>
            <a:r>
              <a:rPr lang="en-GB" dirty="0" smtClean="0"/>
              <a:t>The integration between networking and other information system architecture components was illustrated by the top down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7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– what is this module about?</a:t>
            </a:r>
          </a:p>
          <a:p>
            <a:pPr lvl="1"/>
            <a:r>
              <a:rPr lang="en-GB" dirty="0" smtClean="0"/>
              <a:t>Big stuff!</a:t>
            </a:r>
          </a:p>
          <a:p>
            <a:pPr lvl="2"/>
            <a:r>
              <a:rPr lang="en-GB" dirty="0" smtClean="0"/>
              <a:t>Large networks</a:t>
            </a:r>
          </a:p>
          <a:p>
            <a:pPr lvl="2"/>
            <a:r>
              <a:rPr lang="en-GB" dirty="0" smtClean="0"/>
              <a:t>Technology</a:t>
            </a:r>
          </a:p>
          <a:p>
            <a:pPr lvl="2"/>
            <a:r>
              <a:rPr lang="en-GB" dirty="0" smtClean="0"/>
              <a:t>Trends</a:t>
            </a:r>
          </a:p>
          <a:p>
            <a:pPr lvl="2"/>
            <a:r>
              <a:rPr lang="en-GB" dirty="0" smtClean="0"/>
              <a:t>How to develop skills to fit one of the roles in industry such as Infrastructure Support Analyst</a:t>
            </a:r>
          </a:p>
          <a:p>
            <a:r>
              <a:rPr lang="en-GB" dirty="0" smtClean="0"/>
              <a:t>Let’s look at the schedule of events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33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The industry – critical skills needed</a:t>
            </a:r>
          </a:p>
          <a:p>
            <a:pPr lvl="1"/>
            <a:r>
              <a:rPr lang="en-GB" dirty="0" smtClean="0"/>
              <a:t>What is a corporate network?</a:t>
            </a:r>
          </a:p>
          <a:p>
            <a:pPr lvl="1"/>
            <a:r>
              <a:rPr lang="en-GB" dirty="0" smtClean="0"/>
              <a:t>Standards</a:t>
            </a:r>
          </a:p>
          <a:p>
            <a:pPr lvl="1"/>
            <a:r>
              <a:rPr lang="en-GB" dirty="0" smtClean="0"/>
              <a:t>The design process </a:t>
            </a:r>
          </a:p>
          <a:p>
            <a:pPr lvl="1"/>
            <a:r>
              <a:rPr lang="en-GB" dirty="0" smtClean="0"/>
              <a:t>The network infrastructure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36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Critical Skills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178080" y="3177467"/>
            <a:ext cx="4470340" cy="22397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104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Critical Skills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rrowheads="1"/>
          </p:cNvPicPr>
          <p:nvPr>
            <p:ph idx="1"/>
          </p:nvPr>
        </p:nvPicPr>
        <p:blipFill>
          <a:blip r:embed="rId2" cstate="print"/>
          <a:srcRect b="12219"/>
          <a:stretch>
            <a:fillRect/>
          </a:stretch>
        </p:blipFill>
        <p:spPr bwMode="auto">
          <a:xfrm>
            <a:off x="827584" y="1268760"/>
            <a:ext cx="7704856" cy="4752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053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Corporate 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What is it?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The collection of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computer hardware,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systems software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communications hardware and software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Allows a large number of computers within an corporation/</a:t>
            </a:r>
            <a:r>
              <a:rPr lang="en-US" sz="2400" dirty="0" err="1" smtClean="0"/>
              <a:t>organisation</a:t>
            </a:r>
            <a:r>
              <a:rPr lang="en-US" sz="2400" dirty="0" smtClean="0"/>
              <a:t> to share resources.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Allows for information to be exchanged, stored and retrieved.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It must be managed and protected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5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Mgt</a:t>
            </a:r>
            <a:r>
              <a:rPr lang="en-GB" dirty="0" smtClean="0"/>
              <a:t> of Distributed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Older </a:t>
            </a:r>
            <a:r>
              <a:rPr lang="en-US" dirty="0" err="1" smtClean="0"/>
              <a:t>centralised</a:t>
            </a:r>
            <a:r>
              <a:rPr lang="en-US" dirty="0" smtClean="0"/>
              <a:t> systems based on the idea of mainframe or mini computers have a structure which may be controlled by a small number of people hence easy to manage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Distributed systems rely on many people and may be difficult to manage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Client server systems offer a compromise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current trend is the return to </a:t>
            </a:r>
            <a:r>
              <a:rPr lang="en-US" dirty="0" err="1" smtClean="0"/>
              <a:t>centralisation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51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Corporate Network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400" dirty="0" smtClean="0"/>
              <a:t>Apart from the obvious physical resources and stored data in databases, networks provide other useful resources:-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Email and other electronic communications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The links to data ( an individual may know how to find obscure information through links which are not obvious)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Statistics and logs of activities.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52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some products become 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products become popular and everybody uses them, they become standards</a:t>
            </a:r>
          </a:p>
          <a:p>
            <a:r>
              <a:rPr lang="en-US" dirty="0" smtClean="0"/>
              <a:t>Manufactures try to make their product popular, this may involve sharing markets with competitors</a:t>
            </a:r>
          </a:p>
          <a:p>
            <a:r>
              <a:rPr lang="en-US" dirty="0" smtClean="0"/>
              <a:t>If the product becomes popular the share may remain the same but total volume will grow- by sharing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294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331</TotalTime>
  <Words>588</Words>
  <Application>Microsoft Office PowerPoint</Application>
  <PresentationFormat>On-screen Show (4:3)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Critical Skills</vt:lpstr>
      <vt:lpstr>Critical Skills</vt:lpstr>
      <vt:lpstr>Corporate Network</vt:lpstr>
      <vt:lpstr>Mgt of Distributed Systems</vt:lpstr>
      <vt:lpstr>Corporate Network resources</vt:lpstr>
      <vt:lpstr>Why some products become standards</vt:lpstr>
      <vt:lpstr>Why be concerned about standards</vt:lpstr>
      <vt:lpstr>Process of Communications System Design </vt:lpstr>
      <vt:lpstr>Bandwidth</vt:lpstr>
      <vt:lpstr>Process of Communications System Design </vt:lpstr>
      <vt:lpstr>The Top-Down Approach to Information Systems Development</vt:lpstr>
      <vt:lpstr>Network Infrasture</vt:lpstr>
      <vt:lpstr>WAN Infrastructure</vt:lpstr>
      <vt:lpstr>Switching</vt:lpstr>
      <vt:lpstr>Summary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Adamu Usman</dc:creator>
  <cp:lastModifiedBy>Adamu Usman</cp:lastModifiedBy>
  <cp:revision>6</cp:revision>
  <dcterms:created xsi:type="dcterms:W3CDTF">2014-05-28T04:55:37Z</dcterms:created>
  <dcterms:modified xsi:type="dcterms:W3CDTF">2020-01-06T08:51:47Z</dcterms:modified>
</cp:coreProperties>
</file>