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8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49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9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1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BF7F79-4015-4679-9D16-ECC5D55D6BD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98A115-D58C-453D-8E2A-4F6C1A45795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0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9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Topology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400" dirty="0" smtClean="0">
                <a:cs typeface="Times New Roman" charset="0"/>
              </a:rPr>
              <a:t>ATM LANs utilise a mesh topology, based on interconnected switching exchanges</a:t>
            </a:r>
          </a:p>
          <a:p>
            <a:r>
              <a:rPr lang="en-GB" sz="2400" dirty="0" smtClean="0">
                <a:cs typeface="Times New Roman" charset="0"/>
              </a:rPr>
              <a:t>Key elements are, therefore, the network interface and the ATM switch </a:t>
            </a:r>
          </a:p>
          <a:p>
            <a:r>
              <a:rPr lang="en-GB" sz="2400" dirty="0" smtClean="0">
                <a:cs typeface="Times New Roman" charset="0"/>
              </a:rPr>
              <a:t>ATM switch:</a:t>
            </a:r>
          </a:p>
          <a:p>
            <a:pPr lvl="1"/>
            <a:r>
              <a:rPr lang="en-GB" sz="2000" dirty="0" smtClean="0">
                <a:cs typeface="Times New Roman" charset="0"/>
              </a:rPr>
              <a:t>number of ports </a:t>
            </a:r>
          </a:p>
          <a:p>
            <a:pPr lvl="1"/>
            <a:r>
              <a:rPr lang="en-GB" sz="2000" dirty="0" smtClean="0">
                <a:cs typeface="Times New Roman" charset="0"/>
              </a:rPr>
              <a:t>provide a high bit rate switched communication path between those ports</a:t>
            </a:r>
          </a:p>
          <a:p>
            <a:pPr lvl="1"/>
            <a:r>
              <a:rPr lang="en-GB" sz="2000" dirty="0" smtClean="0">
                <a:cs typeface="Times New Roman" charset="0"/>
              </a:rPr>
              <a:t>routing task is a matter of identifying the paths between switch ports</a:t>
            </a:r>
          </a:p>
          <a:p>
            <a:r>
              <a:rPr lang="en-GB" sz="2600" dirty="0" smtClean="0">
                <a:cs typeface="Times New Roman" charset="0"/>
              </a:rPr>
              <a:t>Communications path is established prior to use (this is a connection orientated system)</a:t>
            </a:r>
            <a:endParaRPr lang="en-GB" sz="2600" dirty="0" smtClean="0"/>
          </a:p>
          <a:p>
            <a:r>
              <a:rPr lang="en-GB" sz="2600" dirty="0" smtClean="0">
                <a:cs typeface="Times New Roman" charset="0"/>
              </a:rPr>
              <a:t>All cells relating to the communication thereafter follow the same path</a:t>
            </a:r>
            <a:endParaRPr lang="en-GB" sz="2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67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Ethernet</a:t>
            </a:r>
            <a:endParaRPr lang="en-GB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5148064" y="1916832"/>
            <a:ext cx="3538736" cy="49552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77800" indent="-177800"/>
            <a:r>
              <a:rPr lang="en-GB" sz="2000" dirty="0"/>
              <a:t>Carrier Sense Multiple Access/Collision Detect (CSMA/CD</a:t>
            </a:r>
            <a:r>
              <a:rPr lang="en-GB" sz="2000" b="1" dirty="0" smtClean="0"/>
              <a:t>)</a:t>
            </a:r>
            <a:endParaRPr lang="en-GB" sz="2000" b="0" dirty="0" smtClean="0"/>
          </a:p>
          <a:p>
            <a:pPr marL="177800" indent="-177800"/>
            <a:r>
              <a:rPr lang="en-GB" sz="2000" b="0" dirty="0" smtClean="0"/>
              <a:t>Access </a:t>
            </a:r>
            <a:r>
              <a:rPr lang="en-GB" sz="2000" b="0" dirty="0"/>
              <a:t>method CSMA/CD </a:t>
            </a:r>
          </a:p>
          <a:p>
            <a:pPr marL="177800" indent="-177800"/>
            <a:r>
              <a:rPr lang="en-GB" sz="2000" b="0" dirty="0"/>
              <a:t>Listen-before-transmit mode </a:t>
            </a:r>
          </a:p>
          <a:p>
            <a:pPr marL="177800" indent="-177800"/>
            <a:r>
              <a:rPr lang="en-GB" sz="2000" b="0" dirty="0"/>
              <a:t>If the network busy, the node will wait a random amount of time before retrying </a:t>
            </a:r>
          </a:p>
          <a:p>
            <a:pPr marL="177800" indent="-177800"/>
            <a:r>
              <a:rPr lang="en-GB" sz="2000" b="0" dirty="0"/>
              <a:t>If the network not busy, the node will begin transmitting and listening – Ensure not other node is sending data</a:t>
            </a:r>
          </a:p>
        </p:txBody>
      </p:sp>
      <p:pic>
        <p:nvPicPr>
          <p:cNvPr id="5" name="Picture 3" descr="6_2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72816"/>
            <a:ext cx="4321175" cy="423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47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Gigabit Ethernet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dirty="0" smtClean="0"/>
              <a:t>Built on top of existing Ethernet Protocols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Operates at Layer 1 and 2 of the OSI model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Similar format as is used for 10 and 100-Mbps Ethernet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Transmission using both fibre optic and copper media (UTP cable) 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Great demands from servers – Traditionally add more servers on servers bottleneck but now can increase the performance of the server instead. i.e. Blade server from IBM or Dell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42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Ethernet Timing (Half Duplex mode)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dirty="0" smtClean="0"/>
              <a:t>Minimum packet size of 64 bytes to be capable of detecting a collision at the further end of the cable.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Detect collisions only turn on when it is in the transmit mode</a:t>
            </a:r>
          </a:p>
          <a:p>
            <a:pPr>
              <a:lnSpc>
                <a:spcPct val="80000"/>
              </a:lnSpc>
            </a:pPr>
            <a:r>
              <a:rPr lang="en-GB" dirty="0" smtClean="0"/>
              <a:t>The minimum size is specified to guarantee the sender remains in transmit mode, and therefore detecting collisions, long enough for a collision to propagate back to it from the farthest point on the wire from it.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48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Gigabit Ethernet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use Optical fibre cable </a:t>
            </a:r>
          </a:p>
          <a:p>
            <a:pPr lvl="1"/>
            <a:r>
              <a:rPr lang="en-GB" dirty="0" smtClean="0"/>
              <a:t>Noise immunity</a:t>
            </a:r>
          </a:p>
          <a:p>
            <a:pPr lvl="1"/>
            <a:r>
              <a:rPr lang="en-GB" dirty="0" smtClean="0"/>
              <a:t>No grounding potential problems</a:t>
            </a:r>
          </a:p>
          <a:p>
            <a:pPr lvl="1"/>
            <a:r>
              <a:rPr lang="en-GB" dirty="0" smtClean="0"/>
              <a:t>Excellent distance characteristics</a:t>
            </a:r>
          </a:p>
          <a:p>
            <a:r>
              <a:rPr lang="en-GB" dirty="0" smtClean="0"/>
              <a:t>Can be used to connect widely dispersed Fast Ethernet (100Base or 10Base T)</a:t>
            </a:r>
          </a:p>
          <a:p>
            <a:r>
              <a:rPr lang="en-GB" dirty="0" smtClean="0"/>
              <a:t>Low cost of acquisition and ownership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2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Benefits of Gigabit Ethernet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dirty="0"/>
              <a:t>IEEE 802.3a</a:t>
            </a:r>
          </a:p>
          <a:p>
            <a:pPr>
              <a:lnSpc>
                <a:spcPct val="70000"/>
              </a:lnSpc>
            </a:pPr>
            <a:r>
              <a:rPr lang="en-GB" dirty="0"/>
              <a:t>Operates in half or full duplex mode</a:t>
            </a:r>
          </a:p>
          <a:p>
            <a:pPr lvl="1">
              <a:lnSpc>
                <a:spcPct val="70000"/>
              </a:lnSpc>
            </a:pPr>
            <a:r>
              <a:rPr lang="en-GB" sz="2000" dirty="0"/>
              <a:t>Q: why half duplex still being used?</a:t>
            </a:r>
          </a:p>
          <a:p>
            <a:pPr>
              <a:lnSpc>
                <a:spcPct val="70000"/>
              </a:lnSpc>
            </a:pPr>
            <a:r>
              <a:rPr lang="en-GB" dirty="0"/>
              <a:t>Only functions over optical fibre at the moment</a:t>
            </a:r>
          </a:p>
          <a:p>
            <a:pPr>
              <a:lnSpc>
                <a:spcPct val="70000"/>
              </a:lnSpc>
            </a:pPr>
            <a:r>
              <a:rPr lang="en-GB" dirty="0"/>
              <a:t>Maximum distance could reach up to 40KM over “dark fibre” (leased fibre)</a:t>
            </a:r>
          </a:p>
          <a:p>
            <a:pPr lvl="1">
              <a:lnSpc>
                <a:spcPct val="70000"/>
              </a:lnSpc>
            </a:pPr>
            <a:r>
              <a:rPr lang="en-GB" sz="2000" dirty="0"/>
              <a:t>Depends on single mode or multimode fibre </a:t>
            </a:r>
          </a:p>
          <a:p>
            <a:pPr>
              <a:lnSpc>
                <a:spcPct val="70000"/>
              </a:lnSpc>
            </a:pPr>
            <a:r>
              <a:rPr lang="en-GB" dirty="0"/>
              <a:t>Still developing over copper cabling i.e. Cat 6 and Cat 7</a:t>
            </a:r>
          </a:p>
          <a:p>
            <a:pPr lvl="1">
              <a:lnSpc>
                <a:spcPct val="70000"/>
              </a:lnSpc>
            </a:pPr>
            <a:r>
              <a:rPr lang="en-GB" sz="2000" dirty="0"/>
              <a:t>Running 10Gigabit over copper at cutting edge</a:t>
            </a:r>
          </a:p>
          <a:p>
            <a:pPr lvl="2">
              <a:lnSpc>
                <a:spcPct val="70000"/>
              </a:lnSpc>
            </a:pPr>
            <a:r>
              <a:rPr lang="en-GB" sz="1800" dirty="0"/>
              <a:t>Q: – why use copper?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65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QoS</a:t>
            </a:r>
            <a:r>
              <a:rPr lang="en-GB" dirty="0" smtClean="0"/>
              <a:t> Ethernet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Ethernet provides “best effort” data delivery</a:t>
            </a:r>
          </a:p>
          <a:p>
            <a:r>
              <a:rPr lang="en-GB" dirty="0" smtClean="0"/>
              <a:t>When demands exceed capacity, delay occurs and cause problems to real-time applications</a:t>
            </a:r>
          </a:p>
          <a:p>
            <a:r>
              <a:rPr lang="en-GB" dirty="0" smtClean="0"/>
              <a:t>Ability to prioritise data traffic for transmission</a:t>
            </a:r>
          </a:p>
          <a:p>
            <a:r>
              <a:rPr lang="en-GB" dirty="0" err="1" smtClean="0"/>
              <a:t>QoS</a:t>
            </a:r>
            <a:r>
              <a:rPr lang="en-GB" dirty="0" smtClean="0"/>
              <a:t> not integrated in Ethernet Protocol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0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 Relay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 Relay is a simplified form of Packet Switching, similar in principle to X.25</a:t>
            </a:r>
          </a:p>
          <a:p>
            <a:r>
              <a:rPr lang="en-GB" dirty="0" smtClean="0"/>
              <a:t>“Newer” form and quicker because of the error checking process  - end nodes do the work </a:t>
            </a:r>
          </a:p>
          <a:p>
            <a:r>
              <a:rPr lang="en-GB" dirty="0" smtClean="0"/>
              <a:t>Synchronous frames of data are routed to different destinations depending on header information</a:t>
            </a:r>
            <a:r>
              <a:rPr lang="en-GB" dirty="0" smtClean="0">
                <a:solidFill>
                  <a:srgbClr val="535353"/>
                </a:solidFill>
              </a:rPr>
              <a:t> </a:t>
            </a:r>
          </a:p>
          <a:p>
            <a:r>
              <a:rPr lang="en-GB" dirty="0" smtClean="0"/>
              <a:t>Frames are variable length as opposed to fixed length with ATM – a picture of the frame layout is on the slide after the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4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Asynchronous Transfer Mode (ATM)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cs typeface="Times New Roman" charset="0"/>
              </a:rPr>
              <a:t>ATM has the features required by public utility suppliers</a:t>
            </a:r>
            <a:r>
              <a:rPr lang="en-GB" sz="2400" dirty="0" smtClean="0"/>
              <a:t> and therefore interests us</a:t>
            </a:r>
          </a:p>
          <a:p>
            <a:pPr lvl="1"/>
            <a:r>
              <a:rPr lang="en-GB" sz="2000" dirty="0" smtClean="0">
                <a:cs typeface="Times New Roman" charset="0"/>
              </a:rPr>
              <a:t>High speed, massive flexibility, efficiency as a carrier network, partitioning of bandwidth, and controllability</a:t>
            </a:r>
          </a:p>
          <a:p>
            <a:r>
              <a:rPr lang="en-GB" sz="2400" dirty="0" smtClean="0">
                <a:cs typeface="Times New Roman" charset="0"/>
              </a:rPr>
              <a:t>Normal implementation is high-performance ATM switches connected to high capacity trunk </a:t>
            </a:r>
          </a:p>
          <a:p>
            <a:pPr lvl="1"/>
            <a:r>
              <a:rPr lang="en-GB" sz="2000" dirty="0" smtClean="0">
                <a:cs typeface="Times New Roman" charset="0"/>
              </a:rPr>
              <a:t>(typically optical fibre as the cable medium) such as Synchronous optical network (SONET)</a:t>
            </a:r>
          </a:p>
          <a:p>
            <a:r>
              <a:rPr lang="en-GB" sz="2400" dirty="0" smtClean="0">
                <a:cs typeface="Times New Roman" charset="0"/>
              </a:rPr>
              <a:t>The carrier will provide smaller ATM switches for the interfaces to user networks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1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 of ATM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ATM uses a technique known as cell switching</a:t>
            </a:r>
          </a:p>
          <a:p>
            <a:r>
              <a:rPr lang="en-GB" dirty="0" smtClean="0"/>
              <a:t>Combines the benefits of circuit switching (guarantee capacity and constant delay) and packet switching (flexibility and efficiency for traffic relay)</a:t>
            </a:r>
          </a:p>
          <a:p>
            <a:r>
              <a:rPr lang="en-GB" dirty="0" smtClean="0"/>
              <a:t>ATM is connection orientated</a:t>
            </a:r>
          </a:p>
          <a:p>
            <a:r>
              <a:rPr lang="en-GB" dirty="0" smtClean="0"/>
              <a:t>Good </a:t>
            </a:r>
            <a:r>
              <a:rPr lang="en-GB" dirty="0" err="1" smtClean="0">
                <a:solidFill>
                  <a:srgbClr val="FF5008"/>
                </a:solidFill>
              </a:rPr>
              <a:t>QoS</a:t>
            </a:r>
            <a:endParaRPr lang="en-GB" dirty="0" smtClean="0">
              <a:solidFill>
                <a:srgbClr val="FF5008"/>
              </a:solidFill>
            </a:endParaRPr>
          </a:p>
          <a:p>
            <a:r>
              <a:rPr lang="en-GB" dirty="0" smtClean="0"/>
              <a:t>Empty cells are used if no data is to be sent – Asynchronously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4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 of ATM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Operate the first two layers of OSI model</a:t>
            </a:r>
          </a:p>
          <a:p>
            <a:r>
              <a:rPr lang="en-GB" dirty="0" smtClean="0"/>
              <a:t>Complex configuration</a:t>
            </a:r>
          </a:p>
          <a:p>
            <a:r>
              <a:rPr lang="en-GB" dirty="0" smtClean="0"/>
              <a:t>Specially design for optical fibre or high performance cable - Laying cable requires road works – expensive</a:t>
            </a:r>
          </a:p>
          <a:p>
            <a:r>
              <a:rPr lang="en-GB" dirty="0" smtClean="0"/>
              <a:t>ATM devices – expensive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32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dirty="0" smtClean="0"/>
              <a:t>ATM networks consist of ATM switches and ATM endpoints.</a:t>
            </a:r>
          </a:p>
          <a:p>
            <a:pPr>
              <a:lnSpc>
                <a:spcPct val="70000"/>
              </a:lnSpc>
            </a:pPr>
            <a:r>
              <a:rPr lang="en-GB" dirty="0" smtClean="0"/>
              <a:t>ATM switches accept the incoming cell from ATM endpoints or other ATM switches. </a:t>
            </a:r>
          </a:p>
          <a:p>
            <a:pPr>
              <a:lnSpc>
                <a:spcPct val="70000"/>
              </a:lnSpc>
            </a:pPr>
            <a:r>
              <a:rPr lang="en-GB" dirty="0" smtClean="0"/>
              <a:t>Switches read and updates the header information and forward the cell to output interface toward its destination</a:t>
            </a:r>
          </a:p>
          <a:p>
            <a:pPr>
              <a:lnSpc>
                <a:spcPct val="70000"/>
              </a:lnSpc>
            </a:pPr>
            <a:r>
              <a:rPr lang="en-GB" dirty="0" smtClean="0"/>
              <a:t>ATM endpoints contain ATM network interface adapter such as workstations, router, LAN switches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1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Devices</a:t>
            </a:r>
            <a:endParaRPr lang="en-GB" dirty="0"/>
          </a:p>
        </p:txBody>
      </p:sp>
      <p:pic>
        <p:nvPicPr>
          <p:cNvPr id="4" name="Picture 4" descr="ct8427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32050" y="3335337"/>
            <a:ext cx="3962400" cy="1924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7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Cells (Packets)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724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GB" dirty="0" smtClean="0"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53 octet fixed packet size</a:t>
            </a:r>
            <a:endParaRPr lang="en-GB" dirty="0" smtClean="0"/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48-octet payload (information) field, and a 5-octet header</a:t>
            </a:r>
            <a:r>
              <a:rPr lang="en-GB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Header consists of routing and other necessary information</a:t>
            </a:r>
            <a:endParaRPr lang="en-GB" dirty="0" smtClean="0"/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Cells relating to different traffic types are statistically multiplexed; random time interval between successive packets (hence </a:t>
            </a:r>
            <a:r>
              <a:rPr lang="en-GB" i="1" dirty="0" smtClean="0">
                <a:cs typeface="Times New Roman" charset="0"/>
              </a:rPr>
              <a:t>asynchronous</a:t>
            </a:r>
            <a:r>
              <a:rPr lang="en-GB" dirty="0" smtClean="0">
                <a:cs typeface="Times New Roman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cs typeface="Times New Roman" charset="0"/>
              </a:rPr>
              <a:t>Small packet (cell) size has benefits</a:t>
            </a:r>
            <a:r>
              <a:rPr lang="en-GB" dirty="0" smtClean="0"/>
              <a:t> – good for voice and video</a:t>
            </a:r>
          </a:p>
          <a:p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1913" y="2241594"/>
            <a:ext cx="6553200" cy="467326"/>
            <a:chOff x="476" y="3385"/>
            <a:chExt cx="4128" cy="5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29" y="3385"/>
              <a:ext cx="3175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buFont typeface="Monotype Sorts" pitchFamily="2" charset="2"/>
                <a:buNone/>
              </a:pPr>
              <a:r>
                <a:rPr lang="en-GB" sz="1600" b="0"/>
                <a:t>payload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1" y="3385"/>
              <a:ext cx="908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buFont typeface="Monotype Sorts" pitchFamily="2" charset="2"/>
                <a:buNone/>
              </a:pPr>
              <a:r>
                <a:rPr lang="en-GB" sz="1600" b="0" dirty="0"/>
                <a:t>Header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76" y="3702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19" y="3702"/>
              <a:ext cx="3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826" y="3696"/>
              <a:ext cx="187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Monotype Sorts" pitchFamily="2" charset="2"/>
                <a:buNone/>
              </a:pPr>
              <a:r>
                <a:rPr lang="en-GB" sz="1600" b="0"/>
                <a:t>5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880" y="3702"/>
              <a:ext cx="25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Monotype Sorts" pitchFamily="2" charset="2"/>
                <a:buNone/>
              </a:pPr>
              <a:r>
                <a:rPr lang="en-GB" sz="1600" b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49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Cell 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cell header is used to carry a label</a:t>
            </a:r>
          </a:p>
          <a:p>
            <a:r>
              <a:rPr lang="en-GB" dirty="0" smtClean="0"/>
              <a:t>The label represents an address</a:t>
            </a:r>
          </a:p>
          <a:p>
            <a:r>
              <a:rPr lang="en-GB" dirty="0" smtClean="0"/>
              <a:t>Using different labels for each connection a large number of simultaneous connection to different remote terminals can be supported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21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7058</TotalTime>
  <Words>842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Monotype Sorts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Frame Relay</vt:lpstr>
      <vt:lpstr>Asynchronous Transfer Mode (ATM)</vt:lpstr>
      <vt:lpstr>The basics of ATM</vt:lpstr>
      <vt:lpstr>The basics of ATM</vt:lpstr>
      <vt:lpstr>ATM Devices</vt:lpstr>
      <vt:lpstr>ATM Devices</vt:lpstr>
      <vt:lpstr>ATM Cells (Packets)</vt:lpstr>
      <vt:lpstr>The Cell Header</vt:lpstr>
      <vt:lpstr>ATM Topology</vt:lpstr>
      <vt:lpstr>Ethernet</vt:lpstr>
      <vt:lpstr>Gigabit Ethernet</vt:lpstr>
      <vt:lpstr>Ethernet Timing (Half Duplex mode)</vt:lpstr>
      <vt:lpstr>Benefits of Gigabit Ethernet</vt:lpstr>
      <vt:lpstr>Benefits of Gigabit Ethernet</vt:lpstr>
      <vt:lpstr>QoS Ethernet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Adamu Usman</dc:creator>
  <cp:lastModifiedBy>Adamu Usman</cp:lastModifiedBy>
  <cp:revision>4</cp:revision>
  <dcterms:created xsi:type="dcterms:W3CDTF">2014-05-28T09:50:18Z</dcterms:created>
  <dcterms:modified xsi:type="dcterms:W3CDTF">2020-01-06T08:51:21Z</dcterms:modified>
</cp:coreProperties>
</file>