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рвара Виноградова" initials="ВВ" lastIdx="1" clrIdx="0">
    <p:extLst>
      <p:ext uri="{19B8F6BF-5375-455C-9EA6-DF929625EA0E}">
        <p15:presenceInfo xmlns:p15="http://schemas.microsoft.com/office/powerpoint/2012/main" userId="fc306a4074285e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3EEE8-06C7-49CF-829B-04D41A94CAA2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E30-3B1C-42EC-A05C-FE6EF49C8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8D8DC094-87BF-4E89-B65E-87812601F379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4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BE2E290-0490-4C12-8686-CAE61505F06B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5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82445EBE-6AAD-47A4-BB51-18EA3BEB56F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220DF3B-665F-4B80-B9DA-40FF81EC1ECB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F469C7F-7436-4619-9B0C-B1C78B442ED6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DEF8F1C-EA9E-4CBB-9C5D-CE7274B21FCA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2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CE66D57-D572-4586-A2A0-30FFB6C7D639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4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4DBC65-C97F-4138-800F-D11410476F8F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8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648B179-E778-4792-9A36-510360057DE1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56EF6D2-52CA-4409-BE65-6863E0B85726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FCFA6AA-21D3-4497-A8A3-F6AFA14904B2}" type="datetime1">
              <a:rPr lang="en-US" smtClean="0"/>
              <a:t>3/3/2021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8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0A08E123-2FE1-40A0-A9AA-C5A69E9005FD}" type="datetime1">
              <a:rPr lang="en-US" smtClean="0"/>
              <a:t>3/3/2021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C525C-DE71-4842-B590-0083765E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Неравновесная агрегация, фракталы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67E9A-5D3F-496D-AA40-569FB169A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1700" dirty="0"/>
              <a:t>Виноградова Варвара НФИбд-01-18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Жижченко</a:t>
            </a:r>
            <a:r>
              <a:rPr lang="en-US" sz="1700" dirty="0"/>
              <a:t> </a:t>
            </a:r>
            <a:r>
              <a:rPr lang="en-US" sz="1700" dirty="0" err="1"/>
              <a:t>Глеб</a:t>
            </a:r>
            <a:r>
              <a:rPr lang="en-US" sz="1700" dirty="0"/>
              <a:t> НФИбд-01-18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Жижченко</a:t>
            </a:r>
            <a:r>
              <a:rPr lang="en-US" sz="1700" dirty="0"/>
              <a:t> (</a:t>
            </a:r>
            <a:r>
              <a:rPr lang="en-US" sz="1700" dirty="0" err="1"/>
              <a:t>Ветошкина</a:t>
            </a:r>
            <a:r>
              <a:rPr lang="en-US" sz="1700" dirty="0"/>
              <a:t>) </a:t>
            </a:r>
            <a:r>
              <a:rPr lang="en-US" sz="1700" dirty="0" err="1"/>
              <a:t>Валерия</a:t>
            </a:r>
            <a:r>
              <a:rPr lang="en-US" sz="1700" dirty="0"/>
              <a:t> НФИбд-03-18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Греков</a:t>
            </a:r>
            <a:r>
              <a:rPr lang="en-US" sz="1700" dirty="0"/>
              <a:t> </a:t>
            </a:r>
            <a:r>
              <a:rPr lang="en-US" sz="1700" dirty="0" err="1"/>
              <a:t>Максим</a:t>
            </a:r>
            <a:r>
              <a:rPr lang="en-US" sz="1700" dirty="0"/>
              <a:t> НФИбд-01-18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Кондратьева</a:t>
            </a:r>
            <a:r>
              <a:rPr lang="en-US" sz="1700" dirty="0"/>
              <a:t> </a:t>
            </a:r>
            <a:r>
              <a:rPr lang="en-US" sz="1700" dirty="0" err="1"/>
              <a:t>Анастасия</a:t>
            </a:r>
            <a:r>
              <a:rPr lang="en-US" sz="1700" dirty="0"/>
              <a:t> НФИбд-01-18</a:t>
            </a:r>
          </a:p>
          <a:p>
            <a:pPr algn="l">
              <a:lnSpc>
                <a:spcPct val="91000"/>
              </a:lnSpc>
            </a:pPr>
            <a:r>
              <a:rPr lang="en-US" sz="1700" dirty="0" err="1"/>
              <a:t>Иванова</a:t>
            </a:r>
            <a:r>
              <a:rPr lang="en-US" sz="1700" dirty="0"/>
              <a:t> </a:t>
            </a:r>
            <a:r>
              <a:rPr lang="en-US" sz="1700" dirty="0" err="1"/>
              <a:t>Ольга</a:t>
            </a:r>
            <a:r>
              <a:rPr lang="en-US" sz="1700" dirty="0"/>
              <a:t> НФИбд-01-18</a:t>
            </a:r>
          </a:p>
          <a:p>
            <a:pPr algn="l">
              <a:lnSpc>
                <a:spcPct val="91000"/>
              </a:lnSpc>
            </a:pPr>
            <a:endParaRPr lang="en-US" sz="1700" dirty="0"/>
          </a:p>
        </p:txBody>
      </p:sp>
      <p:pic>
        <p:nvPicPr>
          <p:cNvPr id="4" name="Picture 3" descr="Тропический зеленый листья Векторный фон">
            <a:extLst>
              <a:ext uri="{FF2B5EF4-FFF2-40B4-BE49-F238E27FC236}">
                <a16:creationId xmlns:a16="http://schemas.microsoft.com/office/drawing/2014/main" id="{E6CE07EA-FB97-4A25-83B1-439B42A88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4" r="5545"/>
          <a:stretch/>
        </p:blipFill>
        <p:spPr>
          <a:xfrm>
            <a:off x="6741822" y="732472"/>
            <a:ext cx="4795019" cy="539305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6E93CB-431A-42AD-96E3-FA7DD95F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2AE4D-9C94-4788-AC7A-08B90F1B5F07}"/>
              </a:ext>
            </a:extLst>
          </p:cNvPr>
          <p:cNvSpPr txBox="1"/>
          <p:nvPr/>
        </p:nvSpPr>
        <p:spPr>
          <a:xfrm>
            <a:off x="8553852" y="270748"/>
            <a:ext cx="11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Тема №1 </a:t>
            </a:r>
          </a:p>
        </p:txBody>
      </p:sp>
    </p:spTree>
    <p:extLst>
      <p:ext uri="{BB962C8B-B14F-4D97-AF65-F5344CB8AC3E}">
        <p14:creationId xmlns:p14="http://schemas.microsoft.com/office/powerpoint/2010/main" val="411318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AA592-C2AD-4B40-BB4D-86E8ADA0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Другие способы.</a:t>
            </a:r>
            <a:br>
              <a:rPr lang="ru-RU" sz="5600"/>
            </a:br>
            <a:endParaRPr lang="ru-RU" sz="5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A103E2-B491-46F1-8D8F-003E00253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20" y="2587752"/>
                <a:ext cx="5869303" cy="3593592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91000"/>
                  </a:lnSpc>
                </a:pPr>
                <a:r>
                  <a:rPr lang="ru-RU" sz="1200" dirty="0"/>
                  <a:t>Экспериментально можно определять размерность агрегатов методом </a:t>
                </a:r>
                <a:r>
                  <a:rPr lang="ru-RU" sz="1200" dirty="0" err="1"/>
                  <a:t>малоуглового</a:t>
                </a:r>
                <a:r>
                  <a:rPr lang="ru-RU" sz="1200" dirty="0"/>
                  <a:t> рассеяния света, рентгеновских лучей или нейтронов. Зависимость интенсивности рассеяния от угла определяется выражением</a:t>
                </a:r>
                <a:br>
                  <a:rPr lang="ru-RU" sz="12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40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ru-RU" sz="140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ru-RU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pl-PL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40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4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ru-RU" sz="140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ru-RU" sz="1400">
                                <a:latin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ru-RU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pl-PL" sz="1200" dirty="0"/>
                  <a:t>,</a:t>
                </a:r>
                <a:br>
                  <a:rPr lang="ru-RU" sz="1200" dirty="0"/>
                </a:br>
                <a:br>
                  <a:rPr lang="ru-RU" sz="1200" dirty="0"/>
                </a:br>
                <a:r>
                  <a:rPr lang="ru-RU" sz="1200" dirty="0"/>
                  <a:t>где s — длина вектора рассеяния, θ — угол рассеяния, λ — длина волны</a:t>
                </a:r>
                <a:br>
                  <a:rPr lang="ru-RU" sz="1200" dirty="0"/>
                </a:br>
                <a:r>
                  <a:rPr lang="ru-RU" sz="1200" dirty="0"/>
                  <a:t>излучения. Эта формула справедлива при </a:t>
                </a:r>
                <a14:m>
                  <m:oMath xmlns:m="http://schemas.openxmlformats.org/officeDocument/2006/math">
                    <m:r>
                      <a:rPr lang="ru-RU" sz="1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1200" b="0">
                        <a:latin typeface="Cambria Math" panose="02040503050406030204" pitchFamily="18" charset="0"/>
                      </a:rPr>
                      <m:t>&lt;&lt;</m:t>
                    </m:r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2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ru-RU" sz="12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ru-RU" sz="1200" dirty="0"/>
                </a:br>
                <a:r>
                  <a:rPr lang="ru-RU" sz="1200" dirty="0"/>
                  <a:t>, 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40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ru-RU" sz="1200" dirty="0"/>
                  <a:t> — размер частиц, из которых состоит кластер. Для </a:t>
                </a:r>
                <a:r>
                  <a:rPr lang="ru-RU" sz="1200" dirty="0" err="1"/>
                  <a:t>б´ольших</a:t>
                </a:r>
                <a:r>
                  <a:rPr lang="ru-RU" sz="1200" dirty="0"/>
                  <a:t> s начинает преобладать</a:t>
                </a:r>
                <a:br>
                  <a:rPr lang="ru-RU" sz="1200" dirty="0"/>
                </a:br>
                <a:r>
                  <a:rPr lang="ru-RU" sz="1200" dirty="0"/>
                  <a:t>рассеяние отдельными частицами,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ru-RU" sz="120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12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ru-RU" sz="1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4A103E2-B491-46F1-8D8F-003E00253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20" y="2587752"/>
                <a:ext cx="5869303" cy="3593592"/>
              </a:xfrm>
              <a:blipFill>
                <a:blip r:embed="rId2"/>
                <a:stretch>
                  <a:fillRect t="-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976251-B195-441B-B4F1-7F5CB84BD3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60" y="2753474"/>
            <a:ext cx="4664466" cy="35935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4CD82D-D9E2-4C0A-AC16-73E016BC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9E9A0-0B21-4AC5-84E8-CE1E09B64EC0}"/>
              </a:ext>
            </a:extLst>
          </p:cNvPr>
          <p:cNvSpPr txBox="1"/>
          <p:nvPr/>
        </p:nvSpPr>
        <p:spPr>
          <a:xfrm>
            <a:off x="6469482" y="6170145"/>
            <a:ext cx="335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Рисунок 5. </a:t>
            </a:r>
            <a:r>
              <a:rPr lang="ru-RU" sz="1200" i="1" dirty="0" err="1"/>
              <a:t>Малоугловое</a:t>
            </a:r>
            <a:r>
              <a:rPr lang="ru-RU" sz="1200" i="1" dirty="0"/>
              <a:t> рассеяние рентгеновских лучей</a:t>
            </a:r>
          </a:p>
        </p:txBody>
      </p:sp>
    </p:spTree>
    <p:extLst>
      <p:ext uri="{BB962C8B-B14F-4D97-AF65-F5344CB8AC3E}">
        <p14:creationId xmlns:p14="http://schemas.microsoft.com/office/powerpoint/2010/main" val="406219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320FA-8F1A-4523-8B06-65448BED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Примеры «математических» фракталов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251310-3F92-421D-BA2F-63710513E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20" y="2784143"/>
                <a:ext cx="5782586" cy="3433031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91000"/>
                  </a:lnSpc>
                </a:pPr>
                <a:r>
                  <a:rPr lang="ru-RU" sz="1400" dirty="0"/>
                  <a:t>1. Множество Кантора. Возьмем отрезок и выкинем среднюю его</a:t>
                </a:r>
                <a:br>
                  <a:rPr lang="ru-RU" sz="1400" dirty="0"/>
                </a:br>
                <a:r>
                  <a:rPr lang="ru-RU" sz="1400" dirty="0"/>
                  <a:t>треть. Далее у двух оставшихся частей также удаляем среднюю</a:t>
                </a:r>
                <a:br>
                  <a:rPr lang="ru-RU" sz="1400" dirty="0"/>
                </a:br>
                <a:r>
                  <a:rPr lang="ru-RU" sz="1400" dirty="0"/>
                  <a:t>треть. Так продолжаем до бесконечности. На рис. 2.1,а показаны</a:t>
                </a:r>
                <a:br>
                  <a:rPr lang="ru-RU" sz="1400" dirty="0"/>
                </a:br>
                <a:r>
                  <a:rPr lang="ru-RU" sz="1400" dirty="0"/>
                  <a:t>первые пять итераций. То, что остается, называется множеством</a:t>
                </a:r>
                <a:br>
                  <a:rPr lang="ru-RU" sz="1400" dirty="0"/>
                </a:br>
                <a:r>
                  <a:rPr lang="ru-RU" sz="1400" dirty="0"/>
                  <a:t>Кантора («Канторовой пылью»). Его размерность легко определяется методом подсчета клеток. Удобно взять </a:t>
                </a:r>
                <a14:m>
                  <m:oMath xmlns:m="http://schemas.openxmlformats.org/officeDocument/2006/math">
                    <m:r>
                      <a:rPr lang="ru-RU" sz="1400" b="1" i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ru-RU" sz="1400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b="1" baseline="-25000" dirty="0"/>
                  <a:t>i+1 </a:t>
                </a:r>
                <a:r>
                  <a:rPr lang="ru-RU" sz="14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ru-RU" sz="1400" b="1" i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ru-RU" sz="1400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b="1" dirty="0"/>
                  <a:t>/3, </a:t>
                </a:r>
                <a:r>
                  <a:rPr lang="ru-RU" sz="1400" dirty="0"/>
                  <a:t>тогда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14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1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b="1" dirty="0"/>
                  <a:t>и </a:t>
                </a:r>
                <a14:m>
                  <m:oMath xmlns:m="http://schemas.openxmlformats.org/officeDocument/2006/math">
                    <m:r>
                      <a:rPr lang="ru-RU" sz="1400" b="1" i="1">
                        <a:latin typeface="Cambria Math" panose="02040503050406030204" pitchFamily="18" charset="0"/>
                      </a:rPr>
                      <m:t>𝐃</m:t>
                    </m:r>
                    <m:r>
                      <a:rPr lang="ru-RU" sz="1400" b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f>
                          <m:fPr>
                            <m:type m:val="skw"/>
                            <m:ctrlPr>
                              <a:rPr lang="ru-RU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func>
                              <m:funcPr>
                                <m:ctrlPr>
                                  <a:rPr lang="ru-RU" sz="14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ru-RU" sz="1400" b="1" i="1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r>
                                  <a:rPr lang="ru-RU" sz="1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ru-RU" sz="1400" b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sz="1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400" b="1" i="1">
                        <a:latin typeface="Cambria Math" panose="02040503050406030204" pitchFamily="18" charset="0"/>
                      </a:rPr>
                      <m:t>𝟔𝟑𝟏</m:t>
                    </m:r>
                  </m:oMath>
                </a14:m>
                <a:r>
                  <a:rPr lang="ru-RU" sz="1400" b="1" dirty="0"/>
                  <a:t>.</a:t>
                </a:r>
                <a:br>
                  <a:rPr lang="ru-RU" sz="1400" b="1" dirty="0"/>
                </a:br>
                <a:br>
                  <a:rPr lang="ru-RU" sz="1400" dirty="0"/>
                </a:br>
                <a:r>
                  <a:rPr lang="ru-RU" sz="1400" dirty="0"/>
                  <a:t>2. Кривая Коха. Снова начинаем с отрезка, среднюю треть которого заменяем на два кусочка такой же длины, но расположенных</a:t>
                </a:r>
                <a:br>
                  <a:rPr lang="ru-RU" sz="1400" dirty="0"/>
                </a:br>
                <a:r>
                  <a:rPr lang="ru-RU" sz="1400" dirty="0"/>
                  <a:t>под углом 60◦</a:t>
                </a:r>
                <a:br>
                  <a:rPr lang="ru-RU" sz="1400" dirty="0"/>
                </a:br>
                <a:r>
                  <a:rPr lang="ru-RU" sz="1400" dirty="0"/>
                  <a:t>. Поступаем так же с каждым из получившихся отрезков. Размерность получившейся «снежинки»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1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1400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f>
                          <m:fPr>
                            <m:type m:val="skw"/>
                            <m:ctrlPr>
                              <a:rPr lang="ru-RU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func>
                              <m:funcPr>
                                <m:ctrlPr>
                                  <a:rPr lang="ru-RU" sz="14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ru-RU" sz="1400" b="1" i="1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r>
                                  <a:rPr lang="ru-RU" sz="1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ru-RU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/>
                  <a:t>≈ 1,262</a:t>
                </a:r>
                <a:br>
                  <a:rPr lang="ru-RU" sz="1400" dirty="0"/>
                </a:br>
                <a:endParaRPr lang="ru-RU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251310-3F92-421D-BA2F-63710513E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20" y="2784143"/>
                <a:ext cx="5782586" cy="3433031"/>
              </a:xfrm>
              <a:blipFill>
                <a:blip r:embed="rId2"/>
                <a:stretch>
                  <a:fillRect l="-316" t="-1066" r="-422" b="-1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087490-9BF6-4DD4-A224-327A32F75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36" y="2909566"/>
            <a:ext cx="4012870" cy="325042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825CE2-73B4-43F9-9264-4C9E766A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7536A-DD70-43F5-94BE-1D104119E81F}"/>
              </a:ext>
            </a:extLst>
          </p:cNvPr>
          <p:cNvSpPr txBox="1"/>
          <p:nvPr/>
        </p:nvSpPr>
        <p:spPr>
          <a:xfrm>
            <a:off x="7993587" y="6021490"/>
            <a:ext cx="3235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Рисунок 6. Множество Кантора, Кривая Коха</a:t>
            </a:r>
          </a:p>
        </p:txBody>
      </p:sp>
    </p:spTree>
    <p:extLst>
      <p:ext uri="{BB962C8B-B14F-4D97-AF65-F5344CB8AC3E}">
        <p14:creationId xmlns:p14="http://schemas.microsoft.com/office/powerpoint/2010/main" val="214903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146FE-202D-40F0-A2B9-C1371886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Примеры «математических» фракталов</a:t>
            </a:r>
          </a:p>
        </p:txBody>
      </p:sp>
      <p:pic>
        <p:nvPicPr>
          <p:cNvPr id="7" name="Рисунок 6" descr="Изображение выглядит как дерево, небо, внешний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456AB1D1-BC4E-4198-BB28-E91863229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18" y="4481657"/>
            <a:ext cx="2688031" cy="17337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BA114-53FE-4ABB-8782-7EDC9F8D9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49" y="2105315"/>
            <a:ext cx="2051809" cy="17337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7782" y="2264989"/>
            <a:ext cx="7824217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D748D6-1A16-4294-AE41-CF40876F6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4426" y="2587625"/>
                <a:ext cx="6223961" cy="3317875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1000"/>
                  </a:lnSpc>
                </a:pPr>
                <a:r>
                  <a:rPr lang="ru-RU" sz="1400" dirty="0">
                    <a:latin typeface="+mj-lt"/>
                  </a:rPr>
                  <a:t>3. Треугольник </a:t>
                </a:r>
                <a:r>
                  <a:rPr lang="ru-RU" sz="1400" dirty="0" err="1">
                    <a:latin typeface="+mj-lt"/>
                  </a:rPr>
                  <a:t>Серпинского</a:t>
                </a:r>
                <a:r>
                  <a:rPr lang="ru-RU" sz="1400" dirty="0">
                    <a:latin typeface="+mj-lt"/>
                  </a:rPr>
                  <a:t>. Берем равносторонний треугольник и соединяем середины сторон. Внутренний маленький треугольник выкидываем. Продолжаем процесс. Размерность оставшейся «салфетки»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f>
                          <m:fPr>
                            <m:type m:val="skw"/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func>
                              <m:funcPr>
                                <m:ctrlPr>
                                  <a:rPr lang="ru-RU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ru-RU" sz="1400" b="0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</m:fNam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ru-RU" sz="1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400" dirty="0">
                    <a:latin typeface="+mj-lt"/>
                  </a:rPr>
                  <a:t>≈ 1,585 (рис. 2.1,в).</a:t>
                </a:r>
                <a:br>
                  <a:rPr lang="ru-RU" sz="1400" dirty="0">
                    <a:latin typeface="+mj-lt"/>
                  </a:rPr>
                </a:br>
                <a:br>
                  <a:rPr lang="ru-RU" sz="1400" dirty="0">
                    <a:latin typeface="+mj-lt"/>
                  </a:rPr>
                </a:br>
                <a:r>
                  <a:rPr lang="ru-RU" sz="1400" dirty="0">
                    <a:latin typeface="+mj-lt"/>
                  </a:rPr>
                  <a:t>4. Траектория броуновской частицы. При случайных блужданиях</a:t>
                </a:r>
                <a:br>
                  <a:rPr lang="ru-RU" sz="1400" dirty="0">
                    <a:latin typeface="+mj-lt"/>
                  </a:rPr>
                </a:br>
                <a:r>
                  <a:rPr lang="ru-RU" sz="1400" dirty="0">
                    <a:latin typeface="+mj-lt"/>
                  </a:rPr>
                  <a:t>смещение частицы за время t изменяется по закону </a:t>
                </a:r>
                <a14:m>
                  <m:oMath xmlns:m="http://schemas.openxmlformats.org/officeDocument/2006/math">
                    <m:r>
                      <a:rPr lang="ru-RU" sz="1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1400" b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sz="1400" dirty="0">
                    <a:latin typeface="+mj-lt"/>
                  </a:rPr>
                  <a:t> . </a:t>
                </a:r>
                <a:r>
                  <a:rPr lang="ru-RU" sz="1400" dirty="0">
                    <a:latin typeface="+mj-lt"/>
                  </a:rPr>
                  <a:t>При этом длина пути </a:t>
                </a:r>
                <a14:m>
                  <m:oMath xmlns:m="http://schemas.openxmlformats.org/officeDocument/2006/math">
                    <m:r>
                      <a:rPr lang="ru-RU" sz="1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14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ru-RU" sz="14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400" dirty="0">
                    <a:latin typeface="+mj-lt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ru-RU" sz="1400" dirty="0">
                    <a:latin typeface="+mj-lt"/>
                  </a:rPr>
                  <a:t> — средняя скорость движения. То есть, </a:t>
                </a:r>
                <a14:m>
                  <m:oMath xmlns:m="http://schemas.openxmlformats.org/officeDocument/2006/math">
                    <m:r>
                      <a:rPr lang="ru-RU" sz="1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1400" b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sz="14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14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400" b="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1400" dirty="0">
                    <a:latin typeface="+mj-lt"/>
                  </a:rPr>
                  <a:t>, если не учитывать самопересечения.</a:t>
                </a:r>
              </a:p>
              <a:p>
                <a:pPr>
                  <a:lnSpc>
                    <a:spcPct val="91000"/>
                  </a:lnSpc>
                </a:pPr>
                <a:endParaRPr lang="ru-RU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6D748D6-1A16-4294-AE41-CF40876F6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4426" y="2587625"/>
                <a:ext cx="6223961" cy="3317875"/>
              </a:xfrm>
              <a:blipFill>
                <a:blip r:embed="rId4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1003F7-3246-41AD-9897-9DB6DF22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BC21F-DD9A-4E3D-ACEA-1E335B5A468B}"/>
              </a:ext>
            </a:extLst>
          </p:cNvPr>
          <p:cNvSpPr txBox="1"/>
          <p:nvPr/>
        </p:nvSpPr>
        <p:spPr>
          <a:xfrm>
            <a:off x="757939" y="3891200"/>
            <a:ext cx="3667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bg1"/>
                </a:solidFill>
              </a:rPr>
              <a:t>Рисунок 7. Треугольник </a:t>
            </a:r>
            <a:r>
              <a:rPr lang="ru-RU" sz="1200" i="1" dirty="0" err="1">
                <a:solidFill>
                  <a:schemeClr val="bg1"/>
                </a:solidFill>
              </a:rPr>
              <a:t>Серпинского</a:t>
            </a:r>
            <a:endParaRPr lang="ru-RU" sz="1200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7482E-1862-4B16-BC4E-B94B71AE15B2}"/>
              </a:ext>
            </a:extLst>
          </p:cNvPr>
          <p:cNvSpPr txBox="1"/>
          <p:nvPr/>
        </p:nvSpPr>
        <p:spPr>
          <a:xfrm>
            <a:off x="757939" y="6255370"/>
            <a:ext cx="268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solidFill>
                  <a:schemeClr val="bg1"/>
                </a:solidFill>
              </a:rPr>
              <a:t>Рисунок 8. Генерация траектории </a:t>
            </a:r>
          </a:p>
          <a:p>
            <a:r>
              <a:rPr lang="ru-RU" sz="1200" i="1" dirty="0">
                <a:solidFill>
                  <a:schemeClr val="bg1"/>
                </a:solidFill>
              </a:rPr>
              <a:t>броуновской частицы</a:t>
            </a:r>
          </a:p>
        </p:txBody>
      </p:sp>
    </p:spTree>
    <p:extLst>
      <p:ext uri="{BB962C8B-B14F-4D97-AF65-F5344CB8AC3E}">
        <p14:creationId xmlns:p14="http://schemas.microsoft.com/office/powerpoint/2010/main" val="159794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A3A2-9AFA-4E8F-9256-152BC21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 err="1"/>
              <a:t>Бессеточная</a:t>
            </a:r>
            <a:r>
              <a:rPr lang="ru-RU" dirty="0"/>
              <a:t> модель</a:t>
            </a:r>
          </a:p>
        </p:txBody>
      </p:sp>
      <p:pic>
        <p:nvPicPr>
          <p:cNvPr id="5" name="Рисунок 4" descr="Изображение выглядит как небо, дерево, внешний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540D700D-4019-4340-9982-98AD5D7C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99" y="2835777"/>
            <a:ext cx="3307372" cy="330737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F7E3800-9A50-453F-B6D4-0E8C0C60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ru-RU" sz="1800"/>
              <a:t>Структура полученных DLA-кластеров отражает структуру сетки (имеются выделенные направления). Чтобы получить более симметричные</a:t>
            </a:r>
            <a:br>
              <a:rPr lang="ru-RU" sz="1800"/>
            </a:br>
            <a:r>
              <a:rPr lang="ru-RU" sz="1800"/>
              <a:t>кластеры, можно отказаться от сетки. В этом случае рост происходит</a:t>
            </a:r>
            <a:br>
              <a:rPr lang="ru-RU" sz="1800"/>
            </a:br>
            <a:r>
              <a:rPr lang="ru-RU" sz="1800"/>
              <a:t>следующим образом: вначале помещаем в центр поля затравочную частицу, затем с круга некоторого радиуса выпускаем следующую, которая</a:t>
            </a:r>
            <a:br>
              <a:rPr lang="ru-RU" sz="1800"/>
            </a:br>
            <a:r>
              <a:rPr lang="ru-RU" sz="1800"/>
              <a:t>случайно блуждает. Если частицы сближаются на расстояние взаимодействия (например, их удвоенный радиус), они слипаются. После этого</a:t>
            </a:r>
            <a:br>
              <a:rPr lang="ru-RU" sz="1800"/>
            </a:br>
            <a:r>
              <a:rPr lang="ru-RU" sz="1800"/>
              <a:t>выпускаем новую частицу и т. д.</a:t>
            </a:r>
          </a:p>
          <a:p>
            <a:pPr>
              <a:lnSpc>
                <a:spcPct val="91000"/>
              </a:lnSpc>
            </a:pPr>
            <a:endParaRPr lang="ru-RU" sz="18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16C0B-5740-4999-B2E6-6F46F3C0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07C5E-5CC1-479E-AA44-FFFB94BDA782}"/>
              </a:ext>
            </a:extLst>
          </p:cNvPr>
          <p:cNvSpPr txBox="1"/>
          <p:nvPr/>
        </p:nvSpPr>
        <p:spPr>
          <a:xfrm>
            <a:off x="1449255" y="6143149"/>
            <a:ext cx="2712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Рисунок 9. </a:t>
            </a:r>
            <a:r>
              <a:rPr lang="en-US" sz="1200" i="1" dirty="0"/>
              <a:t>DLA - </a:t>
            </a:r>
            <a:r>
              <a:rPr lang="ru-RU" sz="1200" i="1" dirty="0" err="1"/>
              <a:t>бессеточная</a:t>
            </a:r>
            <a:r>
              <a:rPr lang="ru-RU" sz="1200" i="1" dirty="0"/>
              <a:t>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5753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DB548-49CC-495D-822B-4AFA8669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Химически-ограниченная 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00E99-3831-49D4-BE32-3EAF7E5B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ru-RU" sz="1400"/>
              <a:t>При диффузионно-ограниченной агрегации частица всегда прилипает к</a:t>
            </a:r>
            <a:br>
              <a:rPr lang="ru-RU" sz="1400"/>
            </a:br>
            <a:r>
              <a:rPr lang="ru-RU" sz="1400"/>
              <a:t>кластеру с вероятностью 1. Можно уменьшить вероятность прилипания.</a:t>
            </a:r>
            <a:br>
              <a:rPr lang="ru-RU" sz="1400"/>
            </a:br>
            <a:r>
              <a:rPr lang="ru-RU" sz="1400"/>
              <a:t>Такой процесс роста называется химически-ограниченной агрегацией. Он</a:t>
            </a:r>
            <a:br>
              <a:rPr lang="ru-RU" sz="1400"/>
            </a:br>
            <a:r>
              <a:rPr lang="ru-RU" sz="1400"/>
              <a:t>моделирует ситуацию, когда вероятность зависит от того, каким концом</a:t>
            </a:r>
            <a:br>
              <a:rPr lang="ru-RU" sz="1400"/>
            </a:br>
            <a:r>
              <a:rPr lang="ru-RU" sz="1400"/>
              <a:t>молекула повернута к другой. Это приведет к появлению более плотных</a:t>
            </a:r>
            <a:br>
              <a:rPr lang="ru-RU" sz="1400"/>
            </a:br>
            <a:r>
              <a:rPr lang="ru-RU" sz="1400"/>
              <a:t>агрегатов (увеличению размерности), потому что у частицы увеличится</a:t>
            </a:r>
            <a:br>
              <a:rPr lang="ru-RU" sz="1400"/>
            </a:br>
            <a:r>
              <a:rPr lang="ru-RU" sz="1400"/>
              <a:t>шанс проникать во внутренние области и заполнять пустоты. Размерность, однако, остается меньше размерности пространства, т. е. кластер</a:t>
            </a:r>
            <a:br>
              <a:rPr lang="ru-RU" sz="1400"/>
            </a:br>
            <a:r>
              <a:rPr lang="ru-RU" sz="1400"/>
              <a:t>остается фракталом</a:t>
            </a:r>
          </a:p>
          <a:p>
            <a:pPr>
              <a:lnSpc>
                <a:spcPct val="91000"/>
              </a:lnSpc>
            </a:pPr>
            <a:endParaRPr lang="ru-RU" sz="1400"/>
          </a:p>
        </p:txBody>
      </p:sp>
      <p:pic>
        <p:nvPicPr>
          <p:cNvPr id="5" name="Рисунок 4" descr="Изображение выглядит как текст, дерево&#10;&#10;Автоматически созданное описание">
            <a:extLst>
              <a:ext uri="{FF2B5EF4-FFF2-40B4-BE49-F238E27FC236}">
                <a16:creationId xmlns:a16="http://schemas.microsoft.com/office/drawing/2014/main" id="{728F48D3-0F1E-456C-BD48-BAE2622C7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2863" r="2538" b="32099"/>
          <a:stretch/>
        </p:blipFill>
        <p:spPr>
          <a:xfrm>
            <a:off x="7941925" y="2948683"/>
            <a:ext cx="3174714" cy="218839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AFA7C-4593-4F0A-8034-4E5044A6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8804-505F-49EC-9539-C0ACEB8A3022}"/>
              </a:ext>
            </a:extLst>
          </p:cNvPr>
          <p:cNvSpPr txBox="1"/>
          <p:nvPr/>
        </p:nvSpPr>
        <p:spPr>
          <a:xfrm>
            <a:off x="7248444" y="5359108"/>
            <a:ext cx="443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Рисунок 10. Пористая структура, полученная с помощью </a:t>
            </a:r>
          </a:p>
          <a:p>
            <a:r>
              <a:rPr lang="ru-RU" sz="1200" i="1" dirty="0"/>
              <a:t>модели агрегации частица – кластер, ограниченной диффузией</a:t>
            </a:r>
          </a:p>
        </p:txBody>
      </p:sp>
    </p:spTree>
    <p:extLst>
      <p:ext uri="{BB962C8B-B14F-4D97-AF65-F5344CB8AC3E}">
        <p14:creationId xmlns:p14="http://schemas.microsoft.com/office/powerpoint/2010/main" val="361614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41163-4269-493A-B3B0-9A7BD499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Химически-ограниченная 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989AB-7263-494C-B0E2-816ABCD5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Физически прилипание частицы к агрегату — это возникновение химической связи. Очевидно, что связь тем прочнее, чем больше соседей у</a:t>
            </a:r>
            <a:br>
              <a:rPr lang="ru-RU" dirty="0"/>
            </a:br>
            <a:r>
              <a:rPr lang="ru-RU" dirty="0"/>
              <a:t>данной частицы. Поэтому вероятность прилипания должна увеличиваться при росте числа занятых соседних узлов. В этом случае процесс роста</a:t>
            </a:r>
            <a:br>
              <a:rPr lang="ru-RU" dirty="0"/>
            </a:br>
            <a:r>
              <a:rPr lang="ru-RU" dirty="0"/>
              <a:t>приводит к образованию более плотных кластеров (размерность увеличивается). Тем не менее, агрегат остается фрактальным, это следствие</a:t>
            </a:r>
            <a:br>
              <a:rPr lang="ru-RU" dirty="0"/>
            </a:br>
            <a:r>
              <a:rPr lang="ru-RU" dirty="0"/>
              <a:t>необратимости — возможно только прилипание частиц к растущему кластеру, но не их обратный переход в свободное состояние.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97433F-0205-40B3-8AAE-5EF3F4E1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2E102-F4E4-43FC-94BB-28F312F2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Баллистическая агрегация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3759E-5BAB-47A4-9B5C-232C037C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сих пор мы рассматривали рост кластеров с точечной затравки. Однако, довольно часто встречаются ситуации, когда агрегаты растут на</a:t>
            </a:r>
            <a:br>
              <a:rPr lang="ru-RU" dirty="0"/>
            </a:br>
            <a:r>
              <a:rPr lang="ru-RU" dirty="0"/>
              <a:t>поверхности, например, при выпадении осадка на дне или стенках сосуда. Если новые частицы доставляются к растущему кластеру за счет</a:t>
            </a:r>
            <a:br>
              <a:rPr lang="ru-RU" dirty="0"/>
            </a:br>
            <a:r>
              <a:rPr lang="ru-RU" dirty="0"/>
              <a:t>диффузии, имеем просто модель DLA с измененными начальными условиями.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Другой случай — баллистическая агрегация, при которой частицы</a:t>
            </a:r>
            <a:br>
              <a:rPr lang="ru-RU" dirty="0"/>
            </a:br>
            <a:r>
              <a:rPr lang="ru-RU" dirty="0"/>
              <a:t>свободно падают по прямолинейным траекториям. Частица прилипает,</a:t>
            </a:r>
            <a:br>
              <a:rPr lang="ru-RU" dirty="0"/>
            </a:br>
            <a:r>
              <a:rPr lang="ru-RU" dirty="0"/>
              <a:t>когда оказывается рядом с занятым узлом. В этом процессе получается более плотный агрегат (но не сплошной), однако его граница сильно</a:t>
            </a:r>
            <a:br>
              <a:rPr lang="ru-RU" dirty="0"/>
            </a:br>
            <a:r>
              <a:rPr lang="ru-RU" dirty="0"/>
              <a:t>изрезана и является фракталом.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9F8217-22D4-4024-AF0D-88F65824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5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16E5B-E946-449C-BFFC-B13247F0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sz="5100"/>
              <a:t>Кластер–кластерная 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6C5CD-8426-4B02-84C4-246A0004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ru-RU" sz="1200">
                <a:solidFill>
                  <a:schemeClr val="bg1"/>
                </a:solidFill>
              </a:rPr>
              <a:t>В случае роста агрегатов из первоначально однородной системы маловероятно, что возникнет только одна затравка. Скорее следует ожидать</a:t>
            </a:r>
            <a:br>
              <a:rPr lang="ru-RU" sz="1200">
                <a:solidFill>
                  <a:schemeClr val="bg1"/>
                </a:solidFill>
              </a:rPr>
            </a:br>
            <a:r>
              <a:rPr lang="ru-RU" sz="1200">
                <a:solidFill>
                  <a:schemeClr val="bg1"/>
                </a:solidFill>
              </a:rPr>
              <a:t>одновременного возникновения нескольких кластеров и их роста за счет</a:t>
            </a:r>
            <a:br>
              <a:rPr lang="ru-RU" sz="1200">
                <a:solidFill>
                  <a:schemeClr val="bg1"/>
                </a:solidFill>
              </a:rPr>
            </a:br>
            <a:r>
              <a:rPr lang="ru-RU" sz="1200">
                <a:solidFill>
                  <a:schemeClr val="bg1"/>
                </a:solidFill>
              </a:rPr>
              <a:t>поглощения мелких частиц, а также слипания друг с другом. Такой рост</a:t>
            </a:r>
            <a:br>
              <a:rPr lang="ru-RU" sz="1200">
                <a:solidFill>
                  <a:schemeClr val="bg1"/>
                </a:solidFill>
              </a:rPr>
            </a:br>
            <a:r>
              <a:rPr lang="ru-RU" sz="1200">
                <a:solidFill>
                  <a:schemeClr val="bg1"/>
                </a:solidFill>
              </a:rPr>
              <a:t>описывается моделью кластер–кластерной агрегации. При этом коэффициент диффузии (величина случайного смещения) может зависеть от</a:t>
            </a:r>
            <a:br>
              <a:rPr lang="ru-RU" sz="1200">
                <a:solidFill>
                  <a:schemeClr val="bg1"/>
                </a:solidFill>
              </a:rPr>
            </a:br>
            <a:r>
              <a:rPr lang="ru-RU" sz="1200">
                <a:solidFill>
                  <a:schemeClr val="bg1"/>
                </a:solidFill>
              </a:rPr>
              <a:t>размера агрегата. Ясно, что в этом случае размерность образовавшегося</a:t>
            </a:r>
            <a:br>
              <a:rPr lang="ru-RU" sz="1200">
                <a:solidFill>
                  <a:schemeClr val="bg1"/>
                </a:solidFill>
              </a:rPr>
            </a:br>
            <a:r>
              <a:rPr lang="ru-RU" sz="1200">
                <a:solidFill>
                  <a:schemeClr val="bg1"/>
                </a:solidFill>
              </a:rPr>
              <a:t>кластера будет меньше, чем в модели DLA (большие кластеры не могут</a:t>
            </a:r>
            <a:br>
              <a:rPr lang="ru-RU" sz="1200">
                <a:solidFill>
                  <a:schemeClr val="bg1"/>
                </a:solidFill>
              </a:rPr>
            </a:br>
            <a:r>
              <a:rPr lang="ru-RU" sz="1200">
                <a:solidFill>
                  <a:schemeClr val="bg1"/>
                </a:solidFill>
              </a:rPr>
              <a:t>проникать внутрь пустот, поэтому агрегат получается более разреженным).</a:t>
            </a:r>
          </a:p>
        </p:txBody>
      </p:sp>
      <p:pic>
        <p:nvPicPr>
          <p:cNvPr id="6" name="Рисунок 5" descr="Изображение выглядит как текст, дерево, растение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91A197DE-6582-4312-B396-B12955E01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502" r="1366" b="28371"/>
          <a:stretch/>
        </p:blipFill>
        <p:spPr>
          <a:xfrm>
            <a:off x="7155712" y="723014"/>
            <a:ext cx="4073120" cy="391278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CFDB88-9B64-4DF8-B389-B623A629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B483E-4972-4B70-B058-769F759AECB0}"/>
              </a:ext>
            </a:extLst>
          </p:cNvPr>
          <p:cNvSpPr txBox="1"/>
          <p:nvPr/>
        </p:nvSpPr>
        <p:spPr>
          <a:xfrm>
            <a:off x="7155712" y="5054400"/>
            <a:ext cx="4731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Рисунок 11. Пористая структура, полученная с помощью </a:t>
            </a:r>
          </a:p>
          <a:p>
            <a:r>
              <a:rPr lang="ru-RU" sz="1200" i="1" dirty="0"/>
              <a:t>модели кластер  - кластерной агрегации, ограниченной диффузией</a:t>
            </a:r>
          </a:p>
        </p:txBody>
      </p:sp>
    </p:spTree>
    <p:extLst>
      <p:ext uri="{BB962C8B-B14F-4D97-AF65-F5344CB8AC3E}">
        <p14:creationId xmlns:p14="http://schemas.microsoft.com/office/powerpoint/2010/main" val="197316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6B7BA-DC20-4910-9891-40C8CDE0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ru-RU" dirty="0"/>
              <a:t>Дерево </a:t>
            </a:r>
            <a:r>
              <a:rPr lang="ru-RU" dirty="0" err="1"/>
              <a:t>пифагора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4F835-3C26-48D2-BBBF-17AE8B7B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ru-RU" sz="1400" dirty="0">
                <a:solidFill>
                  <a:schemeClr val="bg1"/>
                </a:solidFill>
              </a:rPr>
              <a:t>Для построения Дерева Пифагора используется генератор в виде прямоугольного треугольника с квадратом на гипотенузе. Применяя этот генератор к самому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себе, получим первую итерацию с двумя новыми треугольниками.</a:t>
            </a:r>
            <a:br>
              <a:rPr lang="ru-RU" sz="1400" dirty="0">
                <a:solidFill>
                  <a:schemeClr val="bg1"/>
                </a:solidFill>
              </a:rPr>
            </a:b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Продолжая процесс, получим новые поколения, для которых количество треугольников увеличивается каждый в два раза. В пределе этого процесса «вырастет» Дерево Пифагора</a:t>
            </a:r>
            <a:br>
              <a:rPr lang="ru-RU" sz="1400" dirty="0">
                <a:solidFill>
                  <a:schemeClr val="bg1"/>
                </a:solidFill>
              </a:rPr>
            </a:b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Одним из свойств дерева Пифагора является то, что, если площадь первого квадрата равна единице, то на каждом уровне сумма площадей квадратов тоже будет равна единице.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714416-EAE5-48EE-8F79-621B3820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9" y="620381"/>
            <a:ext cx="3575371" cy="25474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800847-1064-49D5-8DCE-DE9F22E5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9" y="3671314"/>
            <a:ext cx="3774004" cy="254745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4572F8-C788-48B0-BE2C-C452EB47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E19C5-7449-4213-82F7-79876BEB8BEE}"/>
              </a:ext>
            </a:extLst>
          </p:cNvPr>
          <p:cNvSpPr txBox="1"/>
          <p:nvPr/>
        </p:nvSpPr>
        <p:spPr>
          <a:xfrm>
            <a:off x="7946242" y="3254163"/>
            <a:ext cx="2491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Рисунок 12, 13. Дерево Пифагора</a:t>
            </a:r>
          </a:p>
        </p:txBody>
      </p:sp>
    </p:spTree>
    <p:extLst>
      <p:ext uri="{BB962C8B-B14F-4D97-AF65-F5344CB8AC3E}">
        <p14:creationId xmlns:p14="http://schemas.microsoft.com/office/powerpoint/2010/main" val="248456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9CACA-09D7-4A81-90A5-33B7414C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ru-RU" b="1" dirty="0"/>
              <a:t>Фрактальная размерность  дерева Пифагора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78E716-AA43-44DC-946F-2BFF92090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21" y="2587752"/>
                <a:ext cx="3375574" cy="2971623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800" dirty="0"/>
                  <a:t>Если площадь начального квадрата S – площади на втором этапе – S/2 + S/2.</a:t>
                </a:r>
                <a:endParaRPr lang="en-US" sz="2800" dirty="0"/>
              </a:p>
              <a:p>
                <a:pPr algn="just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800" dirty="0"/>
                  <a:t>Коэффициент сжатия (масштабирования) –  </a:t>
                </a:r>
                <a:r>
                  <a:rPr lang="en-US" sz="3200" dirty="0"/>
                  <a:t>r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2800" dirty="0"/>
                  <a:t>;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78E716-AA43-44DC-946F-2BFF92090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21" y="2587752"/>
                <a:ext cx="3375574" cy="2971623"/>
              </a:xfrm>
              <a:blipFill>
                <a:blip r:embed="rId2"/>
                <a:stretch>
                  <a:fillRect l="-3436" t="-3901" r="-2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ADDB8-B3A0-4F53-8A02-037E9D6C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28398-E40F-4B4A-83F1-B2FA2FE22619}"/>
                  </a:ext>
                </a:extLst>
              </p:cNvPr>
              <p:cNvSpPr txBox="1"/>
              <p:nvPr/>
            </p:nvSpPr>
            <p:spPr>
              <a:xfrm>
                <a:off x="960120" y="5559375"/>
                <a:ext cx="2065105" cy="76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d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+mj-lt"/>
                  </a:rPr>
                  <a:t>=2.</a:t>
                </a:r>
                <a:endParaRPr lang="ru-RU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28398-E40F-4B4A-83F1-B2FA2FE22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5559375"/>
                <a:ext cx="2065105" cy="763992"/>
              </a:xfrm>
              <a:prstGeom prst="rect">
                <a:avLst/>
              </a:prstGeom>
              <a:blipFill>
                <a:blip r:embed="rId3"/>
                <a:stretch>
                  <a:fillRect l="-47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6C0717-0443-405F-8685-C29B1B1737DE}"/>
              </a:ext>
            </a:extLst>
          </p:cNvPr>
          <p:cNvSpPr/>
          <p:nvPr/>
        </p:nvSpPr>
        <p:spPr>
          <a:xfrm>
            <a:off x="5132832" y="28024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Рекурсивная функция </a:t>
            </a:r>
            <a:endParaRPr lang="en-US" b="1" dirty="0"/>
          </a:p>
          <a:p>
            <a:r>
              <a:rPr lang="ru-RU" dirty="0"/>
              <a:t>(от лат. </a:t>
            </a:r>
            <a:r>
              <a:rPr lang="ru-RU" dirty="0" err="1"/>
              <a:t>recursio</a:t>
            </a:r>
            <a:r>
              <a:rPr lang="ru-RU" dirty="0"/>
              <a:t> — возвращение) — </a:t>
            </a:r>
            <a:endParaRPr lang="en-US" dirty="0"/>
          </a:p>
          <a:p>
            <a:r>
              <a:rPr lang="ru-RU" dirty="0"/>
              <a:t>это функция f(n) аргументов, которая в своей записи содержит себя же. </a:t>
            </a:r>
          </a:p>
        </p:txBody>
      </p:sp>
    </p:spTree>
    <p:extLst>
      <p:ext uri="{BB962C8B-B14F-4D97-AF65-F5344CB8AC3E}">
        <p14:creationId xmlns:p14="http://schemas.microsoft.com/office/powerpoint/2010/main" val="339327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5F080-6912-48EF-A6BC-74D23C3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872F5-8D66-4478-8C51-FFC9F05C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Существуют разнообразные физические процессы, основная черта которых — </a:t>
            </a:r>
            <a:r>
              <a:rPr lang="ru-RU" b="1" dirty="0"/>
              <a:t>неравновесная агрегация.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Она заключается в необратимом прилипании частиц к растущему кластеру из-за</a:t>
            </a:r>
            <a:br>
              <a:rPr lang="ru-RU" dirty="0"/>
            </a:br>
            <a:r>
              <a:rPr lang="ru-RU" dirty="0"/>
              <a:t>сильного смещения равновесия в сторону твердой фазы, вырастают</a:t>
            </a:r>
            <a:br>
              <a:rPr lang="ru-RU" dirty="0"/>
            </a:br>
            <a:r>
              <a:rPr lang="ru-RU" dirty="0"/>
              <a:t>разветвленные агрегаты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Примеры:</a:t>
            </a:r>
            <a:br>
              <a:rPr lang="ru-RU" dirty="0"/>
            </a:br>
            <a:r>
              <a:rPr lang="ru-RU" dirty="0"/>
              <a:t>- образование частиц сажи</a:t>
            </a:r>
            <a:br>
              <a:rPr lang="ru-RU" dirty="0"/>
            </a:br>
            <a:r>
              <a:rPr lang="ru-RU" dirty="0"/>
              <a:t>- рост осадков при электрическом осаждении</a:t>
            </a:r>
            <a:br>
              <a:rPr lang="ru-RU" dirty="0"/>
            </a:br>
            <a:r>
              <a:rPr lang="ru-RU" dirty="0"/>
              <a:t>- «вязкие пальцы» при вытеснении вязкой жидкости менее вязкой в пористой среде (например, нефти — водой или газом внутри</a:t>
            </a:r>
            <a:br>
              <a:rPr lang="ru-RU" dirty="0"/>
            </a:br>
            <a:r>
              <a:rPr lang="ru-RU" dirty="0"/>
              <a:t>пласта)</a:t>
            </a:r>
            <a:br>
              <a:rPr lang="ru-RU" dirty="0"/>
            </a:br>
            <a:r>
              <a:rPr lang="ru-RU" dirty="0"/>
              <a:t>- электрический пробой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Рост правильных ограненных кристаллов происходит в условиях, близких к равновесным, когда возможно как прилипание частиц, так и их обратный переход в раствор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7207B-EDEC-4733-AB93-937FDED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7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74A83-F015-4E5A-A060-04B8CC4C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Дерево </a:t>
            </a:r>
            <a:r>
              <a:rPr lang="ru-RU" dirty="0" err="1"/>
              <a:t>пифагора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C2BF1-8634-4ED4-A68B-5B8339697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"/>
          <a:stretch/>
        </p:blipFill>
        <p:spPr>
          <a:xfrm>
            <a:off x="0" y="2264989"/>
            <a:ext cx="4370832" cy="395218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6656099-9E8F-4000-8093-1AA8A9DB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336413"/>
            <a:ext cx="6223961" cy="3569088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91000"/>
              </a:lnSpc>
            </a:pPr>
            <a:endParaRPr lang="en-US" sz="1400" dirty="0"/>
          </a:p>
          <a:p>
            <a:pPr>
              <a:lnSpc>
                <a:spcPct val="91000"/>
              </a:lnSpc>
            </a:pPr>
            <a:r>
              <a:rPr lang="ru-RU" sz="4300" dirty="0"/>
              <a:t>x1 = x0 + a * </a:t>
            </a:r>
            <a:r>
              <a:rPr lang="ru-RU" sz="4300" dirty="0" err="1"/>
              <a:t>cos</a:t>
            </a:r>
            <a:r>
              <a:rPr lang="ru-RU" sz="4300" dirty="0"/>
              <a:t>(f);</a:t>
            </a:r>
          </a:p>
          <a:p>
            <a:pPr>
              <a:lnSpc>
                <a:spcPct val="91000"/>
              </a:lnSpc>
            </a:pPr>
            <a:r>
              <a:rPr lang="en-US" sz="4300" dirty="0"/>
              <a:t>y1</a:t>
            </a:r>
            <a:r>
              <a:rPr lang="ru-RU" sz="4300" dirty="0"/>
              <a:t> = </a:t>
            </a:r>
            <a:r>
              <a:rPr lang="en-US" sz="4300" dirty="0"/>
              <a:t>y0</a:t>
            </a:r>
            <a:r>
              <a:rPr lang="ru-RU" sz="4300" dirty="0"/>
              <a:t> – a * </a:t>
            </a:r>
            <a:r>
              <a:rPr lang="ru-RU" sz="4300" dirty="0" err="1"/>
              <a:t>sin</a:t>
            </a:r>
            <a:r>
              <a:rPr lang="ru-RU" sz="4300" dirty="0"/>
              <a:t>(f);</a:t>
            </a:r>
            <a:endParaRPr lang="en-US" sz="4300" dirty="0"/>
          </a:p>
          <a:p>
            <a:pPr>
              <a:lnSpc>
                <a:spcPct val="91000"/>
              </a:lnSpc>
            </a:pPr>
            <a:r>
              <a:rPr lang="en-US" sz="4300" dirty="0"/>
              <a:t>f- </a:t>
            </a:r>
            <a:r>
              <a:rPr lang="ru-RU" sz="4300" dirty="0"/>
              <a:t>общий угол наклона фигуры</a:t>
            </a:r>
          </a:p>
          <a:p>
            <a:pPr>
              <a:lnSpc>
                <a:spcPct val="91000"/>
              </a:lnSpc>
            </a:pPr>
            <a:endParaRPr lang="en-US" sz="4300" dirty="0"/>
          </a:p>
          <a:p>
            <a:pPr>
              <a:lnSpc>
                <a:spcPct val="91000"/>
              </a:lnSpc>
            </a:pPr>
            <a:r>
              <a:rPr lang="en-US" sz="4300" dirty="0"/>
              <a:t>void </a:t>
            </a:r>
            <a:r>
              <a:rPr lang="en-US" sz="4300" dirty="0" err="1"/>
              <a:t>ptree</a:t>
            </a:r>
            <a:r>
              <a:rPr lang="en-US" sz="4300" dirty="0"/>
              <a:t> (int n, int x0, int y0, int a, double f, double alpha)</a:t>
            </a:r>
          </a:p>
          <a:p>
            <a:pPr>
              <a:lnSpc>
                <a:spcPct val="91000"/>
              </a:lnSpc>
            </a:pPr>
            <a:r>
              <a:rPr lang="en-US" sz="4300" dirty="0"/>
              <a:t>{</a:t>
            </a:r>
          </a:p>
          <a:p>
            <a:pPr>
              <a:lnSpc>
                <a:spcPct val="91000"/>
              </a:lnSpc>
            </a:pPr>
            <a:r>
              <a:rPr lang="ru-RU" sz="4300" dirty="0"/>
              <a:t>	 …….</a:t>
            </a:r>
          </a:p>
          <a:p>
            <a:pPr>
              <a:lnSpc>
                <a:spcPct val="91000"/>
              </a:lnSpc>
            </a:pPr>
            <a:r>
              <a:rPr lang="ru-RU" sz="4300" dirty="0"/>
              <a:t>	</a:t>
            </a:r>
            <a:r>
              <a:rPr lang="en-US" sz="4300" dirty="0"/>
              <a:t>//</a:t>
            </a:r>
            <a:r>
              <a:rPr lang="ru-RU" sz="4300" dirty="0"/>
              <a:t>левая ветка</a:t>
            </a:r>
            <a:endParaRPr lang="en-US" sz="4300" dirty="0"/>
          </a:p>
          <a:p>
            <a:pPr>
              <a:lnSpc>
                <a:spcPct val="91000"/>
              </a:lnSpc>
            </a:pPr>
            <a:r>
              <a:rPr lang="en-US" sz="4300" dirty="0"/>
              <a:t>	 </a:t>
            </a:r>
            <a:r>
              <a:rPr lang="en-US" sz="4300" dirty="0" err="1"/>
              <a:t>ptree</a:t>
            </a:r>
            <a:r>
              <a:rPr lang="en-US" sz="4300" dirty="0"/>
              <a:t> (….)</a:t>
            </a:r>
            <a:endParaRPr lang="ru-RU" sz="4300" dirty="0"/>
          </a:p>
          <a:p>
            <a:pPr>
              <a:lnSpc>
                <a:spcPct val="91000"/>
              </a:lnSpc>
            </a:pPr>
            <a:r>
              <a:rPr lang="ru-RU" sz="4300" dirty="0"/>
              <a:t>	</a:t>
            </a:r>
            <a:r>
              <a:rPr lang="en-US" sz="4300" dirty="0"/>
              <a:t>//</a:t>
            </a:r>
            <a:r>
              <a:rPr lang="ru-RU" sz="4300" dirty="0"/>
              <a:t>правая ветка</a:t>
            </a:r>
            <a:endParaRPr lang="en-US" sz="4300" dirty="0"/>
          </a:p>
          <a:p>
            <a:pPr>
              <a:lnSpc>
                <a:spcPct val="91000"/>
              </a:lnSpc>
            </a:pPr>
            <a:r>
              <a:rPr lang="en-US" sz="4300" dirty="0"/>
              <a:t>	 </a:t>
            </a:r>
            <a:r>
              <a:rPr lang="en-US" sz="4300" dirty="0" err="1"/>
              <a:t>ptree</a:t>
            </a:r>
            <a:r>
              <a:rPr lang="en-US" sz="4300" dirty="0"/>
              <a:t> (….)</a:t>
            </a:r>
          </a:p>
          <a:p>
            <a:pPr>
              <a:lnSpc>
                <a:spcPct val="91000"/>
              </a:lnSpc>
            </a:pPr>
            <a:r>
              <a:rPr lang="en-US" sz="4300" dirty="0"/>
              <a:t>}</a:t>
            </a:r>
            <a:endParaRPr lang="ru-RU" sz="4300" dirty="0"/>
          </a:p>
          <a:p>
            <a:pPr>
              <a:lnSpc>
                <a:spcPct val="91000"/>
              </a:lnSpc>
            </a:pPr>
            <a:endParaRPr lang="ru-RU" sz="7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2FF151-B695-4F05-9D14-C6BDA938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D2D2D0-BEE7-4697-A6ED-F610B965AE25}"/>
              </a:ext>
            </a:extLst>
          </p:cNvPr>
          <p:cNvSpPr/>
          <p:nvPr/>
        </p:nvSpPr>
        <p:spPr>
          <a:xfrm>
            <a:off x="711416" y="4165584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(x2, y2)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E6EF65-D5E3-470F-8425-5AA699E716C0}"/>
              </a:ext>
            </a:extLst>
          </p:cNvPr>
          <p:cNvSpPr/>
          <p:nvPr/>
        </p:nvSpPr>
        <p:spPr>
          <a:xfrm>
            <a:off x="1840751" y="3110802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(x4, y4)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D481B4-AC6B-4FCF-8244-186CFB51EC29}"/>
              </a:ext>
            </a:extLst>
          </p:cNvPr>
          <p:cNvSpPr/>
          <p:nvPr/>
        </p:nvSpPr>
        <p:spPr>
          <a:xfrm>
            <a:off x="960120" y="5536169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(x0, y0)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9A99-C1AD-483D-9C3F-60083D12BB2A}"/>
              </a:ext>
            </a:extLst>
          </p:cNvPr>
          <p:cNvSpPr txBox="1"/>
          <p:nvPr/>
        </p:nvSpPr>
        <p:spPr>
          <a:xfrm>
            <a:off x="2662086" y="55604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(x1, y1)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7A98572-1080-4E05-8A14-34BFF9A1661B}"/>
              </a:ext>
            </a:extLst>
          </p:cNvPr>
          <p:cNvSpPr/>
          <p:nvPr/>
        </p:nvSpPr>
        <p:spPr>
          <a:xfrm>
            <a:off x="2929811" y="4149243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(x3, y3)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009FE-ECE1-4A93-BABD-CF8910D56577}"/>
              </a:ext>
            </a:extLst>
          </p:cNvPr>
          <p:cNvSpPr txBox="1"/>
          <p:nvPr/>
        </p:nvSpPr>
        <p:spPr>
          <a:xfrm>
            <a:off x="1655503" y="38899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alpha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6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DF942-3F3C-47B9-BD7C-ADB0AD27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pic>
        <p:nvPicPr>
          <p:cNvPr id="8" name="Graphic 7" descr="Флажок">
            <a:extLst>
              <a:ext uri="{FF2B5EF4-FFF2-40B4-BE49-F238E27FC236}">
                <a16:creationId xmlns:a16="http://schemas.microsoft.com/office/drawing/2014/main" id="{B8223200-3D96-4AA3-9E3D-4BB03A33A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99" y="2835777"/>
            <a:ext cx="3307372" cy="330737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49D010B-5AB8-4EB0-BEEF-8F35DEC5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Изучили теоретический материал по теме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Выбрали математический фрактал для моделирования </a:t>
            </a:r>
            <a:r>
              <a:rPr lang="en-US" dirty="0"/>
              <a:t>(</a:t>
            </a:r>
            <a:r>
              <a:rPr lang="ru-RU" dirty="0"/>
              <a:t>Дерево Пифагора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90D8DD-C575-4085-844A-9FB69383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66B4-7579-4F57-8846-8B8B0767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ru-RU" sz="3100"/>
              <a:t>Агрегация, ограниченная диффузией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46B6F5-8ECA-43D4-96B3-B31976CB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ru-RU" sz="1600" b="1"/>
              <a:t>Простейший случай </a:t>
            </a:r>
            <a:r>
              <a:rPr lang="ru-RU" sz="1600"/>
              <a:t>— агрегация, ограниченная диффузией (</a:t>
            </a:r>
            <a:r>
              <a:rPr lang="ru-RU" sz="1600" err="1"/>
              <a:t>Diffusion</a:t>
            </a:r>
            <a:r>
              <a:rPr lang="ru-RU" sz="1600"/>
              <a:t> </a:t>
            </a:r>
            <a:r>
              <a:rPr lang="ru-RU" sz="1600" err="1"/>
              <a:t>Limited</a:t>
            </a:r>
            <a:r>
              <a:rPr lang="ru-RU" sz="1600"/>
              <a:t> </a:t>
            </a:r>
            <a:r>
              <a:rPr lang="ru-RU" sz="1600" err="1"/>
              <a:t>Aggregation</a:t>
            </a:r>
            <a:r>
              <a:rPr lang="ru-RU" sz="1600"/>
              <a:t>, DLA). Для начала рассмотрим сеточную модель.</a:t>
            </a:r>
            <a:br>
              <a:rPr lang="ru-RU" sz="1600"/>
            </a:br>
            <a:br>
              <a:rPr lang="ru-RU" sz="1600"/>
            </a:br>
            <a:r>
              <a:rPr lang="ru-RU" sz="1600"/>
              <a:t>Возьмем регулярную сетку на плоскости, например, квадратную.</a:t>
            </a:r>
            <a:br>
              <a:rPr lang="ru-RU" sz="1600"/>
            </a:br>
            <a:r>
              <a:rPr lang="ru-RU" sz="1600"/>
              <a:t>В центр поместим затравочную частицу. Затем с достаточно большого</a:t>
            </a:r>
            <a:br>
              <a:rPr lang="ru-RU" sz="1600"/>
            </a:br>
            <a:r>
              <a:rPr lang="ru-RU" sz="1600"/>
              <a:t>расстояния будем выпускать по одной новые частицы. Выпущенная частица совершает случайные блуждания по сетке, делая шаги в одном из</a:t>
            </a:r>
            <a:br>
              <a:rPr lang="ru-RU" sz="1600"/>
            </a:br>
            <a:r>
              <a:rPr lang="ru-RU" sz="1600"/>
              <a:t>четырех доступных направлений с равной вероятностью. Если частица</a:t>
            </a:r>
            <a:br>
              <a:rPr lang="ru-RU" sz="1600"/>
            </a:br>
            <a:r>
              <a:rPr lang="ru-RU" sz="1600"/>
              <a:t>оказывается по соседству с затравкой, она прилипает и остается в этом</a:t>
            </a:r>
            <a:br>
              <a:rPr lang="ru-RU" sz="1600"/>
            </a:br>
            <a:r>
              <a:rPr lang="ru-RU" sz="1600"/>
              <a:t>узле. Затем выпускаем следующую частицу, которая может прилипнуть</a:t>
            </a:r>
            <a:br>
              <a:rPr lang="ru-RU" sz="1600"/>
            </a:br>
            <a:r>
              <a:rPr lang="ru-RU" sz="1600"/>
              <a:t>к одному из занятых узлов. Шаг решетки в этой модели соответствует</a:t>
            </a:r>
            <a:br>
              <a:rPr lang="ru-RU" sz="1600"/>
            </a:br>
            <a:r>
              <a:rPr lang="ru-RU" sz="1600"/>
              <a:t>длине связи между частицами (расстоянию устойчивого равновесия для</a:t>
            </a:r>
            <a:br>
              <a:rPr lang="ru-RU" sz="1600"/>
            </a:br>
            <a:r>
              <a:rPr lang="ru-RU" sz="1600"/>
              <a:t>взаимодействия двух частиц).</a:t>
            </a:r>
          </a:p>
          <a:p>
            <a:pPr>
              <a:lnSpc>
                <a:spcPct val="91000"/>
              </a:lnSpc>
            </a:pPr>
            <a:endParaRPr lang="en-US" sz="16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650979-989F-43CD-990F-1486ADF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2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3BEBB-EE2A-493E-8031-AF0F01FB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Агрегация, ограниченная диффузией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9E9918-43C1-4C17-8C77-6BDA3EFDFE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498" y="3429000"/>
            <a:ext cx="4818580" cy="211788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BA6C5F6-610A-4B80-AC9B-3E55AE5C4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6240" y="2835776"/>
                <a:ext cx="5932591" cy="3274183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1000"/>
                  </a:lnSpc>
                </a:pPr>
                <a:r>
                  <a:rPr lang="ru-RU" sz="1800" dirty="0"/>
                  <a:t>Для ускорения работы программы разумно выпускать частицы с круга радиусом немного больше </a:t>
                </a:r>
                <a:r>
                  <a:rPr lang="ru-RU" sz="1800" dirty="0" err="1"/>
                  <a:t>R</a:t>
                </a:r>
                <a:r>
                  <a:rPr lang="ru-RU" sz="1100" dirty="0" err="1"/>
                  <a:t>max</a:t>
                </a:r>
                <a:r>
                  <a:rPr lang="ru-RU" sz="1800" dirty="0"/>
                  <a:t> — текущего</a:t>
                </a:r>
                <a:br>
                  <a:rPr lang="ru-RU" sz="1800" dirty="0"/>
                </a:br>
                <a:r>
                  <a:rPr lang="ru-RU" sz="1800" dirty="0"/>
                  <a:t>максимального радиуса агрегата. Угловую координату естественно задавать равномерно распределенной на интервале от 0 до 2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sz="1800" dirty="0"/>
                  <a:t>, используя</a:t>
                </a:r>
                <a:br>
                  <a:rPr lang="ru-RU" sz="1800" dirty="0"/>
                </a:br>
                <a:r>
                  <a:rPr lang="ru-RU" sz="1800" dirty="0"/>
                  <a:t>формулу</a:t>
                </a:r>
                <a:br>
                  <a:rPr lang="ru-RU" sz="1800" dirty="0"/>
                </a:b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1800" dirty="0"/>
                  <a:t> = 2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sz="1800" dirty="0"/>
                  <a:t> ·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𝑟𝑎𝑛𝑑𝑜𝑚</m:t>
                    </m:r>
                  </m:oMath>
                </a14:m>
                <a:r>
                  <a:rPr lang="ru-RU" sz="1800" dirty="0"/>
                  <a:t>.</a:t>
                </a:r>
                <a:br>
                  <a:rPr lang="ru-RU" sz="1800" dirty="0"/>
                </a:br>
                <a:r>
                  <a:rPr lang="ru-RU" sz="1800" dirty="0"/>
                  <a:t>Если частица уходит далеко (например, дальше, чем 2Rmax), уничтожаем ее и выпускаем новую.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BA6C5F6-610A-4B80-AC9B-3E55AE5C4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6240" y="2835776"/>
                <a:ext cx="5932591" cy="3274183"/>
              </a:xfrm>
              <a:blipFill>
                <a:blip r:embed="rId3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87654D-536F-4EED-8646-EE1513F9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69AA8-4C13-476A-A862-B4DBB95D3E51}"/>
              </a:ext>
            </a:extLst>
          </p:cNvPr>
          <p:cNvSpPr txBox="1"/>
          <p:nvPr/>
        </p:nvSpPr>
        <p:spPr>
          <a:xfrm>
            <a:off x="493160" y="5648442"/>
            <a:ext cx="464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Рисунок 1. Агрегация, ограниченная диффузией (</a:t>
            </a:r>
            <a:r>
              <a:rPr lang="en-US" sz="1200" i="1" dirty="0"/>
              <a:t>Diffusion Limited Aggregation, DLA), </a:t>
            </a:r>
            <a:r>
              <a:rPr lang="ru-RU" sz="1200" i="1" dirty="0"/>
              <a:t>сеточная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3326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2053A-1FE2-4A9B-A04F-451823DE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ru-RU" sz="5600"/>
              <a:t>Фрактальная размерность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DAADD1-6683-4BE6-94E3-04CC49757B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9" r="1" b="1"/>
          <a:stretch/>
        </p:blipFill>
        <p:spPr bwMode="auto">
          <a:xfrm>
            <a:off x="246600" y="10"/>
            <a:ext cx="4657324" cy="6857990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69AEC36-01B4-4409-80B8-449BFBC6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ru-RU" sz="1800"/>
              <a:t>Фигура на плоскости или тело в пространстве имеют размерность.</a:t>
            </a:r>
            <a:br>
              <a:rPr lang="ru-RU" sz="1800"/>
            </a:br>
            <a:br>
              <a:rPr lang="ru-RU" sz="1800"/>
            </a:br>
            <a:r>
              <a:rPr lang="ru-RU" sz="1800"/>
              <a:t>Интуитивно мы понимаем термин размерность как число координат, необходимых для задания положения точки внутри фигуры. Так, любая линия (например, окружность или прямая) одномерна — достаточно всего одной координаты, чтобы точно указать точку, а плоскость и поверхность шара двумерны.</a:t>
            </a:r>
            <a:br>
              <a:rPr lang="ru-RU" sz="1800"/>
            </a:br>
            <a:endParaRPr lang="ru-RU" sz="1800"/>
          </a:p>
          <a:p>
            <a:pPr>
              <a:lnSpc>
                <a:spcPct val="91000"/>
              </a:lnSpc>
            </a:pPr>
            <a:r>
              <a:rPr lang="ru-RU" sz="1800"/>
              <a:t>Определить ее можно разными способами.</a:t>
            </a:r>
          </a:p>
          <a:p>
            <a:pPr>
              <a:lnSpc>
                <a:spcPct val="91000"/>
              </a:lnSpc>
            </a:pPr>
            <a:endParaRPr lang="ru-RU" sz="18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4A099C-47A4-49F8-AD35-BDC92A1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5D6BB-8B2B-4052-9573-7E875EDC45B1}"/>
              </a:ext>
            </a:extLst>
          </p:cNvPr>
          <p:cNvSpPr txBox="1"/>
          <p:nvPr/>
        </p:nvSpPr>
        <p:spPr>
          <a:xfrm>
            <a:off x="4657344" y="6365140"/>
            <a:ext cx="317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Рисунок 2. Размерности фигуры</a:t>
            </a:r>
          </a:p>
          <a:p>
            <a:br>
              <a:rPr lang="ru-RU" i="1" dirty="0"/>
            </a:b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049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A0F2E-33D7-437A-8F04-BAC2B2CF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Способ 1. Метод сфер или ящиков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C56077-CEA1-408D-93C2-BFAD02DC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ru-RU" sz="2000" dirty="0"/>
              <a:t>В случае, когда у фигуры есть</a:t>
            </a:r>
            <a:br>
              <a:rPr lang="ru-RU" dirty="0"/>
            </a:br>
            <a:r>
              <a:rPr lang="ru-RU" sz="2000" dirty="0"/>
              <a:t>выделенная центральная точка, можно построить много сфер различного радиуса с центром в этой точке. Для каждой сферы можно вычислить массу части фигуры, которая оказалась внутри этой сферы. В случае, когда масса пропорциональна радиусу сферы в некоторой степени</a:t>
            </a:r>
            <a:br>
              <a:rPr lang="ru-RU" sz="2000" dirty="0"/>
            </a:br>
            <a:r>
              <a:rPr lang="ru-RU" sz="2000" dirty="0"/>
              <a:t>(m ∼ RD), показатель степени D называется размерностью тела. Для линий D = 1, у плоских</a:t>
            </a:r>
            <a:br>
              <a:rPr lang="ru-RU" sz="2000" dirty="0"/>
            </a:br>
            <a:r>
              <a:rPr lang="ru-RU" sz="2000" dirty="0"/>
              <a:t>фигур D = 2, у «обычных» тел D = 3.</a:t>
            </a:r>
          </a:p>
          <a:p>
            <a:pPr>
              <a:lnSpc>
                <a:spcPct val="91000"/>
              </a:lnSpc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CB525A-60CC-4EC9-9097-018F2F708A0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" r="12076" b="3"/>
          <a:stretch/>
        </p:blipFill>
        <p:spPr bwMode="auto">
          <a:xfrm>
            <a:off x="6742706" y="2322772"/>
            <a:ext cx="5239821" cy="3880762"/>
          </a:xfrm>
          <a:prstGeom prst="rect">
            <a:avLst/>
          </a:prstGeom>
          <a:noFill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A3C3EE-0EEA-46BC-9ED9-7C99AB9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BA109-2B36-4616-A709-2918E151E9D3}"/>
              </a:ext>
            </a:extLst>
          </p:cNvPr>
          <p:cNvSpPr txBox="1"/>
          <p:nvPr/>
        </p:nvSpPr>
        <p:spPr>
          <a:xfrm>
            <a:off x="7844953" y="6203534"/>
            <a:ext cx="324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Рисунок 3. Метод сфер или ящиков. </a:t>
            </a:r>
            <a:r>
              <a:rPr lang="ru-RU" sz="1200" i="1" dirty="0" err="1"/>
              <a:t>AutoCAD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77377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1F3C9-6C2B-4756-A4D5-15C254C0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sz="5600"/>
              <a:t>Фрактальная размерность</a:t>
            </a:r>
            <a:br>
              <a:rPr lang="ru-RU" sz="5600"/>
            </a:br>
            <a:endParaRPr lang="ru-RU" sz="5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EE9A16-0EFE-4C98-81FC-61BF4BC69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20" y="2587752"/>
                <a:ext cx="10268712" cy="325810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1000"/>
                  </a:lnSpc>
                </a:pPr>
                <a:r>
                  <a:rPr lang="ru-RU" sz="1200" dirty="0"/>
                  <a:t>Однако, многие объекты в природе имеют размерность, выражающуюся дробным числом (</a:t>
                </a:r>
                <a:r>
                  <a:rPr lang="ru-RU" sz="1200" dirty="0" err="1"/>
                  <a:t>например,у</a:t>
                </a:r>
                <a:r>
                  <a:rPr lang="ru-RU" sz="1200" dirty="0"/>
                  <a:t> кластера DLA на плоскости размерность D ≈ 1,71 ± 0,02, в трехмерном пространстве D ≈ 2,50).</a:t>
                </a:r>
                <a:br>
                  <a:rPr lang="ru-RU" sz="1200" dirty="0"/>
                </a:br>
                <a:br>
                  <a:rPr lang="ru-RU" sz="1200" dirty="0"/>
                </a:br>
                <a:r>
                  <a:rPr lang="ru-RU" sz="1200" dirty="0"/>
                  <a:t>Такие тела, следуя Б. Мандельброту,</a:t>
                </a:r>
                <a:br>
                  <a:rPr lang="ru-RU" sz="1200" dirty="0"/>
                </a:br>
                <a:r>
                  <a:rPr lang="ru-RU" sz="1200" dirty="0"/>
                  <a:t>называют фракталами (от латинского слова </a:t>
                </a:r>
                <a:r>
                  <a:rPr lang="ru-RU" sz="1200" dirty="0" err="1"/>
                  <a:t>fractus</a:t>
                </a:r>
                <a:r>
                  <a:rPr lang="ru-RU" sz="1200" dirty="0"/>
                  <a:t> — дробный).</a:t>
                </a:r>
                <a:br>
                  <a:rPr lang="ru-RU" sz="1200" dirty="0"/>
                </a:br>
                <a:br>
                  <a:rPr lang="ru-RU" sz="1200" dirty="0"/>
                </a:br>
                <a:r>
                  <a:rPr lang="ru-RU" sz="1200" dirty="0"/>
                  <a:t>Фракталами являются также:</a:t>
                </a:r>
                <a:br>
                  <a:rPr lang="ru-RU" sz="1200" dirty="0"/>
                </a:br>
                <a:r>
                  <a:rPr lang="ru-RU" sz="1200" dirty="0"/>
                  <a:t>- дендриты, вырастающие при </a:t>
                </a:r>
                <a:r>
                  <a:rPr lang="ru-RU" sz="1200" dirty="0" err="1"/>
                  <a:t>электроосаждении</a:t>
                </a:r>
                <a:br>
                  <a:rPr lang="ru-RU" sz="1200" dirty="0"/>
                </a:br>
                <a:r>
                  <a:rPr lang="ru-RU" sz="1200" dirty="0"/>
                  <a:t>металлов</a:t>
                </a:r>
                <a:br>
                  <a:rPr lang="ru-RU" sz="1200" dirty="0"/>
                </a:br>
                <a:r>
                  <a:rPr lang="ru-RU" sz="1200" dirty="0"/>
                  <a:t>- кластеры, полученные при агрегации коллоидов;</a:t>
                </a:r>
                <a:br>
                  <a:rPr lang="ru-RU" sz="1200" dirty="0"/>
                </a:br>
                <a:r>
                  <a:rPr lang="ru-RU" sz="1200" dirty="0"/>
                  <a:t>- ветви деревьев, кровеносная система и т. п.</a:t>
                </a:r>
                <a:br>
                  <a:rPr lang="ru-RU" sz="1200" dirty="0"/>
                </a:br>
                <a:br>
                  <a:rPr lang="ru-RU" sz="1200" dirty="0"/>
                </a:br>
                <a:r>
                  <a:rPr lang="ru-RU" sz="1200" dirty="0"/>
                  <a:t>Удобно строить график </a:t>
                </a:r>
                <a:r>
                  <a:rPr lang="ru-RU" sz="1200" dirty="0" err="1"/>
                  <a:t>ln</a:t>
                </a:r>
                <a:r>
                  <a:rPr lang="ru-RU" sz="1200" dirty="0"/>
                  <a:t> m в зависимости от </a:t>
                </a:r>
                <a:r>
                  <a:rPr lang="ru-RU" sz="1200" dirty="0" err="1"/>
                  <a:t>ln</a:t>
                </a:r>
                <a:r>
                  <a:rPr lang="ru-RU" sz="1200" dirty="0"/>
                  <a:t> R. Если он близок к прямой, тангенс ее наклона как раз определяет D.</a:t>
                </a:r>
                <a:br>
                  <a:rPr lang="ru-RU" sz="1200" dirty="0"/>
                </a:br>
                <a:br>
                  <a:rPr lang="ru-RU" sz="1200" dirty="0"/>
                </a:br>
                <a:r>
                  <a:rPr lang="ru-RU" sz="1200" dirty="0"/>
                  <a:t>Средняя плотность таких агрегатов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ru-RU" sz="1200">
                        <a:latin typeface="Cambria Math" panose="02040503050406030204" pitchFamily="18" charset="0"/>
                      </a:rPr>
                      <m:t>∼ </m:t>
                    </m:r>
                    <m:r>
                      <m:rPr>
                        <m:sty m:val="p"/>
                      </m:rPr>
                      <a:rPr lang="ru-RU" sz="1200">
                        <a:latin typeface="Cambria Math" panose="02040503050406030204" pitchFamily="18" charset="0"/>
                      </a:rPr>
                      <m:t>m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ru-RU" sz="1200">
                        <a:latin typeface="Cambria Math" panose="02040503050406030204" pitchFamily="18" charset="0"/>
                      </a:rPr>
                      <m:t>∼ </m:t>
                    </m:r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ru-RU" sz="1200" dirty="0">
                  <a:latin typeface="+mj-lt"/>
                </a:endParaRPr>
              </a:p>
              <a:p>
                <a:pPr>
                  <a:lnSpc>
                    <a:spcPct val="91000"/>
                  </a:lnSpc>
                </a:pPr>
                <a:r>
                  <a:rPr lang="ru-RU" sz="1200" dirty="0"/>
                  <a:t>— убывает с увеличением радиуса</a:t>
                </a:r>
                <a:br>
                  <a:rPr lang="ru-RU" sz="1200" dirty="0"/>
                </a:br>
                <a:r>
                  <a:rPr lang="ru-RU" sz="1200" dirty="0"/>
                  <a:t>(здесь d — размерность пространства, D &lt; d).</a:t>
                </a:r>
              </a:p>
              <a:p>
                <a:pPr>
                  <a:lnSpc>
                    <a:spcPct val="91000"/>
                  </a:lnSpc>
                </a:pPr>
                <a:endParaRPr lang="ru-RU" sz="1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EE9A16-0EFE-4C98-81FC-61BF4BC69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20" y="2587752"/>
                <a:ext cx="10268712" cy="3258102"/>
              </a:xfrm>
              <a:blipFill>
                <a:blip r:embed="rId2"/>
                <a:stretch>
                  <a:fillRect l="-59" t="-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5D2338-F205-410B-BB76-CDA01963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0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B6E91-B385-47D7-AB28-468419AC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ru-RU" sz="4100">
                <a:solidFill>
                  <a:schemeClr val="tx1"/>
                </a:solidFill>
              </a:rPr>
              <a:t>Способ 2. Метод подсчета клеток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702A661-F65E-4B95-9A19-A0E38B136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438" y="2587625"/>
                <a:ext cx="4500737" cy="359410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91000"/>
                  </a:lnSpc>
                </a:pPr>
                <a:r>
                  <a:rPr lang="ru-RU" sz="1200" dirty="0"/>
                  <a:t>Возьмем куб (шар) со стороной L0, который целиком</a:t>
                </a:r>
                <a:br>
                  <a:rPr lang="ru-RU" sz="1200" dirty="0"/>
                </a:br>
                <a:r>
                  <a:rPr lang="ru-RU" sz="1200" dirty="0"/>
                  <a:t>заключает в себе объект. Разобьем куб на меньшие, со стороной L</a:t>
                </a:r>
                <a:r>
                  <a:rPr lang="ru-RU" sz="1200" baseline="-25000" dirty="0"/>
                  <a:t>1</a:t>
                </a:r>
                <a:r>
                  <a:rPr lang="ru-RU" sz="1200" dirty="0"/>
                  <a:t> (к примеру, хотя и не обязательно, L</a:t>
                </a:r>
                <a:r>
                  <a:rPr lang="ru-RU" sz="1200" baseline="-25000" dirty="0"/>
                  <a:t>1</a:t>
                </a:r>
                <a:r>
                  <a:rPr lang="ru-RU" sz="1200" dirty="0"/>
                  <a:t> = L</a:t>
                </a:r>
                <a:r>
                  <a:rPr lang="ru-RU" sz="1200" baseline="-25000" dirty="0"/>
                  <a:t>0</a:t>
                </a:r>
                <a:r>
                  <a:rPr lang="ru-RU" sz="1200" dirty="0"/>
                  <a:t>/2). Пусть число непустых таких</a:t>
                </a:r>
                <a:br>
                  <a:rPr lang="ru-RU" sz="1200" dirty="0"/>
                </a:br>
                <a:r>
                  <a:rPr lang="ru-RU" sz="1200" dirty="0"/>
                  <a:t>кубов (в которые попадает часть объекта) будет N1. Продолжим процедуру для L</a:t>
                </a:r>
                <a:r>
                  <a:rPr lang="ru-RU" sz="1200" baseline="-25000" dirty="0"/>
                  <a:t>2</a:t>
                </a:r>
                <a:r>
                  <a:rPr lang="ru-RU" sz="1200" dirty="0"/>
                  <a:t> и N</a:t>
                </a:r>
                <a:r>
                  <a:rPr lang="ru-RU" sz="1200" baseline="-25000" dirty="0"/>
                  <a:t>2</a:t>
                </a:r>
                <a:r>
                  <a:rPr lang="ru-RU" sz="1200" dirty="0"/>
                  <a:t>. Если оказывается,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20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ru-RU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12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, то размерность</a:t>
                </a:r>
                <a:br>
                  <a:rPr lang="ru-RU" sz="1200" dirty="0"/>
                </a:br>
                <a:r>
                  <a:rPr lang="ru-RU" sz="1200" dirty="0"/>
                  <a:t>объекта равна D.</a:t>
                </a:r>
                <a:br>
                  <a:rPr lang="ru-RU" sz="1200" dirty="0"/>
                </a:br>
                <a:br>
                  <a:rPr lang="ru-RU" sz="1200" dirty="0"/>
                </a:br>
                <a:r>
                  <a:rPr lang="ru-RU" sz="1200" dirty="0"/>
                  <a:t>К примеру, размерность береговой линии Норвегии</a:t>
                </a:r>
                <a:br>
                  <a:rPr lang="ru-RU" sz="1200" dirty="0"/>
                </a:br>
                <a:r>
                  <a:rPr lang="ru-RU" sz="1200" dirty="0"/>
                  <a:t>1,52 ± 0,01. Размерности, определенные этим и предыдущим способом, совпадают для «простых» тел и могут слегка различаться для</a:t>
                </a:r>
                <a:br>
                  <a:rPr lang="ru-RU" sz="1200" dirty="0"/>
                </a:br>
                <a:r>
                  <a:rPr lang="ru-RU" sz="1200" dirty="0"/>
                  <a:t>«хитрых» кластеров.</a:t>
                </a:r>
              </a:p>
              <a:p>
                <a:pPr>
                  <a:lnSpc>
                    <a:spcPct val="91000"/>
                  </a:lnSpc>
                </a:pPr>
                <a:endParaRPr lang="ru-RU" sz="1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702A661-F65E-4B95-9A19-A0E38B136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438" y="2587625"/>
                <a:ext cx="4500737" cy="3594100"/>
              </a:xfrm>
              <a:blipFill>
                <a:blip r:embed="rId2"/>
                <a:stretch>
                  <a:fillRect l="-136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9B5BE4-E2BC-48B8-A49C-AE9BA063B38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9" r="1" b="20845"/>
          <a:stretch/>
        </p:blipFill>
        <p:spPr bwMode="auto">
          <a:xfrm>
            <a:off x="6094474" y="10"/>
            <a:ext cx="6097526" cy="6857990"/>
          </a:xfrm>
          <a:prstGeom prst="rect">
            <a:avLst/>
          </a:prstGeom>
          <a:noFill/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F9339E-3008-418F-AC12-B606E39B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9BDD-3B2F-4472-9678-D9B5369E4F4D}"/>
              </a:ext>
            </a:extLst>
          </p:cNvPr>
          <p:cNvSpPr txBox="1"/>
          <p:nvPr/>
        </p:nvSpPr>
        <p:spPr>
          <a:xfrm>
            <a:off x="3210806" y="6529814"/>
            <a:ext cx="2782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Рисунок 4. Береговая линия Норвегии</a:t>
            </a:r>
          </a:p>
        </p:txBody>
      </p:sp>
    </p:spTree>
    <p:extLst>
      <p:ext uri="{BB962C8B-B14F-4D97-AF65-F5344CB8AC3E}">
        <p14:creationId xmlns:p14="http://schemas.microsoft.com/office/powerpoint/2010/main" val="60589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7452C-1BD1-4A71-BA0A-15F20492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ru-RU" dirty="0"/>
              <a:t>Способ 3.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4B92FC-6EBC-42F6-8E74-4BDF84E6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97" y="3983994"/>
            <a:ext cx="3694176" cy="10109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7487D41-B333-4AF1-9600-4F0D235E3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6240" y="2835776"/>
                <a:ext cx="5932591" cy="3274183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1000"/>
                  </a:lnSpc>
                </a:pPr>
                <a:r>
                  <a:rPr lang="ru-RU" sz="1800" dirty="0"/>
                  <a:t>Еще один способ может применяться при наблюдении за процессом роста агрегата от центра. В этом случае число частиц в кластере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1800">
                            <a:latin typeface="Cambria Math" panose="02040503050406030204" pitchFamily="18" charset="0"/>
                          </a:rPr>
                          <m:t>∼ 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ch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</m:oMath>
                </a14:m>
                <a:r>
                  <a:rPr lang="ru-RU" sz="1800" dirty="0"/>
                  <a:t>. </a:t>
                </a:r>
              </a:p>
              <a:p>
                <a:pPr>
                  <a:lnSpc>
                    <a:spcPct val="91000"/>
                  </a:lnSpc>
                </a:pPr>
                <a:r>
                  <a:rPr lang="ru-RU" sz="1800" dirty="0"/>
                  <a:t>В качестве характерного радиуса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ch</m:t>
                        </m:r>
                      </m:sub>
                    </m:sSub>
                  </m:oMath>
                </a14:m>
                <a:r>
                  <a:rPr lang="ru-RU" sz="1800" dirty="0"/>
                  <a:t> можно выбирать, например, максимальный радиус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ru-RU" sz="1800" dirty="0"/>
                  <a:t>, однако более правильно</a:t>
                </a:r>
                <a:br>
                  <a:rPr lang="ru-RU" sz="1800" dirty="0"/>
                </a:br>
                <a:r>
                  <a:rPr lang="ru-RU" sz="1800" dirty="0"/>
                  <a:t>использовать радиус </a:t>
                </a:r>
                <a:r>
                  <a:rPr lang="ru-RU" sz="1800" dirty="0" err="1"/>
                  <a:t>гирации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ru-RU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ru-RU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ru-RU" sz="1800" dirty="0"/>
                  <a:t>, смысл которого понятен при</a:t>
                </a:r>
                <a:br>
                  <a:rPr lang="ru-RU" sz="1800" dirty="0"/>
                </a:br>
                <a:r>
                  <a:rPr lang="ru-RU" sz="1800" dirty="0"/>
                  <a:t>рассмотрении момента инерции кластера, состоящего из частиц единичной массы. </a:t>
                </a:r>
                <a:br>
                  <a:rPr lang="ru-RU" sz="1800" dirty="0"/>
                </a:br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7487D41-B333-4AF1-9600-4F0D235E3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6240" y="2835776"/>
                <a:ext cx="5932591" cy="3274183"/>
              </a:xfrm>
              <a:blipFill>
                <a:blip r:embed="rId3"/>
                <a:stretch>
                  <a:fillRect l="-925" r="-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FE4DD3-4892-4C72-8567-88D52CC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2054</Words>
  <Application>Microsoft Office PowerPoint</Application>
  <PresentationFormat>Широкоэкранный</PresentationFormat>
  <Paragraphs>112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Franklin Gothic Demi Cond</vt:lpstr>
      <vt:lpstr>Franklin Gothic Medium</vt:lpstr>
      <vt:lpstr>Wingdings</vt:lpstr>
      <vt:lpstr>JuxtaposeVTI</vt:lpstr>
      <vt:lpstr>Неравновесная агрегация, фракталы</vt:lpstr>
      <vt:lpstr>Введение</vt:lpstr>
      <vt:lpstr>Агрегация, ограниченная диффузией</vt:lpstr>
      <vt:lpstr>Агрегация, ограниченная диффузией</vt:lpstr>
      <vt:lpstr>Фрактальная размерность</vt:lpstr>
      <vt:lpstr>Способ 1. Метод сфер или ящиков</vt:lpstr>
      <vt:lpstr>Фрактальная размерность </vt:lpstr>
      <vt:lpstr>Способ 2. Метод подсчета клеток</vt:lpstr>
      <vt:lpstr>Способ 3.</vt:lpstr>
      <vt:lpstr>Другие способы. </vt:lpstr>
      <vt:lpstr>Примеры «математических» фракталов</vt:lpstr>
      <vt:lpstr>Примеры «математических» фракталов</vt:lpstr>
      <vt:lpstr>Бессеточная модель</vt:lpstr>
      <vt:lpstr>Химически-ограниченная агрегация</vt:lpstr>
      <vt:lpstr>Химически-ограниченная агрегация</vt:lpstr>
      <vt:lpstr>Баллистическая агрегация </vt:lpstr>
      <vt:lpstr>Кластер–кластерная агрегация</vt:lpstr>
      <vt:lpstr>Дерево пифагора</vt:lpstr>
      <vt:lpstr>Фрактальная размерность  дерева Пифагора</vt:lpstr>
      <vt:lpstr>Дерево пифагора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Неравновесная агрегация, фракталы</dc:title>
  <dc:creator>Варвара Виноградова</dc:creator>
  <cp:lastModifiedBy>Варвара Виноградова</cp:lastModifiedBy>
  <cp:revision>2</cp:revision>
  <dcterms:created xsi:type="dcterms:W3CDTF">2021-03-03T08:10:09Z</dcterms:created>
  <dcterms:modified xsi:type="dcterms:W3CDTF">2021-03-03T09:03:57Z</dcterms:modified>
</cp:coreProperties>
</file>