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0B5CD-B8B8-335F-2801-5B8D98E1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016FF5-38D5-A6B5-CB94-BB5B6620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508FC-0501-2A9E-A94F-5B5B665C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DD19A-F8DD-A980-BA56-78B02EE1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0F271-4170-6EC7-1861-6BF8A42E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3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5FF1-1197-274E-7CF4-7485DFE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52F23-F469-CC2E-D285-E4752ED3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B02A4-E593-338C-3BF8-6BBBC906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77F93-3DE4-21F6-131A-CFA2FAE9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4F78-E3E3-DE4F-4B04-25A52D7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030A71-78F6-B958-9E29-8A1577DF8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C0076-7026-B65F-3329-DA35F4AB3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7EE5D-CEBA-2504-FCCB-54874A13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202E6-B4F6-3066-C60F-7CD547F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B5959-4567-05AC-8321-5C4E72AF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3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6205-C726-41CF-EBB3-72CFE03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FFA4D-E054-62A8-3BAE-87AADD9C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53C86-9291-D7DF-3203-6070D2AC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79408-D61C-CC31-2087-DC8A8859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2BA00-EAD5-B316-B7D4-3B0FBE87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297B-859A-FB82-FE3C-FB8012E6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D9483-291C-D9F4-FE4C-90744FA6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D293D-BF75-972D-1B00-CC3C24C0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1701E-E83C-2942-E909-EE27E2BB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53B7F-D8AC-7B53-D13B-0E7D132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3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9710C-4F7A-8071-0614-A430985B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E21B0-0D70-DD55-03FA-2A7098127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136DE-774E-D68B-9571-3FEA43EC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EB610-3305-BD5A-AF27-D9D2218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75C50-AF33-223C-C37A-5A583B91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1D6B1-379C-579C-421E-E446864B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CC6C-8FD7-339F-36A7-08BCCE4F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20B1B-1D10-AA0B-B5BF-6D211C40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2B7CA-E6F7-DDD8-3B5C-F1C0BD10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7773CF-A4D2-C171-2701-483A3D607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DDB5F3-15EB-041C-6CBB-11EE8ED74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0D46AA-EB34-DF34-38EC-DEA4D64C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1116A-AB0D-F853-C482-E4159EE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569C3A-86E5-74B2-783E-EEC34958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41176-9B23-7F0C-D77F-CD65552B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030FD2-BC3D-D790-0D84-ABD16121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879728-894F-477C-E984-C92BE5C5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5DBAD4-5D86-82B5-CDC8-E0B998B9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8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E1D5F-DCE1-D373-1548-5BD6026D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A5D9FE-BC8C-0DDC-6ACA-774FF2D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4864A-D8D0-878D-EF1A-3FD4489B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9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B364-5F44-6328-F2DE-98942069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0A8C8-2C8E-59A8-0BAC-60D29B0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CD898-AECD-EDB4-59F4-FCDBB5F85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737CF-0D1A-FE7B-DAEC-70D79AC0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44900-B0DC-EB21-E525-D3F646EE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F276A-2E71-BF07-3959-815F0566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5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340A2-8934-DCA5-8383-DAE71CC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24927-1115-89D0-D9E3-8ED5FE11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87B39-EF4A-71FF-A231-909506C2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068A6-ACF3-26B1-AF5D-A3C8B7AE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539CC-59A1-11D8-6248-ED811A29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3EDB3-1A74-5079-A9FF-009E379C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AA470C-DA94-95E9-FAC0-CCDC9F26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C5667-89E3-A7CD-C152-E18437CFD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68C29-177D-36C1-EFD9-CAEA08A4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F492-13CB-4080-A4C1-CB7E0D52A483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29E1A-212D-CCC7-5133-B3F7F012F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92CBC-E591-11B9-1BAA-2B2C5F6D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A7A1-EE0D-45EF-BC81-58EDE2200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FE23606-6B2B-F85A-4EE8-ADD94949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31" y="349119"/>
            <a:ext cx="6400800" cy="62119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b="1" dirty="0" err="1"/>
              <a:t>Lustre</a:t>
            </a:r>
            <a:r>
              <a:rPr lang="zh-CN" altLang="en-US" b="1" dirty="0"/>
              <a:t>上下文无关文法</a:t>
            </a:r>
            <a:r>
              <a:rPr lang="zh-CN" altLang="en-US" dirty="0"/>
              <a:t>：</a:t>
            </a:r>
            <a:r>
              <a:rPr lang="en-US" altLang="zh-CN" dirty="0" err="1"/>
              <a:t>Lustre</a:t>
            </a:r>
            <a:r>
              <a:rPr lang="zh-CN" altLang="en-US" dirty="0"/>
              <a:t>文法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b="1" dirty="0"/>
              <a:t>文法标准化：</a:t>
            </a:r>
            <a:endParaRPr lang="en-US" altLang="zh-CN" b="1" dirty="0"/>
          </a:p>
          <a:p>
            <a:pPr algn="l"/>
            <a:r>
              <a:rPr lang="en-US" altLang="zh-CN" sz="2000" dirty="0"/>
              <a:t>1.</a:t>
            </a:r>
            <a:r>
              <a:rPr lang="zh-CN" altLang="en-US" sz="2000" dirty="0"/>
              <a:t> 格式化语法，如将</a:t>
            </a:r>
            <a:r>
              <a:rPr lang="en-US" altLang="zh-CN" sz="2000" dirty="0"/>
              <a:t>EBNF</a:t>
            </a:r>
            <a:r>
              <a:rPr lang="zh-CN" altLang="en-US" sz="2000" dirty="0"/>
              <a:t>范式转化为</a:t>
            </a:r>
            <a:r>
              <a:rPr lang="en-US" altLang="zh-CN" sz="2000" dirty="0"/>
              <a:t>BNF</a:t>
            </a:r>
            <a:r>
              <a:rPr lang="zh-CN" altLang="en-US" sz="2000" dirty="0"/>
              <a:t>范式，需要修改文法中的</a:t>
            </a:r>
            <a:r>
              <a:rPr lang="en-US" altLang="zh-CN" sz="2000" dirty="0"/>
              <a:t>+</a:t>
            </a:r>
            <a:r>
              <a:rPr lang="zh-CN" altLang="en-US" sz="2000" dirty="0"/>
              <a:t>、</a:t>
            </a:r>
            <a:r>
              <a:rPr lang="en-US" altLang="zh-CN" sz="2000" dirty="0"/>
              <a:t>*</a:t>
            </a:r>
            <a:r>
              <a:rPr lang="zh-CN" altLang="en-US" sz="2000" dirty="0"/>
              <a:t>等符号；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      S -&gt; a</a:t>
            </a:r>
            <a:r>
              <a:rPr lang="en-US" altLang="zh-CN" sz="2000" baseline="30000" dirty="0"/>
              <a:t>+</a:t>
            </a:r>
            <a:r>
              <a:rPr lang="en-US" altLang="zh-CN" sz="2000" dirty="0"/>
              <a:t> </a:t>
            </a:r>
            <a:r>
              <a:rPr lang="zh-CN" altLang="en-US" sz="2000" dirty="0"/>
              <a:t>可变为 </a:t>
            </a:r>
            <a:r>
              <a:rPr lang="en-US" altLang="zh-CN" sz="2000" dirty="0"/>
              <a:t>S-&gt;</a:t>
            </a:r>
            <a:r>
              <a:rPr lang="en-US" altLang="zh-CN" sz="2000" dirty="0" err="1"/>
              <a:t>aS</a:t>
            </a:r>
            <a:r>
              <a:rPr lang="en-US" altLang="zh-CN" sz="2000" dirty="0"/>
              <a:t> | $</a:t>
            </a:r>
          </a:p>
          <a:p>
            <a:pPr algn="l"/>
            <a:r>
              <a:rPr lang="en-US" altLang="zh-CN" sz="2000" dirty="0"/>
              <a:t>2. </a:t>
            </a:r>
            <a:r>
              <a:rPr lang="zh-CN" altLang="en-US" sz="2000" dirty="0"/>
              <a:t>消除文法中的左递归；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      S -&gt; Sa | b </a:t>
            </a:r>
            <a:r>
              <a:rPr lang="zh-CN" altLang="en-US" sz="2000" dirty="0"/>
              <a:t>可变为</a:t>
            </a:r>
            <a:r>
              <a:rPr lang="en-US" altLang="zh-CN" sz="2000" dirty="0"/>
              <a:t> </a:t>
            </a:r>
          </a:p>
          <a:p>
            <a:pPr algn="l"/>
            <a:r>
              <a:rPr lang="en-US" altLang="zh-CN" sz="2000" dirty="0"/>
              <a:t>		S -&gt; </a:t>
            </a:r>
            <a:r>
              <a:rPr lang="en-US" altLang="zh-CN" sz="2000" dirty="0" err="1"/>
              <a:t>bT</a:t>
            </a:r>
            <a:r>
              <a:rPr lang="en-US" altLang="zh-CN" sz="2000" dirty="0"/>
              <a:t> </a:t>
            </a:r>
          </a:p>
          <a:p>
            <a:pPr algn="l"/>
            <a:r>
              <a:rPr lang="en-US" altLang="zh-CN" sz="2000" dirty="0"/>
              <a:t>		T -&gt; </a:t>
            </a:r>
            <a:r>
              <a:rPr lang="en-US" altLang="zh-CN" sz="2000" dirty="0" err="1"/>
              <a:t>aT</a:t>
            </a:r>
            <a:r>
              <a:rPr lang="en-US" altLang="zh-CN" sz="2000" dirty="0"/>
              <a:t> | $</a:t>
            </a:r>
          </a:p>
          <a:p>
            <a:pPr algn="l"/>
            <a:endParaRPr lang="en-US" altLang="zh-CN" sz="2000" dirty="0"/>
          </a:p>
          <a:p>
            <a:pPr algn="l"/>
            <a:r>
              <a:rPr lang="zh-CN" altLang="en-US" b="1" dirty="0"/>
              <a:t>词法分析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algn="l"/>
            <a:r>
              <a:rPr lang="zh-CN" altLang="en-US" sz="2000" dirty="0"/>
              <a:t>使用</a:t>
            </a:r>
            <a:r>
              <a:rPr lang="en-US" altLang="zh-CN" sz="2000" dirty="0" err="1"/>
              <a:t>python.ply</a:t>
            </a:r>
            <a:r>
              <a:rPr lang="zh-CN" altLang="en-US" sz="2000" dirty="0"/>
              <a:t>库识别，识别原理是使用了</a:t>
            </a:r>
            <a:r>
              <a:rPr lang="en-US" altLang="zh-CN" sz="2000" dirty="0"/>
              <a:t>NFA</a:t>
            </a:r>
            <a:r>
              <a:rPr lang="zh-CN" altLang="en-US" sz="2000" dirty="0"/>
              <a:t>（无穷状态机），来对输入的关键字和字符进行匹配。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b="1" dirty="0"/>
              <a:t>下推自动机的生成和识别</a:t>
            </a:r>
            <a:endParaRPr lang="en-US" altLang="zh-CN" sz="2000" dirty="0"/>
          </a:p>
          <a:p>
            <a:pPr algn="l"/>
            <a:r>
              <a:rPr lang="en-US" altLang="zh-CN" b="1" dirty="0"/>
              <a:t> </a:t>
            </a:r>
          </a:p>
          <a:p>
            <a:pPr algn="l"/>
            <a:endParaRPr lang="en-US" altLang="zh-CN" b="1" dirty="0"/>
          </a:p>
          <a:p>
            <a:pPr algn="l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57405C-F7A6-5373-575B-6F5DF91AE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69" y="52222"/>
            <a:ext cx="4770783" cy="68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6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0A797F87-AB6A-F8C1-BDAA-3112357610B4}"/>
              </a:ext>
            </a:extLst>
          </p:cNvPr>
          <p:cNvSpPr txBox="1">
            <a:spLocks/>
          </p:cNvSpPr>
          <p:nvPr/>
        </p:nvSpPr>
        <p:spPr>
          <a:xfrm>
            <a:off x="238540" y="380585"/>
            <a:ext cx="6639582" cy="637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下推自动机</a:t>
            </a:r>
            <a:r>
              <a:rPr lang="en-US" altLang="zh-CN" b="1" dirty="0">
                <a:sym typeface="Wingdings" panose="05000000000000000000" pitchFamily="2" charset="2"/>
              </a:rPr>
              <a:t>: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(Q, </a:t>
            </a:r>
            <a:r>
              <a:rPr lang="en-US" altLang="zh-CN" b="1" dirty="0"/>
              <a:t>Σ, Γ , δ, S, F</a:t>
            </a:r>
            <a:r>
              <a:rPr lang="en-US" altLang="zh-CN" b="1" dirty="0">
                <a:sym typeface="Wingdings" panose="05000000000000000000" pitchFamily="2" charset="2"/>
              </a:rPr>
              <a:t>)</a:t>
            </a:r>
            <a:endParaRPr lang="en-US" altLang="zh-CN" b="1" dirty="0"/>
          </a:p>
          <a:p>
            <a:r>
              <a:rPr lang="en-US" altLang="zh-CN" sz="2000" dirty="0"/>
              <a:t>Q</a:t>
            </a:r>
            <a:r>
              <a:rPr lang="zh-CN" altLang="en-US" sz="2000" dirty="0"/>
              <a:t>是状态集合</a:t>
            </a:r>
            <a:endParaRPr lang="en-US" altLang="zh-CN" sz="2000" dirty="0"/>
          </a:p>
          <a:p>
            <a:r>
              <a:rPr lang="en-US" altLang="zh-CN" sz="2000" dirty="0"/>
              <a:t>Σ </a:t>
            </a:r>
            <a:r>
              <a:rPr lang="zh-CN" altLang="en-US" sz="2000" dirty="0"/>
              <a:t>是有限的输入集合</a:t>
            </a:r>
            <a:endParaRPr lang="en-US" altLang="zh-CN" sz="2000" dirty="0"/>
          </a:p>
          <a:p>
            <a:r>
              <a:rPr lang="en-US" altLang="zh-CN" sz="2000" dirty="0"/>
              <a:t>Γ </a:t>
            </a:r>
            <a:r>
              <a:rPr lang="zh-CN" altLang="en-US" sz="2000" dirty="0"/>
              <a:t>是栈中的元素集合</a:t>
            </a:r>
            <a:endParaRPr lang="en-US" altLang="zh-CN" sz="2000" dirty="0"/>
          </a:p>
          <a:p>
            <a:r>
              <a:rPr lang="en-US" altLang="zh-CN" sz="2000" dirty="0"/>
              <a:t>δ </a:t>
            </a:r>
            <a:r>
              <a:rPr lang="zh-CN" altLang="en-US" sz="2000" dirty="0"/>
              <a:t>是转换函数：根据当前状态，输入的字符，栈中元素，共同决定了 “下一个状态” 和 “下一个栈的状态”</a:t>
            </a:r>
            <a:endParaRPr lang="en-US" altLang="zh-CN" sz="2000" dirty="0"/>
          </a:p>
          <a:p>
            <a:r>
              <a:rPr lang="en-US" altLang="zh-CN" sz="2000" dirty="0"/>
              <a:t>S</a:t>
            </a:r>
            <a:r>
              <a:rPr lang="zh-CN" altLang="en-US" sz="2000" dirty="0"/>
              <a:t>是起始状态，只有一个</a:t>
            </a:r>
            <a:endParaRPr lang="en-US" altLang="zh-CN" sz="2000" dirty="0"/>
          </a:p>
          <a:p>
            <a:r>
              <a:rPr lang="en-US" altLang="zh-CN" sz="2000" dirty="0"/>
              <a:t>F </a:t>
            </a:r>
            <a:r>
              <a:rPr lang="zh-CN" altLang="en-US" sz="2000" dirty="0"/>
              <a:t>是接受状态，可以是一个集合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b="1" dirty="0"/>
              <a:t>下推自动机：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000" dirty="0"/>
              <a:t>S: </a:t>
            </a:r>
            <a:r>
              <a:rPr lang="zh-CN" altLang="en-US" sz="2000" dirty="0"/>
              <a:t>起始状态</a:t>
            </a:r>
            <a:r>
              <a:rPr lang="en-US" altLang="zh-CN" sz="2000" dirty="0"/>
              <a:t>  </a:t>
            </a:r>
          </a:p>
          <a:p>
            <a:pPr marL="0" indent="0">
              <a:buNone/>
            </a:pPr>
            <a:r>
              <a:rPr lang="en-US" altLang="zh-CN" sz="2000" dirty="0"/>
              <a:t>S0</a:t>
            </a:r>
            <a:r>
              <a:rPr lang="zh-CN" altLang="en-US" sz="2000" dirty="0"/>
              <a:t>：为了压入</a:t>
            </a:r>
            <a:r>
              <a:rPr lang="en-US" altLang="zh-CN" sz="2000" dirty="0"/>
              <a:t>$</a:t>
            </a:r>
            <a:r>
              <a:rPr lang="zh-CN" altLang="en-US" sz="2000" dirty="0"/>
              <a:t>到栈中，识别时判断结束条件；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a, a-&gt;S: </a:t>
            </a:r>
            <a:r>
              <a:rPr lang="zh-CN" altLang="en-US" sz="2000" dirty="0"/>
              <a:t>表示</a:t>
            </a:r>
            <a:r>
              <a:rPr lang="en-US" altLang="zh-CN" sz="2000" dirty="0"/>
              <a:t>Σ</a:t>
            </a:r>
            <a:r>
              <a:rPr lang="zh-CN" altLang="en-US" sz="2000" dirty="0"/>
              <a:t>读到了</a:t>
            </a:r>
            <a:r>
              <a:rPr lang="en-US" altLang="zh-CN" sz="2000" dirty="0"/>
              <a:t>a</a:t>
            </a:r>
            <a:r>
              <a:rPr lang="zh-CN" altLang="en-US" sz="2000" dirty="0"/>
              <a:t>，并且栈顶为</a:t>
            </a:r>
            <a:r>
              <a:rPr lang="en-US" altLang="zh-CN" sz="2000" dirty="0"/>
              <a:t>a</a:t>
            </a:r>
            <a:r>
              <a:rPr lang="zh-CN" altLang="en-US" sz="2000" dirty="0"/>
              <a:t>，则弹出</a:t>
            </a:r>
            <a:r>
              <a:rPr lang="en-US" altLang="zh-CN" sz="2000" dirty="0"/>
              <a:t>a</a:t>
            </a:r>
            <a:r>
              <a:rPr lang="zh-CN" altLang="en-US" sz="2000" dirty="0"/>
              <a:t>，压入</a:t>
            </a:r>
            <a:r>
              <a:rPr lang="en-US" altLang="zh-CN" sz="2000" dirty="0"/>
              <a:t>S</a:t>
            </a:r>
            <a:r>
              <a:rPr lang="zh-CN" altLang="en-US" sz="2000" dirty="0"/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8CD33F-AB83-5BBB-ECC1-FA59D29C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22" y="907359"/>
            <a:ext cx="7686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094669F-837C-91D5-D9AB-91ADC36FF12A}"/>
              </a:ext>
            </a:extLst>
          </p:cNvPr>
          <p:cNvSpPr txBox="1">
            <a:spLocks/>
          </p:cNvSpPr>
          <p:nvPr/>
        </p:nvSpPr>
        <p:spPr>
          <a:xfrm>
            <a:off x="251792" y="655983"/>
            <a:ext cx="6268277" cy="665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下推自动机生成算法：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以下列文法为例（对应右图）：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S -&gt; a B c | a b</a:t>
            </a:r>
          </a:p>
          <a:p>
            <a:pPr marL="0" indent="0">
              <a:buNone/>
            </a:pPr>
            <a:r>
              <a:rPr lang="en-US" altLang="zh-CN" sz="2000" dirty="0"/>
              <a:t>       B -&gt; S B | </a:t>
            </a:r>
            <a:r>
              <a:rPr lang="zh-CN" altLang="en-US" sz="2000" dirty="0"/>
              <a:t>𝜀</a:t>
            </a:r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将</a:t>
            </a:r>
            <a:r>
              <a:rPr lang="en-US" altLang="zh-CN" sz="2000" dirty="0"/>
              <a:t>$</a:t>
            </a:r>
            <a:r>
              <a:rPr lang="zh-CN" altLang="en-US" sz="2000" dirty="0"/>
              <a:t>压入栈底</a:t>
            </a:r>
            <a:r>
              <a:rPr lang="en-US" altLang="zh-CN" sz="2000" dirty="0"/>
              <a:t>(S0-&gt;S)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zh-CN" altLang="en-US" sz="1600" dirty="0"/>
              <a:t>在识别时，判断到栈底为</a:t>
            </a:r>
            <a:r>
              <a:rPr lang="en-US" altLang="zh-CN" sz="1600" dirty="0"/>
              <a:t>$</a:t>
            </a:r>
            <a:r>
              <a:rPr lang="zh-CN" altLang="en-US" sz="1600" dirty="0"/>
              <a:t>且输入集合已结束，则认为识别成功，否则认为识别失败</a:t>
            </a:r>
            <a:endParaRPr lang="en-US" altLang="zh-CN" sz="16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进入开始状态</a:t>
            </a:r>
            <a:r>
              <a:rPr lang="en-US" altLang="zh-CN" sz="2000" dirty="0"/>
              <a:t>S</a:t>
            </a:r>
            <a:r>
              <a:rPr lang="zh-CN" altLang="en-US" sz="2000" dirty="0"/>
              <a:t>，将所有的非终结符通过</a:t>
            </a:r>
            <a:r>
              <a:rPr lang="en-US" altLang="zh-CN" sz="2000" dirty="0" err="1"/>
              <a:t>Qloop</a:t>
            </a:r>
            <a:r>
              <a:rPr lang="zh-CN" altLang="en-US" sz="2000" dirty="0"/>
              <a:t>读入，即</a:t>
            </a:r>
            <a:r>
              <a:rPr lang="en-US" altLang="zh-CN" sz="2000" dirty="0" err="1"/>
              <a:t>Qloop</a:t>
            </a:r>
            <a:r>
              <a:rPr lang="zh-CN" altLang="en-US" sz="2000" dirty="0"/>
              <a:t>用于读入输入集合，并将读入压入栈顶；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从第一条文法开始，逆序处理每个元素；</a:t>
            </a:r>
            <a:endParaRPr lang="en-US" altLang="zh-CN" sz="2000" dirty="0"/>
          </a:p>
          <a:p>
            <a:pPr lvl="1"/>
            <a:r>
              <a:rPr lang="zh-CN" altLang="en-US" sz="1600" dirty="0"/>
              <a:t>因为栈时先进后出的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处理完所有文法，从</a:t>
            </a:r>
            <a:r>
              <a:rPr lang="en-US" altLang="zh-CN" sz="2000" dirty="0" err="1"/>
              <a:t>Qloop</a:t>
            </a:r>
            <a:r>
              <a:rPr lang="zh-CN" altLang="en-US" sz="2000" dirty="0"/>
              <a:t>状态跳转到</a:t>
            </a:r>
            <a:r>
              <a:rPr lang="en-US" altLang="zh-CN" sz="2000" dirty="0"/>
              <a:t>end</a:t>
            </a:r>
            <a:r>
              <a:rPr lang="zh-CN" altLang="en-US" sz="2000" dirty="0"/>
              <a:t>状态，将</a:t>
            </a:r>
            <a:r>
              <a:rPr lang="en-US" altLang="zh-CN" sz="2000" dirty="0"/>
              <a:t>$</a:t>
            </a:r>
            <a:r>
              <a:rPr lang="zh-CN" altLang="en-US" sz="2000" dirty="0"/>
              <a:t>弹出。</a:t>
            </a:r>
            <a:endParaRPr lang="en-US" altLang="zh-CN" sz="20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6989F0-9667-FD27-22AB-5C23D6F1E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15" y="1431235"/>
            <a:ext cx="6567483" cy="45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094669F-837C-91D5-D9AB-91ADC36FF12A}"/>
              </a:ext>
            </a:extLst>
          </p:cNvPr>
          <p:cNvSpPr txBox="1">
            <a:spLocks/>
          </p:cNvSpPr>
          <p:nvPr/>
        </p:nvSpPr>
        <p:spPr>
          <a:xfrm>
            <a:off x="170399" y="206607"/>
            <a:ext cx="6268277" cy="665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下推自动机识别算法：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以下列文法为例（对应右图）：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S -&gt; a B c | a b     B -&gt; S B | </a:t>
            </a:r>
            <a:r>
              <a:rPr lang="zh-CN" altLang="en-US" sz="2000" dirty="0"/>
              <a:t>𝜀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和串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aabc</a:t>
            </a:r>
            <a:r>
              <a:rPr lang="zh-CN" altLang="en-US" sz="2000" dirty="0"/>
              <a:t>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ADF2E5C-502E-D1DC-EDEA-3C5B1781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23265"/>
              </p:ext>
            </p:extLst>
          </p:nvPr>
        </p:nvGraphicFramePr>
        <p:xfrm>
          <a:off x="170399" y="1903711"/>
          <a:ext cx="7337287" cy="490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07">
                  <a:extLst>
                    <a:ext uri="{9D8B030D-6E8A-4147-A177-3AD203B41FA5}">
                      <a16:colId xmlns:a16="http://schemas.microsoft.com/office/drawing/2014/main" val="2940251845"/>
                    </a:ext>
                  </a:extLst>
                </a:gridCol>
                <a:gridCol w="3764292">
                  <a:extLst>
                    <a:ext uri="{9D8B030D-6E8A-4147-A177-3AD203B41FA5}">
                      <a16:colId xmlns:a16="http://schemas.microsoft.com/office/drawing/2014/main" val="393823777"/>
                    </a:ext>
                  </a:extLst>
                </a:gridCol>
                <a:gridCol w="2155688">
                  <a:extLst>
                    <a:ext uri="{9D8B030D-6E8A-4147-A177-3AD203B41FA5}">
                      <a16:colId xmlns:a16="http://schemas.microsoft.com/office/drawing/2014/main" val="2397190811"/>
                    </a:ext>
                  </a:extLst>
                </a:gridCol>
              </a:tblGrid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待识别串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处理方法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6197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-&gt;$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98784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-&gt;S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12020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,S-&gt;c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 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88753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-&gt;B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 c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274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-&gt;a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 c B 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70199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a,a</a:t>
                      </a:r>
                      <a:r>
                        <a:rPr lang="en-US" altLang="zh-CN" sz="1800" dirty="0"/>
                        <a:t>-&gt;</a:t>
                      </a: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 c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7786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-&gt;S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 c B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77313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-&gt;B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 c B S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1746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,B-&gt;</a:t>
                      </a: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 c B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858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0487E5-FF1F-8012-6BB2-B33AB111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40" y="1750509"/>
            <a:ext cx="5933454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3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094669F-837C-91D5-D9AB-91ADC36FF12A}"/>
              </a:ext>
            </a:extLst>
          </p:cNvPr>
          <p:cNvSpPr txBox="1">
            <a:spLocks/>
          </p:cNvSpPr>
          <p:nvPr/>
        </p:nvSpPr>
        <p:spPr>
          <a:xfrm>
            <a:off x="448631" y="384028"/>
            <a:ext cx="6268277" cy="665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下推自动机识别算法：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以下列文法为例（对应右图）：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S -&gt; a B c | a b     B -&gt; S B | </a:t>
            </a:r>
            <a:r>
              <a:rPr lang="zh-CN" altLang="en-US" sz="2000" dirty="0"/>
              <a:t>𝜀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和串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aabc</a:t>
            </a:r>
            <a:r>
              <a:rPr lang="zh-CN" altLang="en-US" sz="2000" dirty="0"/>
              <a:t>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ADF2E5C-502E-D1DC-EDEA-3C5B1781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75898"/>
              </p:ext>
            </p:extLst>
          </p:nvPr>
        </p:nvGraphicFramePr>
        <p:xfrm>
          <a:off x="252286" y="2351860"/>
          <a:ext cx="7337287" cy="392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07">
                  <a:extLst>
                    <a:ext uri="{9D8B030D-6E8A-4147-A177-3AD203B41FA5}">
                      <a16:colId xmlns:a16="http://schemas.microsoft.com/office/drawing/2014/main" val="2940251845"/>
                    </a:ext>
                  </a:extLst>
                </a:gridCol>
                <a:gridCol w="3764292">
                  <a:extLst>
                    <a:ext uri="{9D8B030D-6E8A-4147-A177-3AD203B41FA5}">
                      <a16:colId xmlns:a16="http://schemas.microsoft.com/office/drawing/2014/main" val="393823777"/>
                    </a:ext>
                  </a:extLst>
                </a:gridCol>
                <a:gridCol w="2155688">
                  <a:extLst>
                    <a:ext uri="{9D8B030D-6E8A-4147-A177-3AD203B41FA5}">
                      <a16:colId xmlns:a16="http://schemas.microsoft.com/office/drawing/2014/main" val="2397190811"/>
                    </a:ext>
                  </a:extLst>
                </a:gridCol>
              </a:tblGrid>
              <a:tr h="490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待识别串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处理方法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6197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,S-&gt;b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 c B </a:t>
                      </a:r>
                      <a:r>
                        <a:rPr lang="en-US" altLang="zh-CN" dirty="0" err="1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98784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-&gt;a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 c B </a:t>
                      </a:r>
                      <a:r>
                        <a:rPr lang="en-US" altLang="zh-CN" dirty="0" err="1"/>
                        <a:t>b</a:t>
                      </a:r>
                      <a:r>
                        <a:rPr lang="en-US" altLang="zh-CN" dirty="0"/>
                        <a:t> 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12020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a,a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 c B </a:t>
                      </a:r>
                      <a:r>
                        <a:rPr lang="en-US" altLang="zh-CN" dirty="0" err="1"/>
                        <a:t>b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88753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b,b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 c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274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,B-&gt;</a:t>
                      </a: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 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70199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c,c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7786"/>
                  </a:ext>
                </a:extLst>
              </a:tr>
              <a:tr h="490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𝜀</a:t>
                      </a:r>
                      <a:r>
                        <a:rPr lang="en-US" altLang="zh-CN" sz="1800" dirty="0"/>
                        <a:t>,$-&gt;</a:t>
                      </a:r>
                      <a:r>
                        <a:rPr lang="zh-CN" altLang="en-US" sz="1800" dirty="0"/>
                        <a:t>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7731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0487E5-FF1F-8012-6BB2-B33AB111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08" y="205722"/>
            <a:ext cx="5933454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603</Words>
  <Application>Microsoft Office PowerPoint</Application>
  <PresentationFormat>宽屏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文欣</dc:creator>
  <cp:lastModifiedBy>付 文欣</cp:lastModifiedBy>
  <cp:revision>23</cp:revision>
  <dcterms:created xsi:type="dcterms:W3CDTF">2022-06-11T13:08:59Z</dcterms:created>
  <dcterms:modified xsi:type="dcterms:W3CDTF">2022-06-12T02:04:09Z</dcterms:modified>
</cp:coreProperties>
</file>