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8"/>
  </p:notesMasterIdLst>
  <p:handoutMasterIdLst>
    <p:handoutMasterId r:id="rId29"/>
  </p:handoutMasterIdLst>
  <p:sldIdLst>
    <p:sldId id="439" r:id="rId2"/>
    <p:sldId id="440" r:id="rId3"/>
    <p:sldId id="441" r:id="rId4"/>
    <p:sldId id="493" r:id="rId5"/>
    <p:sldId id="492" r:id="rId6"/>
    <p:sldId id="495" r:id="rId7"/>
    <p:sldId id="491" r:id="rId8"/>
    <p:sldId id="494" r:id="rId9"/>
    <p:sldId id="479" r:id="rId10"/>
    <p:sldId id="496" r:id="rId11"/>
    <p:sldId id="497" r:id="rId12"/>
    <p:sldId id="499" r:id="rId13"/>
    <p:sldId id="500" r:id="rId14"/>
    <p:sldId id="501" r:id="rId15"/>
    <p:sldId id="506" r:id="rId16"/>
    <p:sldId id="502" r:id="rId17"/>
    <p:sldId id="503" r:id="rId18"/>
    <p:sldId id="507" r:id="rId19"/>
    <p:sldId id="498" r:id="rId20"/>
    <p:sldId id="508" r:id="rId21"/>
    <p:sldId id="509" r:id="rId22"/>
    <p:sldId id="457" r:id="rId23"/>
    <p:sldId id="459" r:id="rId24"/>
    <p:sldId id="461" r:id="rId25"/>
    <p:sldId id="510" r:id="rId26"/>
    <p:sldId id="476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75636" autoAdjust="0"/>
  </p:normalViewPr>
  <p:slideViewPr>
    <p:cSldViewPr>
      <p:cViewPr varScale="1">
        <p:scale>
          <a:sx n="35" d="100"/>
          <a:sy n="35" d="100"/>
        </p:scale>
        <p:origin x="136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22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main method accepts a single argument: an array of elements of type String.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static void main(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String[] args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array is the mechanism through which the runtime system passes information to your application. For example: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MyApp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string in the array is called a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command-line argument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Command-line arguments let users affect the operation of the application without recompiling it. For example, a sorting program might allow the user to specify that the data be sorted in descending order with this command-line argument: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-descending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31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(*)</a:t>
            </a:r>
            <a:r>
              <a:rPr lang="en-US" baseline="0" dirty="0" smtClean="0"/>
              <a:t> JDK </a:t>
            </a:r>
            <a:r>
              <a:rPr lang="en-US" baseline="0" dirty="0" smtClean="0">
                <a:sym typeface="Wingdings" panose="05000000000000000000" pitchFamily="2" charset="2"/>
              </a:rPr>
              <a:t> JRE  </a:t>
            </a:r>
            <a:r>
              <a:rPr lang="en-US" baseline="0" dirty="0" smtClean="0">
                <a:sym typeface="Wingdings" panose="05000000000000000000" pitchFamily="2" charset="2"/>
              </a:rPr>
              <a:t>JVM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[files </a:t>
            </a:r>
            <a:r>
              <a:rPr lang="en-US" dirty="0" smtClean="0"/>
              <a:t>.java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files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.class  JVM (Java </a:t>
            </a:r>
            <a:r>
              <a:rPr lang="en-US" baseline="0" dirty="0" err="1" smtClean="0">
                <a:sym typeface="Wingdings" panose="05000000000000000000" pitchFamily="2" charset="2"/>
              </a:rPr>
              <a:t>Vitural</a:t>
            </a:r>
            <a:r>
              <a:rPr lang="en-US" baseline="0" dirty="0" smtClean="0">
                <a:sym typeface="Wingdings" panose="05000000000000000000" pitchFamily="2" charset="2"/>
              </a:rPr>
              <a:t> Machine) </a:t>
            </a:r>
            <a:r>
              <a:rPr lang="en-US" baseline="0" dirty="0" smtClean="0">
                <a:sym typeface="Wingdings" panose="05000000000000000000" pitchFamily="2" charset="2"/>
              </a:rPr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3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Applet (n): </a:t>
            </a:r>
            <a:r>
              <a:rPr lang="en-US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qua internet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Architecture neutral: </a:t>
            </a:r>
            <a:r>
              <a:rPr lang="en-US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endParaRPr lang="en-US" baseline="0" dirty="0" smtClean="0"/>
          </a:p>
          <a:p>
            <a:r>
              <a:rPr lang="en-US" dirty="0" smtClean="0"/>
              <a:t>Distributed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u="sng" baseline="0" dirty="0" err="1" smtClean="0"/>
              <a:t>liên</a:t>
            </a:r>
            <a:r>
              <a:rPr lang="en-US" u="sng" baseline="0" dirty="0" smtClean="0"/>
              <a:t> </a:t>
            </a:r>
            <a:r>
              <a:rPr lang="en-US" u="sng" baseline="0" dirty="0" err="1" smtClean="0"/>
              <a:t>kết</a:t>
            </a:r>
            <a:r>
              <a:rPr lang="en-US" u="sng" baseline="0" dirty="0" smtClean="0"/>
              <a:t> qua </a:t>
            </a:r>
            <a:r>
              <a:rPr lang="en-US" u="sng" baseline="0" dirty="0" err="1" smtClean="0"/>
              <a:t>mạng</a:t>
            </a:r>
            <a:r>
              <a:rPr lang="en-US" u="sng" baseline="0" dirty="0" smtClean="0"/>
              <a:t> internet</a:t>
            </a:r>
            <a:r>
              <a:rPr lang="en-US" u="none" baseline="0" dirty="0" smtClean="0"/>
              <a:t> HOẶC </a:t>
            </a:r>
            <a:r>
              <a:rPr lang="en-US" b="0" u="none" baseline="0" dirty="0" err="1" smtClean="0"/>
              <a:t>cũng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có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thể</a:t>
            </a:r>
            <a:r>
              <a:rPr lang="en-US" b="0" u="none" baseline="0" dirty="0" smtClean="0"/>
              <a:t> </a:t>
            </a:r>
            <a:r>
              <a:rPr lang="en-US" b="0" u="sng" baseline="0" dirty="0" err="1" smtClean="0"/>
              <a:t>hoạt</a:t>
            </a:r>
            <a:r>
              <a:rPr lang="en-US" b="0" u="sng" baseline="0" dirty="0" smtClean="0"/>
              <a:t> </a:t>
            </a:r>
            <a:r>
              <a:rPr lang="en-US" b="0" u="sng" baseline="0" dirty="0" err="1" smtClean="0"/>
              <a:t>động</a:t>
            </a:r>
            <a:r>
              <a:rPr lang="en-US" b="0" u="sng" baseline="0" dirty="0" smtClean="0"/>
              <a:t> </a:t>
            </a:r>
            <a:r>
              <a:rPr lang="en-US" b="0" u="sng" baseline="0" dirty="0" err="1" smtClean="0"/>
              <a:t>độc</a:t>
            </a:r>
            <a:r>
              <a:rPr lang="en-US" b="0" u="sng" baseline="0" dirty="0" smtClean="0"/>
              <a:t> </a:t>
            </a:r>
            <a:r>
              <a:rPr lang="en-US" b="0" u="sng" baseline="0" dirty="0" err="1" smtClean="0"/>
              <a:t>lập</a:t>
            </a:r>
            <a:r>
              <a:rPr lang="en-US" b="0" u="sng" baseline="0" dirty="0" smtClean="0"/>
              <a:t> </a:t>
            </a:r>
          </a:p>
          <a:p>
            <a:r>
              <a:rPr lang="en-US" b="0" u="none" baseline="0" dirty="0" smtClean="0"/>
              <a:t>Portable: </a:t>
            </a:r>
            <a:r>
              <a:rPr lang="en-US" b="0" u="none" baseline="0" dirty="0" err="1" smtClean="0"/>
              <a:t>có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thể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mang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đi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được</a:t>
            </a:r>
            <a:r>
              <a:rPr lang="en-US" b="0" u="none" baseline="0" dirty="0" smtClean="0"/>
              <a:t>, di </a:t>
            </a:r>
            <a:r>
              <a:rPr lang="en-US" b="0" u="none" baseline="0" dirty="0" err="1" smtClean="0"/>
              <a:t>động</a:t>
            </a:r>
            <a:endParaRPr lang="en-US" b="0" u="none" baseline="0" dirty="0" smtClean="0"/>
          </a:p>
          <a:p>
            <a:r>
              <a:rPr lang="en-US" b="0" u="none" baseline="0" dirty="0" smtClean="0"/>
              <a:t>Robust: </a:t>
            </a:r>
            <a:r>
              <a:rPr lang="en-US" b="0" u="none" baseline="0" dirty="0" err="1" smtClean="0"/>
              <a:t>khỏe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mạnh</a:t>
            </a:r>
            <a:r>
              <a:rPr lang="en-US" b="0" u="none" baseline="0" dirty="0" smtClean="0"/>
              <a:t>, </a:t>
            </a:r>
            <a:r>
              <a:rPr lang="en-US" b="0" u="none" baseline="0" dirty="0" err="1" smtClean="0"/>
              <a:t>thiết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thực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Integration </a:t>
            </a:r>
            <a:r>
              <a:rPr lang="en-US" dirty="0" err="1" smtClean="0"/>
              <a:t>Librabries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Manipulate</a:t>
            </a:r>
            <a:r>
              <a:rPr lang="en-US" baseline="0" dirty="0" smtClean="0"/>
              <a:t> (v): Thao </a:t>
            </a:r>
            <a:r>
              <a:rPr lang="en-US" baseline="0" dirty="0" err="1" smtClean="0"/>
              <a:t>tác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+mn-lt"/>
              </a:rPr>
              <a:t>Path</a:t>
            </a:r>
            <a:r>
              <a:rPr lang="en-US" sz="1200" baseline="0" dirty="0" smtClean="0">
                <a:latin typeface="+mn-lt"/>
              </a:rPr>
              <a:t> </a:t>
            </a:r>
            <a:r>
              <a:rPr lang="en-US" sz="1200" dirty="0" smtClean="0">
                <a:latin typeface="+mn-lt"/>
              </a:rPr>
              <a:t>is an environment variable that specifies the location of executable files. Path specifies</a:t>
            </a:r>
            <a:r>
              <a:rPr lang="en-US" sz="1200" baseline="0" dirty="0" smtClean="0">
                <a:latin typeface="+mn-lt"/>
              </a:rPr>
              <a:t> locations where Windows searches an application</a:t>
            </a:r>
            <a:endParaRPr lang="en-US" dirty="0" smtClean="0"/>
          </a:p>
          <a:p>
            <a:endParaRPr lang="en-US" sz="1200" dirty="0" smtClean="0">
              <a:latin typeface="+mn-lt"/>
            </a:endParaRPr>
          </a:p>
          <a:p>
            <a:r>
              <a:rPr lang="en-US" sz="1200" dirty="0" smtClean="0">
                <a:latin typeface="+mn-lt"/>
              </a:rPr>
              <a:t>Classpath is an environment variable that specifies the location of the class files and libraries needed for the Java compiler (javac) to compile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305800" cy="1470025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1990B-9C14-4DEB-8ABC-ED3FA49B5060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B7A44-4BEB-4535-A06C-A1CE01569806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7DA11-7728-4C3D-8F84-95812A843EFE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B9961-2CC3-4BC1-8226-A330A31E1300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68F05-7430-4891-929D-ADF315CA4283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613525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965C-3CEB-45B2-B97C-76AD457A2442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80558-BD95-42DE-A260-71C05C5AC53F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D0457-0E33-4E2D-AA41-925C78D80F96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8C9F7-7DF7-464E-8D4A-DD4031BAC730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3149C-CA5B-45D8-88AE-7D9EB5975FC9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0ECE0-4644-439F-8F87-46008E4881E5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7F59D-4653-4686-8634-FF2C8DD97B63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D2664-C8A2-42CE-A9C4-7D2E71D6B4EC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7D5BD43F-B92F-4CE0-B907-23ECBBD14A78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01 - Getting started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cs typeface="Arial" charset="0"/>
              </a:rPr>
              <a:t>Session 01 </a:t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dirty="0" smtClean="0"/>
              <a:t>Getting Started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2800" dirty="0"/>
              <a:t>http://docs.oracle.com/javase/tutorial/getStarted</a:t>
            </a:r>
            <a:r>
              <a:rPr lang="en-US" sz="2800" dirty="0" smtClean="0"/>
              <a:t>/</a:t>
            </a:r>
            <a:br>
              <a:rPr lang="en-US" sz="2800" dirty="0" smtClean="0"/>
            </a:br>
            <a:r>
              <a:rPr lang="en-US" sz="2800" dirty="0" smtClean="0"/>
              <a:t>index.html</a:t>
            </a:r>
            <a:r>
              <a:rPr lang="en-US" sz="2800" dirty="0"/>
              <a:t>)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7174" y="3429000"/>
            <a:ext cx="5076826" cy="215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Environment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3810000" cy="5105400"/>
          </a:xfrm>
        </p:spPr>
        <p:txBody>
          <a:bodyPr/>
          <a:lstStyle/>
          <a:p>
            <a:r>
              <a:rPr lang="en-US" sz="2400" dirty="0" smtClean="0"/>
              <a:t>After installing JavaSE </a:t>
            </a:r>
            <a:r>
              <a:rPr lang="en-US" sz="1600" dirty="0" smtClean="0"/>
              <a:t>(Java Development Kit Standard Edition)</a:t>
            </a:r>
            <a:r>
              <a:rPr lang="en-US" sz="2400" dirty="0" smtClean="0"/>
              <a:t>, environment variables should be setup to point to the folder in which JavaSE is installed.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Steps: My Computer/ Properties/ Advanced/Environment Variables/System Variables/ Path/ Edit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Why?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7174" y="1295400"/>
            <a:ext cx="5076826" cy="215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971800" y="5791200"/>
            <a:ext cx="6096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point at the beginning of the CLASSPATH means that classes will be searched first  in the current working folder.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86200" y="4800600"/>
            <a:ext cx="1905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</p:spPr>
        <p:txBody>
          <a:bodyPr/>
          <a:lstStyle/>
          <a:p>
            <a:r>
              <a:rPr lang="en-US" dirty="0" smtClean="0"/>
              <a:t>The first Java program in the NetBeans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program will show the string “Hello World” to the screen.</a:t>
            </a:r>
          </a:p>
          <a:p>
            <a:pPr marL="0" indent="0">
              <a:buNone/>
            </a:pPr>
            <a:r>
              <a:rPr lang="en-US" b="1" u="sng" dirty="0" smtClean="0"/>
              <a:t>Steps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1- Create a new Java NetBeans project</a:t>
            </a:r>
          </a:p>
          <a:p>
            <a:pPr marL="0" indent="0">
              <a:buNone/>
            </a:pPr>
            <a:r>
              <a:rPr lang="en-US" dirty="0" smtClean="0"/>
              <a:t>2- Add a Java class</a:t>
            </a:r>
          </a:p>
          <a:p>
            <a:pPr marL="0" indent="0">
              <a:buNone/>
            </a:pPr>
            <a:r>
              <a:rPr lang="en-US" dirty="0" smtClean="0"/>
              <a:t>3- Write code</a:t>
            </a:r>
          </a:p>
          <a:p>
            <a:pPr marL="0" indent="0">
              <a:buNone/>
            </a:pPr>
            <a:r>
              <a:rPr lang="en-US" dirty="0" smtClean="0"/>
              <a:t>4- Compile/Run the program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3276600" cy="1477962"/>
          </a:xfrm>
        </p:spPr>
        <p:txBody>
          <a:bodyPr/>
          <a:lstStyle/>
          <a:p>
            <a:pPr algn="l"/>
            <a:r>
              <a:rPr lang="en-US" dirty="0" smtClean="0"/>
              <a:t>Step 1- New Project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228600"/>
            <a:ext cx="49911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2971800"/>
            <a:ext cx="69342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9550" y="1752600"/>
            <a:ext cx="2686050" cy="1080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flipV="1">
            <a:off x="2743200" y="1447800"/>
            <a:ext cx="2590800" cy="9144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096000" y="1447800"/>
            <a:ext cx="685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6324600" y="1600200"/>
            <a:ext cx="1066800" cy="9144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5257800" y="2895600"/>
            <a:ext cx="838200" cy="6858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86400" y="3733800"/>
            <a:ext cx="2514600" cy="3048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4038600" y="4191000"/>
            <a:ext cx="3962400" cy="15240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29200" y="5867400"/>
            <a:ext cx="1676400" cy="2286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200" y="3101876"/>
            <a:ext cx="1752600" cy="230832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this option is checked, NetBeans will automatically generate a class, named Main, for the project.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5553670"/>
            <a:ext cx="3200400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this option is not checked, we can create some programs in one project.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29" idx="3"/>
          </p:cNvCxnSpPr>
          <p:nvPr/>
        </p:nvCxnSpPr>
        <p:spPr>
          <a:xfrm>
            <a:off x="1828800" y="4256038"/>
            <a:ext cx="2057400" cy="1458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3"/>
          </p:cNvCxnSpPr>
          <p:nvPr/>
        </p:nvCxnSpPr>
        <p:spPr>
          <a:xfrm flipV="1">
            <a:off x="3200400" y="5867400"/>
            <a:ext cx="685800" cy="147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pPr algn="l"/>
            <a:r>
              <a:rPr lang="en-US" sz="3200" dirty="0" smtClean="0"/>
              <a:t>New Project…: Initial Project Structure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546" y="1885950"/>
            <a:ext cx="4708054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905000"/>
            <a:ext cx="3962400" cy="356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>
            <a:off x="2895600" y="4191000"/>
            <a:ext cx="2590800" cy="152400"/>
          </a:xfrm>
          <a:prstGeom prst="straightConnector1">
            <a:avLst/>
          </a:prstGeom>
          <a:ln w="28575">
            <a:solidFill>
              <a:srgbClr val="FF33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38200" y="5410200"/>
            <a:ext cx="2590800" cy="457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 Windows Explorer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5410200" y="5791200"/>
            <a:ext cx="2590800" cy="457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 NetBeans</a:t>
            </a: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29000" cy="1554162"/>
          </a:xfrm>
        </p:spPr>
        <p:txBody>
          <a:bodyPr/>
          <a:lstStyle/>
          <a:p>
            <a:pPr algn="l"/>
            <a:r>
              <a:rPr lang="en-US" dirty="0" smtClean="0"/>
              <a:t>Step 2: Add a Java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24171"/>
            <a:ext cx="4648200" cy="212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5550" y="2552700"/>
            <a:ext cx="65722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0800000" flipV="1">
            <a:off x="5410200" y="2209800"/>
            <a:ext cx="2286000" cy="10668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5219700" y="3771900"/>
            <a:ext cx="533400" cy="4572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15000" y="4343400"/>
            <a:ext cx="1295400" cy="12192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4600" y="4810780"/>
            <a:ext cx="1524000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Read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recommendation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28194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Package</a:t>
            </a:r>
            <a:r>
              <a:rPr lang="en-US" dirty="0" smtClean="0"/>
              <a:t>: Subdirectory of the folder Project/</a:t>
            </a:r>
            <a:r>
              <a:rPr lang="en-US" b="1" dirty="0" smtClean="0"/>
              <a:t>SRC</a:t>
            </a:r>
            <a:endParaRPr 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0" y="3733800"/>
            <a:ext cx="2371725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76200" y="5906869"/>
            <a:ext cx="3657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 this demo, we do not specify package intentionally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29000" cy="1554162"/>
          </a:xfrm>
        </p:spPr>
        <p:txBody>
          <a:bodyPr/>
          <a:lstStyle/>
          <a:p>
            <a:pPr algn="l"/>
            <a:r>
              <a:rPr lang="en-US" dirty="0" smtClean="0"/>
              <a:t>Add a Java Class…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295400"/>
            <a:ext cx="64008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343400"/>
            <a:ext cx="30575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rot="5400000" flipH="1" flipV="1">
            <a:off x="2819400" y="3429000"/>
            <a:ext cx="1371600" cy="7620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3657600" y="3733800"/>
            <a:ext cx="2133600" cy="10668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04800" y="6019800"/>
            <a:ext cx="2590800" cy="457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 Windows Explorer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5334000" y="6019800"/>
            <a:ext cx="2590800" cy="457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 NetBeans</a:t>
            </a: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Step 3: Write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575" y="1219200"/>
            <a:ext cx="83248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/>
              <a:t>Step 4: 4 ways to Compile/Run program </a:t>
            </a:r>
            <a:br>
              <a:rPr lang="en-US" sz="3200" dirty="0" smtClean="0"/>
            </a:br>
            <a:r>
              <a:rPr lang="en-US" sz="3200" dirty="0" smtClean="0"/>
              <a:t>in NetBeans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2695575" cy="2066925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838200"/>
            <a:ext cx="5505450" cy="3829050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5" y="3590925"/>
            <a:ext cx="5248275" cy="30384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4933950"/>
            <a:ext cx="1771650" cy="1543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1825" y="609600"/>
            <a:ext cx="5895975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6200000" flipH="1">
            <a:off x="1524000" y="1524000"/>
            <a:ext cx="3962400" cy="32004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3576130"/>
            <a:ext cx="3914776" cy="305327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>
            <a:endCxn id="2050" idx="0"/>
          </p:cNvCxnSpPr>
          <p:nvPr/>
        </p:nvCxnSpPr>
        <p:spPr>
          <a:xfrm rot="16200000" flipH="1">
            <a:off x="752730" y="2295272"/>
            <a:ext cx="2433128" cy="128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users run Java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399"/>
          </a:xfrm>
        </p:spPr>
        <p:txBody>
          <a:bodyPr/>
          <a:lstStyle/>
          <a:p>
            <a:r>
              <a:rPr lang="en-US" sz="2800" dirty="0" smtClean="0"/>
              <a:t>Users can not run Java programs in NetBeans but in Java Runtime Environment (</a:t>
            </a:r>
            <a:r>
              <a:rPr lang="en-US" sz="2800" dirty="0" smtClean="0">
                <a:solidFill>
                  <a:srgbClr val="FF0000"/>
                </a:solidFill>
              </a:rPr>
              <a:t>jre</a:t>
            </a:r>
            <a:r>
              <a:rPr lang="en-US" sz="2800" dirty="0" smtClean="0"/>
              <a:t>) installed </a:t>
            </a:r>
            <a:r>
              <a:rPr lang="en-US" sz="2800" smtClean="0"/>
              <a:t>(Java.exe) </a:t>
            </a:r>
            <a:r>
              <a:rPr lang="en-US" sz="2800" dirty="0" smtClean="0"/>
              <a:t>and related files</a:t>
            </a:r>
          </a:p>
          <a:p>
            <a:r>
              <a:rPr lang="en-US" sz="2800" dirty="0" smtClean="0"/>
              <a:t>Syntax for running a Java program: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434" y="3657600"/>
            <a:ext cx="9014366" cy="2071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28600" y="59436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Re-try  it using</a:t>
            </a:r>
            <a:r>
              <a:rPr lang="en-US" b="1" dirty="0" smtClean="0"/>
              <a:t> Helloworld,  helloworld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Give comments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01 - Getting started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533400" y="1524000"/>
            <a:ext cx="8229600" cy="47545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About the Java Technology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What can Java Technology do?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How can Java support platform-independence?  </a:t>
            </a: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Java Platform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Set up Environment Variables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The first Java program </a:t>
            </a:r>
            <a:r>
              <a:rPr lang="en-US" dirty="0"/>
              <a:t>in the </a:t>
            </a:r>
            <a:r>
              <a:rPr lang="en-US" dirty="0" smtClean="0"/>
              <a:t>NetBeans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Structure of a Java program</a:t>
            </a:r>
            <a:r>
              <a:rPr lang="en-US" dirty="0" smtClean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End users run Java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users run Java Programs…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1"/>
            <a:ext cx="3657600" cy="1981200"/>
          </a:xfrm>
        </p:spPr>
        <p:txBody>
          <a:bodyPr/>
          <a:lstStyle/>
          <a:p>
            <a:r>
              <a:rPr lang="en-US" sz="2400" dirty="0" smtClean="0"/>
              <a:t>If the environment variable was setup with “</a:t>
            </a:r>
            <a:r>
              <a:rPr lang="en-US" sz="2400" dirty="0" smtClean="0">
                <a:solidFill>
                  <a:srgbClr val="FF0000"/>
                </a:solidFill>
              </a:rPr>
              <a:t>.;</a:t>
            </a:r>
            <a:r>
              <a:rPr lang="en-US" sz="2400" dirty="0" smtClean="0"/>
              <a:t>”, we can run it at the working folder as: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0974" y="1219200"/>
            <a:ext cx="5076826" cy="215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352800"/>
            <a:ext cx="8239016" cy="244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5400675"/>
            <a:ext cx="3581400" cy="1457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52400" y="58674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K:</a:t>
            </a:r>
            <a:r>
              <a:rPr lang="en-US" dirty="0" smtClean="0"/>
              <a:t>  Change working drive to K</a:t>
            </a:r>
          </a:p>
          <a:p>
            <a:r>
              <a:rPr lang="en-US" b="1" dirty="0" smtClean="0"/>
              <a:t>cd</a:t>
            </a:r>
            <a:r>
              <a:rPr lang="en-US" dirty="0" smtClean="0"/>
              <a:t>  Change working directory</a:t>
            </a:r>
            <a:endParaRPr lang="en-US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users run Java Programs…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1"/>
            <a:ext cx="2667000" cy="2666999"/>
          </a:xfrm>
        </p:spPr>
        <p:txBody>
          <a:bodyPr/>
          <a:lstStyle/>
          <a:p>
            <a:r>
              <a:rPr lang="en-US" sz="2400" dirty="0" smtClean="0"/>
              <a:t>Developer should support end users an easier way to run the program: </a:t>
            </a:r>
            <a:r>
              <a:rPr lang="en-US" sz="2400" b="1" dirty="0" smtClean="0"/>
              <a:t>a BAT file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409700"/>
            <a:ext cx="61722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419600"/>
            <a:ext cx="78867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01 - Getting started</a:t>
            </a:r>
            <a:endParaRPr lang="en-US" altLang="en-US" dirty="0" smtClean="0">
              <a:solidFill>
                <a:srgbClr val="898989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Explain JDK and its tools</a:t>
            </a:r>
          </a:p>
        </p:txBody>
      </p:sp>
      <p:sp>
        <p:nvSpPr>
          <p:cNvPr id="162820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  <a:defRPr/>
            </a:pPr>
            <a:r>
              <a:rPr lang="en-US" sz="2600" dirty="0"/>
              <a:t>javac (Java compiler)</a:t>
            </a:r>
          </a:p>
          <a:p>
            <a:pPr>
              <a:buClr>
                <a:schemeClr val="tx1"/>
              </a:buClr>
              <a:defRPr/>
            </a:pPr>
            <a:endParaRPr lang="en-US" sz="2600" dirty="0"/>
          </a:p>
          <a:p>
            <a:pPr>
              <a:buClr>
                <a:schemeClr val="tx1"/>
              </a:buClr>
              <a:defRPr/>
            </a:pPr>
            <a:endParaRPr lang="en-US" sz="2600" dirty="0"/>
          </a:p>
          <a:p>
            <a:pPr>
              <a:buClr>
                <a:schemeClr val="tx1"/>
              </a:buClr>
              <a:defRPr/>
            </a:pPr>
            <a:r>
              <a:rPr lang="en-US" sz="2600" dirty="0"/>
              <a:t>java (Java interpreter)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38600"/>
            <a:ext cx="869632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47800"/>
            <a:ext cx="502920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895600"/>
            <a:ext cx="50292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70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01 - Getting started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sz="4000" b="1" dirty="0"/>
              <a:t>A Closer Look at the "Hello World!" Application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b="1" i="1" dirty="0" smtClean="0"/>
              <a:t>Comments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 smtClean="0"/>
              <a:t>Traditional  </a:t>
            </a:r>
            <a:r>
              <a:rPr lang="en-US" sz="2000" b="1" dirty="0" smtClean="0">
                <a:solidFill>
                  <a:srgbClr val="FF0000"/>
                </a:solidFill>
              </a:rPr>
              <a:t>/*this is a comment*/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 smtClean="0"/>
              <a:t>Comment to line end </a:t>
            </a:r>
            <a:r>
              <a:rPr lang="en-US" sz="2000" b="1" dirty="0" smtClean="0">
                <a:solidFill>
                  <a:srgbClr val="FF0000"/>
                </a:solidFill>
              </a:rPr>
              <a:t>//this is an end of line comment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b="1" i="1" dirty="0" smtClean="0"/>
              <a:t>Class declaration 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public class ClassName { ... } 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 smtClean="0"/>
              <a:t>For </a:t>
            </a:r>
            <a:r>
              <a:rPr lang="en-US" sz="2000" dirty="0"/>
              <a:t>example: public class </a:t>
            </a:r>
            <a:r>
              <a:rPr lang="en-US" sz="2000" dirty="0" smtClean="0"/>
              <a:t>HelloWord { </a:t>
            </a:r>
            <a:r>
              <a:rPr lang="en-US" sz="2000" dirty="0"/>
              <a:t>... </a:t>
            </a:r>
            <a:r>
              <a:rPr lang="en-US" sz="2000" dirty="0" smtClean="0"/>
              <a:t>}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b="1" i="1" dirty="0"/>
              <a:t>The main Method </a:t>
            </a:r>
            <a:r>
              <a:rPr lang="en-US" sz="2400" b="1" i="1" dirty="0" smtClean="0"/>
              <a:t>– </a:t>
            </a:r>
            <a:r>
              <a:rPr lang="en-US" sz="2400" b="1" i="1" u="sng" dirty="0" smtClean="0"/>
              <a:t>Entry point </a:t>
            </a:r>
            <a:r>
              <a:rPr lang="en-US" sz="2400" b="1" i="1" dirty="0" smtClean="0"/>
              <a:t>of Java program</a:t>
            </a:r>
            <a:endParaRPr lang="en-US" sz="2400" b="1" i="1" dirty="0"/>
          </a:p>
          <a:p>
            <a:pPr lvl="2"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b="1" dirty="0" smtClean="0">
                <a:solidFill>
                  <a:srgbClr val="FF0000"/>
                </a:solidFill>
              </a:rPr>
              <a:t>public </a:t>
            </a:r>
            <a:r>
              <a:rPr lang="en-US" sz="1800" b="1" dirty="0">
                <a:solidFill>
                  <a:srgbClr val="FF0000"/>
                </a:solidFill>
              </a:rPr>
              <a:t>static void main(String[] args) </a:t>
            </a:r>
            <a:r>
              <a:rPr lang="en-US" sz="1800" b="1" dirty="0" smtClean="0">
                <a:solidFill>
                  <a:srgbClr val="FF0000"/>
                </a:solidFill>
              </a:rPr>
              <a:t>{..}</a:t>
            </a:r>
          </a:p>
          <a:p>
            <a:pPr lvl="2"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dirty="0"/>
              <a:t> public and static can be written in either </a:t>
            </a:r>
            <a:r>
              <a:rPr lang="en-US" sz="1800" dirty="0" smtClean="0"/>
              <a:t>order</a:t>
            </a:r>
          </a:p>
          <a:p>
            <a:pPr lvl="2"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b="1" dirty="0">
                <a:solidFill>
                  <a:srgbClr val="0070C0"/>
                </a:solidFill>
              </a:rPr>
              <a:t>The main method accepts a single argument: an array of elements of type </a:t>
            </a:r>
            <a:r>
              <a:rPr lang="en-US" sz="1800" b="1" dirty="0" smtClean="0">
                <a:solidFill>
                  <a:srgbClr val="0070C0"/>
                </a:solidFill>
              </a:rPr>
              <a:t>String. A demonstration for passing strings to the main method will be presented in the next session.</a:t>
            </a:r>
            <a:endParaRPr lang="en-US" sz="1800" dirty="0"/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847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01 - Getting started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 Common Problems (and Their Solutions)</a:t>
            </a:r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/>
              <a:t>Compiler Problems</a:t>
            </a:r>
          </a:p>
          <a:p>
            <a:pPr marL="400050" lvl="2" indent="0">
              <a:buNone/>
            </a:pPr>
            <a:r>
              <a:rPr lang="en-US" dirty="0" smtClean="0">
                <a:solidFill>
                  <a:srgbClr val="FF0000"/>
                </a:solidFill>
                <a:cs typeface="Arial" pitchFamily="34" charset="0"/>
              </a:rPr>
              <a:t>'javac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' is not recognized as an internal or external command, operable program or batch file</a:t>
            </a:r>
          </a:p>
          <a:p>
            <a:pPr marL="400050" lvl="2" indent="0">
              <a:buNone/>
            </a:pPr>
            <a:r>
              <a:rPr lang="en-US" b="1" dirty="0" smtClean="0">
                <a:solidFill>
                  <a:srgbClr val="0070C0"/>
                </a:solidFill>
                <a:cs typeface="Arial" pitchFamily="34" charset="0"/>
              </a:rPr>
              <a:t>-&gt;Updating </a:t>
            </a:r>
            <a:r>
              <a:rPr lang="en-US" b="1" dirty="0">
                <a:solidFill>
                  <a:srgbClr val="0070C0"/>
                </a:solidFill>
                <a:cs typeface="Arial" pitchFamily="34" charset="0"/>
              </a:rPr>
              <a:t>the PATH variable in the JDK</a:t>
            </a:r>
          </a:p>
          <a:p>
            <a:pPr marL="742950" lvl="2" indent="-342900"/>
            <a:r>
              <a:rPr lang="en-US" dirty="0">
                <a:cs typeface="Arial" pitchFamily="34" charset="0"/>
              </a:rPr>
              <a:t>Syntax Errors (All Platforms)</a:t>
            </a:r>
          </a:p>
          <a:p>
            <a:pPr marL="742950" lvl="2" indent="-342900"/>
            <a:r>
              <a:rPr lang="en-US" dirty="0">
                <a:cs typeface="Arial" pitchFamily="34" charset="0"/>
              </a:rPr>
              <a:t>Semantic Errors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/>
              <a:t>Runtime Problems</a:t>
            </a:r>
          </a:p>
          <a:p>
            <a:pPr marL="742950" lvl="2" indent="-342900"/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Exception in thread "main" </a:t>
            </a:r>
            <a:r>
              <a:rPr lang="en-US" dirty="0" smtClean="0">
                <a:solidFill>
                  <a:srgbClr val="FF0000"/>
                </a:solidFill>
                <a:cs typeface="Arial" pitchFamily="34" charset="0"/>
              </a:rPr>
              <a:t>java.lang.NoClassDefFoundError</a:t>
            </a:r>
            <a:endParaRPr lang="en-US" dirty="0" smtClean="0">
              <a:solidFill>
                <a:srgbClr val="0070C0"/>
              </a:solidFill>
              <a:cs typeface="Arial" pitchFamily="34" charset="0"/>
            </a:endParaRPr>
          </a:p>
          <a:p>
            <a:pPr marL="742950" lvl="2" indent="-342900"/>
            <a:r>
              <a:rPr lang="en-US" dirty="0">
                <a:solidFill>
                  <a:srgbClr val="FF0000"/>
                </a:solidFill>
              </a:rPr>
              <a:t>Could not find or load main class </a:t>
            </a:r>
            <a:r>
              <a:rPr lang="en-US" dirty="0" smtClean="0">
                <a:solidFill>
                  <a:srgbClr val="FF0000"/>
                </a:solidFill>
              </a:rPr>
              <a:t>HelloWorld.class</a:t>
            </a:r>
            <a:endParaRPr lang="en-US" dirty="0">
              <a:solidFill>
                <a:srgbClr val="FF0000"/>
              </a:solidFill>
              <a:cs typeface="Arial" pitchFamily="34" charset="0"/>
            </a:endParaRPr>
          </a:p>
          <a:p>
            <a:pPr>
              <a:buClrTx/>
              <a:buSzTx/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400800" y="5257800"/>
            <a:ext cx="2209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cs typeface="Arial" pitchFamily="34" charset="0"/>
              </a:rPr>
              <a:t>Classname is incorrect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0768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01 - Getting started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600" b="1" dirty="0"/>
              <a:t> </a:t>
            </a:r>
            <a:r>
              <a:rPr lang="en-US" sz="3600" b="1" dirty="0" smtClean="0"/>
              <a:t>Try and Explore</a:t>
            </a:r>
            <a:endParaRPr lang="en-US" sz="36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8600" y="2026920"/>
          <a:ext cx="86868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Change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To – If no error, try run it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public class HelloWorld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public class HelloWorld2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public class HelloWorld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class HelloWorld2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public static void main(String[] args)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public static void main(String args[])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public static void main(String[] args)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public void main(String[] args)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public static void main(String[] args)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void main(String[] args)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68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01 - Getting started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 smtClean="0"/>
              <a:t>Summary</a:t>
            </a:r>
            <a:endParaRPr lang="en-US" sz="4000" b="1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An overview of Java technology as a whole.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What to download, what to install, and what to type, for creating a simple "Hello World!" application.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Discusses the "Hello World!" application.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Trouble compiling or running the programs.</a:t>
            </a:r>
          </a:p>
        </p:txBody>
      </p:sp>
    </p:spTree>
    <p:extLst>
      <p:ext uri="{BB962C8B-B14F-4D97-AF65-F5344CB8AC3E}">
        <p14:creationId xmlns:p14="http://schemas.microsoft.com/office/powerpoint/2010/main" val="10515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01 - Getting started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About the Java </a:t>
            </a:r>
            <a:r>
              <a:rPr lang="en-US" sz="4000" b="1" dirty="0" smtClean="0"/>
              <a:t>Technology(1)</a:t>
            </a:r>
            <a:endParaRPr lang="en-US" sz="4000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534400" cy="5257800"/>
          </a:xfrm>
        </p:spPr>
        <p:txBody>
          <a:bodyPr/>
          <a:lstStyle/>
          <a:p>
            <a:r>
              <a:rPr lang="en-US" sz="2800" b="1" i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History</a:t>
            </a:r>
            <a:endParaRPr lang="en-US" sz="2800" dirty="0" smtClean="0">
              <a:solidFill>
                <a:srgbClr val="002060"/>
              </a:solidFill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1990, James Gosling, Bill Joy, Patrick Naughton(Sun Microsystem) developed the Oak language for embedding programs to devices such as VCR, PDA (personal data assistant). The Oak programs require: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		</a:t>
            </a:r>
            <a:r>
              <a:rPr lang="en-US" sz="2000" dirty="0" smtClean="0">
                <a:latin typeface="Arial" charset="0"/>
                <a:cs typeface="Arial" charset="0"/>
              </a:rPr>
              <a:t>- Platform independent/- Extremely reliable/ - Compact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1993, interactive TV and PDA failed, Internet and Web were introduced, </a:t>
            </a:r>
            <a:r>
              <a:rPr lang="en-US" sz="2400" b="1" dirty="0" smtClean="0">
                <a:latin typeface="Arial" charset="0"/>
                <a:cs typeface="Arial" charset="0"/>
              </a:rPr>
              <a:t>Sun</a:t>
            </a:r>
            <a:r>
              <a:rPr lang="en-US" sz="2400" dirty="0" smtClean="0">
                <a:latin typeface="Arial" charset="0"/>
                <a:cs typeface="Arial" charset="0"/>
              </a:rPr>
              <a:t> change the Oak to an internet-development environment with a new project, named </a:t>
            </a:r>
            <a:r>
              <a:rPr lang="en-US" sz="2400" b="1" dirty="0" smtClean="0">
                <a:latin typeface="Arial" charset="0"/>
                <a:cs typeface="Arial" charset="0"/>
              </a:rPr>
              <a:t>Java</a:t>
            </a:r>
            <a:r>
              <a:rPr lang="en-US" sz="2400" dirty="0" smtClean="0">
                <a:latin typeface="Arial" charset="0"/>
                <a:cs typeface="Arial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1994, the Sun’s </a:t>
            </a:r>
            <a:r>
              <a:rPr lang="en-US" sz="2400" i="1" dirty="0" smtClean="0">
                <a:latin typeface="Arial" charset="0"/>
                <a:cs typeface="Arial" charset="0"/>
              </a:rPr>
              <a:t>HotJava</a:t>
            </a:r>
            <a:r>
              <a:rPr lang="en-US" sz="2400" dirty="0" smtClean="0">
                <a:latin typeface="Arial" charset="0"/>
                <a:cs typeface="Arial" charset="0"/>
              </a:rPr>
              <a:t> </a:t>
            </a:r>
            <a:r>
              <a:rPr lang="en-US" sz="2400" i="1" dirty="0" smtClean="0">
                <a:latin typeface="Arial" charset="0"/>
                <a:cs typeface="Arial" charset="0"/>
              </a:rPr>
              <a:t>Browser was introduced</a:t>
            </a:r>
            <a:r>
              <a:rPr lang="en-US" sz="2400" dirty="0" smtClean="0">
                <a:latin typeface="Arial" charset="0"/>
                <a:cs typeface="Arial" charset="0"/>
              </a:rPr>
              <a:t> (written using Java). It showed the strength of Java applets and abilities to develop Java application.</a:t>
            </a:r>
          </a:p>
        </p:txBody>
      </p:sp>
    </p:spTree>
    <p:extLst>
      <p:ext uri="{BB962C8B-B14F-4D97-AF65-F5344CB8AC3E}">
        <p14:creationId xmlns:p14="http://schemas.microsoft.com/office/powerpoint/2010/main" val="35296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01 - Getting started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 smtClean="0"/>
              <a:t>About the Java Technology(2)</a:t>
            </a:r>
            <a:endParaRPr lang="en-US" sz="4000" b="1" dirty="0"/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457200" y="1524000"/>
            <a:ext cx="80010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i="1" dirty="0" smtClean="0">
                <a:solidFill>
                  <a:srgbClr val="002060"/>
                </a:solidFill>
              </a:rPr>
              <a:t>History…</a:t>
            </a:r>
            <a:r>
              <a:rPr lang="en-US" sz="2800" b="1" dirty="0" smtClean="0"/>
              <a:t> </a:t>
            </a:r>
          </a:p>
          <a:p>
            <a:endParaRPr lang="en-US" sz="2800" b="1" dirty="0" smtClean="0"/>
          </a:p>
          <a:p>
            <a:pPr>
              <a:buFont typeface="Arial" charset="0"/>
              <a:buChar char="•"/>
            </a:pPr>
            <a:r>
              <a:rPr lang="en-US" sz="2800" b="1" dirty="0" smtClean="0"/>
              <a:t>Embedded </a:t>
            </a:r>
            <a:r>
              <a:rPr lang="en-US" sz="2800" b="1" dirty="0"/>
              <a:t>Systems (1991 – 1994)</a:t>
            </a:r>
          </a:p>
          <a:p>
            <a:pPr>
              <a:buFont typeface="Arial" charset="0"/>
              <a:buChar char="•"/>
            </a:pPr>
            <a:r>
              <a:rPr lang="en-US" sz="2800" b="1" dirty="0"/>
              <a:t> A client – side Wonder (1995 – 1997)</a:t>
            </a:r>
          </a:p>
          <a:p>
            <a:pPr>
              <a:buFont typeface="Arial" charset="0"/>
              <a:buChar char="•"/>
            </a:pPr>
            <a:r>
              <a:rPr lang="en-US" sz="2800" b="1" dirty="0"/>
              <a:t> Moved into the Middle – tier (1997 – to present)</a:t>
            </a:r>
          </a:p>
          <a:p>
            <a:pPr>
              <a:buFont typeface="Arial" charset="0"/>
              <a:buChar char="•"/>
            </a:pPr>
            <a:r>
              <a:rPr lang="en-US" sz="2800" b="1" dirty="0"/>
              <a:t> Future: may gain more </a:t>
            </a:r>
            <a:r>
              <a:rPr lang="en-US" sz="2800" b="1" dirty="0" smtClean="0"/>
              <a:t>success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296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01 - Getting started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About the Java </a:t>
            </a:r>
            <a:r>
              <a:rPr lang="en-US" sz="4000" b="1" dirty="0" smtClean="0"/>
              <a:t>Technology(3)</a:t>
            </a:r>
            <a:endParaRPr lang="en-US" sz="4000" b="1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533400" y="1524000"/>
            <a:ext cx="8229600" cy="4525963"/>
          </a:xfrm>
        </p:spPr>
        <p:txBody>
          <a:bodyPr/>
          <a:lstStyle/>
          <a:p>
            <a:pPr marL="0" indent="0">
              <a:buClrTx/>
              <a:buSzTx/>
              <a:buNone/>
            </a:pPr>
            <a:r>
              <a:rPr lang="en-US" dirty="0"/>
              <a:t>The Java Programming </a:t>
            </a:r>
            <a:r>
              <a:rPr lang="en-US" dirty="0" smtClean="0"/>
              <a:t>Language is a high-level language. It’s </a:t>
            </a:r>
            <a:r>
              <a:rPr lang="en-US" b="1" dirty="0" smtClean="0">
                <a:solidFill>
                  <a:srgbClr val="002060"/>
                </a:solidFill>
              </a:rPr>
              <a:t>characteristics</a:t>
            </a:r>
            <a:r>
              <a:rPr lang="en-US" dirty="0" smtClean="0"/>
              <a:t>:</a:t>
            </a:r>
          </a:p>
          <a:p>
            <a:r>
              <a:rPr lang="en-US" dirty="0" smtClean="0"/>
              <a:t>Simple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Distributed</a:t>
            </a:r>
          </a:p>
          <a:p>
            <a:r>
              <a:rPr lang="en-US" dirty="0" smtClean="0"/>
              <a:t>Multithreaded</a:t>
            </a:r>
          </a:p>
          <a:p>
            <a:r>
              <a:rPr lang="en-US" dirty="0" smtClean="0"/>
              <a:t>Dynamic linking</a:t>
            </a:r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495800" y="2667000"/>
            <a:ext cx="4114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Architecture neutral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Portable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High performance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Robust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Secure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6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01 - Getting started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 smtClean="0"/>
              <a:t>What can Java Technology do?</a:t>
            </a:r>
            <a:endParaRPr lang="en-US" sz="4000" b="1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228600" y="1600201"/>
            <a:ext cx="3886200" cy="4419600"/>
          </a:xfrm>
        </p:spPr>
        <p:txBody>
          <a:bodyPr/>
          <a:lstStyle/>
          <a:p>
            <a:pPr>
              <a:buClrTx/>
              <a:buSzTx/>
              <a:buNone/>
            </a:pPr>
            <a:r>
              <a:rPr lang="en-US" sz="2800" b="1" dirty="0" smtClean="0"/>
              <a:t>Using Java, we can: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Development Tools.</a:t>
            </a:r>
            <a:endParaRPr lang="en-US" sz="2800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Application Programming Interface (API</a:t>
            </a:r>
            <a:r>
              <a:rPr lang="en-US" sz="2800" dirty="0" smtClean="0"/>
              <a:t>).</a:t>
            </a:r>
            <a:endParaRPr lang="en-US" sz="2800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Deployment </a:t>
            </a:r>
            <a:r>
              <a:rPr lang="en-US" sz="2800" dirty="0" smtClean="0"/>
              <a:t>Technologies.</a:t>
            </a:r>
            <a:endParaRPr lang="en-US" sz="2800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User Interface </a:t>
            </a:r>
            <a:r>
              <a:rPr lang="en-US" sz="2800" dirty="0" smtClean="0"/>
              <a:t>Toolkits.</a:t>
            </a:r>
            <a:endParaRPr lang="en-US" sz="2800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Integration </a:t>
            </a:r>
            <a:r>
              <a:rPr lang="en-US" sz="2800" dirty="0" smtClean="0"/>
              <a:t>Libraries.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267200" y="2286000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Font typeface="Wingdings" pitchFamily="2" charset="2"/>
              <a:buChar char="è"/>
            </a:pPr>
            <a:r>
              <a:rPr lang="en-US" sz="2400" dirty="0" smtClean="0">
                <a:sym typeface="Wingdings" pitchFamily="2" charset="2"/>
              </a:rPr>
              <a:t>Desktop Application ( Console App, GUI Apps)</a:t>
            </a:r>
          </a:p>
          <a:p>
            <a:pPr lvl="1">
              <a:buFont typeface="Wingdings" pitchFamily="2" charset="2"/>
              <a:buChar char="è"/>
            </a:pPr>
            <a:r>
              <a:rPr lang="en-US" sz="2400" dirty="0" smtClean="0">
                <a:sym typeface="Wingdings" pitchFamily="2" charset="2"/>
              </a:rPr>
              <a:t>Web-based Applications</a:t>
            </a:r>
          </a:p>
          <a:p>
            <a:pPr lvl="1">
              <a:buFont typeface="Wingdings" pitchFamily="2" charset="2"/>
              <a:buChar char="è"/>
            </a:pPr>
            <a:r>
              <a:rPr lang="en-US" sz="2400" dirty="0" smtClean="0">
                <a:sym typeface="Wingdings" pitchFamily="2" charset="2"/>
              </a:rPr>
              <a:t> Network-based Applications</a:t>
            </a:r>
          </a:p>
          <a:p>
            <a:pPr lvl="1">
              <a:buFont typeface="Wingdings" pitchFamily="2" charset="2"/>
              <a:buChar char="è"/>
            </a:pPr>
            <a:r>
              <a:rPr lang="en-US" sz="2400" dirty="0" smtClean="0">
                <a:sym typeface="Wingdings" pitchFamily="2" charset="2"/>
              </a:rPr>
              <a:t> Game</a:t>
            </a:r>
          </a:p>
          <a:p>
            <a:pPr lvl="1">
              <a:buFont typeface="Wingdings" pitchFamily="2" charset="2"/>
              <a:buChar char="è"/>
            </a:pPr>
            <a:r>
              <a:rPr lang="en-US" sz="2400" dirty="0" smtClean="0">
                <a:sym typeface="Wingdings" pitchFamily="2" charset="2"/>
              </a:rPr>
              <a:t> Distributed Applications</a:t>
            </a:r>
            <a:r>
              <a:rPr lang="vi-VN" sz="2400" dirty="0">
                <a:sym typeface="Wingdings" pitchFamily="2" charset="2"/>
              </a:rPr>
              <a:t> </a:t>
            </a:r>
            <a:r>
              <a:rPr lang="vi-VN" sz="2400" dirty="0" smtClean="0">
                <a:solidFill>
                  <a:srgbClr val="FF0000"/>
                </a:solidFill>
                <a:sym typeface="Wingdings" pitchFamily="2" charset="2"/>
              </a:rPr>
              <a:t>Ứng dụng phân tán</a:t>
            </a:r>
            <a:r>
              <a:rPr lang="vi-VN" sz="2400" dirty="0" smtClean="0">
                <a:sym typeface="Wingdings" pitchFamily="2" charset="2"/>
              </a:rPr>
              <a:t>)</a:t>
            </a:r>
            <a:endParaRPr lang="en-US" sz="2400" dirty="0" smtClean="0">
              <a:sym typeface="Wingdings" pitchFamily="2" charset="2"/>
            </a:endParaRPr>
          </a:p>
          <a:p>
            <a:pPr lvl="1">
              <a:buFont typeface="Wingdings" pitchFamily="2" charset="2"/>
              <a:buChar char="è"/>
            </a:pPr>
            <a:r>
              <a:rPr lang="en-US" sz="2400" dirty="0" smtClean="0">
                <a:sym typeface="Wingdings" pitchFamily="2" charset="2"/>
              </a:rPr>
              <a:t> Embedding Application (Apps on Devices)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243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01 - Getting started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 smtClean="0"/>
              <a:t>How can Java support platform-independence?</a:t>
            </a:r>
            <a:endParaRPr lang="en-US" sz="4000" b="1" dirty="0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5334000" y="1933575"/>
            <a:ext cx="2438400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file.java (plain text)</a:t>
            </a:r>
            <a:endParaRPr lang="en-US" b="1" dirty="0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4876800" y="2695575"/>
            <a:ext cx="3276600" cy="838200"/>
          </a:xfrm>
          <a:prstGeom prst="wedgeEllipseCallout">
            <a:avLst>
              <a:gd name="adj1" fmla="val -40866"/>
              <a:gd name="adj2" fmla="val 26662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 dirty="0"/>
              <a:t>Java Compiler</a:t>
            </a:r>
          </a:p>
          <a:p>
            <a:pPr algn="ctr"/>
            <a:r>
              <a:rPr lang="en-US" b="1" dirty="0"/>
              <a:t>Javac.exe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4876800" y="3838575"/>
            <a:ext cx="3657600" cy="784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Platform-Independent</a:t>
            </a:r>
          </a:p>
          <a:p>
            <a:pPr algn="ctr">
              <a:spcBef>
                <a:spcPct val="50000"/>
              </a:spcBef>
            </a:pPr>
            <a:r>
              <a:rPr lang="en-US" dirty="0"/>
              <a:t>Java </a:t>
            </a:r>
            <a:r>
              <a:rPr lang="en-US" dirty="0" smtClean="0"/>
              <a:t> byte-code: </a:t>
            </a:r>
            <a:r>
              <a:rPr lang="en-US" b="1" dirty="0"/>
              <a:t>file.class</a:t>
            </a: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4114800" y="5057775"/>
            <a:ext cx="4953000" cy="64611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FFC000"/>
                </a:solidFill>
              </a:rPr>
              <a:t>Java Runtime Interpreter / Java Virtual Machine  </a:t>
            </a:r>
            <a:r>
              <a:rPr lang="en-US" b="1" dirty="0" smtClean="0">
                <a:solidFill>
                  <a:srgbClr val="FFC000"/>
                </a:solidFill>
              </a:rPr>
              <a:t>(java.exe)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4114800" y="5730875"/>
            <a:ext cx="1447800" cy="369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IBM</a:t>
            </a: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5754688" y="5730875"/>
            <a:ext cx="1636712" cy="369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Macintosh</a:t>
            </a: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7683500" y="5730875"/>
            <a:ext cx="1384300" cy="369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Sparc</a:t>
            </a:r>
          </a:p>
        </p:txBody>
      </p:sp>
      <p:sp>
        <p:nvSpPr>
          <p:cNvPr id="29" name="Line 18"/>
          <p:cNvSpPr>
            <a:spLocks noChangeShapeType="1"/>
          </p:cNvSpPr>
          <p:nvPr/>
        </p:nvSpPr>
        <p:spPr bwMode="auto">
          <a:xfrm>
            <a:off x="6553200" y="23145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0" name="Line 19"/>
          <p:cNvSpPr>
            <a:spLocks noChangeShapeType="1"/>
          </p:cNvSpPr>
          <p:nvPr/>
        </p:nvSpPr>
        <p:spPr bwMode="auto">
          <a:xfrm>
            <a:off x="6553200" y="35337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1" name="Line 20"/>
          <p:cNvSpPr>
            <a:spLocks noChangeShapeType="1"/>
          </p:cNvSpPr>
          <p:nvPr/>
        </p:nvSpPr>
        <p:spPr bwMode="auto">
          <a:xfrm>
            <a:off x="6629400" y="46767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67175"/>
            <a:ext cx="40767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552575"/>
            <a:ext cx="40767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" name="Straight Arrow Connector 33"/>
          <p:cNvCxnSpPr/>
          <p:nvPr/>
        </p:nvCxnSpPr>
        <p:spPr>
          <a:xfrm>
            <a:off x="2743200" y="2924175"/>
            <a:ext cx="2438400" cy="1524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743200" y="5591175"/>
            <a:ext cx="24384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6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01 - Getting started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 smtClean="0"/>
              <a:t>Java Virtual Machine</a:t>
            </a:r>
            <a:endParaRPr lang="en-US" sz="4000" b="1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228600" y="1600200"/>
            <a:ext cx="3505200" cy="3809999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1800" dirty="0" smtClean="0"/>
              <a:t>The Java Virtual Machine is an abstract computing machine. Like a real computing machine, </a:t>
            </a:r>
            <a:r>
              <a:rPr lang="en-US" sz="1800" u="sng" dirty="0" smtClean="0"/>
              <a:t>it has an instruction set and manipulates various memory areas at run time</a:t>
            </a:r>
            <a:r>
              <a:rPr lang="en-US" sz="1800" dirty="0" smtClean="0"/>
              <a:t>. It is reasonably common to implement a programming language using a virtual machine; the best-known virtual machine may be the P-Code machine of UCSD Pascal.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228600" y="57150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rgbClr val="002060"/>
                </a:solidFill>
              </a:rPr>
              <a:t>More details:</a:t>
            </a:r>
          </a:p>
          <a:p>
            <a:r>
              <a:rPr lang="en-US" b="1" smtClean="0">
                <a:solidFill>
                  <a:srgbClr val="002060"/>
                </a:solidFill>
              </a:rPr>
              <a:t>https</a:t>
            </a:r>
            <a:r>
              <a:rPr lang="en-US" b="1" dirty="0" smtClean="0">
                <a:solidFill>
                  <a:srgbClr val="002060"/>
                </a:solidFill>
              </a:rPr>
              <a:t>://docs.oracle.com/javase/specs/jvms/se8/html/jvms-1.html#jvms-1.1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1343025"/>
            <a:ext cx="4914900" cy="34575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810000" y="4964668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http://en.wikipedia.org/wiki/Java_virtual_machine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6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01 - Getting started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 smtClean="0"/>
              <a:t>Java Platform</a:t>
            </a:r>
            <a:endParaRPr lang="en-US" sz="4000" b="1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0" y="1600201"/>
            <a:ext cx="8686800" cy="2590800"/>
          </a:xfrm>
        </p:spPr>
        <p:txBody>
          <a:bodyPr/>
          <a:lstStyle/>
          <a:p>
            <a:pPr marL="914400" lvl="3" indent="-457200">
              <a:buFont typeface="Arial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A platform</a:t>
            </a:r>
            <a:r>
              <a:rPr lang="en-US" sz="2800" dirty="0">
                <a:cs typeface="Arial" pitchFamily="34" charset="0"/>
              </a:rPr>
              <a:t> is the hardware or software environment in which a program runs.</a:t>
            </a:r>
          </a:p>
          <a:p>
            <a:pPr marL="914400" lvl="3" indent="-457200">
              <a:buFont typeface="Arial" pitchFamily="34" charset="0"/>
              <a:buChar char="•"/>
            </a:pPr>
            <a:r>
              <a:rPr lang="en-US" sz="2800" dirty="0">
                <a:cs typeface="Arial" pitchFamily="34" charset="0"/>
              </a:rPr>
              <a:t>The Java platform has two components:</a:t>
            </a:r>
          </a:p>
          <a:p>
            <a:pPr marL="1257300" lvl="6" indent="-342900">
              <a:buFont typeface="Arial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 Java Virtual Machine</a:t>
            </a:r>
          </a:p>
          <a:p>
            <a:pPr marL="1257300" lvl="6" indent="-342900">
              <a:buFont typeface="Arial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 Java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pplication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rogramming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nterface (API)</a:t>
            </a:r>
          </a:p>
          <a:p>
            <a:pPr marL="342900" lvl="1" indent="-342900">
              <a:buFont typeface="Arial" charset="0"/>
              <a:buChar char="•"/>
            </a:pPr>
            <a:endParaRPr lang="en-US" sz="3200" dirty="0"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981200" y="4419600"/>
            <a:ext cx="4773147" cy="1838324"/>
            <a:chOff x="2770653" y="4486276"/>
            <a:chExt cx="4773147" cy="1838324"/>
          </a:xfrm>
        </p:grpSpPr>
        <p:pic>
          <p:nvPicPr>
            <p:cNvPr id="2050" name="Picture 2" descr="Figure showing MyProgram.java, API, Java Virtual Machine, and Hardware-Based Platfor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0653" y="4486276"/>
              <a:ext cx="3850344" cy="1838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486400" y="57912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Operating System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42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2775</TotalTime>
  <Words>1168</Words>
  <Application>Microsoft Office PowerPoint</Application>
  <PresentationFormat>Trình chiếu Trên màn hình (4:3)</PresentationFormat>
  <Paragraphs>208</Paragraphs>
  <Slides>26</Slides>
  <Notes>12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Theme</vt:lpstr>
      <vt:lpstr>Session 01  Getting Started  (http://docs.oracle.com/javase/tutorial/getStarted/ index.html)</vt:lpstr>
      <vt:lpstr>Objectives</vt:lpstr>
      <vt:lpstr>About the Java Technology(1)</vt:lpstr>
      <vt:lpstr>About the Java Technology(2)</vt:lpstr>
      <vt:lpstr>About the Java Technology(3)</vt:lpstr>
      <vt:lpstr>What can Java Technology do?</vt:lpstr>
      <vt:lpstr>How can Java support platform-independence?</vt:lpstr>
      <vt:lpstr>Java Virtual Machine</vt:lpstr>
      <vt:lpstr>Java Platform</vt:lpstr>
      <vt:lpstr>Set up Environment Variables</vt:lpstr>
      <vt:lpstr>The first Java program in the NetBeans</vt:lpstr>
      <vt:lpstr>Step 1- New Project </vt:lpstr>
      <vt:lpstr>New Project…: Initial Project Structure</vt:lpstr>
      <vt:lpstr>Step 2: Add a Java Class</vt:lpstr>
      <vt:lpstr>Add a Java Class…</vt:lpstr>
      <vt:lpstr>Step 3: Write code</vt:lpstr>
      <vt:lpstr>Step 4: 4 ways to Compile/Run program  in NetBeans</vt:lpstr>
      <vt:lpstr>Result:</vt:lpstr>
      <vt:lpstr>End users run Java Programs</vt:lpstr>
      <vt:lpstr>End users run Java Programs…</vt:lpstr>
      <vt:lpstr>End users run Java Programs…</vt:lpstr>
      <vt:lpstr>Explain JDK and its tools</vt:lpstr>
      <vt:lpstr>A Closer Look at the "Hello World!" Application</vt:lpstr>
      <vt:lpstr> Common Problems (and Their Solutions)</vt:lpstr>
      <vt:lpstr> Try and Explore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Nguyen Quy</cp:lastModifiedBy>
  <cp:revision>353</cp:revision>
  <dcterms:created xsi:type="dcterms:W3CDTF">2007-08-21T04:43:22Z</dcterms:created>
  <dcterms:modified xsi:type="dcterms:W3CDTF">2017-06-08T00:50:12Z</dcterms:modified>
</cp:coreProperties>
</file>