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1091" autoAdjust="0"/>
  </p:normalViewPr>
  <p:slideViewPr>
    <p:cSldViewPr>
      <p:cViewPr>
        <p:scale>
          <a:sx n="75" d="100"/>
          <a:sy n="75" d="100"/>
        </p:scale>
        <p:origin x="1224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Expression-oriented</a:t>
            </a:r>
            <a:r>
              <a:rPr lang="en-US" baseline="0" dirty="0" smtClean="0"/>
              <a:t> language: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Constant: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Expression: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6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ArrayCopyDemo { </a:t>
            </a:r>
          </a:p>
          <a:p>
            <a:r>
              <a:rPr lang="en-US" dirty="0" smtClean="0"/>
              <a:t>public static void main(String[] args) { </a:t>
            </a:r>
          </a:p>
          <a:p>
            <a:r>
              <a:rPr lang="en-US" dirty="0" smtClean="0"/>
              <a:t>char[] copyFrom = { 'd', 'e', 'c', 'a', 'f', 'f', 'e', 'i', 'n', 'a', 't', 'e', 'd' }; </a:t>
            </a:r>
          </a:p>
          <a:p>
            <a:r>
              <a:rPr lang="en-US" dirty="0" smtClean="0"/>
              <a:t>char[] copyTo = new char[7]; </a:t>
            </a:r>
          </a:p>
          <a:p>
            <a:r>
              <a:rPr lang="en-US" dirty="0" smtClean="0"/>
              <a:t>System.arraycopy(copyFrom, 2, copyTo, 0, 7); </a:t>
            </a:r>
          </a:p>
          <a:p>
            <a:r>
              <a:rPr lang="en-US" dirty="0" smtClean="0"/>
              <a:t>System.out.println(new String(copyTo));</a:t>
            </a:r>
          </a:p>
          <a:p>
            <a:r>
              <a:rPr lang="en-US" dirty="0" smtClean="0"/>
              <a:t>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Comments wisely: </a:t>
            </a:r>
            <a:r>
              <a:rPr lang="en-US" dirty="0" smtClean="0"/>
              <a:t>If there can be any doubt as to what a passage of code does, precede it with a comment.</a:t>
            </a:r>
          </a:p>
          <a:p>
            <a:r>
              <a:rPr lang="en-US" dirty="0" smtClean="0"/>
              <a:t>• Indent each comment to the same level as the block of code or statement to which it applies. </a:t>
            </a:r>
          </a:p>
          <a:p>
            <a:r>
              <a:rPr lang="en-US" dirty="0" smtClean="0"/>
              <a:t>• Make sure that all comments add value—don’t state the obvious, as in the following fairly useless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02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(</a:t>
            </a:r>
            <a:r>
              <a:rPr lang="en-US" sz="2400" b="0" dirty="0"/>
              <a:t>http://docs.oracle.com/javase/tutorial/java/index.html)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(1)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</a:t>
            </a:r>
            <a:r>
              <a:rPr lang="en-US" dirty="0" smtClean="0"/>
              <a:t>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 smtClean="0"/>
              <a:t>index.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 Dimensional Arrays (2)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anArray</a:t>
            </a:r>
            <a:r>
              <a:rPr lang="en-US" dirty="0" smtClean="0"/>
              <a:t>;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  <a:r>
              <a:rPr lang="en-US" dirty="0" smtClean="0">
                <a:latin typeface="Courier" pitchFamily="49" charset="0"/>
              </a:rPr>
              <a:t>float </a:t>
            </a:r>
            <a:r>
              <a:rPr lang="en-US" dirty="0">
                <a:latin typeface="Courier" pitchFamily="49" charset="0"/>
              </a:rPr>
              <a:t>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 smtClean="0">
                <a:latin typeface="Courier" pitchFamily="49" charset="0"/>
              </a:rPr>
              <a:t>	anArray </a:t>
            </a:r>
            <a:r>
              <a:rPr lang="en-US" dirty="0">
                <a:latin typeface="Courier" pitchFamily="49" charset="0"/>
              </a:rPr>
              <a:t>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</a:t>
            </a:r>
            <a:r>
              <a:rPr lang="en-US" dirty="0" smtClean="0"/>
              <a:t>class.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Array is a reference </a:t>
            </a:r>
            <a:r>
              <a:rPr lang="en-US" sz="2400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</a:t>
            </a:r>
            <a:r>
              <a:rPr lang="en-US" dirty="0" smtClean="0">
                <a:solidFill>
                  <a:srgbClr val="FFFF00"/>
                </a:solidFill>
              </a:rPr>
              <a:t>declare a matrix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int </a:t>
            </a:r>
            <a:r>
              <a:rPr lang="en-US" dirty="0" smtClean="0">
                <a:solidFill>
                  <a:srgbClr val="FFFF00"/>
                </a:solidFill>
              </a:rPr>
              <a:t>r=10</a:t>
            </a:r>
            <a:r>
              <a:rPr lang="en-US" dirty="0">
                <a:solidFill>
                  <a:srgbClr val="FFFF00"/>
                </a:solidFill>
              </a:rPr>
              <a:t>, c=5; // </a:t>
            </a:r>
            <a:r>
              <a:rPr lang="en-US" dirty="0" smtClean="0">
                <a:solidFill>
                  <a:srgbClr val="FFFF00"/>
                </a:solidFill>
              </a:rPr>
              <a:t>number of rows, columns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m= new </a:t>
            </a:r>
            <a:r>
              <a:rPr lang="en-US" dirty="0" smtClean="0">
                <a:solidFill>
                  <a:srgbClr val="FFFF00"/>
                </a:solidFill>
              </a:rPr>
              <a:t>int[r][</a:t>
            </a:r>
            <a:r>
              <a:rPr lang="en-US" dirty="0">
                <a:solidFill>
                  <a:srgbClr val="FFFF00"/>
                </a:solidFill>
              </a:rPr>
              <a:t>c]; // </a:t>
            </a:r>
            <a:r>
              <a:rPr lang="en-US" dirty="0" smtClean="0">
                <a:solidFill>
                  <a:srgbClr val="FFFF00"/>
                </a:solidFill>
              </a:rPr>
              <a:t>memory allocate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8000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</a:t>
            </a:r>
            <a:r>
              <a:rPr lang="en-US" sz="2800" dirty="0" smtClean="0"/>
              <a:t>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</a:t>
            </a:r>
            <a:r>
              <a:rPr lang="en-US" sz="2400" dirty="0" smtClean="0"/>
              <a:t>1; int </a:t>
            </a:r>
            <a:r>
              <a:rPr lang="en-US" sz="2400" dirty="0"/>
              <a:t>y = </a:t>
            </a:r>
            <a:r>
              <a:rPr lang="en-US" sz="2400" dirty="0" smtClean="0"/>
              <a:t>2; int </a:t>
            </a:r>
            <a:r>
              <a:rPr lang="en-US" sz="2400" dirty="0"/>
              <a:t>z = 3</a:t>
            </a:r>
            <a:r>
              <a:rPr lang="en-US" sz="2400" dirty="0" smtClean="0"/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 smtClean="0"/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taken from C-language</a:t>
            </a:r>
          </a:p>
          <a:p>
            <a:r>
              <a:rPr lang="en-US" dirty="0" smtClean="0"/>
              <a:t>Selection</a:t>
            </a:r>
          </a:p>
          <a:p>
            <a:pPr lvl="1">
              <a:buNone/>
            </a:pPr>
            <a:r>
              <a:rPr lang="en-US" dirty="0" smtClean="0"/>
              <a:t>if, if … else</a:t>
            </a:r>
          </a:p>
          <a:p>
            <a:pPr lvl="1">
              <a:buNone/>
            </a:pPr>
            <a:r>
              <a:rPr lang="en-US" dirty="0" smtClean="0"/>
              <a:t>switch (char/int exp)… case … default…</a:t>
            </a:r>
          </a:p>
          <a:p>
            <a:r>
              <a:rPr lang="en-US" dirty="0" smtClean="0"/>
              <a:t>Loops</a:t>
            </a:r>
          </a:p>
          <a:p>
            <a:pPr lvl="1">
              <a:buNone/>
            </a:pPr>
            <a:r>
              <a:rPr lang="en-US" dirty="0" smtClean="0"/>
              <a:t>for</a:t>
            </a:r>
          </a:p>
          <a:p>
            <a:pPr lvl="1">
              <a:buNone/>
            </a:pPr>
            <a:r>
              <a:rPr lang="en-US" dirty="0" smtClean="0"/>
              <a:t>do… while</a:t>
            </a:r>
          </a:p>
          <a:p>
            <a:pPr lvl="1">
              <a:buNone/>
            </a:pPr>
            <a:r>
              <a:rPr lang="en-US" dirty="0" smtClean="0"/>
              <a:t>While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/>
              <a:t>An enhanced </a:t>
            </a:r>
            <a:r>
              <a:rPr lang="en-US" sz="2400" dirty="0"/>
              <a:t>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</a:t>
            </a:r>
            <a:r>
              <a:rPr lang="en-US" sz="4000" dirty="0" smtClean="0"/>
              <a:t>type</a:t>
            </a:r>
            <a:endParaRPr lang="en-US" sz="4000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</a:t>
            </a:r>
            <a:r>
              <a:rPr lang="en-US" dirty="0" smtClean="0"/>
              <a:t>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</a:t>
            </a:r>
            <a:r>
              <a:rPr lang="en-US" dirty="0" smtClean="0"/>
              <a:t>";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</a:t>
            </a:r>
            <a:r>
              <a:rPr lang="en-US" dirty="0" smtClean="0"/>
              <a:t>foo“ + </a:t>
            </a:r>
            <a:r>
              <a:rPr lang="en-US" dirty="0"/>
              <a:t>"</a:t>
            </a:r>
            <a:r>
              <a:rPr lang="en-US" dirty="0" smtClean="0"/>
              <a:t>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</a:t>
            </a:r>
            <a:r>
              <a:rPr lang="en-US" dirty="0" smtClean="0"/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Type Conversions and Explicit Casting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some fundamentals of Java languages: Data types, variables, </a:t>
            </a:r>
            <a:r>
              <a:rPr lang="en-US" dirty="0" smtClean="0"/>
              <a:t>arrays, operators</a:t>
            </a:r>
            <a:r>
              <a:rPr lang="en-US" dirty="0"/>
              <a:t>, logic </a:t>
            </a:r>
            <a:r>
              <a:rPr lang="en-US" dirty="0" smtClean="0"/>
              <a:t>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Scope of the variable 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Input/Output Data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</a:t>
            </a:r>
            <a:r>
              <a:rPr lang="en-US" sz="2800" dirty="0" smtClean="0"/>
              <a:t>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</a:t>
            </a:r>
            <a:r>
              <a:rPr lang="en-US" sz="2400" dirty="0" smtClean="0"/>
              <a:t>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</a:t>
            </a:r>
            <a:r>
              <a:rPr lang="en-US" sz="2800" dirty="0" smtClean="0"/>
              <a:t>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</a:t>
            </a:r>
            <a:r>
              <a:rPr lang="en-US" sz="2800" dirty="0" smtClean="0"/>
              <a:t>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Opening </a:t>
            </a:r>
            <a:r>
              <a:rPr lang="en-US" sz="2400" dirty="0"/>
              <a:t>brace at the end of the line of code that starts a given block. Each closing brace goes on its own line, aligned with the first character of the line </a:t>
            </a:r>
            <a:r>
              <a:rPr lang="en-US" sz="2400" dirty="0" smtClean="0"/>
              <a:t>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</a:t>
            </a:r>
            <a:r>
              <a:rPr lang="en-US" sz="28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 smtClean="0"/>
              <a:t>Pass Arguments to the method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</a:t>
            </a:r>
            <a:r>
              <a:rPr lang="en-US" sz="4000" b="1" dirty="0" smtClean="0"/>
              <a:t>Object?(1)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</a:t>
            </a:r>
            <a:r>
              <a:rPr lang="en-US" dirty="0" smtClean="0"/>
              <a:t>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 </a:t>
            </a:r>
            <a:r>
              <a:rPr lang="en-US" dirty="0"/>
              <a:t>of real-world objects: your dog, your desk, your television set, your bicycle.</a:t>
            </a:r>
            <a:r>
              <a:rPr lang="en-US" dirty="0" smtClean="0"/>
              <a:t>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 smtClean="0">
                <a:solidFill>
                  <a:srgbClr val="FF0000"/>
                </a:solidFill>
              </a:rPr>
              <a:t>behavior</a:t>
            </a:r>
            <a:r>
              <a:rPr lang="en-US" i="1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Object?(2)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</a:t>
            </a:r>
            <a:r>
              <a:rPr lang="en-US" dirty="0" smtClean="0"/>
              <a:t>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object stores its state in </a:t>
            </a:r>
            <a:r>
              <a:rPr lang="en-US" i="1" dirty="0" smtClean="0"/>
              <a:t>fields</a:t>
            </a:r>
            <a:r>
              <a:rPr lang="en-US" dirty="0" smtClean="0"/>
              <a:t> </a:t>
            </a:r>
            <a:r>
              <a:rPr lang="en-US" dirty="0"/>
              <a:t>and exposes its behavior through </a:t>
            </a:r>
            <a:r>
              <a:rPr lang="en-US" i="1" dirty="0" smtClean="0"/>
              <a:t>methods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</a:t>
            </a:r>
            <a:r>
              <a:rPr lang="en-US" sz="4000" b="1" dirty="0" smtClean="0"/>
              <a:t>Object?(3)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objects provides a number of </a:t>
            </a:r>
            <a:r>
              <a:rPr lang="en-US" dirty="0" smtClean="0"/>
              <a:t>benefits: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Modularity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Information-hiding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</a:t>
            </a:r>
            <a:r>
              <a:rPr lang="en-US" dirty="0" smtClean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</a:t>
            </a:r>
            <a:r>
              <a:rPr lang="en-US" dirty="0" smtClean="0"/>
              <a:t>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i="1" dirty="0"/>
              <a:t>superclass</a:t>
            </a:r>
            <a:r>
              <a:rPr lang="en-US" sz="2400" dirty="0"/>
              <a:t> </a:t>
            </a:r>
            <a:r>
              <a:rPr lang="en-US" sz="2400" dirty="0" smtClean="0"/>
              <a:t>of MountainBike</a:t>
            </a:r>
            <a:r>
              <a:rPr lang="en-US" sz="2400" dirty="0"/>
              <a:t>, RoadBike</a:t>
            </a:r>
            <a:r>
              <a:rPr lang="en-US" sz="2400" dirty="0" smtClean="0"/>
              <a:t>, and TandemBike</a:t>
            </a:r>
          </a:p>
          <a:p>
            <a:pPr lvl="1">
              <a:buFont typeface="Arial" charset="0"/>
              <a:buChar char="•"/>
            </a:pPr>
            <a:endParaRPr lang="en-US" sz="2400" dirty="0" smtClean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b="1" dirty="0" smtClean="0">
                <a:latin typeface="Courier" pitchFamily="49" charset="0"/>
              </a:rPr>
              <a:t>extends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>
                <a:latin typeface="Courier" pitchFamily="49" charset="0"/>
              </a:rPr>
              <a:t>Bicycle {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new fields and methods defining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// </a:t>
            </a:r>
            <a:r>
              <a:rPr lang="en-US" sz="1800" dirty="0">
                <a:latin typeface="Courier" pitchFamily="49" charset="0"/>
              </a:rPr>
              <a:t>a mountain bike would go here </a:t>
            </a:r>
            <a:endParaRPr lang="en-US" sz="1800" dirty="0" smtClean="0">
              <a:latin typeface="Courier" pitchFamily="49" charset="0"/>
            </a:endParaRPr>
          </a:p>
          <a:p>
            <a:pPr marL="57150" indent="0">
              <a:buNone/>
            </a:pPr>
            <a:r>
              <a:rPr lang="en-US" sz="1800" dirty="0" smtClean="0">
                <a:latin typeface="Courier" pitchFamily="49" charset="0"/>
              </a:rPr>
              <a:t>}</a:t>
            </a:r>
            <a:endParaRPr lang="en-US" sz="1800" dirty="0">
              <a:latin typeface="Courier" pitchFamily="49" charset="0"/>
            </a:endParaRP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u="sng" dirty="0">
                <a:solidFill>
                  <a:srgbClr val="FF0000"/>
                </a:solidFill>
              </a:rPr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interface is a group of related methods with empty bodies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/ </a:t>
            </a:r>
            <a:r>
              <a:rPr lang="en-US" dirty="0">
                <a:latin typeface="Courier" pitchFamily="49" charset="0"/>
              </a:rPr>
              <a:t>wheel revolutions per minute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changeCadence(int newValue);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changeGear(int newValue);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speedUp(int increment);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void </a:t>
            </a:r>
            <a:r>
              <a:rPr lang="en-US" dirty="0">
                <a:latin typeface="Courier" pitchFamily="49" charset="0"/>
              </a:rPr>
              <a:t>applyBrakes(int decrement); 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core concepts behind object-oriented programming: </a:t>
            </a:r>
            <a:r>
              <a:rPr lang="en-US" dirty="0" smtClean="0"/>
              <a:t>objects, interfaces, </a:t>
            </a:r>
            <a:r>
              <a:rPr lang="en-US" dirty="0"/>
              <a:t>classes, and </a:t>
            </a:r>
            <a:r>
              <a:rPr lang="en-US" dirty="0" smtClean="0"/>
              <a:t>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</a:t>
            </a:r>
            <a:r>
              <a:rPr lang="en-US" sz="4000" dirty="0" smtClean="0"/>
              <a:t>Types - Variables</a:t>
            </a:r>
            <a:endParaRPr 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FF0000"/>
                </a:solidFill>
              </a:rPr>
              <a:t>primitive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u="sng" dirty="0" smtClean="0"/>
              <a:t>a simple non-object</a:t>
            </a:r>
            <a:r>
              <a:rPr lang="en-US" sz="2800" dirty="0" smtClean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45163"/>
              </p:ext>
            </p:extLst>
          </p:nvPr>
        </p:nvGraphicFramePr>
        <p:xfrm>
          <a:off x="3352800" y="1066800"/>
          <a:ext cx="5562601" cy="441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Minimum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Maximum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\uFFFF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byte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15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15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31</a:t>
                      </a:r>
                      <a:r>
                        <a:rPr lang="en-US" sz="2400" dirty="0" smtClean="0"/>
                        <a:t> –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-2</a:t>
                      </a:r>
                      <a:r>
                        <a:rPr lang="en-US" sz="2400" baseline="30000" dirty="0" smtClean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63</a:t>
                      </a:r>
                      <a:r>
                        <a:rPr lang="en-US" sz="2400" dirty="0" smtClean="0"/>
                        <a:t> - 1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float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double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boolean</a:t>
                      </a:r>
                      <a:endParaRPr lang="en-US" sz="24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true/false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Operators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02 - Learning the Java Language 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66970"/>
              </p:ext>
            </p:extLst>
          </p:nvPr>
        </p:nvGraphicFramePr>
        <p:xfrm>
          <a:off x="228600" y="1066800"/>
          <a:ext cx="8762999" cy="55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Category</a:t>
                      </a:r>
                    </a:p>
                    <a:p>
                      <a:r>
                        <a:rPr lang="en-US" sz="1600" dirty="0" smtClean="0"/>
                        <a:t>(Descending Precedence)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Unary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Arithmetic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Shift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Comparison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&lt;  &lt;=  &gt;  &gt;=  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kiểm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tra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có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thuộc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lớp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nào</a:t>
                      </a: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k)</a:t>
                      </a:r>
                      <a:endParaRPr lang="en-US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Bitwise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Short-circuit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Conditional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Assignment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2 bytes to store value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 smtClean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</a:t>
            </a:r>
            <a:r>
              <a:rPr lang="en-US" dirty="0">
                <a:solidFill>
                  <a:schemeClr val="accent6"/>
                </a:solidFill>
              </a:rPr>
              <a:t>an expression-oriented language</a:t>
            </a:r>
            <a:r>
              <a:rPr lang="en-US" dirty="0"/>
              <a:t>. A simple expression in Java is </a:t>
            </a:r>
            <a:r>
              <a:rPr lang="en-US" dirty="0" smtClean="0"/>
              <a:t>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char - literal </a:t>
            </a:r>
            <a:r>
              <a:rPr lang="en-US" dirty="0"/>
              <a:t>enclosed in single quotes: 'A', </a:t>
            </a:r>
            <a:r>
              <a:rPr lang="en-US" dirty="0" smtClean="0"/>
              <a:t>'3‘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- literal </a:t>
            </a:r>
            <a:r>
              <a:rPr lang="en-US" dirty="0"/>
              <a:t>enclosed in double quotes: "</a:t>
            </a:r>
            <a:r>
              <a:rPr lang="en-US" dirty="0" smtClean="0"/>
              <a:t>foo“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of any properly declared </a:t>
            </a:r>
            <a:r>
              <a:rPr lang="en-US" dirty="0" smtClean="0"/>
              <a:t>variables: 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Any two|one </a:t>
            </a:r>
            <a:r>
              <a:rPr lang="en-US" dirty="0"/>
              <a:t>of the preceding types of expression that are combined with one of the Java binary </a:t>
            </a:r>
            <a:r>
              <a:rPr lang="en-US" dirty="0" smtClean="0"/>
              <a:t>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1464</Words>
  <Application>Microsoft Office PowerPoint</Application>
  <PresentationFormat>Trình chiếu Trên màn hình (4:3)</PresentationFormat>
  <Paragraphs>354</Paragraphs>
  <Slides>34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Wingdings</vt:lpstr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373</cp:revision>
  <dcterms:created xsi:type="dcterms:W3CDTF">2007-08-21T04:43:22Z</dcterms:created>
  <dcterms:modified xsi:type="dcterms:W3CDTF">2017-05-10T01:39:35Z</dcterms:modified>
</cp:coreProperties>
</file>