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0"/>
  </p:notesMasterIdLst>
  <p:handoutMasterIdLst>
    <p:handoutMasterId r:id="rId61"/>
  </p:handoutMasterIdLst>
  <p:sldIdLst>
    <p:sldId id="439" r:id="rId2"/>
    <p:sldId id="440" r:id="rId3"/>
    <p:sldId id="521" r:id="rId4"/>
    <p:sldId id="522" r:id="rId5"/>
    <p:sldId id="523" r:id="rId6"/>
    <p:sldId id="555" r:id="rId7"/>
    <p:sldId id="524" r:id="rId8"/>
    <p:sldId id="526" r:id="rId9"/>
    <p:sldId id="525" r:id="rId10"/>
    <p:sldId id="558" r:id="rId11"/>
    <p:sldId id="559" r:id="rId12"/>
    <p:sldId id="560" r:id="rId13"/>
    <p:sldId id="527" r:id="rId14"/>
    <p:sldId id="540" r:id="rId15"/>
    <p:sldId id="556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38" r:id="rId30"/>
    <p:sldId id="498" r:id="rId31"/>
    <p:sldId id="495" r:id="rId32"/>
    <p:sldId id="542" r:id="rId33"/>
    <p:sldId id="553" r:id="rId34"/>
    <p:sldId id="554" r:id="rId35"/>
    <p:sldId id="563" r:id="rId36"/>
    <p:sldId id="497" r:id="rId37"/>
    <p:sldId id="543" r:id="rId38"/>
    <p:sldId id="562" r:id="rId39"/>
    <p:sldId id="505" r:id="rId40"/>
    <p:sldId id="506" r:id="rId41"/>
    <p:sldId id="507" r:id="rId42"/>
    <p:sldId id="564" r:id="rId43"/>
    <p:sldId id="508" r:id="rId44"/>
    <p:sldId id="509" r:id="rId45"/>
    <p:sldId id="510" r:id="rId46"/>
    <p:sldId id="565" r:id="rId47"/>
    <p:sldId id="566" r:id="rId48"/>
    <p:sldId id="567" r:id="rId49"/>
    <p:sldId id="568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490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364" autoAdjust="0"/>
  </p:normalViewPr>
  <p:slideViewPr>
    <p:cSldViewPr>
      <p:cViewPr varScale="1">
        <p:scale>
          <a:sx n="63" d="100"/>
          <a:sy n="63" d="100"/>
        </p:scale>
        <p:origin x="8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 smtClean="0"/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03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Classes and </a:t>
            </a:r>
            <a:r>
              <a:rPr lang="en-US" dirty="0" smtClean="0"/>
              <a:t>Objects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(http</a:t>
            </a:r>
            <a:r>
              <a:rPr lang="en-US" sz="2400" dirty="0"/>
              <a:t>://docs.oracle.com/javase/tutorial/java/javaOO/index.html)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3-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114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Details </a:t>
            </a:r>
            <a:r>
              <a:rPr lang="en-US" sz="2000" dirty="0" smtClean="0"/>
              <a:t>of a </a:t>
            </a:r>
            <a:r>
              <a:rPr lang="en-US" sz="2000" b="1" dirty="0" smtClean="0">
                <a:solidFill>
                  <a:srgbClr val="0000FF"/>
                </a:solidFill>
              </a:rPr>
              <a:t>student </a:t>
            </a:r>
            <a:r>
              <a:rPr lang="en-US" sz="2000" dirty="0" smtClean="0"/>
              <a:t>include </a:t>
            </a:r>
            <a:r>
              <a:rPr lang="en-US" sz="2000" b="1" dirty="0" smtClean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000" dirty="0" smtClean="0"/>
              <a:t>Write a Java program that will allow </a:t>
            </a:r>
            <a:r>
              <a:rPr lang="en-US" sz="2000" b="1" dirty="0" smtClean="0">
                <a:solidFill>
                  <a:srgbClr val="FF0000"/>
                </a:solidFill>
              </a:rPr>
              <a:t>input</a:t>
            </a:r>
            <a:r>
              <a:rPr lang="en-US" sz="2000" dirty="0" smtClean="0"/>
              <a:t>  a student, </a:t>
            </a:r>
            <a:r>
              <a:rPr lang="en-US" sz="2000" b="1" dirty="0" smtClean="0">
                <a:solidFill>
                  <a:srgbClr val="FF0000"/>
                </a:solidFill>
              </a:rPr>
              <a:t>outpu</a:t>
            </a:r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000" dirty="0" smtClean="0"/>
              <a:t> his/her.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3124200"/>
            <a:ext cx="2590800" cy="3416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class Student {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code;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name;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int bYear;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address;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void input()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void output()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}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4-Hints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cohesion(bad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cohesion(good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Declaring/Using  a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b="1" dirty="0" smtClean="0"/>
              <a:t>public</a:t>
            </a:r>
            <a:r>
              <a:rPr lang="en-US" sz="2000" dirty="0" smtClean="0"/>
              <a:t>] </a:t>
            </a:r>
            <a:r>
              <a:rPr lang="en-US" sz="2000" b="1" dirty="0" smtClean="0">
                <a:solidFill>
                  <a:srgbClr val="00206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</a:t>
            </a:r>
            <a:r>
              <a:rPr lang="en-US" sz="2000" b="1" dirty="0" smtClean="0"/>
              <a:t>[extends FatherClass]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[modifier] Type field1 [= value];</a:t>
            </a:r>
          </a:p>
          <a:p>
            <a:pPr>
              <a:buNone/>
            </a:pPr>
            <a:r>
              <a:rPr lang="en-US" sz="2000" dirty="0" smtClean="0"/>
              <a:t>      [modifier] Type field2 [= value];</a:t>
            </a:r>
          </a:p>
          <a:p>
            <a:pPr>
              <a:buNone/>
            </a:pPr>
            <a:r>
              <a:rPr lang="en-US" sz="2000" dirty="0" smtClean="0"/>
              <a:t>      // constructor</a:t>
            </a:r>
          </a:p>
          <a:p>
            <a:pPr>
              <a:buNone/>
            </a:pPr>
            <a:r>
              <a:rPr lang="en-US" sz="2000" dirty="0" smtClean="0"/>
              <a:t>      [modifier] </a:t>
            </a:r>
            <a:r>
              <a:rPr lang="en-US" sz="2000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 smtClean="0"/>
              <a:t>      [modifier</a:t>
            </a:r>
            <a:r>
              <a:rPr lang="en-US" sz="2000" smtClean="0"/>
              <a:t>] Type </a:t>
            </a:r>
            <a:r>
              <a:rPr lang="en-US" sz="2000" b="1" smtClean="0">
                <a:solidFill>
                  <a:srgbClr val="002060"/>
                </a:solidFill>
              </a:rPr>
              <a:t>methodName </a:t>
            </a:r>
            <a:r>
              <a:rPr lang="en-US" sz="2000" dirty="0" smtClean="0"/>
              <a:t>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/>
              <a:t>      …….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Modifiers will be introduced later.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 smtClean="0">
                <a:solidFill>
                  <a:schemeClr val="bg1"/>
                </a:solidFill>
              </a:rPr>
              <a:t>Number of needed ways to initialize an object.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chemeClr val="bg1"/>
                </a:solidFill>
              </a:rPr>
              <a:t> They usually are codes for initializing values to descriptive variables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Constructors </a:t>
            </a:r>
            <a:r>
              <a:rPr lang="en-US" dirty="0"/>
              <a:t>that are invoked to create objects from the class blueprint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 smtClean="0"/>
              <a:t>Typical </a:t>
            </a:r>
            <a:r>
              <a:rPr lang="en-US" sz="2800" dirty="0"/>
              <a:t>method declaration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 smtClean="0">
                <a:latin typeface="Courier" pitchFamily="49" charset="0"/>
              </a:rPr>
              <a:t>  &lt;code&gt;</a:t>
            </a:r>
          </a:p>
          <a:p>
            <a:r>
              <a:rPr lang="en-US" sz="2400" b="1" dirty="0" smtClean="0">
                <a:latin typeface="Courier" pitchFamily="49" charset="0"/>
              </a:rPr>
              <a:t>}</a:t>
            </a:r>
            <a:endParaRPr lang="en-US" sz="2400" b="1" dirty="0">
              <a:latin typeface="Courier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</a:t>
            </a:r>
            <a:r>
              <a:rPr lang="en-US" sz="3200" b="1" dirty="0" smtClean="0"/>
              <a:t>Arguments a Constructor/Method</a:t>
            </a:r>
            <a:endParaRPr lang="en-US" sz="3200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uses the mechanism passing by value. Arguments can be:</a:t>
            </a:r>
          </a:p>
          <a:p>
            <a:pPr lvl="1"/>
            <a:r>
              <a:rPr lang="en-US" dirty="0" smtClean="0"/>
              <a:t>Primitive </a:t>
            </a:r>
            <a:r>
              <a:rPr lang="en-US" dirty="0"/>
              <a:t>Data Type Arguments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 Type </a:t>
            </a:r>
            <a:r>
              <a:rPr lang="en-US" dirty="0" smtClean="0"/>
              <a:t>Arguments (objects)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</a:t>
            </a:r>
            <a:r>
              <a:rPr lang="en-US" sz="4000" b="1" dirty="0" smtClean="0"/>
              <a:t>Objects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provides the blueprint for objects; you create an object from a </a:t>
            </a:r>
            <a:r>
              <a:rPr lang="en-US" dirty="0" smtClean="0"/>
              <a:t>class.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b="1" dirty="0">
                <a:latin typeface="Courier" pitchFamily="49" charset="0"/>
              </a:rPr>
              <a:t>Point </a:t>
            </a:r>
            <a:r>
              <a:rPr lang="en-US" sz="2400" b="1" dirty="0" smtClean="0">
                <a:latin typeface="Courier" pitchFamily="49" charset="0"/>
              </a:rPr>
              <a:t>p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Point(23, 94);</a:t>
            </a:r>
            <a:endParaRPr lang="en-US" sz="2400" dirty="0" smtClean="0">
              <a:latin typeface="Courier" pitchFamily="49" charset="0"/>
            </a:endParaRPr>
          </a:p>
          <a:p>
            <a:r>
              <a:rPr lang="en-US" dirty="0" smtClean="0"/>
              <a:t>Statement </a:t>
            </a:r>
            <a:r>
              <a:rPr lang="en-US" dirty="0"/>
              <a:t>has three </a:t>
            </a:r>
            <a:r>
              <a:rPr lang="en-US" dirty="0" smtClean="0"/>
              <a:t>parts: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</a:t>
            </a:r>
            <a:r>
              <a:rPr lang="en-US" sz="2400" dirty="0" smtClean="0"/>
              <a:t>are </a:t>
            </a:r>
            <a:r>
              <a:rPr lang="en-US" sz="2400" dirty="0"/>
              <a:t>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</a:t>
            </a:r>
            <a:r>
              <a:rPr lang="en-US" sz="2400" dirty="0" smtClean="0"/>
              <a:t>object (memory is allocated).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</a:t>
            </a:r>
            <a:r>
              <a:rPr lang="en-US" sz="2400" dirty="0" smtClean="0"/>
              <a:t>object (values are assigned to fields).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66900" y="3390900"/>
            <a:ext cx="685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057400" y="33528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Type of Constructors</a:t>
            </a:r>
            <a:br>
              <a:rPr lang="en-US" dirty="0" smtClean="0"/>
            </a:br>
            <a:r>
              <a:rPr lang="en-US" dirty="0" smtClean="0"/>
              <a:t>Create/Use an object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 smtClean="0"/>
              <a:t>Default constructor</a:t>
            </a:r>
            <a:r>
              <a:rPr lang="en-US" sz="2400" dirty="0" smtClean="0"/>
              <a:t>: Constructor with no parameter.</a:t>
            </a:r>
          </a:p>
          <a:p>
            <a:r>
              <a:rPr lang="en-US" sz="2400" b="1" i="1" dirty="0" smtClean="0"/>
              <a:t>Parametric constructor</a:t>
            </a:r>
            <a:r>
              <a:rPr lang="en-US" sz="2400" dirty="0" smtClean="0"/>
              <a:t>: Constructor with at least one parameter.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Create an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Accessing a field of the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 smtClean="0"/>
              <a:t>Calling a method of an object</a:t>
            </a:r>
          </a:p>
          <a:p>
            <a:pPr marL="738188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object.method(params)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system default constructor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1-Programming Paradigms</a:t>
            </a:r>
          </a:p>
          <a:p>
            <a:pPr>
              <a:buNone/>
            </a:pPr>
            <a:r>
              <a:rPr lang="en-US" sz="2400" dirty="0" smtClean="0"/>
              <a:t>2-OOP basic concepts</a:t>
            </a:r>
          </a:p>
          <a:p>
            <a:pPr>
              <a:buNone/>
            </a:pPr>
            <a:r>
              <a:rPr lang="en-US" sz="2400" dirty="0" smtClean="0"/>
              <a:t>3-How to identify classes</a:t>
            </a:r>
          </a:p>
          <a:p>
            <a:pPr>
              <a:buNone/>
            </a:pPr>
            <a:r>
              <a:rPr lang="en-US" sz="2400" dirty="0" smtClean="0"/>
              <a:t>4-Hints for class design</a:t>
            </a:r>
          </a:p>
          <a:p>
            <a:pPr>
              <a:buNone/>
            </a:pPr>
            <a:r>
              <a:rPr lang="en-US" sz="2400" dirty="0" smtClean="0"/>
              <a:t>5-How to declare/use a class</a:t>
            </a:r>
          </a:p>
          <a:p>
            <a:pPr>
              <a:buNone/>
            </a:pPr>
            <a:r>
              <a:rPr lang="en-US" sz="2400" dirty="0" smtClean="0"/>
              <a:t>6-Common modifiers (a way to hide some members in a class)</a:t>
            </a:r>
          </a:p>
          <a:p>
            <a:pPr>
              <a:buNone/>
            </a:pPr>
            <a:r>
              <a:rPr lang="en-US" sz="2400" dirty="0" smtClean="0"/>
              <a:t>7-Memory Management in Java</a:t>
            </a:r>
          </a:p>
          <a:p>
            <a:pPr>
              <a:buNone/>
            </a:pPr>
            <a:r>
              <a:rPr lang="en-US" sz="2400" dirty="0" smtClean="0"/>
              <a:t>8-Garbage Collection</a:t>
            </a:r>
          </a:p>
          <a:p>
            <a:pPr>
              <a:buNone/>
            </a:pPr>
            <a:r>
              <a:rPr lang="en-US" sz="2400" dirty="0" smtClean="0"/>
              <a:t>9-Case study: Java program for managing a list of persons</a:t>
            </a:r>
            <a:endParaRPr lang="en-US" sz="2400" dirty="0"/>
          </a:p>
          <a:p>
            <a:pPr marL="0" indent="0">
              <a:buClrTx/>
              <a:buSzTx/>
              <a:buNone/>
            </a:pPr>
            <a:endParaRPr lang="en-US" sz="24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100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(1) Memory allocation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(2) Setup values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Order for initializing an 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System constructor will  clear all bits in allocated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object variable is a reference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constructor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names are the same as those in declared data filed. So, the keyword 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dirty="0" smtClean="0"/>
              <a:t>  will help distinguish field name and parameter name.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this.x</a:t>
            </a:r>
            <a:r>
              <a:rPr lang="en-US" dirty="0" smtClean="0"/>
              <a:t> means that x of this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getter/setter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Accessing each data field is usually supported by :</a:t>
            </a:r>
          </a:p>
          <a:p>
            <a:r>
              <a:rPr lang="en-US" dirty="0" smtClean="0"/>
              <a:t>A getter for reading value of this field</a:t>
            </a:r>
          </a:p>
          <a:p>
            <a:r>
              <a:rPr lang="en-US" dirty="0" smtClean="0"/>
              <a:t>A setter for modifying this field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system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 smtClean="0"/>
              <a:t>Explain the result of the following program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Common Modifiers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 (linguistics</a:t>
            </a:r>
            <a:r>
              <a:rPr lang="en-US" sz="2400" dirty="0" smtClean="0"/>
              <a:t>) is </a:t>
            </a:r>
            <a:r>
              <a:rPr lang="en-US" sz="2400" dirty="0" smtClean="0"/>
              <a:t>a word which can bring out the meaning of other word (adjective </a:t>
            </a:r>
            <a:r>
              <a:rPr lang="en-US" sz="2400" dirty="0" smtClean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Modifiers (OOP) are keywords </a:t>
            </a:r>
            <a:r>
              <a:rPr lang="en-US" sz="2400" dirty="0" smtClean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 smtClean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Java supports some modifiers in which some of them are common and they are called as </a:t>
            </a:r>
            <a:r>
              <a:rPr lang="en-US" sz="2400" b="1" u="sng" dirty="0" smtClean="0">
                <a:solidFill>
                  <a:srgbClr val="0000FF"/>
                </a:solidFill>
              </a:rPr>
              <a:t>access modifiers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 smtClean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 smtClean="0"/>
              <a:t>Outside of a Class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class InPoint2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class InPoint2_Use and it is outside of the class IntPoint2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Outside of the class A is another class where the class A is accessed (used)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is a group of prototyped methods and they will be implemented in a class afterward. It will be introduced later.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 &gt; protected &gt; default &gt; private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 smtClean="0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sz="2800" dirty="0" smtClean="0"/>
              <a:t>High-level programming languages (from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generation languages) are </a:t>
            </a:r>
            <a:r>
              <a:rPr lang="en-US" sz="2800" smtClean="0"/>
              <a:t>divided into </a:t>
            </a:r>
            <a:r>
              <a:rPr lang="en-US" sz="2000" smtClean="0"/>
              <a:t>(Wikipedia)</a:t>
            </a:r>
            <a:r>
              <a:rPr lang="en-US" sz="2800" smtClean="0"/>
              <a:t>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55520"/>
          <a:ext cx="8458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Paradigm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Procedural-oriented (imperative) paradigm-POP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Program= data + algorithms. Each algorithm is implemented as a function (group of statements) and data are it’s parameters (C-language)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</a:t>
                      </a:r>
                      <a:r>
                        <a:rPr lang="en-US" baseline="0" dirty="0" smtClean="0"/>
                        <a:t> paradigm (OOP)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= actions of some objects. Object = data + behaviors.</a:t>
                      </a:r>
                      <a:r>
                        <a:rPr lang="en-US" baseline="0" dirty="0" smtClean="0"/>
                        <a:t> Each behavior is implemented as a method ( C++, Java, C#,…)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paradigm</a:t>
                      </a:r>
                    </a:p>
                    <a:p>
                      <a:r>
                        <a:rPr lang="en-US" dirty="0" smtClean="0"/>
                        <a:t>(4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Domain-specific</a:t>
                      </a:r>
                      <a:r>
                        <a:rPr lang="en-US" baseline="0" dirty="0" smtClean="0"/>
                        <a:t> languages. </a:t>
                      </a:r>
                      <a:r>
                        <a:rPr lang="en-US" dirty="0" smtClean="0"/>
                        <a:t>Basic functions were implemented.  Programs = a set of functions ( SQL)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Declarative/Logic paradigm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= declarations + inference rules ( Prolog, CLISP, 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b="1" dirty="0" smtClean="0"/>
              <a:t>Demo: Overloading Method</a:t>
            </a:r>
            <a:endParaRPr 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80596"/>
            <a:ext cx="2227982" cy="12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5" y="495300"/>
            <a:ext cx="4371975" cy="4762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650" y="457200"/>
            <a:ext cx="4552950" cy="3810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4543425" cy="2628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 smtClean="0"/>
              <a:t>Demo: Methods with </a:t>
            </a:r>
            <a:br>
              <a:rPr lang="en-US" sz="3200" b="1" dirty="0" smtClean="0"/>
            </a:br>
            <a:r>
              <a:rPr lang="en-US" sz="3200" b="1" dirty="0" smtClean="0"/>
              <a:t>Arbitrary Number of Arguments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group.length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7- 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Arial" charset="0"/>
                <a:cs typeface="Arial" charset="0"/>
              </a:rPr>
              <a:t>Review:</a:t>
            </a:r>
            <a:r>
              <a:rPr lang="en-US" sz="2400" dirty="0" smtClean="0">
                <a:latin typeface="Arial" charset="0"/>
                <a:cs typeface="Arial" charset="0"/>
              </a:rPr>
              <a:t> In C, 4 basic regions: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 smtClean="0">
                <a:latin typeface="Arial" charset="0"/>
                <a:cs typeface="Arial" charset="0"/>
              </a:rPr>
              <a:t> (for global data),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 smtClean="0">
                <a:latin typeface="Arial" charset="0"/>
                <a:cs typeface="Arial" charset="0"/>
              </a:rPr>
              <a:t>(for statements),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 smtClean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 smtClean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Java heap is managed? (</a:t>
            </a:r>
            <a:r>
              <a:rPr lang="en-US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JVM support the </a:t>
            </a:r>
            <a:r>
              <a:rPr lang="en-US" sz="2000" b="1" dirty="0" smtClean="0">
                <a:latin typeface="Arial" charset="0"/>
                <a:cs typeface="Arial" charset="0"/>
              </a:rPr>
              <a:t>garbage collector </a:t>
            </a:r>
            <a:r>
              <a:rPr lang="en-US" sz="2000" dirty="0" smtClean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Way: First fit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pPr eaLnBrk="1" hangingPunct="1"/>
            <a:r>
              <a:rPr lang="en-US" sz="2000" dirty="0" smtClean="0"/>
              <a:t>When an object is created, a field for reference to the class declaration is automatically added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Memory Management in Java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Method table</a:t>
            </a: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chemeClr val="accent2"/>
                </a:solidFill>
              </a:rPr>
              <a:t>Dynamic </a:t>
            </a:r>
            <a:r>
              <a:rPr lang="en-US" sz="1600" b="1" u="sng" dirty="0">
                <a:solidFill>
                  <a:schemeClr val="accent2"/>
                </a:solidFill>
              </a:rPr>
              <a:t>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</a:t>
            </a:r>
            <a:r>
              <a:rPr lang="en-US" sz="1600" dirty="0" smtClean="0"/>
              <a:t>Entry</a:t>
            </a:r>
            <a:r>
              <a:rPr lang="en-US" sz="1600" dirty="0"/>
              <a:t>: 2 </a:t>
            </a:r>
            <a:r>
              <a:rPr lang="en-US" sz="1600" dirty="0" smtClean="0"/>
              <a:t>references)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(10000, m1)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obj1.m1()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(8000, m4) </a:t>
            </a:r>
            <a:r>
              <a:rPr lang="en-US" sz="1600" dirty="0" smtClean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 smtClean="0"/>
              <a:t>Method table</a:t>
            </a:r>
            <a:endParaRPr lang="en-US" sz="1600" b="1" u="sng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heap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1</a:t>
            </a:r>
          </a:p>
          <a:p>
            <a:pPr algn="ctr"/>
            <a:r>
              <a:rPr lang="en-US" dirty="0" smtClean="0"/>
              <a:t>(Garbage collection is applied)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obj1:10000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obj2:8000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953000" y="3810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2 Relations object-method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38" idx="2"/>
          </p:cNvCxnSpPr>
          <p:nvPr/>
        </p:nvCxnSpPr>
        <p:spPr>
          <a:xfrm rot="16200000" flipV="1">
            <a:off x="3714750" y="3257550"/>
            <a:ext cx="23622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</p:cNvCxnSpPr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6300" y="27051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(2)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(1)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(3)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(4)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(5) Code of m1() executes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8- Garbage Collection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Most modern languages permit you to allocate data storage during a program run. In Java, this is done </a:t>
            </a:r>
            <a:r>
              <a:rPr lang="en-US" sz="2800" u="sng" dirty="0" smtClean="0"/>
              <a:t>directly</a:t>
            </a:r>
            <a:r>
              <a:rPr lang="en-US" sz="2800" dirty="0" smtClean="0"/>
              <a:t> when you create an object with the </a:t>
            </a:r>
            <a:r>
              <a:rPr lang="en-US" sz="2800" u="sng" dirty="0" smtClean="0"/>
              <a:t>new</a:t>
            </a:r>
            <a:r>
              <a:rPr lang="en-US" sz="2800" dirty="0" smtClean="0"/>
              <a:t> operation and </a:t>
            </a:r>
            <a:r>
              <a:rPr lang="en-US" sz="2800" u="sng" dirty="0" smtClean="0"/>
              <a:t>indirectly</a:t>
            </a:r>
            <a:r>
              <a:rPr lang="en-US" sz="2800" dirty="0" smtClean="0"/>
              <a:t> when you call a method that has local variables or arguments.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Local data of a method include: return data, parameters, variables are declared in the body of the method.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Method locals are allocated space on the </a:t>
            </a:r>
            <a:r>
              <a:rPr lang="en-US" sz="2800" u="sng" dirty="0" smtClean="0"/>
              <a:t>stack</a:t>
            </a:r>
            <a:r>
              <a:rPr lang="en-US" sz="2800" dirty="0" smtClean="0"/>
              <a:t> and are </a:t>
            </a:r>
            <a:r>
              <a:rPr lang="en-US" sz="2800" u="sng" dirty="0" smtClean="0"/>
              <a:t>discarded</a:t>
            </a:r>
            <a:r>
              <a:rPr lang="en-US" sz="2800" dirty="0" smtClean="0"/>
              <a:t> when the </a:t>
            </a:r>
            <a:r>
              <a:rPr lang="en-US" sz="2800" u="sng" dirty="0" smtClean="0"/>
              <a:t>method exits</a:t>
            </a:r>
            <a:r>
              <a:rPr lang="en-US" sz="2800" dirty="0" smtClean="0"/>
              <a:t>, but objects are allocated space on the </a:t>
            </a:r>
            <a:r>
              <a:rPr lang="en-US" sz="2800" u="sng" dirty="0" smtClean="0"/>
              <a:t>heap</a:t>
            </a:r>
            <a:r>
              <a:rPr lang="en-US" sz="2800" dirty="0" smtClean="0"/>
              <a:t> and have a </a:t>
            </a:r>
            <a:r>
              <a:rPr lang="en-US" sz="2800" u="sng" dirty="0" smtClean="0"/>
              <a:t>longer lifetime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Collection…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In Java, you </a:t>
            </a:r>
            <a:r>
              <a:rPr lang="en-US" sz="2800" u="sng" dirty="0" smtClean="0"/>
              <a:t>never explicitly free memory</a:t>
            </a:r>
            <a:r>
              <a:rPr lang="en-US" sz="2800" dirty="0" smtClean="0"/>
              <a:t> that you have allocated; instead, Java provides </a:t>
            </a:r>
            <a:r>
              <a:rPr lang="en-US" sz="2800" u="sng" dirty="0" smtClean="0"/>
              <a:t>automatic garbage collection</a:t>
            </a:r>
            <a:r>
              <a:rPr lang="en-US" sz="2800" dirty="0" smtClean="0"/>
              <a:t>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runtime system keeps track of the memory that is allocated and is able to determine whether that memory is still useable.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Garbage collector has the lowest priority. It runs only when the system heap becomes exhausted.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A data is treated as garbage when it is out of it’s scope or an object is assigned to </a:t>
            </a: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 …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" y="1524000"/>
            <a:ext cx="8229600" cy="4365486"/>
            <a:chOff x="381000" y="1752600"/>
            <a:chExt cx="8229600" cy="4365486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752600"/>
              <a:ext cx="4114800" cy="3785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Object obj1 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x= 5;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if (x&lt;10) {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Object obj2=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int y=3;</a:t>
              </a:r>
            </a:p>
            <a:p>
              <a:endParaRPr lang="en-US" sz="2000" dirty="0" smtClean="0">
                <a:solidFill>
                  <a:schemeClr val="bg1"/>
                </a:solidFill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………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t=7; 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obj1 = null;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t*=8;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……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45720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obj2, y are out of scope ( they are no longer used)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>
              <a:off x="838200" y="4114813"/>
              <a:ext cx="3962400" cy="8111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819400"/>
              <a:ext cx="4114800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Scope of a variable begins at the line where it is declared  and ends at the closing bracket of the block containing it 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54102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obj1= null </a:t>
              </a:r>
              <a:r>
                <a:rPr lang="en-US" sz="2000" dirty="0" smtClean="0">
                  <a:solidFill>
                    <a:srgbClr val="0000FF"/>
                  </a:solidFill>
                  <a:sym typeface="Wingdings" pitchFamily="2" charset="2"/>
                </a:rPr>
                <a:t> Memory allocated to obj1 is no longer used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>
              <a:off x="1752600" y="4876807"/>
              <a:ext cx="3048000" cy="8873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>
              <a:off x="3962400" y="2819400"/>
              <a:ext cx="457200" cy="1295400"/>
            </a:xfrm>
            <a:prstGeom prst="rightBrace">
              <a:avLst>
                <a:gd name="adj1" fmla="val 7176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963194" y="4115594"/>
              <a:ext cx="158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Collection…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When does garbage collector execute?</a:t>
            </a:r>
          </a:p>
          <a:p>
            <a:r>
              <a:rPr lang="en-US" dirty="0" smtClean="0"/>
              <a:t>Garbage collector has the lowest priority. So, it runs only when program’s memory is exhausted.</a:t>
            </a:r>
          </a:p>
          <a:p>
            <a:r>
              <a:rPr lang="en-US" dirty="0" smtClean="0"/>
              <a:t>It is called by JVM only. We can not activate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9- </a:t>
            </a:r>
            <a:r>
              <a:rPr lang="en-US" smtClean="0">
                <a:latin typeface="Arial" charset="0"/>
                <a:cs typeface="Arial" charset="0"/>
              </a:rPr>
              <a:t>Case study and Sample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Reports must be written in your </a:t>
            </a:r>
            <a:r>
              <a:rPr lang="en-US" sz="2800" dirty="0" err="1" smtClean="0">
                <a:latin typeface="Arial" charset="0"/>
                <a:cs typeface="Arial" charset="0"/>
              </a:rPr>
              <a:t>notbook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dirty="0" smtClean="0"/>
              <a:t>1- </a:t>
            </a:r>
            <a:r>
              <a:rPr lang="en-US" dirty="0"/>
              <a:t>Problem Description</a:t>
            </a:r>
          </a:p>
          <a:p>
            <a:pPr lvl="1">
              <a:buNone/>
              <a:defRPr/>
            </a:pPr>
            <a:r>
              <a:rPr lang="en-US" dirty="0"/>
              <a:t>2- Analysis</a:t>
            </a:r>
          </a:p>
          <a:p>
            <a:pPr lvl="1">
              <a:buNone/>
              <a:defRPr/>
            </a:pPr>
            <a:r>
              <a:rPr lang="en-US" dirty="0"/>
              <a:t>3- Design</a:t>
            </a:r>
          </a:p>
          <a:p>
            <a:pPr lvl="1">
              <a:buNone/>
              <a:defRPr/>
            </a:pPr>
            <a:r>
              <a:rPr lang="en-US" dirty="0"/>
              <a:t>4- </a:t>
            </a:r>
            <a:r>
              <a:rPr lang="en-US" dirty="0" smtClean="0"/>
              <a:t>Implementation</a:t>
            </a:r>
            <a:endParaRPr lang="en-US" dirty="0"/>
          </a:p>
          <a:p>
            <a:pPr lvl="1">
              <a:buNone/>
              <a:defRPr/>
            </a:pPr>
            <a:r>
              <a:rPr lang="en-US" dirty="0"/>
              <a:t>5- Testing</a:t>
            </a:r>
          </a:p>
          <a:p>
            <a:pPr marL="571500" indent="-514350"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Hereafter, a sample report is introduced.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Programming Paradigms: </a:t>
            </a:r>
            <a:r>
              <a:rPr lang="en-US" dirty="0" smtClean="0"/>
              <a:t>POP vs. 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152400" y="1143000"/>
            <a:ext cx="7391400" cy="5257800"/>
            <a:chOff x="381000" y="1143000"/>
            <a:chExt cx="7391400" cy="5257800"/>
          </a:xfrm>
        </p:grpSpPr>
        <p:grpSp>
          <p:nvGrpSpPr>
            <p:cNvPr id="37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Procedure-Oriented Program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data2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Function1 (data1)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Function2 (data1)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Function3 (data2)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Function4 (data2)</a:t>
                </a:r>
              </a:p>
            </p:txBody>
          </p:sp>
          <p:grpSp>
            <p:nvGrpSpPr>
              <p:cNvPr id="46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63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data1</a:t>
                  </a:r>
                </a:p>
              </p:txBody>
            </p:sp>
            <p:sp>
              <p:nvSpPr>
                <p:cNvPr id="64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Function1 ()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Function2 ()</a:t>
                  </a:r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data2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Function3 ()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Function4()</a:t>
                  </a:r>
                </a:p>
              </p:txBody>
            </p:sp>
          </p:grpSp>
          <p:cxnSp>
            <p:nvCxnSpPr>
              <p:cNvPr id="49" name="Straight Arrow Connector 48"/>
              <p:cNvCxnSpPr>
                <a:stCxn id="41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3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Object = Data + Methods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Polymorphism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Particular methods: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Constructors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96200" y="4343400"/>
            <a:ext cx="1371600" cy="1600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Common methods for accessing a data field: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1600" y="6019800"/>
            <a:ext cx="3962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 getField()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void setField (Type newValue)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Case Study 1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 smtClean="0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40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From the </a:t>
            </a:r>
            <a:r>
              <a:rPr lang="en-US" sz="2800" smtClean="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mtClean="0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 smtClean="0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 smtClean="0"/>
              <a:t>User runs a function is expressed as a 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 smtClean="0">
                <a:latin typeface="Arial" charset="0"/>
                <a:cs typeface="Arial" charset="0"/>
              </a:rPr>
              <a:t>3.1- Class Design</a:t>
            </a:r>
            <a:endParaRPr lang="en-US" sz="2600" b="1" u="sng" dirty="0" smtClean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From the </a:t>
            </a:r>
            <a:r>
              <a:rPr lang="en-US" sz="2400" smtClean="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person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dirty="0" smtClean="0"/>
                        <a:t>: String code; String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name; int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input() for collecting data</a:t>
                      </a:r>
                    </a:p>
                    <a:p>
                      <a:r>
                        <a:rPr lang="en-US" sz="2000" baseline="0" dirty="0" smtClean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PersonList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Data: </a:t>
                      </a:r>
                    </a:p>
                    <a:p>
                      <a:r>
                        <a:rPr lang="en-US" sz="2000" dirty="0" smtClean="0"/>
                        <a:t>Person[] list;  // current list</a:t>
                      </a:r>
                    </a:p>
                    <a:p>
                      <a:r>
                        <a:rPr lang="en-US" sz="2000" dirty="0" smtClean="0"/>
                        <a:t>int count        // current number of persons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 smtClean="0"/>
                        <a:t>int</a:t>
                      </a:r>
                      <a:r>
                        <a:rPr lang="en-US" sz="2000" baseline="0" dirty="0" smtClean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 smtClean="0"/>
                        <a:t>void remove()/</a:t>
                      </a:r>
                      <a:r>
                        <a:rPr lang="en-US" sz="2000" dirty="0" smtClean="0"/>
                        <a:t>/ remove a  person. His/</a:t>
                      </a:r>
                      <a:r>
                        <a:rPr lang="en-US" sz="2000" baseline="0" dirty="0" smtClean="0"/>
                        <a:t> her code is accepted </a:t>
                      </a:r>
                      <a:r>
                        <a:rPr lang="en-US" sz="2000" dirty="0" smtClean="0"/>
                        <a:t>from keyboard</a:t>
                      </a:r>
                    </a:p>
                    <a:p>
                      <a:r>
                        <a:rPr lang="en-US" sz="2000" dirty="0" smtClean="0"/>
                        <a:t>void sort(); // descending sort the list based on their ages</a:t>
                      </a:r>
                    </a:p>
                    <a:p>
                      <a:r>
                        <a:rPr lang="en-US" sz="2000" dirty="0" smtClean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 smtClean="0"/>
                        <a:t>void print(); // print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9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r>
                        <a:rPr lang="en-US" sz="2000" baseline="0" dirty="0" smtClean="0"/>
                        <a:t> for a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String[]</a:t>
                      </a:r>
                      <a:r>
                        <a:rPr lang="en-US" sz="2000" b="0" u="none" baseline="0" dirty="0" smtClean="0"/>
                        <a:t> hints; // list of hints</a:t>
                      </a:r>
                    </a:p>
                    <a:p>
                      <a:r>
                        <a:rPr lang="en-US" sz="2000" b="0" u="none" baseline="0" dirty="0" smtClean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 smtClean="0"/>
                        <a:t>void</a:t>
                      </a:r>
                      <a:r>
                        <a:rPr lang="en-US" sz="2000" b="0" u="none" baseline="0" dirty="0" smtClean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 smtClean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the program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b="0" u="none" dirty="0" smtClean="0"/>
                        <a:t>: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main(…): main method</a:t>
                      </a:r>
                      <a:r>
                        <a:rPr lang="en-US" sz="2000" b="0" u="none" baseline="0" dirty="0" smtClean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48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 smtClean="0">
                <a:latin typeface="Arial" charset="0"/>
                <a:cs typeface="Arial" charset="0"/>
              </a:rPr>
              <a:t>3.2- Program </a:t>
            </a:r>
            <a:r>
              <a:rPr lang="en-US" sz="3400" b="1" u="sng" dirty="0" smtClean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smtClean="0">
                <a:latin typeface="Arial" charset="0"/>
                <a:cs typeface="Arial" charset="0"/>
              </a:rPr>
              <a:t>Please see </a:t>
            </a:r>
            <a:r>
              <a:rPr lang="en-US" sz="2800" dirty="0" smtClean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3.3- User interface</a:t>
            </a:r>
            <a:endParaRPr lang="en-US" sz="2800" b="1" u="sng" dirty="0" smtClean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 smtClean="0"/>
          </a:p>
          <a:p>
            <a:pPr marL="1373188" indent="-742950">
              <a:buNone/>
            </a:pPr>
            <a:r>
              <a:rPr lang="en-US" sz="2800" smtClean="0"/>
              <a:t>Menu of the program will be seen as:</a:t>
            </a:r>
          </a:p>
          <a:p>
            <a:pPr marL="1373188" indent="-742950">
              <a:buNone/>
            </a:pPr>
            <a:endParaRPr lang="en-US" sz="2800" smtClean="0"/>
          </a:p>
          <a:p>
            <a:pPr marL="1373188" lvl="0" indent="-742950">
              <a:buNone/>
            </a:pPr>
            <a:r>
              <a:rPr lang="en-US" sz="2800" smtClean="0"/>
              <a:t>1-Add new person</a:t>
            </a:r>
          </a:p>
          <a:p>
            <a:pPr marL="1373188" lvl="0" indent="-742950">
              <a:buNone/>
            </a:pPr>
            <a:r>
              <a:rPr lang="en-US" sz="2800" smtClean="0"/>
              <a:t>2-Remove a person</a:t>
            </a:r>
          </a:p>
          <a:p>
            <a:pPr marL="1373188" lvl="0" indent="-742950">
              <a:buNone/>
            </a:pPr>
            <a:r>
              <a:rPr lang="en-US" sz="2800" smtClean="0"/>
              <a:t>3-Update a person</a:t>
            </a:r>
          </a:p>
          <a:p>
            <a:pPr marL="1373188" lvl="0" indent="-742950">
              <a:buNone/>
            </a:pPr>
            <a:r>
              <a:rPr lang="en-US" sz="2800" smtClean="0"/>
              <a:t>4-List</a:t>
            </a:r>
          </a:p>
          <a:p>
            <a:pPr marL="1373188" lvl="0" indent="-742950">
              <a:buNone/>
            </a:pPr>
            <a:r>
              <a:rPr lang="en-US" sz="2800" smtClean="0"/>
              <a:t>5-Quit</a:t>
            </a:r>
          </a:p>
          <a:p>
            <a:pPr>
              <a:buNone/>
            </a:pPr>
            <a:endParaRPr lang="en-US" sz="2800" b="1" u="sng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smtClean="0"/>
              <a:t>4- Implementation</a:t>
            </a:r>
            <a:endParaRPr lang="en-US" sz="2800" smtClean="0"/>
          </a:p>
          <a:p>
            <a:pPr lvl="0">
              <a:buNone/>
            </a:pPr>
            <a:r>
              <a:rPr lang="en-US" sz="2000" b="1" i="1" smtClean="0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 smtClean="0"/>
              <a:t>            </a:t>
            </a:r>
            <a:r>
              <a:rPr lang="en-US" sz="2000" smtClean="0"/>
              <a:t>Please explore the software structure</a:t>
            </a:r>
          </a:p>
          <a:p>
            <a:pPr lvl="0">
              <a:buNone/>
            </a:pPr>
            <a:r>
              <a:rPr lang="en-US" sz="2000" b="1" i="1" smtClean="0"/>
              <a:t>     Software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 smtClean="0"/>
              <a:t>5- Testing</a:t>
            </a:r>
            <a:endParaRPr lang="en-US" sz="2800" smtClean="0"/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Add new person</a:t>
                      </a:r>
                    </a:p>
                    <a:p>
                      <a:r>
                        <a:rPr lang="en-US" smtClean="0"/>
                        <a:t>      Code: not duplicate</a:t>
                      </a:r>
                    </a:p>
                    <a:p>
                      <a:r>
                        <a:rPr lang="en-US" smtClean="0"/>
                        <a:t>       Name: ….</a:t>
                      </a:r>
                    </a:p>
                    <a:p>
                      <a:r>
                        <a:rPr lang="en-US" smtClean="0"/>
                        <a:t>       Age: 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</a:p>
                    <a:p>
                      <a:r>
                        <a:rPr lang="en-US" smtClean="0"/>
                        <a:t>      Passed</a:t>
                      </a:r>
                    </a:p>
                    <a:p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 smtClean="0"/>
                        <a:t>       ……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Remove a 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Update</a:t>
                      </a:r>
                      <a:r>
                        <a:rPr lang="en-US" baseline="0" smtClean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……..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……………….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…..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FF0000"/>
                </a:solidFill>
              </a:rPr>
              <a:t>Code Conventions:</a:t>
            </a:r>
            <a:endParaRPr lang="en-US" smtClean="0">
              <a:solidFill>
                <a:srgbClr val="FF0000"/>
              </a:solidFill>
            </a:endParaRPr>
          </a:p>
          <a:p>
            <a:pPr lvl="0"/>
            <a:r>
              <a:rPr lang="en-US" sz="2800" b="1" smtClean="0"/>
              <a:t>Indentation: 4 blanks at the beginning of each code line</a:t>
            </a:r>
            <a:endParaRPr lang="en-US" sz="2800" smtClean="0"/>
          </a:p>
          <a:p>
            <a:pPr lvl="0"/>
            <a:r>
              <a:rPr lang="en-US" sz="2800" b="1" smtClean="0"/>
              <a:t>Comments in the code must be carried out.</a:t>
            </a:r>
            <a:endParaRPr lang="en-US" sz="2800" smtClean="0"/>
          </a:p>
          <a:p>
            <a:pPr lvl="0"/>
            <a:r>
              <a:rPr lang="en-US" sz="2800" b="1" smtClean="0"/>
              <a:t>Names: </a:t>
            </a:r>
            <a:endParaRPr lang="en-US" sz="2800" smtClean="0"/>
          </a:p>
          <a:p>
            <a:pPr lvl="1"/>
            <a:r>
              <a:rPr lang="en-US" sz="2400" b="1" smtClean="0"/>
              <a:t>One-word name: lowercase</a:t>
            </a:r>
            <a:endParaRPr lang="en-US" sz="2400" smtClean="0"/>
          </a:p>
          <a:p>
            <a:pPr lvl="1"/>
            <a:r>
              <a:rPr lang="en-US" sz="2400" b="1" smtClean="0"/>
              <a:t>Multi-word name: The first word: lowercase, remaining words: The first character is uppercase, others are lowercase. </a:t>
            </a:r>
            <a:endParaRPr lang="en-US" sz="2400" smtClean="0"/>
          </a:p>
          <a:p>
            <a:pPr>
              <a:buNone/>
            </a:pPr>
            <a:r>
              <a:rPr lang="en-US" sz="2800" b="1" smtClean="0"/>
              <a:t> </a:t>
            </a:r>
            <a:endParaRPr lang="en-US" sz="2800" smtClean="0"/>
          </a:p>
          <a:p>
            <a:pPr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smtClean="0"/>
              <a:t>A sample :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/*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Author:  ……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Date:   …….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This class represents …….. 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*/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0000FF"/>
                </a:solidFill>
              </a:rPr>
              <a:t>class  ClassName …….   {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 smtClean="0"/>
              <a:t>    int data; </a:t>
            </a:r>
            <a:r>
              <a:rPr lang="en-US" sz="1600" b="1" smtClean="0">
                <a:solidFill>
                  <a:srgbClr val="FF0000"/>
                </a:solidFill>
              </a:rPr>
              <a:t>//  Which does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….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/*  What is the goal of the method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    Which does the return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*/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Method implementation ….. {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}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 </a:t>
            </a:r>
            <a:r>
              <a:rPr lang="en-US" sz="1600" b="1" smtClean="0">
                <a:solidFill>
                  <a:srgbClr val="0000FF"/>
                </a:solidFill>
              </a:rPr>
              <a:t>}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2-OOP Concepts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2133600" y="1905000"/>
            <a:ext cx="4343400" cy="1828800"/>
          </a:xfrm>
        </p:spPr>
        <p:txBody>
          <a:bodyPr/>
          <a:lstStyle/>
          <a:p>
            <a:pPr lvl="1"/>
            <a:r>
              <a:rPr lang="en-US" dirty="0" smtClean="0">
                <a:latin typeface="Arial" charset="0"/>
                <a:cs typeface="Arial" charset="0"/>
              </a:rPr>
              <a:t>Encapsulation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Inheritance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study: Design Guide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20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1495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048000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971800"/>
            <a:ext cx="2085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675" y="12954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695825" y="1719263"/>
            <a:ext cx="1781175" cy="26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8200" y="2057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752725"/>
            <a:ext cx="362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19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625633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4600" y="34290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this:  reference of  the current object</a:t>
            </a:r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5257800" y="1295400"/>
            <a:ext cx="3886200" cy="1905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</a:t>
            </a:r>
            <a:r>
              <a:rPr lang="en-US" sz="3600" smtClean="0">
                <a:latin typeface="Arial" charset="0"/>
                <a:cs typeface="Arial" charset="0"/>
              </a:rPr>
              <a:t>: Code Supported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44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1183" y="1276641"/>
            <a:ext cx="4261635" cy="496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00200"/>
            <a:ext cx="8823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53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08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3308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879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952500"/>
            <a:ext cx="404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92263"/>
            <a:ext cx="82296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844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914400"/>
            <a:ext cx="4779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642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95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838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43624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81100"/>
            <a:ext cx="40481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63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anatomy of a class, and how to declare fields, methods, and constructors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Hints for </a:t>
            </a:r>
            <a:r>
              <a:rPr lang="en-US" sz="2800" smtClean="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/>
              <a:t>Main noun </a:t>
            </a:r>
            <a:r>
              <a:rPr lang="en-US" sz="2000" smtClean="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Methods: Constructors, Getters, Setters, Normal methods  </a:t>
            </a:r>
            <a:endParaRPr lang="en-US" sz="20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and using objects. </a:t>
            </a:r>
            <a:endParaRPr lang="en-US" sz="28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To </a:t>
            </a:r>
            <a:r>
              <a:rPr lang="en-US" sz="2800" dirty="0"/>
              <a:t>instantiate </a:t>
            </a:r>
            <a:r>
              <a:rPr lang="en-US" sz="2800"/>
              <a:t>an </a:t>
            </a:r>
            <a:r>
              <a:rPr lang="en-US" sz="2800" smtClean="0"/>
              <a:t>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OOP Concepts:</a:t>
            </a:r>
            <a:r>
              <a:rPr lang="en-US" b="1" dirty="0" smtClean="0"/>
              <a:t> Encapsulation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 smtClean="0">
                <a:latin typeface="Arial" charset="0"/>
                <a:cs typeface="Arial" charset="0"/>
              </a:rPr>
              <a:t>boundary condition: </a:t>
            </a:r>
            <a:r>
              <a:rPr lang="en-US" sz="2400" dirty="0" smtClean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 smtClean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  <a:endParaRPr lang="en-US" sz="24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</a:t>
            </a:r>
            <a:r>
              <a:rPr lang="en-US" b="1" dirty="0" smtClean="0"/>
              <a:t> 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Ability allows a class having members of an existed class </a:t>
            </a:r>
            <a:r>
              <a:rPr lang="en-US" sz="2800" dirty="0" smtClean="0">
                <a:latin typeface="Arial" charset="0"/>
                <a:cs typeface="Arial" charset="0"/>
                <a:sym typeface="Wingdings" pitchFamily="2" charset="2"/>
              </a:rPr>
              <a:t> Re-used code, save time</a:t>
            </a:r>
            <a:endParaRPr lang="en-US" sz="2800" dirty="0" smtClean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0" y="2209800"/>
            <a:ext cx="2286000" cy="2209800"/>
            <a:chOff x="672" y="816"/>
            <a:chExt cx="1296" cy="13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008"/>
              <a:ext cx="12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/>
                <a:t>ID_Num</a:t>
              </a:r>
            </a:p>
            <a:p>
              <a:r>
                <a:rPr lang="en-US" sz="1400" b="1" dirty="0"/>
                <a:t>Name</a:t>
              </a:r>
            </a:p>
            <a:p>
              <a:r>
                <a:rPr lang="en-US" sz="1400" b="1" dirty="0"/>
                <a:t>YearOfBirth</a:t>
              </a:r>
            </a:p>
            <a:p>
              <a:r>
                <a:rPr lang="en-US" sz="1400" b="1" dirty="0"/>
                <a:t>Address</a:t>
              </a:r>
            </a:p>
            <a:p>
              <a:r>
                <a:rPr lang="en-US" sz="1400" b="1" i="1" dirty="0"/>
                <a:t>getID_Num()</a:t>
              </a:r>
            </a:p>
            <a:p>
              <a:r>
                <a:rPr lang="en-US" sz="1400" b="1" i="1" dirty="0"/>
                <a:t>setID_Num(newID)</a:t>
              </a:r>
            </a:p>
            <a:p>
              <a:r>
                <a:rPr lang="en-US" sz="1400" b="1" dirty="0"/>
                <a:t>......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class PERSON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5105400"/>
            <a:ext cx="2286000" cy="1219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8006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4800" y="4343400"/>
            <a:ext cx="1219200" cy="609600"/>
          </a:xfrm>
          <a:prstGeom prst="wedgeRectCallout">
            <a:avLst>
              <a:gd name="adj1" fmla="val 120051"/>
              <a:gd name="adj2" fmla="val -869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i="1" dirty="0"/>
              <a:t>“is a” relationship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96000" y="2514600"/>
            <a:ext cx="2286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ID_Num</a:t>
            </a:r>
          </a:p>
          <a:p>
            <a:r>
              <a:rPr lang="en-US" sz="1400" b="1" dirty="0"/>
              <a:t>Name</a:t>
            </a:r>
          </a:p>
          <a:p>
            <a:r>
              <a:rPr lang="en-US" sz="1400" b="1" dirty="0"/>
              <a:t>YearOfBirth</a:t>
            </a:r>
          </a:p>
          <a:p>
            <a:r>
              <a:rPr lang="en-US" sz="1400" b="1" dirty="0"/>
              <a:t>Address</a:t>
            </a:r>
          </a:p>
          <a:p>
            <a:r>
              <a:rPr lang="en-US" sz="1400" b="1" i="1" dirty="0"/>
              <a:t>getID_Num()</a:t>
            </a:r>
          </a:p>
          <a:p>
            <a:r>
              <a:rPr lang="en-US" sz="1400" b="1" i="1" dirty="0"/>
              <a:t>setID_Num(newID)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96000" y="22098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6000" y="4572000"/>
            <a:ext cx="2286000" cy="1371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2819400"/>
            <a:ext cx="9906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inherited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91000" y="4648200"/>
            <a:ext cx="12954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extensions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624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7400" y="6019800"/>
            <a:ext cx="2590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Son = Father + extensions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How to detect father class?</a:t>
            </a:r>
          </a:p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Finding the intersection of concerned classes.</a:t>
            </a:r>
            <a:endParaRPr lang="en-US" sz="2800" dirty="0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66800" y="3581400"/>
            <a:ext cx="6629400" cy="2971800"/>
            <a:chOff x="1066800" y="3429000"/>
            <a:chExt cx="6629400" cy="29718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352800" y="38100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51816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Electric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66800" y="55626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52800" y="54864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352800" y="58674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715000" y="52578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715000" y="5638800"/>
              <a:ext cx="1981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048000" y="4953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4343400" y="495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 flipV="1">
              <a:off x="5334000" y="4953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 smtClean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method in father class can be overridden in it’s derived classes (body of a method can be replaced in derived classes).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</TotalTime>
  <Words>3249</Words>
  <Application>Microsoft Office PowerPoint</Application>
  <PresentationFormat>Trình chiếu Trên màn hình (4:3)</PresentationFormat>
  <Paragraphs>643</Paragraphs>
  <Slides>58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58</vt:i4>
      </vt:variant>
    </vt:vector>
  </HeadingPairs>
  <TitlesOfParts>
    <vt:vector size="64" baseType="lpstr">
      <vt:lpstr>Arial</vt:lpstr>
      <vt:lpstr>Calibri</vt:lpstr>
      <vt:lpstr>Courier</vt:lpstr>
      <vt:lpstr>Times New Roman</vt:lpstr>
      <vt:lpstr>Wingdings</vt:lpstr>
      <vt:lpstr>Office Theme</vt:lpstr>
      <vt:lpstr>Session 03  Classes and Objects  (http://docs.oracle.com/javase/tutorial/java/javaOO/index.html)</vt:lpstr>
      <vt:lpstr>Objectives</vt:lpstr>
      <vt:lpstr>1- Programming Paradigms</vt:lpstr>
      <vt:lpstr>Programming Paradigms: POP vs. OOP</vt:lpstr>
      <vt:lpstr>2-OOP Concepts</vt:lpstr>
      <vt:lpstr>OOP Concepts: Encapsulation</vt:lpstr>
      <vt:lpstr>OOP Concepts: Inheritance</vt:lpstr>
      <vt:lpstr>OOP Concepts: Inheritance</vt:lpstr>
      <vt:lpstr>OOP Concepts: Polymorphism</vt:lpstr>
      <vt:lpstr>3- How to Identity a Class</vt:lpstr>
      <vt:lpstr>4-Hints for class design</vt:lpstr>
      <vt:lpstr>Hints for class design</vt:lpstr>
      <vt:lpstr>5- Declaring/Using  a Java Class</vt:lpstr>
      <vt:lpstr>Defining Constructors</vt:lpstr>
      <vt:lpstr>Defining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6- Common Modifiers</vt:lpstr>
      <vt:lpstr>Outside of a Class</vt:lpstr>
      <vt:lpstr>Common Modifiers</vt:lpstr>
      <vt:lpstr>Common Modifiers</vt:lpstr>
      <vt:lpstr>Demo: Overloading Method</vt:lpstr>
      <vt:lpstr>Demo: Methods with  Arbitrary Number of Arguments</vt:lpstr>
      <vt:lpstr>7- Memory Management in Java</vt:lpstr>
      <vt:lpstr>Memory Management in Java</vt:lpstr>
      <vt:lpstr>Memory Management in Java</vt:lpstr>
      <vt:lpstr>8- Garbage Collection</vt:lpstr>
      <vt:lpstr>Garbage Collection…</vt:lpstr>
      <vt:lpstr>Garbage Collection …</vt:lpstr>
      <vt:lpstr>Garbage Collection… </vt:lpstr>
      <vt:lpstr>9- 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  <vt:lpstr>Recommendations</vt:lpstr>
      <vt:lpstr>Recommendations</vt:lpstr>
      <vt:lpstr>Case study: Design Guide</vt:lpstr>
      <vt:lpstr>Case study: Code Supported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Quy</cp:lastModifiedBy>
  <cp:revision>436</cp:revision>
  <dcterms:created xsi:type="dcterms:W3CDTF">2007-08-21T04:43:22Z</dcterms:created>
  <dcterms:modified xsi:type="dcterms:W3CDTF">2017-07-26T10:42:00Z</dcterms:modified>
</cp:coreProperties>
</file>