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2727" autoAdjust="0"/>
  </p:normalViewPr>
  <p:slideViewPr>
    <p:cSldViewPr>
      <p:cViewPr varScale="1">
        <p:scale>
          <a:sx n="68" d="100"/>
          <a:sy n="68" d="100"/>
        </p:scale>
        <p:origin x="13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static ở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hidding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1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05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(https://docs.oracle.com/javase/tutorial/java/IandI/)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</a:t>
            </a:r>
            <a:r>
              <a:rPr lang="en-US" sz="3600" b="1" dirty="0" smtClean="0"/>
              <a:t>Methods (1)</a:t>
            </a:r>
            <a:endParaRPr lang="en-US" sz="3600" b="1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Overriding a method</a:t>
            </a:r>
            <a:r>
              <a:rPr lang="en-US" sz="2800" dirty="0" smtClean="0"/>
              <a:t>: An </a:t>
            </a:r>
            <a:r>
              <a:rPr lang="en-US" sz="2800" dirty="0"/>
              <a:t>instance method in a subclass with the same signature (name, plus the number and the type of its parameters) and return type as an instance method in the </a:t>
            </a:r>
            <a:r>
              <a:rPr lang="en-US" sz="2800" dirty="0" smtClean="0"/>
              <a:t>superclass overrides</a:t>
            </a:r>
            <a:r>
              <a:rPr lang="en-US" sz="2800" dirty="0"/>
              <a:t>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</a:t>
            </a:r>
            <a:r>
              <a:rPr lang="en-US" sz="2400" dirty="0" smtClean="0"/>
              <a:t>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Hiding a method</a:t>
            </a:r>
            <a:r>
              <a:rPr lang="en-US" sz="2800" dirty="0" smtClean="0"/>
              <a:t>: Re-implementing a static method implemented in super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Polymorphism…)</a:t>
            </a:r>
            <a:endParaRPr lang="en-US" dirty="0"/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name;</a:t>
                      </a:r>
                      <a:endParaRPr lang="en-US" sz="1800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GraduateStudent(String n, String</a:t>
                      </a:r>
                      <a:r>
                        <a:rPr lang="en-US" sz="1800" baseline="0" dirty="0" smtClean="0"/>
                        <a:t> ug)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highSchool;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UndergraduateStudent(String</a:t>
                      </a:r>
                      <a:r>
                        <a:rPr lang="en-US" sz="1800" baseline="0" dirty="0" smtClean="0"/>
                        <a:t> n, String h)</a:t>
                      </a:r>
                      <a:endParaRPr lang="en-US" sz="1800" dirty="0" smtClean="0"/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Inherited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Overridden method: An inherited method is re-written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Overridden Method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How Can Overridden Methods be Determined?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4 - More on Classes and Nested Classes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650)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650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 smtClean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(m2, 800)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800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are loaded to static heap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500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8000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8000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Class: 700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obj: 9000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9000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obj.m1();</a:t>
            </a:r>
          </a:p>
          <a:p>
            <a:r>
              <a:rPr lang="en-US" sz="1600" dirty="0" smtClean="0"/>
              <a:t>obj.m2();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y=2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An</a:t>
            </a:r>
            <a:r>
              <a:rPr lang="en-US" sz="2800" dirty="0"/>
              <a:t>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 smtClean="0">
                <a:solidFill>
                  <a:srgbClr val="FF0000"/>
                </a:solidFill>
              </a:rPr>
              <a:t>only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0000CC"/>
                </a:solidFill>
              </a:rPr>
              <a:t>constants, initialized fields,  static methods, prototypes (abstract methods, </a:t>
            </a:r>
            <a:r>
              <a:rPr lang="en-US" sz="2800" dirty="0">
                <a:solidFill>
                  <a:srgbClr val="0000CC"/>
                </a:solidFill>
              </a:rPr>
              <a:t>default </a:t>
            </a:r>
            <a:r>
              <a:rPr lang="en-US" sz="2800" dirty="0" smtClean="0">
                <a:solidFill>
                  <a:srgbClr val="0000CC"/>
                </a:solidFill>
              </a:rPr>
              <a:t>methods), </a:t>
            </a:r>
            <a:r>
              <a:rPr lang="en-US" sz="2800" dirty="0">
                <a:solidFill>
                  <a:srgbClr val="0000CC"/>
                </a:solidFill>
              </a:rPr>
              <a:t>static methods, and nested types</a:t>
            </a:r>
            <a:r>
              <a:rPr lang="en-US" sz="2800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US" sz="2800" dirty="0" smtClean="0"/>
              <a:t>It will be the </a:t>
            </a:r>
            <a:r>
              <a:rPr lang="en-US" sz="2800" b="1" dirty="0" smtClean="0"/>
              <a:t>core</a:t>
            </a:r>
            <a:r>
              <a:rPr lang="en-US" sz="2800" dirty="0" smtClean="0"/>
              <a:t> of some classes</a:t>
            </a:r>
          </a:p>
          <a:p>
            <a:r>
              <a:rPr lang="en-US" sz="2800" dirty="0" smtClean="0"/>
              <a:t>Interfaces </a:t>
            </a:r>
            <a:r>
              <a:rPr lang="en-US" sz="2800" dirty="0"/>
              <a:t>cannot be </a:t>
            </a:r>
            <a:r>
              <a:rPr lang="en-US" sz="2800" dirty="0" smtClean="0"/>
              <a:t>instantiated because they have no-body methods.</a:t>
            </a:r>
          </a:p>
          <a:p>
            <a:r>
              <a:rPr lang="en-US" sz="2800" dirty="0" smtClean="0"/>
              <a:t>Interfaces</a:t>
            </a:r>
            <a:r>
              <a:rPr lang="en-US" sz="2800" dirty="0"/>
              <a:t>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Inheriatnce,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Enum 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 smtClean="0"/>
              <a:t>Interfaces…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Abstract Classes</a:t>
            </a: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</a:t>
            </a:r>
            <a:r>
              <a:rPr lang="en-US" sz="2800" b="1" dirty="0" smtClean="0"/>
              <a:t>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 smtClean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</a:t>
            </a:r>
            <a:r>
              <a:rPr lang="en-US" sz="2400" i="1" dirty="0" smtClean="0">
                <a:solidFill>
                  <a:srgbClr val="FF0000"/>
                </a:solidFill>
              </a:rPr>
              <a:t>className{ </a:t>
            </a:r>
            <a:r>
              <a:rPr lang="en-US" sz="2400" i="1" dirty="0">
                <a:solidFill>
                  <a:srgbClr val="FF0000"/>
                </a:solidFill>
              </a:rPr>
              <a:t>... </a:t>
            </a:r>
            <a:r>
              <a:rPr lang="en-US" sz="2400" i="1" dirty="0" smtClean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isn’t necessary for all of the methods in an abstract class to be </a:t>
            </a:r>
            <a:r>
              <a:rPr lang="en-US" sz="2800" dirty="0" smtClean="0"/>
              <a:t>abstract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buClrTx/>
              <a:buFont typeface="Arial" charset="0"/>
              <a:buChar char="•"/>
            </a:pPr>
            <a:r>
              <a:rPr lang="en-US" sz="2800" dirty="0" smtClean="0"/>
              <a:t>An abstract </a:t>
            </a:r>
            <a:r>
              <a:rPr lang="en-US" sz="2800" dirty="0"/>
              <a:t>class can also declare implemented methods.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Modified</a:t>
              </a:r>
              <a:endParaRPr lang="en-US" b="1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have no abstract method but it is declared as an abstract class. So, we can not initiate an object of this class.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Error. Why?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Implementing </a:t>
            </a:r>
            <a:r>
              <a:rPr lang="en-US" sz="4000" dirty="0"/>
              <a:t>Abstract Methods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Derive </a:t>
            </a:r>
            <a:r>
              <a:rPr lang="en-US" sz="2800" dirty="0"/>
              <a:t>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</a:t>
            </a:r>
            <a:r>
              <a:rPr lang="en-US" sz="2800" dirty="0" smtClean="0"/>
              <a:t>all of </a:t>
            </a:r>
            <a:r>
              <a:rPr lang="en-US" sz="2800" b="1" i="1" dirty="0" smtClean="0"/>
              <a:t>abstract </a:t>
            </a:r>
            <a:r>
              <a:rPr lang="en-US" sz="2800" b="1" dirty="0" smtClean="0"/>
              <a:t>methods</a:t>
            </a:r>
            <a:r>
              <a:rPr lang="en-US" sz="2800" b="1" dirty="0"/>
              <a:t> </a:t>
            </a:r>
            <a:r>
              <a:rPr lang="en-US" sz="2800" dirty="0" smtClean="0"/>
              <a:t>included</a:t>
            </a:r>
            <a:r>
              <a:rPr lang="en-US" sz="2800" b="1" dirty="0" smtClean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</a:t>
            </a:r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 smtClean="0"/>
              <a:t>Anonymous classes</a:t>
            </a:r>
            <a:r>
              <a:rPr lang="en-US" sz="2800" dirty="0" smtClean="0"/>
              <a:t> </a:t>
            </a:r>
            <a:r>
              <a:rPr lang="en-US" sz="2400" dirty="0" smtClean="0"/>
              <a:t>are classes which are not named but they are identified automatically by Java compiler.</a:t>
            </a:r>
            <a:endParaRPr lang="en-US" sz="2800" dirty="0" smtClean="0"/>
          </a:p>
          <a:p>
            <a:pPr marL="60325" indent="-60325">
              <a:buNone/>
            </a:pPr>
            <a:r>
              <a:rPr lang="en-US" sz="2800" b="1" dirty="0" smtClean="0"/>
              <a:t>Where are they? </a:t>
            </a:r>
            <a:r>
              <a:rPr lang="en-US" sz="2400" dirty="0" smtClean="0"/>
              <a:t>They are identified at initializations of interface/abstract class object but abstract methods are implemented as attachments</a:t>
            </a:r>
            <a:r>
              <a:rPr lang="en-US" sz="2400" b="1" dirty="0" smtClean="0"/>
              <a:t>.</a:t>
            </a:r>
            <a:endParaRPr lang="en-US" sz="2800" b="1" dirty="0" smtClean="0"/>
          </a:p>
          <a:p>
            <a:pPr marL="60325" indent="-60325">
              <a:buNone/>
            </a:pPr>
            <a:r>
              <a:rPr lang="en-US" sz="2800" b="1" dirty="0" smtClean="0"/>
              <a:t>Why are they used?</a:t>
            </a:r>
          </a:p>
          <a:p>
            <a:r>
              <a:rPr lang="en-US" sz="2400" dirty="0" smtClean="0"/>
              <a:t>Enable you to make your code more concise. </a:t>
            </a:r>
          </a:p>
          <a:p>
            <a:r>
              <a:rPr lang="en-US" sz="2400" dirty="0" smtClean="0"/>
              <a:t>Enable you to declare and instantiate a class at the same time. </a:t>
            </a:r>
          </a:p>
          <a:p>
            <a:r>
              <a:rPr lang="en-US" sz="2400" dirty="0" smtClean="0"/>
              <a:t>They are like local classes except that they do not have a name. </a:t>
            </a:r>
          </a:p>
          <a:p>
            <a:r>
              <a:rPr lang="en-US" sz="2400" dirty="0" smtClean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Anonymous class.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ContainerClass$Number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Implementing </a:t>
            </a:r>
            <a:br>
              <a:rPr lang="en-US" sz="3600" dirty="0" smtClean="0"/>
            </a:br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3 common relations in classes:</a:t>
            </a:r>
          </a:p>
          <a:p>
            <a:pPr lvl="1"/>
            <a:r>
              <a:rPr lang="en-US" dirty="0" smtClean="0"/>
              <a:t>“is a/ a kind of”</a:t>
            </a:r>
          </a:p>
          <a:p>
            <a:pPr lvl="1"/>
            <a:r>
              <a:rPr lang="en-US" dirty="0" smtClean="0"/>
              <a:t>“has a”</a:t>
            </a:r>
          </a:p>
          <a:p>
            <a:pPr lvl="1"/>
            <a:r>
              <a:rPr lang="en-US" dirty="0" smtClean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</a:t>
            </a:r>
            <a:r>
              <a:rPr lang="en-US" smtClean="0"/>
              <a:t>some products and a product </a:t>
            </a:r>
            <a:r>
              <a:rPr lang="en-US" dirty="0" smtClean="0"/>
              <a:t>can be contained </a:t>
            </a:r>
            <a:r>
              <a:rPr lang="en-US" smtClean="0"/>
              <a:t>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</a:t>
            </a:r>
            <a:r>
              <a:rPr lang="en-US" sz="4000" b="1" dirty="0" smtClean="0"/>
              <a:t>Types (1)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</a:t>
            </a:r>
            <a:r>
              <a:rPr lang="en-US" dirty="0" smtClean="0"/>
              <a:t>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/>
              <a:t>enum types any time you need to represent a fixed set of </a:t>
            </a:r>
            <a:r>
              <a:rPr lang="en-US" dirty="0" smtClean="0"/>
              <a:t>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New/ Java 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</a:t>
            </a:r>
            <a:r>
              <a:rPr lang="en-US" sz="3600" b="1" dirty="0" smtClean="0"/>
              <a:t>(2)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(3)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</a:t>
            </a:r>
            <a:r>
              <a:rPr lang="en-US" sz="3600" b="1" dirty="0" smtClean="0"/>
              <a:t>(4)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Implementing </a:t>
            </a:r>
            <a:br>
              <a:rPr lang="en-US" sz="3200" dirty="0" smtClean="0"/>
            </a:br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 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 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mtClean="0"/>
              <a:t>Benefits </a:t>
            </a:r>
            <a:r>
              <a:rPr lang="en-US" dirty="0" smtClean="0"/>
              <a:t>of </a:t>
            </a:r>
            <a:r>
              <a:rPr lang="en-US" smtClean="0"/>
              <a:t>OO implementation: Inheriatance ans Polymorphism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Enum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( Java is a single-inherited OOP language).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</a:t>
            </a:r>
            <a:r>
              <a:rPr lang="en-US" dirty="0" smtClean="0"/>
              <a:t>); </a:t>
            </a:r>
            <a:r>
              <a:rPr lang="en-US" sz="2400" i="1" dirty="0" smtClean="0"/>
              <a:t>//</a:t>
            </a:r>
            <a:r>
              <a:rPr lang="en-US" sz="2400" i="1" dirty="0"/>
              <a:t>invoke a superclass </a:t>
            </a:r>
            <a:r>
              <a:rPr lang="en-US" sz="24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 smtClean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</a:t>
            </a:r>
            <a:r>
              <a:rPr lang="en-US" b="1" dirty="0" smtClean="0"/>
              <a:t>constructor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000" dirty="0"/>
              <a:t> </a:t>
            </a:r>
            <a:r>
              <a:rPr lang="en-US" sz="4000" dirty="0" smtClean="0"/>
              <a:t>Inheritance…: “super</a:t>
            </a:r>
            <a:r>
              <a:rPr lang="en-US" sz="4000" dirty="0"/>
              <a:t>” </a:t>
            </a:r>
            <a:r>
              <a:rPr lang="en-US" sz="4000" dirty="0" smtClean="0"/>
              <a:t>Keyword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</a:t>
            </a:r>
            <a:r>
              <a:rPr lang="en-US" i="1" dirty="0" smtClean="0"/>
              <a:t>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 smtClean="0"/>
              <a:t>super()</a:t>
            </a:r>
            <a:r>
              <a:rPr lang="en-US" dirty="0" smtClean="0"/>
              <a:t> is </a:t>
            </a:r>
            <a:r>
              <a:rPr lang="en-US" dirty="0"/>
              <a:t>used to access the superclass's constructor. </a:t>
            </a:r>
            <a:r>
              <a:rPr lang="en-US" dirty="0" smtClean="0"/>
              <a:t>And It </a:t>
            </a:r>
            <a:r>
              <a:rPr lang="en-US" dirty="0"/>
              <a:t>must be the first statement in the constructor of the subclass.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1405</Words>
  <Application>Microsoft Office PowerPoint</Application>
  <PresentationFormat>On-screen Show (4:3)</PresentationFormat>
  <Paragraphs>299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Admin</cp:lastModifiedBy>
  <cp:revision>511</cp:revision>
  <dcterms:created xsi:type="dcterms:W3CDTF">2007-08-21T04:43:22Z</dcterms:created>
  <dcterms:modified xsi:type="dcterms:W3CDTF">2016-11-11T10:19:18Z</dcterms:modified>
</cp:coreProperties>
</file>