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handoutMasterIdLst>
    <p:handoutMasterId r:id="rId21"/>
  </p:handoutMasterIdLst>
  <p:sldIdLst>
    <p:sldId id="439" r:id="rId2"/>
    <p:sldId id="440" r:id="rId3"/>
    <p:sldId id="515" r:id="rId4"/>
    <p:sldId id="558" r:id="rId5"/>
    <p:sldId id="560" r:id="rId6"/>
    <p:sldId id="561" r:id="rId7"/>
    <p:sldId id="516" r:id="rId8"/>
    <p:sldId id="517" r:id="rId9"/>
    <p:sldId id="567" r:id="rId10"/>
    <p:sldId id="568" r:id="rId11"/>
    <p:sldId id="566" r:id="rId12"/>
    <p:sldId id="549" r:id="rId13"/>
    <p:sldId id="550" r:id="rId14"/>
    <p:sldId id="551" r:id="rId15"/>
    <p:sldId id="552" r:id="rId16"/>
    <p:sldId id="562" r:id="rId17"/>
    <p:sldId id="563" r:id="rId18"/>
    <p:sldId id="54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6323" autoAdjust="0"/>
  </p:normalViewPr>
  <p:slideViewPr>
    <p:cSldViewPr>
      <p:cViewPr varScale="1">
        <p:scale>
          <a:sx n="63" d="100"/>
          <a:sy n="63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such as adding, searching, removing, updating are common works</a:t>
            </a:r>
            <a:r>
              <a:rPr lang="en-US" baseline="0" dirty="0" smtClean="0"/>
              <a:t> on a list. Their algorithms are very common and in almost of cases, they do not depend on specific type.</a:t>
            </a:r>
          </a:p>
          <a:p>
            <a:r>
              <a:rPr lang="en-US" baseline="0" dirty="0" smtClean="0"/>
              <a:t>This chapter will introduce 2 pre-defined classes, Collections and Arrays, declared in the java.utils package, which make utilities when these group operations are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1A2D-12D7-42D0-A441-C62BD082C4BE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7F01D-F1C6-4665-BB7C-B082EB1BB2EF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C4D4-B759-4EFA-AFAC-3617A671C374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B0188-3503-4047-AB47-C0B9C59F6F05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9B8D4-458F-4B96-81EB-3B56AAFCB0BD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9C86-F1F9-41B3-BC07-190F6AE37051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1B33-6E0B-416C-B71B-2ECBDFF029A3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6ADB-2573-4C56-9569-C2CAFF08ADF9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8EF1-D11E-4119-B13E-7D86E50233EE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8FE0B-D8EF-4779-8772-267AA313C14F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CDCE-5D70-476F-9E15-5FF9CA19750C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293A828-C87E-4E40-BC97-D9431D33D253}" type="datetime1">
              <a:rPr lang="en-US" smtClean="0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Array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Colle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09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(http://docs.oracle.com/javase/tutorial/collections/algorithms/index.html)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8400"/>
            <a:ext cx="80954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0" y="3094672"/>
            <a:ext cx="1600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Create an anonymous object for comparing 2 employees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Comparing 2 employees based on descending salaries then ascending IDs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19" y="1066800"/>
            <a:ext cx="850406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23875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Data </a:t>
            </a:r>
            <a:r>
              <a:rPr lang="en-US" dirty="0" smtClean="0"/>
              <a:t>Manipulation (1)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Collections class provides five algorithms for doing routine data manipulation on List </a:t>
            </a:r>
            <a:r>
              <a:rPr lang="en-US" dirty="0" smtClean="0"/>
              <a:t>objects, including:</a:t>
            </a:r>
          </a:p>
          <a:p>
            <a:pPr lvl="1"/>
            <a:r>
              <a:rPr lang="en-US" dirty="0" smtClean="0"/>
              <a:t>reverse() </a:t>
            </a:r>
            <a:endParaRPr lang="en-US" dirty="0"/>
          </a:p>
          <a:p>
            <a:pPr lvl="1"/>
            <a:r>
              <a:rPr lang="en-US" dirty="0" smtClean="0"/>
              <a:t>fill()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swap() </a:t>
            </a:r>
            <a:endParaRPr lang="en-US" dirty="0"/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438400"/>
          </a:xfrm>
        </p:spPr>
        <p:txBody>
          <a:bodyPr/>
          <a:lstStyle/>
          <a:p>
            <a:r>
              <a:rPr lang="en-US" smtClean="0"/>
              <a:t>Condition: The list in ascending order</a:t>
            </a:r>
          </a:p>
          <a:p>
            <a:r>
              <a:rPr lang="en-US" smtClean="0"/>
              <a:t>The</a:t>
            </a:r>
            <a:r>
              <a:rPr lang="en-US" dirty="0"/>
              <a:t> </a:t>
            </a:r>
            <a:r>
              <a:rPr lang="en-US" dirty="0" err="1"/>
              <a:t>binarySearch</a:t>
            </a:r>
            <a:r>
              <a:rPr lang="en-US" dirty="0"/>
              <a:t> algorithm searches for a specified element in a sorted </a:t>
            </a:r>
            <a:r>
              <a:rPr lang="en-US" smtClean="0"/>
              <a:t>List.</a:t>
            </a:r>
          </a:p>
          <a:p>
            <a:pPr lvl="1"/>
            <a:r>
              <a:rPr lang="en-US" smtClean="0"/>
              <a:t>Return pos &gt;=0 </a:t>
            </a:r>
            <a:r>
              <a:rPr lang="en-US" smtClean="0">
                <a:sym typeface="Wingdings" pitchFamily="2" charset="2"/>
              </a:rPr>
              <a:t> Present</a:t>
            </a:r>
          </a:p>
          <a:p>
            <a:pPr lvl="1"/>
            <a:r>
              <a:rPr lang="en-US" smtClean="0">
                <a:sym typeface="Wingdings" pitchFamily="2" charset="2"/>
              </a:rPr>
              <a:t>Return pos&lt;0  Absent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frequency</a:t>
            </a:r>
            <a:r>
              <a:rPr lang="en-US" dirty="0"/>
              <a:t> — counts the number of times the specified element occurs in the specified </a:t>
            </a:r>
            <a:r>
              <a:rPr lang="en-US" dirty="0" smtClean="0"/>
              <a:t>collection.</a:t>
            </a:r>
            <a:endParaRPr lang="en-US" dirty="0"/>
          </a:p>
          <a:p>
            <a:r>
              <a:rPr lang="en-US" dirty="0">
                <a:latin typeface="Courier" pitchFamily="49" charset="0"/>
              </a:rPr>
              <a:t>disjoint</a:t>
            </a:r>
            <a:r>
              <a:rPr lang="en-US" dirty="0"/>
              <a:t> — determines whether two Collections are disjoint; that is, whether they contain no elements in </a:t>
            </a:r>
            <a:r>
              <a:rPr lang="en-US" dirty="0" smtClean="0"/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39031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/>
              <a:t>Extreme </a:t>
            </a:r>
            <a:r>
              <a:rPr lang="en-US" smtClean="0"/>
              <a:t>Values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Methods: min(…), max(…)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Arrays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smtClean="0"/>
              <a:t>It it similar to the Collections class, but it accepts arrays as it’s parameters.</a:t>
            </a:r>
          </a:p>
          <a:p>
            <a:r>
              <a:rPr lang="en-US" smtClean="0">
                <a:hlinkClick r:id="rId2" action="ppaction://hlinkfile"/>
              </a:rPr>
              <a:t>file:///J:/Softs/JavaSofts/JavaDocs/docs-Java8/api/java/util/Arrays.html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876800" cy="639762"/>
          </a:xfrm>
        </p:spPr>
        <p:txBody>
          <a:bodyPr/>
          <a:lstStyle/>
          <a:p>
            <a:pPr algn="l"/>
            <a:r>
              <a:rPr lang="en-US" smtClean="0"/>
              <a:t>Arrays Class: Demo.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lum bright="-23000" contrast="31000"/>
          </a:blip>
          <a:srcRect/>
          <a:stretch>
            <a:fillRect/>
          </a:stretch>
        </p:blipFill>
        <p:spPr bwMode="auto">
          <a:xfrm>
            <a:off x="114300" y="914400"/>
            <a:ext cx="75819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lum bright="-23000" contrast="31000"/>
          </a:blip>
          <a:srcRect/>
          <a:stretch>
            <a:fillRect/>
          </a:stretch>
        </p:blipFill>
        <p:spPr bwMode="auto">
          <a:xfrm>
            <a:off x="4895850" y="90984"/>
            <a:ext cx="4171950" cy="200919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r>
              <a:rPr lang="en-US" smtClean="0"/>
              <a:t>Support Classes: Collections, Arrays</a:t>
            </a:r>
          </a:p>
          <a:p>
            <a:r>
              <a:rPr lang="en-US" smtClean="0"/>
              <a:t>Use the Collections class</a:t>
            </a:r>
          </a:p>
          <a:p>
            <a:pPr lvl="1"/>
            <a:r>
              <a:rPr lang="en-US" smtClean="0"/>
              <a:t>Sorting/ Shuffling</a:t>
            </a:r>
          </a:p>
          <a:p>
            <a:pPr lvl="1"/>
            <a:r>
              <a:rPr lang="en-US" smtClean="0"/>
              <a:t>Routine Data Manipulation</a:t>
            </a:r>
          </a:p>
          <a:p>
            <a:pPr lvl="1"/>
            <a:r>
              <a:rPr lang="en-US" smtClean="0"/>
              <a:t>Searching/  Composition</a:t>
            </a:r>
          </a:p>
          <a:p>
            <a:pPr lvl="1"/>
            <a:r>
              <a:rPr lang="en-US" smtClean="0"/>
              <a:t>Finding Extreme Values</a:t>
            </a:r>
          </a:p>
          <a:p>
            <a:r>
              <a:rPr lang="en-US" smtClean="0"/>
              <a:t>Use the Arrays class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Support Classes: Collections, Arrays</a:t>
            </a:r>
          </a:p>
          <a:p>
            <a:r>
              <a:rPr lang="en-US" dirty="0" smtClean="0"/>
              <a:t>Use the Collections class</a:t>
            </a:r>
          </a:p>
          <a:p>
            <a:pPr lvl="1"/>
            <a:r>
              <a:rPr lang="en-US" dirty="0" smtClean="0"/>
              <a:t>Sorting/ </a:t>
            </a:r>
            <a:r>
              <a:rPr lang="en-US" dirty="0" smtClean="0"/>
              <a:t>Shuffling(</a:t>
            </a:r>
            <a:r>
              <a:rPr lang="en-US" dirty="0" err="1" smtClean="0"/>
              <a:t>trộn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Routine Data Manipulation</a:t>
            </a:r>
          </a:p>
          <a:p>
            <a:pPr lvl="1"/>
            <a:r>
              <a:rPr lang="en-US" dirty="0" smtClean="0"/>
              <a:t>Searching/  Composition</a:t>
            </a:r>
            <a:endParaRPr lang="en-US" dirty="0"/>
          </a:p>
          <a:p>
            <a:pPr lvl="1"/>
            <a:r>
              <a:rPr lang="en-US" dirty="0"/>
              <a:t>Finding Extreme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Use the Arrays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63976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686800" cy="4952999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An algorithm on a list can be applied on some lists although the type of elements in each list can be different.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polymorphic algorithms</a:t>
            </a:r>
            <a:r>
              <a:rPr lang="en-US" dirty="0"/>
              <a:t> described here are pieces of reusable functionality provided by the Java platform. </a:t>
            </a:r>
            <a:endParaRPr lang="en-US" dirty="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All </a:t>
            </a:r>
            <a:r>
              <a:rPr lang="en-US" dirty="0"/>
              <a:t>of them come </a:t>
            </a:r>
            <a:r>
              <a:rPr lang="en-US" dirty="0" smtClean="0"/>
              <a:t>from the</a:t>
            </a:r>
            <a:r>
              <a:rPr lang="en-US" dirty="0"/>
              <a:t> </a:t>
            </a:r>
            <a:r>
              <a:rPr lang="en-US" b="1" dirty="0"/>
              <a:t>Collection</a:t>
            </a:r>
            <a:r>
              <a:rPr lang="en-US" b="1" u="sng" dirty="0"/>
              <a:t>s</a:t>
            </a:r>
            <a:r>
              <a:rPr lang="en-US" dirty="0"/>
              <a:t> </a:t>
            </a:r>
            <a:r>
              <a:rPr lang="en-US" dirty="0" smtClean="0"/>
              <a:t>class and the </a:t>
            </a:r>
            <a:r>
              <a:rPr lang="en-US" b="1" dirty="0" smtClean="0"/>
              <a:t>Array</a:t>
            </a:r>
            <a:r>
              <a:rPr lang="en-US" b="1" u="sng" dirty="0" smtClean="0"/>
              <a:t>s</a:t>
            </a:r>
            <a:r>
              <a:rPr lang="en-US" dirty="0" smtClean="0"/>
              <a:t> class (support classes), </a:t>
            </a:r>
            <a:r>
              <a:rPr lang="en-US" dirty="0"/>
              <a:t>and all take the form of static methods whose first argument is the collection on which the operation is to be </a:t>
            </a:r>
            <a:r>
              <a:rPr lang="en-US" dirty="0" smtClean="0"/>
              <a:t>performed.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6000" contrast="48000"/>
          </a:blip>
          <a:srcRect/>
          <a:stretch>
            <a:fillRect/>
          </a:stretch>
        </p:blipFill>
        <p:spPr bwMode="auto">
          <a:xfrm>
            <a:off x="4890408" y="228600"/>
            <a:ext cx="36439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600"/>
          </a:xfrm>
        </p:spPr>
        <p:txBody>
          <a:bodyPr/>
          <a:lstStyle/>
          <a:p>
            <a:r>
              <a:rPr lang="en-US" sz="2800" dirty="0" smtClean="0"/>
              <a:t>A support class containing static methods which accept </a:t>
            </a:r>
            <a:r>
              <a:rPr lang="en-US" sz="2800" dirty="0" smtClean="0">
                <a:solidFill>
                  <a:srgbClr val="FF0000"/>
                </a:solidFill>
              </a:rPr>
              <a:t>collections as their parameters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 action="ppaction://hlinkfile"/>
              </a:rPr>
              <a:t>file:///J:/Softs/JavaSofts/JavaDocs/docs-Java8/api/java/util/Collections.html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353" y="914400"/>
            <a:ext cx="706729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44" y="885824"/>
            <a:ext cx="8459056" cy="33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95800"/>
            <a:ext cx="86544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 sort algorithm reorders a List so that its elements are in ascending order according to an ordering relationship.</a:t>
            </a:r>
          </a:p>
          <a:p>
            <a:pPr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public class Sort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List&lt;String&gt; list = </a:t>
            </a:r>
            <a:r>
              <a:rPr lang="en-US" i="1" dirty="0" err="1"/>
              <a:t>Arrays.asList</a:t>
            </a:r>
            <a:r>
              <a:rPr lang="en-US" i="1" dirty="0"/>
              <a:t>(</a:t>
            </a:r>
            <a:r>
              <a:rPr lang="en-US" i="1" dirty="0" err="1"/>
              <a:t>args</a:t>
            </a:r>
            <a:r>
              <a:rPr lang="en-US" i="1" dirty="0"/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Collections.sort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System.out.println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/>
              <a:t>Comparator</a:t>
            </a:r>
            <a:r>
              <a:rPr lang="en-US" dirty="0" smtClean="0"/>
              <a:t> Interface</a:t>
            </a:r>
          </a:p>
        </p:txBody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800" dirty="0"/>
              <a:t>A comparison function, which imposes a total ordering on some collection </a:t>
            </a:r>
            <a:r>
              <a:rPr lang="en-US" sz="2800"/>
              <a:t>of </a:t>
            </a:r>
            <a:r>
              <a:rPr lang="en-US" sz="2800" smtClean="0"/>
              <a:t>objects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80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z="2800" smtClean="0"/>
              <a:t>The following demonstration will show you the way to sort a list based on your own criteria: A list of employees will be sorted based on descending salaries then ascending IDs.</a:t>
            </a:r>
            <a:endParaRPr lang="en-US" sz="2400" smtClean="0"/>
          </a:p>
          <a:p>
            <a:pPr>
              <a:lnSpc>
                <a:spcPct val="90000"/>
              </a:lnSpc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 – Demo.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6772276" cy="51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5029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Based on ID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315</Words>
  <Application>Microsoft Office PowerPoint</Application>
  <PresentationFormat>On-screen Show (4:3)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Wingdings</vt:lpstr>
      <vt:lpstr>Office Theme</vt:lpstr>
      <vt:lpstr>Session 09  Algorithms  (http://docs.oracle.com/javase/tutorial/collections/algorithms/index.html)</vt:lpstr>
      <vt:lpstr>Objectives</vt:lpstr>
      <vt:lpstr>Introduction</vt:lpstr>
      <vt:lpstr>The Collections class</vt:lpstr>
      <vt:lpstr>Collections Demo.</vt:lpstr>
      <vt:lpstr>Collections Demo.</vt:lpstr>
      <vt:lpstr>Sorting</vt:lpstr>
      <vt:lpstr> Comparator Interface</vt:lpstr>
      <vt:lpstr> Comparator Interface – Demo.</vt:lpstr>
      <vt:lpstr> Comparator Interface- Demo.</vt:lpstr>
      <vt:lpstr> Comparator Interface- Demo.</vt:lpstr>
      <vt:lpstr>Routine Data Manipulation (1)</vt:lpstr>
      <vt:lpstr>Searching</vt:lpstr>
      <vt:lpstr>Composition</vt:lpstr>
      <vt:lpstr>Finding Extreme Values</vt:lpstr>
      <vt:lpstr>The Arrays Class</vt:lpstr>
      <vt:lpstr>Arrays Class: Demo.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Admin</cp:lastModifiedBy>
  <cp:revision>474</cp:revision>
  <dcterms:created xsi:type="dcterms:W3CDTF">2007-08-21T04:43:22Z</dcterms:created>
  <dcterms:modified xsi:type="dcterms:W3CDTF">2016-11-24T16:26:52Z</dcterms:modified>
</cp:coreProperties>
</file>