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26"/>
  </p:notesMasterIdLst>
  <p:handoutMasterIdLst>
    <p:handoutMasterId r:id="rId27"/>
  </p:handoutMasterIdLst>
  <p:sldIdLst>
    <p:sldId id="439" r:id="rId2"/>
    <p:sldId id="582" r:id="rId3"/>
    <p:sldId id="440" r:id="rId4"/>
    <p:sldId id="568" r:id="rId5"/>
    <p:sldId id="579" r:id="rId6"/>
    <p:sldId id="567" r:id="rId7"/>
    <p:sldId id="577" r:id="rId8"/>
    <p:sldId id="583" r:id="rId9"/>
    <p:sldId id="578" r:id="rId10"/>
    <p:sldId id="580" r:id="rId11"/>
    <p:sldId id="553" r:id="rId12"/>
    <p:sldId id="571" r:id="rId13"/>
    <p:sldId id="581" r:id="rId14"/>
    <p:sldId id="576" r:id="rId15"/>
    <p:sldId id="552" r:id="rId16"/>
    <p:sldId id="558" r:id="rId17"/>
    <p:sldId id="574" r:id="rId18"/>
    <p:sldId id="559" r:id="rId19"/>
    <p:sldId id="575" r:id="rId20"/>
    <p:sldId id="562" r:id="rId21"/>
    <p:sldId id="563" r:id="rId22"/>
    <p:sldId id="565" r:id="rId23"/>
    <p:sldId id="566" r:id="rId24"/>
    <p:sldId id="545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8000"/>
    <a:srgbClr val="FFFF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27" autoAdjust="0"/>
    <p:restoredTop sz="90364" autoAdjust="0"/>
  </p:normalViewPr>
  <p:slideViewPr>
    <p:cSldViewPr>
      <p:cViewPr varScale="1">
        <p:scale>
          <a:sx n="66" d="100"/>
          <a:sy n="66" d="100"/>
        </p:scale>
        <p:origin x="129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52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A1E54-5B88-4DCC-8136-E426A019C818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3DD3B-01CD-45B6-8030-679E494C59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69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7/3/2017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the OOP polymorphism and Object is the ultimate</a:t>
            </a:r>
            <a:r>
              <a:rPr lang="en-US" baseline="0" dirty="0" smtClean="0"/>
              <a:t> Java classes. We can create a list of arbitrary objects. However, the cost for accessing an element in an arbitrary list is the type-casting must be used. In addition to support utilities if the list contains elements which are generic ( they belong to the same type), this technique supports a ways to prescribe limitations of types of elements.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5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07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? : </a:t>
            </a:r>
            <a:r>
              <a:rPr lang="en-US" b="1" dirty="0" err="1" smtClean="0"/>
              <a:t>bất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cứ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cái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gì</a:t>
            </a:r>
            <a:endParaRPr lang="en-US" b="1" baseline="0" dirty="0" smtClean="0"/>
          </a:p>
          <a:p>
            <a:r>
              <a:rPr lang="en-US" b="1" baseline="0" dirty="0" err="1" smtClean="0"/>
              <a:t>ViDu</a:t>
            </a:r>
            <a:r>
              <a:rPr lang="en-US" b="1" baseline="0" dirty="0" smtClean="0"/>
              <a:t>: ? extends C meanings </a:t>
            </a:r>
            <a:r>
              <a:rPr lang="en-US" b="1" baseline="0" dirty="0" err="1" smtClean="0"/>
              <a:t>Bất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cứ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cái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gì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kế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thừa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từ</a:t>
            </a:r>
            <a:r>
              <a:rPr lang="en-US" b="1" baseline="0" dirty="0" smtClean="0"/>
              <a:t> C (D </a:t>
            </a:r>
            <a:r>
              <a:rPr lang="en-US" b="1" baseline="0" dirty="0" err="1" smtClean="0"/>
              <a:t>và</a:t>
            </a:r>
            <a:r>
              <a:rPr lang="en-US" b="1" baseline="0" dirty="0" smtClean="0"/>
              <a:t> E) </a:t>
            </a:r>
          </a:p>
          <a:p>
            <a:r>
              <a:rPr lang="en-US" b="1" baseline="0" dirty="0" smtClean="0"/>
              <a:t>? super C meanings </a:t>
            </a:r>
            <a:r>
              <a:rPr lang="en-US" b="1" baseline="0" dirty="0" err="1" smtClean="0"/>
              <a:t>Bất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cứ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cái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gì</a:t>
            </a:r>
            <a:r>
              <a:rPr lang="en-US" b="1" baseline="0" dirty="0" smtClean="0"/>
              <a:t> C </a:t>
            </a:r>
            <a:r>
              <a:rPr lang="en-US" b="1" baseline="0" dirty="0" err="1" smtClean="0"/>
              <a:t>được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kế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thừa</a:t>
            </a:r>
            <a:r>
              <a:rPr lang="en-US" b="1" baseline="0" dirty="0" smtClean="0"/>
              <a:t> (A </a:t>
            </a:r>
            <a:r>
              <a:rPr lang="en-US" b="1" baseline="0" dirty="0" err="1" smtClean="0"/>
              <a:t>và</a:t>
            </a:r>
            <a:r>
              <a:rPr lang="en-US" b="1" baseline="0" dirty="0" smtClean="0"/>
              <a:t> B) 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35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1066800" cy="24447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D1A85D9-CF23-4A22-BD93-F3927A300135}" type="datetime1">
              <a:rPr lang="en-US" smtClean="0"/>
              <a:pPr>
                <a:defRPr/>
              </a:pPr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24447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Session 11 - Generics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6613525"/>
            <a:ext cx="1066800" cy="24447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73B7A44-4BEB-4535-A06C-A1CE01569806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/11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07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2D25B-FF28-498B-B7AE-520DA463718F}" type="datetime1">
              <a:rPr lang="en-US" smtClean="0"/>
              <a:pPr>
                <a:defRPr/>
              </a:pPr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Session 11 - Generics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894602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0A6D7-6006-417E-B09C-4B4BA07A4C54}" type="datetime1">
              <a:rPr lang="en-US" smtClean="0"/>
              <a:pPr>
                <a:defRPr/>
              </a:pPr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Session 11 - Generics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482979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>
            <a:lvl1pPr>
              <a:defRPr sz="4000" b="1"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1"/>
              </a:buClr>
              <a:buSzPct val="80000"/>
              <a:buFont typeface="Arial" pitchFamily="34" charset="0"/>
              <a:buChar char="•"/>
              <a:defRPr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2pPr>
            <a:lvl3pPr marL="11430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3pPr>
            <a:lvl4pPr marL="16002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4pPr>
            <a:lvl5pPr marL="20574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2133600" cy="24447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A0DAE91-5384-4C9E-B797-4CE57E1E64CF}" type="datetime1">
              <a:rPr lang="en-US" smtClean="0"/>
              <a:pPr>
                <a:defRPr/>
              </a:pPr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24447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Session 11 - Generics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13525"/>
            <a:ext cx="2133600" cy="24447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17F965C-3CEB-45B2-B97C-76AD457A2442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/11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78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98CAA-9160-4B8F-990A-F4A346207322}" type="datetime1">
              <a:rPr lang="en-US" smtClean="0"/>
              <a:pPr>
                <a:defRPr/>
              </a:pPr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Session 11 - Generics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23679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B19D18-173E-475E-A918-443C5465999B}" type="datetime1">
              <a:rPr lang="en-US" smtClean="0"/>
              <a:pPr>
                <a:defRPr/>
              </a:pPr>
              <a:t>7/3/2017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Session 11 - Generics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18395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638285-3484-4E27-87F5-B2A762FE19B0}" type="datetime1">
              <a:rPr lang="en-US" smtClean="0"/>
              <a:pPr>
                <a:defRPr/>
              </a:pPr>
              <a:t>7/3/2017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Session 11 - Generics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229378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88559-6CA3-469B-AA8F-3C6CE643CDFA}" type="datetime1">
              <a:rPr lang="en-US" smtClean="0"/>
              <a:pPr>
                <a:defRPr/>
              </a:pPr>
              <a:t>7/3/2017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Session 11 - Generics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438798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EC7261-695A-4776-B190-6EBD68DB4BB9}" type="datetime1">
              <a:rPr lang="en-US" smtClean="0"/>
              <a:pPr>
                <a:defRPr/>
              </a:pPr>
              <a:t>7/3/2017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Session 11 - Generics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051769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B39386-C2D8-4C37-B2E1-DB68EC318148}" type="datetime1">
              <a:rPr lang="en-US" smtClean="0"/>
              <a:pPr>
                <a:defRPr/>
              </a:pPr>
              <a:t>7/3/2017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Session 11 - Generics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25677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42EE29-C588-4F13-ADD1-A904E165C982}" type="datetime1">
              <a:rPr lang="en-US" smtClean="0"/>
              <a:pPr>
                <a:defRPr/>
              </a:pPr>
              <a:t>7/3/2017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Session 11 - Generics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289877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B934FF1E-8C90-4E45-BF88-6D6783C71C52}" type="datetime1">
              <a:rPr lang="en-US" smtClean="0"/>
              <a:pPr>
                <a:defRPr/>
              </a:pPr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Session 11 - Generics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2730B33F-D76C-4370-BF16-00D48C2939F7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11 - Generics</a:t>
            </a:r>
          </a:p>
        </p:txBody>
      </p:sp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2438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Arial" charset="0"/>
                <a:cs typeface="Arial" charset="0"/>
              </a:rPr>
              <a:t>Session 10</a:t>
            </a:r>
            <a:br>
              <a:rPr lang="en-US" sz="4000" dirty="0" smtClean="0">
                <a:latin typeface="Arial" charset="0"/>
                <a:cs typeface="Arial" charset="0"/>
              </a:rPr>
            </a:br>
            <a:r>
              <a:rPr lang="en-US" dirty="0" smtClean="0"/>
              <a:t>Generics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b="0" dirty="0"/>
              <a:t>(http://docs.oracle.com/javase/tutorial/java/generics</a:t>
            </a:r>
            <a:r>
              <a:rPr lang="en-US" sz="2800" b="0" dirty="0" smtClean="0"/>
              <a:t>/</a:t>
            </a:r>
            <a:br>
              <a:rPr lang="en-US" sz="2800" b="0" dirty="0" smtClean="0"/>
            </a:br>
            <a:r>
              <a:rPr lang="en-US" sz="2800" b="0" dirty="0" smtClean="0"/>
              <a:t>index.html</a:t>
            </a:r>
            <a:r>
              <a:rPr lang="en-US" sz="2800" b="0" dirty="0"/>
              <a:t>)</a:t>
            </a:r>
            <a:endParaRPr lang="en-US" sz="2800" b="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0" y="54864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Generic: same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1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</a:rPr>
              <a:t>Session 11 - Generics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Generics- Syntax</a:t>
            </a:r>
            <a:endParaRPr lang="en-US" dirty="0"/>
          </a:p>
        </p:txBody>
      </p:sp>
      <p:sp>
        <p:nvSpPr>
          <p:cNvPr id="218115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sz="2800" b="1" dirty="0"/>
              <a:t>Invoking and Instantiating a Generic </a:t>
            </a:r>
            <a:r>
              <a:rPr lang="en-US" sz="2800" b="1" dirty="0" smtClean="0"/>
              <a:t>Type</a:t>
            </a:r>
          </a:p>
          <a:p>
            <a:pPr lvl="1"/>
            <a:r>
              <a:rPr lang="en-US" sz="2400" i="1" dirty="0"/>
              <a:t>Box&lt;Integer&gt; </a:t>
            </a:r>
            <a:r>
              <a:rPr lang="en-US" sz="2400" i="1" dirty="0" err="1"/>
              <a:t>integerBox</a:t>
            </a:r>
            <a:r>
              <a:rPr lang="en-US" sz="2400" i="1" dirty="0"/>
              <a:t> = new Box&lt;Integer</a:t>
            </a:r>
            <a:r>
              <a:rPr lang="en-US" sz="2400" i="1" dirty="0" smtClean="0"/>
              <a:t>&gt;();</a:t>
            </a:r>
          </a:p>
          <a:p>
            <a:r>
              <a:rPr lang="en-US" sz="2800" b="1" dirty="0"/>
              <a:t>The </a:t>
            </a:r>
            <a:r>
              <a:rPr lang="en-US" sz="2800" b="1" dirty="0" smtClean="0"/>
              <a:t>Diamond</a:t>
            </a:r>
          </a:p>
          <a:p>
            <a:pPr lvl="1"/>
            <a:r>
              <a:rPr lang="en-US" sz="2400" i="1" dirty="0"/>
              <a:t>Box&lt;Integer&gt; </a:t>
            </a:r>
            <a:r>
              <a:rPr lang="en-US" sz="2400" i="1" dirty="0" err="1"/>
              <a:t>integerBox</a:t>
            </a:r>
            <a:r>
              <a:rPr lang="en-US" sz="2400" i="1" dirty="0"/>
              <a:t> = new Box</a:t>
            </a:r>
            <a:r>
              <a:rPr lang="en-US" sz="2400" i="1" dirty="0" smtClean="0"/>
              <a:t>&lt;&gt;();</a:t>
            </a:r>
          </a:p>
          <a:p>
            <a:r>
              <a:rPr lang="en-US" sz="2800" b="1" dirty="0"/>
              <a:t>Multiple Type Parameters</a:t>
            </a:r>
          </a:p>
          <a:p>
            <a:pPr lvl="1"/>
            <a:r>
              <a:rPr lang="en-US" sz="2400" i="1" dirty="0"/>
              <a:t>Pair&lt;String, Integer&gt; p1 = new </a:t>
            </a:r>
            <a:r>
              <a:rPr lang="en-US" sz="2400" i="1" dirty="0" err="1"/>
              <a:t>OrderedPair</a:t>
            </a:r>
            <a:r>
              <a:rPr lang="en-US" sz="2400" i="1" dirty="0"/>
              <a:t>&lt;String, Integer&gt;("Even", 8</a:t>
            </a:r>
            <a:r>
              <a:rPr lang="en-US" sz="2400" i="1" dirty="0" smtClean="0"/>
              <a:t>);</a:t>
            </a:r>
          </a:p>
          <a:p>
            <a:r>
              <a:rPr lang="en-US" sz="2800" b="1" dirty="0"/>
              <a:t>Parameterized </a:t>
            </a:r>
            <a:r>
              <a:rPr lang="en-US" sz="2800" b="1" dirty="0" smtClean="0"/>
              <a:t>Types</a:t>
            </a:r>
          </a:p>
          <a:p>
            <a:pPr lvl="1"/>
            <a:r>
              <a:rPr lang="en-US" sz="2400" i="1" dirty="0" err="1"/>
              <a:t>OrderedPair</a:t>
            </a:r>
            <a:r>
              <a:rPr lang="en-US" sz="2400" i="1" dirty="0"/>
              <a:t>&lt;String, </a:t>
            </a:r>
            <a:r>
              <a:rPr lang="en-US" sz="2400" b="1" i="1" dirty="0"/>
              <a:t>Box&lt;Integer&gt;</a:t>
            </a:r>
            <a:r>
              <a:rPr lang="en-US" sz="2400" i="1" dirty="0"/>
              <a:t>&gt; p = new </a:t>
            </a:r>
            <a:r>
              <a:rPr lang="en-US" sz="2400" i="1" dirty="0" err="1"/>
              <a:t>OrderedPair</a:t>
            </a:r>
            <a:r>
              <a:rPr lang="en-US" sz="2400" i="1" dirty="0"/>
              <a:t>&lt;&gt;("primes", new Box&lt;Integer&gt;(...));</a:t>
            </a:r>
            <a:endParaRPr lang="en-US" sz="2400" b="1" i="1" dirty="0"/>
          </a:p>
          <a:p>
            <a:endParaRPr lang="en-US" sz="2800" b="1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7533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</a:rPr>
              <a:t>Session 11 - Generics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Implementing a Generic class</a:t>
            </a:r>
            <a:endParaRPr lang="en-US" sz="3600" dirty="0" smtClean="0"/>
          </a:p>
        </p:txBody>
      </p:sp>
      <p:sp>
        <p:nvSpPr>
          <p:cNvPr id="218115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153400" cy="2133599"/>
          </a:xfrm>
        </p:spPr>
        <p:txBody>
          <a:bodyPr/>
          <a:lstStyle/>
          <a:p>
            <a:r>
              <a:rPr lang="en-US" sz="2600" smtClean="0"/>
              <a:t>Syntax:</a:t>
            </a:r>
          </a:p>
          <a:p>
            <a:pPr marL="0" indent="0">
              <a:buNone/>
            </a:pPr>
            <a:r>
              <a:rPr lang="en-US" sz="2600" smtClean="0"/>
              <a:t>	</a:t>
            </a:r>
            <a:r>
              <a:rPr lang="en-US" sz="2600" i="1" smtClean="0">
                <a:solidFill>
                  <a:srgbClr val="0000CC"/>
                </a:solidFill>
              </a:rPr>
              <a:t>class name&lt;T1, T2, ..., Tn&gt; { </a:t>
            </a:r>
          </a:p>
          <a:p>
            <a:pPr marL="0" indent="0">
              <a:buNone/>
            </a:pPr>
            <a:r>
              <a:rPr lang="en-US" sz="2600" i="1" smtClean="0">
                <a:solidFill>
                  <a:srgbClr val="0000CC"/>
                </a:solidFill>
              </a:rPr>
              <a:t>              code</a:t>
            </a:r>
          </a:p>
          <a:p>
            <a:pPr marL="0" indent="0">
              <a:buNone/>
            </a:pPr>
            <a:r>
              <a:rPr lang="en-US" sz="2600" i="1" smtClean="0">
                <a:solidFill>
                  <a:srgbClr val="0000CC"/>
                </a:solidFill>
              </a:rPr>
              <a:t>          }</a:t>
            </a:r>
            <a:endParaRPr lang="en-US" sz="2600" dirty="0" smtClean="0">
              <a:solidFill>
                <a:srgbClr val="0000CC"/>
              </a:solidFill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43000" y="3886200"/>
            <a:ext cx="7162800" cy="230832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public class Box&lt;T&gt; </a:t>
            </a:r>
            <a:r>
              <a:rPr lang="en-US" sz="2400" dirty="0" smtClean="0"/>
              <a:t>{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// T stands for "Type" </a:t>
            </a:r>
            <a:endParaRPr lang="en-US" sz="2400" dirty="0" smtClean="0"/>
          </a:p>
          <a:p>
            <a:r>
              <a:rPr lang="en-US" sz="2400" dirty="0" smtClean="0"/>
              <a:t>private </a:t>
            </a:r>
            <a:r>
              <a:rPr lang="en-US" sz="2400" dirty="0"/>
              <a:t>T </a:t>
            </a:r>
            <a:r>
              <a:rPr lang="en-US" sz="2400" dirty="0" err="1"/>
              <a:t>t</a:t>
            </a:r>
            <a:r>
              <a:rPr lang="en-US" sz="2400" dirty="0"/>
              <a:t>; </a:t>
            </a:r>
            <a:endParaRPr lang="en-US" sz="2400" dirty="0" smtClean="0"/>
          </a:p>
          <a:p>
            <a:r>
              <a:rPr lang="en-US" sz="2400" dirty="0" smtClean="0"/>
              <a:t>public </a:t>
            </a:r>
            <a:r>
              <a:rPr lang="en-US" sz="2400" dirty="0"/>
              <a:t>void set(T t) { this.t = t; } </a:t>
            </a:r>
            <a:endParaRPr lang="en-US" sz="2400" dirty="0" smtClean="0"/>
          </a:p>
          <a:p>
            <a:r>
              <a:rPr lang="en-US" sz="2400" dirty="0" smtClean="0"/>
              <a:t>public </a:t>
            </a:r>
            <a:r>
              <a:rPr lang="en-US" sz="2400" dirty="0"/>
              <a:t>T get() { return t; } </a:t>
            </a:r>
            <a:endParaRPr lang="en-US" sz="2400" dirty="0" smtClean="0"/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40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2238"/>
            <a:ext cx="8001000" cy="868362"/>
          </a:xfrm>
        </p:spPr>
        <p:txBody>
          <a:bodyPr/>
          <a:lstStyle/>
          <a:p>
            <a:r>
              <a:rPr lang="en-US" sz="3200" smtClean="0"/>
              <a:t>Implementing Generic Methods</a:t>
            </a:r>
            <a:endParaRPr lang="en-US" sz="32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Session 11 - Generics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403838"/>
            <a:ext cx="7962900" cy="48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342212"/>
            <a:ext cx="7896226" cy="452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8915400" cy="792162"/>
          </a:xfrm>
        </p:spPr>
        <p:txBody>
          <a:bodyPr/>
          <a:lstStyle/>
          <a:p>
            <a:r>
              <a:rPr lang="en-US" sz="3200" smtClean="0"/>
              <a:t>Implementing Generic Methods…</a:t>
            </a:r>
            <a:endParaRPr lang="en-US" sz="32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Session 11 - Generics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67200" y="1143000"/>
            <a:ext cx="2362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Generic is not used</a:t>
            </a:r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8378" y="4496868"/>
            <a:ext cx="2887822" cy="1979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Straight Arrow Connector 16"/>
          <p:cNvCxnSpPr>
            <a:stCxn id="14" idx="2"/>
          </p:cNvCxnSpPr>
          <p:nvPr/>
        </p:nvCxnSpPr>
        <p:spPr>
          <a:xfrm rot="5400000">
            <a:off x="4051816" y="813316"/>
            <a:ext cx="697468" cy="2095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2"/>
          </p:cNvCxnSpPr>
          <p:nvPr/>
        </p:nvCxnSpPr>
        <p:spPr>
          <a:xfrm rot="16200000" flipH="1">
            <a:off x="5156716" y="1803916"/>
            <a:ext cx="697468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477000" y="2057400"/>
            <a:ext cx="20574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Generic is  used</a:t>
            </a:r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rot="10800000" flipV="1">
            <a:off x="3657600" y="2438400"/>
            <a:ext cx="2819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6200000" flipH="1">
            <a:off x="6324600" y="2590800"/>
            <a:ext cx="914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2"/>
          </p:cNvCxnSpPr>
          <p:nvPr/>
        </p:nvCxnSpPr>
        <p:spPr>
          <a:xfrm rot="5400000">
            <a:off x="4737616" y="1422916"/>
            <a:ext cx="1764268" cy="3771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4" idx="2"/>
          </p:cNvCxnSpPr>
          <p:nvPr/>
        </p:nvCxnSpPr>
        <p:spPr>
          <a:xfrm rot="5400000">
            <a:off x="6490216" y="3175516"/>
            <a:ext cx="1764268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590800" y="2667000"/>
            <a:ext cx="2286000" cy="2209800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>
            <a:off x="4267200" y="3810000"/>
            <a:ext cx="2209800" cy="685800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048000" y="3886200"/>
            <a:ext cx="1905000" cy="1752600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505200" y="4648200"/>
            <a:ext cx="1371600" cy="1295400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276600" y="4953000"/>
            <a:ext cx="1676400" cy="1219200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generic class is treated?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Compiler will save generic information in this class to class files (file.class)</a:t>
            </a:r>
          </a:p>
          <a:p>
            <a:r>
              <a:rPr lang="en-US" smtClean="0"/>
              <a:t>When this class is used ( an object of this class is created)</a:t>
            </a:r>
          </a:p>
          <a:p>
            <a:pPr lvl="1"/>
            <a:r>
              <a:rPr lang="en-US" smtClean="0"/>
              <a:t>If an argument types are declared: Compiler updates type information.</a:t>
            </a:r>
          </a:p>
          <a:p>
            <a:pPr lvl="1"/>
            <a:r>
              <a:rPr lang="en-US" smtClean="0"/>
              <a:t>If  no argument type is declared, type information in parameters are erased or changed to Object</a:t>
            </a:r>
          </a:p>
          <a:p>
            <a:pPr lvl="1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Session 11 - Generics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</a:rPr>
              <a:t>Session 11 - Generics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39762"/>
          </a:xfrm>
        </p:spPr>
        <p:txBody>
          <a:bodyPr/>
          <a:lstStyle/>
          <a:p>
            <a:r>
              <a:rPr lang="en-US" sz="3600" smtClean="0"/>
              <a:t>Implementing a Generic Methods</a:t>
            </a:r>
            <a:endParaRPr lang="en-US" sz="3600" dirty="0" smtClean="0"/>
          </a:p>
        </p:txBody>
      </p:sp>
      <p:sp>
        <p:nvSpPr>
          <p:cNvPr id="218115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>
              <a:lnSpc>
                <a:spcPct val="90000"/>
              </a:lnSpc>
              <a:buClrTx/>
              <a:buSzTx/>
            </a:pPr>
            <a:r>
              <a:rPr lang="en-US" i="1" dirty="0"/>
              <a:t>Generic methods</a:t>
            </a:r>
            <a:r>
              <a:rPr lang="en-US" dirty="0"/>
              <a:t> are methods that introduce their own type </a:t>
            </a:r>
            <a:r>
              <a:rPr lang="en-US" dirty="0" smtClean="0"/>
              <a:t>parameters.</a:t>
            </a:r>
          </a:p>
          <a:p>
            <a:pPr>
              <a:lnSpc>
                <a:spcPct val="90000"/>
              </a:lnSpc>
              <a:buClrTx/>
              <a:buSzTx/>
            </a:pPr>
            <a:r>
              <a:rPr lang="en-US" dirty="0" smtClean="0"/>
              <a:t>The </a:t>
            </a:r>
            <a:r>
              <a:rPr lang="en-US" dirty="0"/>
              <a:t>type parameter's scope is limited to the method where it is </a:t>
            </a:r>
            <a:r>
              <a:rPr lang="en-US" dirty="0" smtClean="0"/>
              <a:t>declared.</a:t>
            </a:r>
          </a:p>
          <a:p>
            <a:pPr>
              <a:lnSpc>
                <a:spcPct val="90000"/>
              </a:lnSpc>
              <a:buClrTx/>
              <a:buSzTx/>
            </a:pPr>
            <a:r>
              <a:rPr lang="en-US" dirty="0"/>
              <a:t>The syntax for a generic method includes a type parameter, inside angle brackets, and appears before the method's return </a:t>
            </a:r>
            <a:r>
              <a:rPr lang="en-US" dirty="0" smtClean="0"/>
              <a:t>type.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4971871"/>
            <a:ext cx="7620000" cy="163121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public static &lt;K, V&gt; </a:t>
            </a:r>
            <a:r>
              <a:rPr lang="en-US" sz="2000" b="1" err="1"/>
              <a:t>boolean</a:t>
            </a:r>
            <a:r>
              <a:rPr lang="en-US" sz="2000" b="1"/>
              <a:t> </a:t>
            </a:r>
            <a:r>
              <a:rPr lang="en-US" sz="2000" b="1" smtClean="0"/>
              <a:t>equals(Pair&lt;K</a:t>
            </a:r>
            <a:r>
              <a:rPr lang="en-US" sz="2000" b="1" dirty="0"/>
              <a:t>, V&gt; p1, Pair&lt;K, V&gt; p2)</a:t>
            </a:r>
            <a:r>
              <a:rPr lang="en-US" sz="2000" dirty="0"/>
              <a:t> { </a:t>
            </a:r>
            <a:endParaRPr lang="en-US" sz="2000" dirty="0" smtClean="0"/>
          </a:p>
          <a:p>
            <a:r>
              <a:rPr lang="en-US" sz="2000" smtClean="0"/>
              <a:t>         return </a:t>
            </a:r>
            <a:r>
              <a:rPr lang="en-US" sz="2000" dirty="0"/>
              <a:t>p1.getKey().equals(p2.getKey()) </a:t>
            </a:r>
            <a:r>
              <a:rPr lang="en-US" sz="2000"/>
              <a:t>&amp;&amp; </a:t>
            </a:r>
            <a:r>
              <a:rPr lang="en-US" sz="2000" smtClean="0"/>
              <a:t>                 </a:t>
            </a:r>
          </a:p>
          <a:p>
            <a:r>
              <a:rPr lang="en-US" sz="2000" smtClean="0"/>
              <a:t>                    p1.getValue</a:t>
            </a:r>
            <a:r>
              <a:rPr lang="en-US" sz="2000" dirty="0"/>
              <a:t>().equals(p2.getValue()); </a:t>
            </a:r>
            <a:endParaRPr lang="en-US" sz="2000" dirty="0" smtClean="0"/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9839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</a:rPr>
              <a:t>Session 11 - Generics</a:t>
            </a:r>
          </a:p>
        </p:txBody>
      </p:sp>
      <p:sp>
        <p:nvSpPr>
          <p:cNvPr id="3174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Bounded Type </a:t>
            </a:r>
            <a:r>
              <a:rPr lang="en-US" dirty="0"/>
              <a:t>Parameters</a:t>
            </a:r>
          </a:p>
        </p:txBody>
      </p:sp>
      <p:sp>
        <p:nvSpPr>
          <p:cNvPr id="31749" name="Rectangle 3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838201"/>
          </a:xfrm>
        </p:spPr>
        <p:txBody>
          <a:bodyPr/>
          <a:lstStyle/>
          <a:p>
            <a:pPr>
              <a:buClrTx/>
              <a:buSzTx/>
            </a:pPr>
            <a:r>
              <a:rPr lang="en-US" smtClean="0"/>
              <a:t>Restriction on types of  arguments when a method is called.</a:t>
            </a:r>
            <a:endParaRPr lang="en-US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2" y="3003588"/>
            <a:ext cx="8839198" cy="362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5697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686800" cy="868362"/>
          </a:xfrm>
        </p:spPr>
        <p:txBody>
          <a:bodyPr/>
          <a:lstStyle/>
          <a:p>
            <a:r>
              <a:rPr lang="en-US" sz="3600" smtClean="0"/>
              <a:t>Bounded Type Parameters: </a:t>
            </a:r>
            <a:br>
              <a:rPr lang="en-US" sz="3600" smtClean="0"/>
            </a:br>
            <a:r>
              <a:rPr lang="en-US" sz="3600" smtClean="0"/>
              <a:t>Using wildcarts</a:t>
            </a:r>
            <a:endParaRPr lang="en-US" sz="36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Session 11 - Generics</a:t>
            </a:r>
            <a:endParaRPr lang="en-US" dirty="0"/>
          </a:p>
        </p:txBody>
      </p:sp>
      <p:pic>
        <p:nvPicPr>
          <p:cNvPr id="5" name="Content Placeholder 6"/>
          <p:cNvPicPr>
            <a:picLocks noGrp="1"/>
          </p:cNvPicPr>
          <p:nvPr>
            <p:ph sz="half" idx="1"/>
          </p:nvPr>
        </p:nvPicPr>
        <p:blipFill>
          <a:blip r:embed="rId3"/>
          <a:srcRect l="52328" t="25197" r="10954" b="39371"/>
          <a:stretch>
            <a:fillRect/>
          </a:stretch>
        </p:blipFill>
        <p:spPr>
          <a:xfrm>
            <a:off x="0" y="1828800"/>
            <a:ext cx="7162800" cy="3429000"/>
          </a:xfrm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76200" y="4953000"/>
            <a:ext cx="8915400" cy="1371600"/>
          </a:xfrm>
          <a:prstGeom prst="rect">
            <a:avLst/>
          </a:prstGeom>
          <a:solidFill>
            <a:srgbClr val="0000CC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 dirty="0">
                <a:solidFill>
                  <a:schemeClr val="bg1"/>
                </a:solidFill>
              </a:rPr>
              <a:t>The ? stands for an unknown type </a:t>
            </a:r>
          </a:p>
          <a:p>
            <a:r>
              <a:rPr lang="en-US" sz="2400" dirty="0">
                <a:solidFill>
                  <a:schemeClr val="bg1"/>
                </a:solidFill>
              </a:rPr>
              <a:t>? </a:t>
            </a:r>
            <a:r>
              <a:rPr lang="en-US" sz="2400" b="1" dirty="0">
                <a:solidFill>
                  <a:schemeClr val="bg1"/>
                </a:solidFill>
              </a:rPr>
              <a:t>extends</a:t>
            </a:r>
            <a:r>
              <a:rPr lang="en-US" sz="2400" dirty="0">
                <a:solidFill>
                  <a:schemeClr val="bg1"/>
                </a:solidFill>
              </a:rPr>
              <a:t> Type : a </a:t>
            </a:r>
            <a:r>
              <a:rPr lang="en-US" sz="2400" i="1" dirty="0">
                <a:solidFill>
                  <a:schemeClr val="bg1"/>
                </a:solidFill>
              </a:rPr>
              <a:t>bounded wildcard</a:t>
            </a:r>
            <a:r>
              <a:rPr lang="en-US" sz="2400" dirty="0">
                <a:solidFill>
                  <a:schemeClr val="bg1"/>
                </a:solidFill>
              </a:rPr>
              <a:t>. Type is upper bound</a:t>
            </a:r>
          </a:p>
          <a:p>
            <a:r>
              <a:rPr lang="en-US" sz="2400" dirty="0">
                <a:solidFill>
                  <a:schemeClr val="bg1"/>
                </a:solidFill>
              </a:rPr>
              <a:t>? super Type : a </a:t>
            </a:r>
            <a:r>
              <a:rPr lang="en-US" sz="2400" i="1" dirty="0">
                <a:solidFill>
                  <a:schemeClr val="bg1"/>
                </a:solidFill>
              </a:rPr>
              <a:t>bounded wildcard</a:t>
            </a:r>
            <a:r>
              <a:rPr lang="en-US" sz="2400" dirty="0">
                <a:solidFill>
                  <a:schemeClr val="bg1"/>
                </a:solidFill>
              </a:rPr>
              <a:t>. Type is lower bound</a:t>
            </a:r>
          </a:p>
        </p:txBody>
      </p:sp>
      <p:sp>
        <p:nvSpPr>
          <p:cNvPr id="7" name="Rectangle 6"/>
          <p:cNvSpPr/>
          <p:nvPr/>
        </p:nvSpPr>
        <p:spPr>
          <a:xfrm>
            <a:off x="7696200" y="9144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Object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96200" y="15240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96200" y="21336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96200" y="2743200"/>
            <a:ext cx="1143000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96200" y="33528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96200" y="39624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cxnSp>
        <p:nvCxnSpPr>
          <p:cNvPr id="14" name="Straight Arrow Connector 13"/>
          <p:cNvCxnSpPr>
            <a:stCxn id="8" idx="0"/>
            <a:endCxn id="7" idx="2"/>
          </p:cNvCxnSpPr>
          <p:nvPr/>
        </p:nvCxnSpPr>
        <p:spPr>
          <a:xfrm rot="5400000" flipH="1" flipV="1">
            <a:off x="8153400" y="1409700"/>
            <a:ext cx="228600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0"/>
            <a:endCxn id="8" idx="2"/>
          </p:cNvCxnSpPr>
          <p:nvPr/>
        </p:nvCxnSpPr>
        <p:spPr>
          <a:xfrm rot="5400000" flipH="1" flipV="1">
            <a:off x="8153400" y="20193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0"/>
            <a:endCxn id="9" idx="2"/>
          </p:cNvCxnSpPr>
          <p:nvPr/>
        </p:nvCxnSpPr>
        <p:spPr>
          <a:xfrm rot="5400000" flipH="1" flipV="1">
            <a:off x="8153400" y="26289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0"/>
            <a:endCxn id="10" idx="2"/>
          </p:cNvCxnSpPr>
          <p:nvPr/>
        </p:nvCxnSpPr>
        <p:spPr>
          <a:xfrm rot="5400000" flipH="1" flipV="1">
            <a:off x="8153400" y="32385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0"/>
            <a:endCxn id="11" idx="2"/>
          </p:cNvCxnSpPr>
          <p:nvPr/>
        </p:nvCxnSpPr>
        <p:spPr>
          <a:xfrm rot="5400000" flipH="1" flipV="1">
            <a:off x="8153400" y="38481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 flipH="1" flipV="1">
            <a:off x="6476206" y="1905000"/>
            <a:ext cx="1981994" cy="794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6705600" y="3657600"/>
            <a:ext cx="1524000" cy="1588"/>
          </a:xfrm>
          <a:prstGeom prst="straightConnector1">
            <a:avLst/>
          </a:prstGeom>
          <a:ln w="381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267200" y="2133600"/>
            <a:ext cx="3048000" cy="17526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1257300" y="4457700"/>
            <a:ext cx="381000" cy="1588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447800" y="4648200"/>
            <a:ext cx="4876800" cy="1588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 flipH="1" flipV="1">
            <a:off x="6324600" y="3657600"/>
            <a:ext cx="990600" cy="9906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</a:rPr>
              <a:t>Session 11 - Generics</a:t>
            </a:r>
          </a:p>
        </p:txBody>
      </p:sp>
      <p:sp>
        <p:nvSpPr>
          <p:cNvPr id="3174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Wildcards</a:t>
            </a:r>
          </a:p>
        </p:txBody>
      </p:sp>
      <p:sp>
        <p:nvSpPr>
          <p:cNvPr id="3174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</a:pPr>
            <a:r>
              <a:rPr lang="en-US" dirty="0" smtClean="0"/>
              <a:t>The </a:t>
            </a:r>
            <a:r>
              <a:rPr lang="en-US" dirty="0"/>
              <a:t>question mark (?), called the </a:t>
            </a:r>
            <a:r>
              <a:rPr lang="en-US" i="1" dirty="0"/>
              <a:t>wildcard</a:t>
            </a:r>
            <a:r>
              <a:rPr lang="en-US" dirty="0"/>
              <a:t>, represents an unknown type. </a:t>
            </a:r>
            <a:endParaRPr lang="en-US" dirty="0" smtClean="0"/>
          </a:p>
          <a:p>
            <a:pPr>
              <a:buClrTx/>
              <a:buSzTx/>
            </a:pPr>
            <a:r>
              <a:rPr lang="en-US" dirty="0" smtClean="0"/>
              <a:t>The </a:t>
            </a:r>
            <a:r>
              <a:rPr lang="en-US" dirty="0"/>
              <a:t>wildcard can be used in a variety of situations: as the type of a parameter, field, or local </a:t>
            </a:r>
            <a:r>
              <a:rPr lang="en-US" dirty="0" smtClean="0"/>
              <a:t>variable.</a:t>
            </a:r>
          </a:p>
          <a:p>
            <a:pPr>
              <a:buClrTx/>
              <a:buSzTx/>
            </a:pPr>
            <a:r>
              <a:rPr lang="en-US" dirty="0" smtClean="0"/>
              <a:t> </a:t>
            </a:r>
            <a:r>
              <a:rPr lang="en-US" dirty="0"/>
              <a:t>The wildcard is never used as a type argument for a generic method invocation, a generic class instance creation, or a </a:t>
            </a:r>
            <a:r>
              <a:rPr lang="en-US" dirty="0" smtClean="0"/>
              <a:t>super type</a:t>
            </a:r>
            <a:r>
              <a:rPr lang="en-US" dirty="0"/>
              <a:t>.</a:t>
            </a:r>
            <a:endParaRPr lang="en-U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0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smtClean="0"/>
              <a:t>Wildcards Demo.</a:t>
            </a:r>
            <a:endParaRPr lang="en-US" sz="32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Session 11 - Generics</a:t>
            </a:r>
            <a:endParaRPr lang="en-US" dirty="0"/>
          </a:p>
        </p:txBody>
      </p: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6200" y="361950"/>
            <a:ext cx="8991600" cy="6191250"/>
            <a:chOff x="48" y="42"/>
            <a:chExt cx="5664" cy="3900"/>
          </a:xfrm>
        </p:grpSpPr>
        <p:pic>
          <p:nvPicPr>
            <p:cNvPr id="6" name="Picture 8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" y="2736"/>
              <a:ext cx="4014" cy="1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9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8" y="522"/>
              <a:ext cx="2592" cy="17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10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724" y="42"/>
              <a:ext cx="2988" cy="3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Line 11"/>
            <p:cNvSpPr>
              <a:spLocks noChangeShapeType="1"/>
            </p:cNvSpPr>
            <p:nvPr/>
          </p:nvSpPr>
          <p:spPr bwMode="auto">
            <a:xfrm flipH="1">
              <a:off x="3360" y="2874"/>
              <a:ext cx="0" cy="39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Generics?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technique allows programmers creating general processes on data whose data types are not determined (generic is not used) or they can be determined (generic is used) when they are used.</a:t>
            </a:r>
          </a:p>
          <a:p>
            <a:r>
              <a:rPr lang="en-US" dirty="0" smtClean="0"/>
              <a:t>A way allows programmer implementing general algorithms which can be used to process multi-type input </a:t>
            </a:r>
            <a:r>
              <a:rPr lang="en-US" dirty="0" smtClean="0">
                <a:sym typeface="Wingdings" pitchFamily="2" charset="2"/>
              </a:rPr>
              <a:t> Polymorphism.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11 - Generics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</a:rPr>
              <a:t>Session 11 - Generics</a:t>
            </a:r>
          </a:p>
        </p:txBody>
      </p:sp>
      <p:sp>
        <p:nvSpPr>
          <p:cNvPr id="3174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Types</a:t>
            </a:r>
          </a:p>
        </p:txBody>
      </p:sp>
      <p:sp>
        <p:nvSpPr>
          <p:cNvPr id="31749" name="Rectangle 3"/>
          <p:cNvSpPr>
            <a:spLocks noGrp="1"/>
          </p:cNvSpPr>
          <p:nvPr>
            <p:ph type="body" idx="1"/>
          </p:nvPr>
        </p:nvSpPr>
        <p:spPr>
          <a:xfrm>
            <a:off x="457200" y="1143001"/>
            <a:ext cx="8229600" cy="2133600"/>
          </a:xfrm>
        </p:spPr>
        <p:txBody>
          <a:bodyPr/>
          <a:lstStyle/>
          <a:p>
            <a:pPr>
              <a:buClrTx/>
              <a:buSzTx/>
            </a:pPr>
            <a:r>
              <a:rPr lang="en-US" sz="2400" smtClean="0">
                <a:solidFill>
                  <a:srgbClr val="FF3300"/>
                </a:solidFill>
              </a:rPr>
              <a:t>When a generic type like collection is used without a type parameter, it is called a raw type. Compiler will execute </a:t>
            </a:r>
            <a:r>
              <a:rPr lang="en-US" sz="2400" b="1" smtClean="0">
                <a:solidFill>
                  <a:srgbClr val="FF0000"/>
                </a:solidFill>
              </a:rPr>
              <a:t>erasure process</a:t>
            </a:r>
            <a:r>
              <a:rPr lang="en-US" sz="2400" smtClean="0"/>
              <a:t> to remove all generic type information. All the type information between angle brackets are thrown out.</a:t>
            </a:r>
            <a:endParaRPr lang="en-US" sz="2400" i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09600" y="3321546"/>
            <a:ext cx="7924800" cy="3231654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public class Box</a:t>
            </a:r>
            <a:r>
              <a:rPr lang="en-US" sz="2000" dirty="0"/>
              <a:t>&lt;T&gt; </a:t>
            </a:r>
            <a:r>
              <a:rPr lang="en-US" sz="2000" dirty="0" smtClean="0"/>
              <a:t>{</a:t>
            </a:r>
          </a:p>
          <a:p>
            <a:r>
              <a:rPr lang="en-US" sz="2000" smtClean="0"/>
              <a:t>          public </a:t>
            </a:r>
            <a:r>
              <a:rPr lang="en-US" sz="2000" dirty="0"/>
              <a:t>void set(T t) { /* ... */ } </a:t>
            </a:r>
            <a:endParaRPr lang="en-US" sz="2000" dirty="0" smtClean="0"/>
          </a:p>
          <a:p>
            <a:r>
              <a:rPr lang="en-US" sz="2000" smtClean="0"/>
              <a:t>     // </a:t>
            </a:r>
            <a:r>
              <a:rPr lang="en-US" sz="2000" dirty="0"/>
              <a:t>... </a:t>
            </a:r>
            <a:endParaRPr lang="en-US" sz="2000" dirty="0" smtClean="0"/>
          </a:p>
          <a:p>
            <a:r>
              <a:rPr lang="en-US" sz="2000" dirty="0" smtClean="0"/>
              <a:t>}</a:t>
            </a:r>
          </a:p>
          <a:p>
            <a:r>
              <a:rPr lang="en-US" sz="2000" dirty="0" smtClean="0"/>
              <a:t>//…</a:t>
            </a:r>
          </a:p>
          <a:p>
            <a:r>
              <a:rPr lang="en-US" sz="2000" dirty="0"/>
              <a:t>Box&lt;String&gt; </a:t>
            </a:r>
            <a:r>
              <a:rPr lang="en-US" sz="2000" dirty="0" err="1"/>
              <a:t>stringBox</a:t>
            </a:r>
            <a:r>
              <a:rPr lang="en-US" sz="2000" dirty="0"/>
              <a:t> = new Box&lt;&gt;(); </a:t>
            </a:r>
            <a:endParaRPr lang="en-US" sz="2000" dirty="0" smtClean="0"/>
          </a:p>
          <a:p>
            <a:r>
              <a:rPr lang="en-US" sz="2000" dirty="0" smtClean="0"/>
              <a:t>Box </a:t>
            </a:r>
            <a:r>
              <a:rPr lang="en-US" sz="2000" dirty="0" err="1"/>
              <a:t>rawBox</a:t>
            </a:r>
            <a:r>
              <a:rPr lang="en-US" sz="2000" dirty="0"/>
              <a:t> = </a:t>
            </a:r>
            <a:r>
              <a:rPr lang="en-US" sz="2000" dirty="0" err="1"/>
              <a:t>stringBox</a:t>
            </a:r>
            <a:r>
              <a:rPr lang="en-US" sz="2000" dirty="0"/>
              <a:t>; </a:t>
            </a:r>
            <a:endParaRPr lang="en-US" sz="2000" dirty="0" smtClean="0"/>
          </a:p>
          <a:p>
            <a:r>
              <a:rPr lang="en-US" sz="2000" dirty="0">
                <a:solidFill>
                  <a:srgbClr val="FF0000"/>
                </a:solidFill>
              </a:rPr>
              <a:t>Box </a:t>
            </a:r>
            <a:r>
              <a:rPr lang="en-US" sz="2000" dirty="0" err="1">
                <a:solidFill>
                  <a:srgbClr val="FF0000"/>
                </a:solidFill>
              </a:rPr>
              <a:t>rawBox</a:t>
            </a:r>
            <a:r>
              <a:rPr lang="en-US" sz="2000" dirty="0">
                <a:solidFill>
                  <a:srgbClr val="FF0000"/>
                </a:solidFill>
              </a:rPr>
              <a:t> = new Box();        // </a:t>
            </a:r>
            <a:r>
              <a:rPr lang="en-US" sz="2000" dirty="0" err="1">
                <a:solidFill>
                  <a:srgbClr val="FF0000"/>
                </a:solidFill>
              </a:rPr>
              <a:t>rawBox</a:t>
            </a:r>
            <a:r>
              <a:rPr lang="en-US" sz="2000" dirty="0">
                <a:solidFill>
                  <a:srgbClr val="FF0000"/>
                </a:solidFill>
              </a:rPr>
              <a:t> is a raw type of Box&lt;T&gt;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Box&lt;Integer&gt; </a:t>
            </a:r>
            <a:r>
              <a:rPr lang="en-US" sz="2000" dirty="0" err="1">
                <a:solidFill>
                  <a:srgbClr val="FF0000"/>
                </a:solidFill>
              </a:rPr>
              <a:t>intBox</a:t>
            </a:r>
            <a:r>
              <a:rPr lang="en-US" sz="2000" dirty="0">
                <a:solidFill>
                  <a:srgbClr val="FF0000"/>
                </a:solidFill>
              </a:rPr>
              <a:t> = </a:t>
            </a:r>
            <a:r>
              <a:rPr lang="en-US" sz="2000" dirty="0" err="1">
                <a:solidFill>
                  <a:srgbClr val="FF0000"/>
                </a:solidFill>
              </a:rPr>
              <a:t>rawBox</a:t>
            </a:r>
            <a:r>
              <a:rPr lang="en-US" sz="2000" dirty="0">
                <a:solidFill>
                  <a:srgbClr val="FF0000"/>
                </a:solidFill>
              </a:rPr>
              <a:t>;  // warning: unchecked conversion</a:t>
            </a:r>
          </a:p>
          <a:p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3048000" y="2971800"/>
            <a:ext cx="381000" cy="381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02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</a:rPr>
              <a:t>Session 11 - Generics</a:t>
            </a:r>
          </a:p>
        </p:txBody>
      </p:sp>
      <p:sp>
        <p:nvSpPr>
          <p:cNvPr id="3174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</a:t>
            </a:r>
            <a:r>
              <a:rPr lang="en-US" smtClean="0"/>
              <a:t>Erasure </a:t>
            </a:r>
            <a:endParaRPr lang="en-US" dirty="0"/>
          </a:p>
        </p:txBody>
      </p:sp>
      <p:sp>
        <p:nvSpPr>
          <p:cNvPr id="31749" name="Rectangle 3"/>
          <p:cNvSpPr>
            <a:spLocks noGrp="1"/>
          </p:cNvSpPr>
          <p:nvPr>
            <p:ph type="body" idx="1"/>
          </p:nvPr>
        </p:nvSpPr>
        <p:spPr>
          <a:xfrm>
            <a:off x="76200" y="1066800"/>
            <a:ext cx="7391400" cy="5334000"/>
          </a:xfrm>
        </p:spPr>
        <p:txBody>
          <a:bodyPr/>
          <a:lstStyle/>
          <a:p>
            <a:r>
              <a:rPr lang="en-US" sz="2800" dirty="0" smtClean="0"/>
              <a:t>Type </a:t>
            </a:r>
            <a:r>
              <a:rPr lang="en-US" sz="2800"/>
              <a:t>erasure </a:t>
            </a:r>
            <a:r>
              <a:rPr lang="en-US" sz="2800" smtClean="0"/>
              <a:t>will</a:t>
            </a:r>
            <a:endParaRPr lang="en-US" sz="2800" dirty="0"/>
          </a:p>
          <a:p>
            <a:pPr lvl="1"/>
            <a:r>
              <a:rPr lang="en-US" sz="2400" dirty="0"/>
              <a:t>Replace </a:t>
            </a:r>
            <a:r>
              <a:rPr lang="en-US" sz="2400"/>
              <a:t>all </a:t>
            </a:r>
            <a:r>
              <a:rPr lang="en-US" sz="2400" smtClean="0">
                <a:solidFill>
                  <a:srgbClr val="FF0000"/>
                </a:solidFill>
              </a:rPr>
              <a:t>bounded type </a:t>
            </a:r>
            <a:r>
              <a:rPr lang="en-US" sz="2400" dirty="0">
                <a:solidFill>
                  <a:srgbClr val="FF0000"/>
                </a:solidFill>
              </a:rPr>
              <a:t>parameters </a:t>
            </a:r>
            <a:r>
              <a:rPr lang="en-US" sz="2400" dirty="0"/>
              <a:t>in generic types with </a:t>
            </a:r>
            <a:r>
              <a:rPr lang="en-US" sz="2400"/>
              <a:t>their </a:t>
            </a:r>
            <a:r>
              <a:rPr lang="en-US" sz="2400" smtClean="0"/>
              <a:t>bounds</a:t>
            </a:r>
          </a:p>
          <a:p>
            <a:pPr lvl="1">
              <a:buNone/>
            </a:pPr>
            <a:r>
              <a:rPr lang="en-US" sz="2400" smtClean="0"/>
              <a:t>      </a:t>
            </a:r>
            <a:r>
              <a:rPr lang="en-US" sz="2400" smtClean="0">
                <a:solidFill>
                  <a:srgbClr val="0000CC"/>
                </a:solidFill>
              </a:rPr>
              <a:t>public </a:t>
            </a:r>
            <a:r>
              <a:rPr lang="en-US" sz="2400" smtClean="0">
                <a:solidFill>
                  <a:srgbClr val="FF0000"/>
                </a:solidFill>
              </a:rPr>
              <a:t>&lt;U extends A&gt; </a:t>
            </a:r>
            <a:r>
              <a:rPr lang="en-US" sz="2400" smtClean="0">
                <a:solidFill>
                  <a:srgbClr val="0000CC"/>
                </a:solidFill>
              </a:rPr>
              <a:t>void inspect (</a:t>
            </a:r>
            <a:r>
              <a:rPr lang="en-US" sz="2400" smtClean="0">
                <a:solidFill>
                  <a:srgbClr val="FF0000"/>
                </a:solidFill>
              </a:rPr>
              <a:t>U</a:t>
            </a:r>
            <a:r>
              <a:rPr lang="en-US" sz="2400" smtClean="0">
                <a:solidFill>
                  <a:srgbClr val="0000CC"/>
                </a:solidFill>
              </a:rPr>
              <a:t> obj)</a:t>
            </a:r>
          </a:p>
          <a:p>
            <a:pPr lvl="1">
              <a:buNone/>
            </a:pPr>
            <a:r>
              <a:rPr lang="en-US" sz="2400" smtClean="0">
                <a:solidFill>
                  <a:srgbClr val="0000CC"/>
                </a:solidFill>
                <a:sym typeface="Wingdings" pitchFamily="2" charset="2"/>
              </a:rPr>
              <a:t> </a:t>
            </a:r>
            <a:r>
              <a:rPr lang="en-US" sz="2400" smtClean="0">
                <a:solidFill>
                  <a:srgbClr val="0000CC"/>
                </a:solidFill>
              </a:rPr>
              <a:t> public void inspect (</a:t>
            </a:r>
            <a:r>
              <a:rPr lang="en-US" sz="2400" smtClean="0">
                <a:solidFill>
                  <a:srgbClr val="FF0000"/>
                </a:solidFill>
              </a:rPr>
              <a:t>A</a:t>
            </a:r>
            <a:r>
              <a:rPr lang="en-US" sz="2400" smtClean="0">
                <a:solidFill>
                  <a:srgbClr val="0000CC"/>
                </a:solidFill>
              </a:rPr>
              <a:t> obj)</a:t>
            </a:r>
          </a:p>
          <a:p>
            <a:pPr lvl="1"/>
            <a:r>
              <a:rPr lang="en-US" sz="2400" smtClean="0"/>
              <a:t>Change unbounded type parameter to Object</a:t>
            </a:r>
          </a:p>
          <a:p>
            <a:pPr lvl="1">
              <a:buNone/>
            </a:pPr>
            <a:r>
              <a:rPr lang="en-US" sz="2400" smtClean="0"/>
              <a:t>      </a:t>
            </a:r>
            <a:r>
              <a:rPr lang="en-US" sz="2400" smtClean="0">
                <a:solidFill>
                  <a:srgbClr val="0000CC"/>
                </a:solidFill>
              </a:rPr>
              <a:t>public void f (</a:t>
            </a:r>
            <a:r>
              <a:rPr lang="en-US" sz="2400" b="1" smtClean="0">
                <a:solidFill>
                  <a:srgbClr val="0000CC"/>
                </a:solidFill>
              </a:rPr>
              <a:t>T</a:t>
            </a:r>
            <a:r>
              <a:rPr lang="en-US" sz="2400" smtClean="0">
                <a:solidFill>
                  <a:srgbClr val="0000CC"/>
                </a:solidFill>
              </a:rPr>
              <a:t> obj)</a:t>
            </a:r>
          </a:p>
          <a:p>
            <a:pPr lvl="1">
              <a:buNone/>
            </a:pPr>
            <a:r>
              <a:rPr lang="en-US" sz="2400" smtClean="0">
                <a:solidFill>
                  <a:srgbClr val="0000CC"/>
                </a:solidFill>
                <a:sym typeface="Wingdings" pitchFamily="2" charset="2"/>
              </a:rPr>
              <a:t> </a:t>
            </a:r>
            <a:r>
              <a:rPr lang="en-US" sz="2400" smtClean="0">
                <a:solidFill>
                  <a:srgbClr val="0000CC"/>
                </a:solidFill>
              </a:rPr>
              <a:t> public void f (</a:t>
            </a:r>
            <a:r>
              <a:rPr lang="en-US" sz="2400" b="1" smtClean="0">
                <a:solidFill>
                  <a:srgbClr val="0000CC"/>
                </a:solidFill>
              </a:rPr>
              <a:t>Object</a:t>
            </a:r>
            <a:r>
              <a:rPr lang="en-US" sz="2400" smtClean="0">
                <a:solidFill>
                  <a:srgbClr val="0000CC"/>
                </a:solidFill>
              </a:rPr>
              <a:t> obj)</a:t>
            </a:r>
            <a:endParaRPr lang="en-US" sz="2400" smtClean="0"/>
          </a:p>
          <a:p>
            <a:pPr lvl="1"/>
            <a:r>
              <a:rPr lang="en-US" sz="2400" smtClean="0"/>
              <a:t>Insert </a:t>
            </a:r>
            <a:r>
              <a:rPr lang="en-US" sz="2400" dirty="0"/>
              <a:t>type casts if necessary to preserve type safety.</a:t>
            </a:r>
          </a:p>
          <a:p>
            <a:pPr lvl="1"/>
            <a:r>
              <a:rPr lang="en-US" sz="2400" dirty="0"/>
              <a:t>Generate bridge methods to preserve polymorphism in extended generic types.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7162800" y="1752600"/>
            <a:ext cx="1981200" cy="415498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L="66675" lvl="1" algn="ctr">
              <a:buNone/>
            </a:pPr>
            <a:r>
              <a:rPr lang="en-US" sz="2400" smtClean="0">
                <a:solidFill>
                  <a:schemeClr val="bg1"/>
                </a:solidFill>
                <a:sym typeface="Wingdings" pitchFamily="2" charset="2"/>
              </a:rPr>
              <a:t> </a:t>
            </a:r>
            <a:r>
              <a:rPr lang="en-US" sz="2400" smtClean="0">
                <a:solidFill>
                  <a:schemeClr val="bg1"/>
                </a:solidFill>
              </a:rPr>
              <a:t>The produced bytecode, therefore, contains only ordinary classes, interfaces, and methods.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71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</a:rPr>
              <a:t>Session 11 - Generics</a:t>
            </a:r>
          </a:p>
        </p:txBody>
      </p:sp>
      <p:sp>
        <p:nvSpPr>
          <p:cNvPr id="3174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</a:t>
            </a:r>
            <a:r>
              <a:rPr lang="en-US" smtClean="0"/>
              <a:t>Erasure – Demo.</a:t>
            </a:r>
            <a:endParaRPr lang="en-US" dirty="0"/>
          </a:p>
        </p:txBody>
      </p:sp>
      <p:sp>
        <p:nvSpPr>
          <p:cNvPr id="31749" name="Rectangle 3"/>
          <p:cNvSpPr>
            <a:spLocks noGrp="1"/>
          </p:cNvSpPr>
          <p:nvPr>
            <p:ph type="body" idx="1"/>
          </p:nvPr>
        </p:nvSpPr>
        <p:spPr>
          <a:xfrm>
            <a:off x="0" y="1295400"/>
            <a:ext cx="9144000" cy="533400"/>
          </a:xfrm>
        </p:spPr>
        <p:txBody>
          <a:bodyPr/>
          <a:lstStyle/>
          <a:p>
            <a:r>
              <a:rPr lang="en-US" sz="2400" dirty="0" smtClean="0"/>
              <a:t>Erasure </a:t>
            </a:r>
            <a:r>
              <a:rPr lang="en-US" sz="2400" dirty="0"/>
              <a:t>of </a:t>
            </a:r>
            <a:r>
              <a:rPr lang="en-US" sz="2400"/>
              <a:t>Generic </a:t>
            </a:r>
            <a:r>
              <a:rPr lang="en-US" sz="2400" smtClean="0"/>
              <a:t>Method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2514601"/>
            <a:ext cx="8458200" cy="378565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public static &lt;T&gt;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count(T[]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anArray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(T e 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anArray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e.equals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//T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is unbounded, the Java compiler replaces it with Object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static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count(Object[]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anArray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Object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(Object e 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anArray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e.equals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1257300" y="3543300"/>
            <a:ext cx="1752600" cy="304800"/>
          </a:xfrm>
          <a:prstGeom prst="straightConnector1">
            <a:avLst/>
          </a:prstGeom>
          <a:ln w="952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4800" y="1981200"/>
            <a:ext cx="3657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0000CC"/>
                </a:solidFill>
              </a:rPr>
              <a:t>Type information is erased.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2781300" y="3543300"/>
            <a:ext cx="1676400" cy="228600"/>
          </a:xfrm>
          <a:prstGeom prst="straightConnector1">
            <a:avLst/>
          </a:prstGeom>
          <a:ln w="95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30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</a:rPr>
              <a:t>Session 11 - Generics</a:t>
            </a:r>
          </a:p>
        </p:txBody>
      </p:sp>
      <p:sp>
        <p:nvSpPr>
          <p:cNvPr id="3174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Restrictions on Generics</a:t>
            </a:r>
          </a:p>
        </p:txBody>
      </p:sp>
      <p:sp>
        <p:nvSpPr>
          <p:cNvPr id="31749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sz="2400" dirty="0"/>
              <a:t>Cannot Instantiate Generic Types with Primitive </a:t>
            </a:r>
            <a:r>
              <a:rPr lang="en-US" sz="2400" dirty="0" smtClean="0"/>
              <a:t>Types.</a:t>
            </a:r>
            <a:endParaRPr lang="en-US" sz="2400" dirty="0"/>
          </a:p>
          <a:p>
            <a:r>
              <a:rPr lang="en-US" sz="2400" dirty="0"/>
              <a:t>Cannot Create Instances of Type </a:t>
            </a:r>
            <a:r>
              <a:rPr lang="en-US" sz="2400" dirty="0" smtClean="0"/>
              <a:t>Parameters.</a:t>
            </a:r>
            <a:endParaRPr lang="en-US" sz="2400" dirty="0"/>
          </a:p>
          <a:p>
            <a:r>
              <a:rPr lang="en-US" sz="2400" dirty="0"/>
              <a:t>Cannot Declare Static Fields Whose Types are Type </a:t>
            </a:r>
            <a:r>
              <a:rPr lang="en-US" sz="2400" dirty="0" smtClean="0"/>
              <a:t>Parameters.</a:t>
            </a:r>
            <a:endParaRPr lang="en-US" sz="2400" dirty="0"/>
          </a:p>
          <a:p>
            <a:r>
              <a:rPr lang="en-US" sz="2400" dirty="0"/>
              <a:t>Cannot Use Casts or </a:t>
            </a:r>
            <a:r>
              <a:rPr lang="en-US" sz="2400" dirty="0" err="1"/>
              <a:t>instanceof</a:t>
            </a:r>
            <a:r>
              <a:rPr lang="en-US" sz="2400" dirty="0"/>
              <a:t> With Parameterized </a:t>
            </a:r>
            <a:r>
              <a:rPr lang="en-US" sz="2400" dirty="0" smtClean="0"/>
              <a:t>Types.</a:t>
            </a:r>
            <a:endParaRPr lang="en-US" sz="2400" dirty="0"/>
          </a:p>
          <a:p>
            <a:r>
              <a:rPr lang="en-US" sz="2400" dirty="0"/>
              <a:t>Cannot Create Arrays of Parameterized </a:t>
            </a:r>
            <a:r>
              <a:rPr lang="en-US" sz="2400" dirty="0" smtClean="0"/>
              <a:t>Types.</a:t>
            </a:r>
            <a:endParaRPr lang="en-US" sz="2400" dirty="0"/>
          </a:p>
          <a:p>
            <a:r>
              <a:rPr lang="en-US" sz="2400" dirty="0"/>
              <a:t>Cannot Create, Catch, or Throw Objects of Parameterized </a:t>
            </a:r>
            <a:r>
              <a:rPr lang="en-US" sz="2400" dirty="0" smtClean="0"/>
              <a:t>Types.</a:t>
            </a:r>
            <a:endParaRPr lang="en-US" sz="2400" dirty="0"/>
          </a:p>
          <a:p>
            <a:r>
              <a:rPr lang="en-US" sz="2400" dirty="0"/>
              <a:t>Cannot Overload a Method Where the Formal Parameter Types of Each Overload Erase to the Same Raw </a:t>
            </a:r>
            <a:r>
              <a:rPr lang="en-US" sz="2400" dirty="0" smtClean="0"/>
              <a:t>Type.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064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</a:rPr>
              <a:t>Session 11 - Generics</a:t>
            </a:r>
          </a:p>
        </p:txBody>
      </p:sp>
      <p:sp>
        <p:nvSpPr>
          <p:cNvPr id="3482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</a:p>
        </p:txBody>
      </p:sp>
      <p:sp>
        <p:nvSpPr>
          <p:cNvPr id="3482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534400" cy="3810000"/>
          </a:xfrm>
        </p:spPr>
        <p:txBody>
          <a:bodyPr/>
          <a:lstStyle/>
          <a:p>
            <a:pPr>
              <a:buClrTx/>
              <a:buFont typeface="Arial" charset="0"/>
              <a:buChar char="•"/>
            </a:pPr>
            <a:r>
              <a:rPr lang="en-US" sz="3600" dirty="0"/>
              <a:t>Generics on methods, classes and collections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3600" dirty="0"/>
              <a:t>Bounded Type Parameters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3600" dirty="0"/>
              <a:t>Working with Wildcards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3600" dirty="0"/>
              <a:t>Working with type erasure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3600" dirty="0"/>
              <a:t>Generic restrictions</a:t>
            </a:r>
            <a:endParaRPr lang="en-US" sz="36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56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11 - Generics</a:t>
            </a:r>
          </a:p>
        </p:txBody>
      </p:sp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381000" y="1219200"/>
            <a:ext cx="8458200" cy="5334000"/>
          </a:xfrm>
        </p:spPr>
        <p:txBody>
          <a:bodyPr/>
          <a:lstStyle/>
          <a:p>
            <a:pPr>
              <a:buClrTx/>
              <a:buFont typeface="Arial" charset="0"/>
              <a:buChar char="•"/>
            </a:pPr>
            <a:r>
              <a:rPr lang="en-US" dirty="0" smtClean="0"/>
              <a:t>How we can create a list of arbitrary elements?</a:t>
            </a:r>
          </a:p>
          <a:p>
            <a:pPr>
              <a:buClrTx/>
              <a:buFont typeface="Arial" charset="0"/>
              <a:buChar char="•"/>
            </a:pPr>
            <a:r>
              <a:rPr lang="en-US" dirty="0" smtClean="0"/>
              <a:t>Generics in Java API (</a:t>
            </a:r>
            <a:r>
              <a:rPr lang="en-US" dirty="0" err="1" smtClean="0"/>
              <a:t>java.util</a:t>
            </a:r>
            <a:r>
              <a:rPr lang="en-US" smtClean="0"/>
              <a:t> pakage)</a:t>
            </a:r>
          </a:p>
          <a:p>
            <a:pPr>
              <a:buClrTx/>
              <a:buFont typeface="Arial" charset="0"/>
              <a:buChar char="•"/>
            </a:pPr>
            <a:r>
              <a:rPr lang="en-US" smtClean="0"/>
              <a:t>Advantages of Generics</a:t>
            </a:r>
          </a:p>
          <a:p>
            <a:pPr>
              <a:buClrTx/>
              <a:buFont typeface="Arial" charset="0"/>
              <a:buChar char="•"/>
            </a:pPr>
            <a:r>
              <a:rPr lang="en-US" smtClean="0"/>
              <a:t>How to create a generic class/ method/ interface</a:t>
            </a:r>
          </a:p>
          <a:p>
            <a:pPr>
              <a:buClrTx/>
              <a:buFont typeface="Arial" charset="0"/>
              <a:buChar char="•"/>
            </a:pPr>
            <a:r>
              <a:rPr lang="en-US" smtClean="0"/>
              <a:t>How is a generic class treated by compiler?</a:t>
            </a:r>
          </a:p>
          <a:p>
            <a:pPr>
              <a:buClrTx/>
              <a:buFont typeface="Arial" charset="0"/>
              <a:buChar char="•"/>
            </a:pPr>
            <a:r>
              <a:rPr lang="en-US" smtClean="0"/>
              <a:t>How to give bounded type parameters?</a:t>
            </a:r>
          </a:p>
          <a:p>
            <a:pPr>
              <a:buClrTx/>
              <a:buFont typeface="Arial" charset="0"/>
              <a:buChar char="•"/>
            </a:pPr>
            <a:r>
              <a:rPr lang="en-US" smtClean="0"/>
              <a:t>Restrictions on Generics</a:t>
            </a:r>
            <a:endParaRPr lang="en-US" dirty="0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64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/>
          <a:lstStyle/>
          <a:p>
            <a:r>
              <a:rPr lang="en-US" smtClean="0"/>
              <a:t>A list of arbitrary elements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2971800" cy="5257800"/>
          </a:xfrm>
        </p:spPr>
        <p:txBody>
          <a:bodyPr/>
          <a:lstStyle/>
          <a:p>
            <a:pPr marL="165100" indent="-165100"/>
            <a:r>
              <a:rPr lang="en-US" sz="2400" smtClean="0">
                <a:latin typeface="Arial" charset="0"/>
                <a:cs typeface="Arial" charset="0"/>
              </a:rPr>
              <a:t>Reference type conformity: fatherRef=sonRef</a:t>
            </a:r>
          </a:p>
          <a:p>
            <a:pPr marL="165100" indent="-165100"/>
            <a:r>
              <a:rPr lang="en-US" sz="2400" smtClean="0">
                <a:latin typeface="Arial" charset="0"/>
                <a:cs typeface="Arial" charset="0"/>
              </a:rPr>
              <a:t>The Object class is the ultimate class of all Java class</a:t>
            </a:r>
          </a:p>
          <a:p>
            <a:pPr marL="165100" indent="-165100">
              <a:buFont typeface="Wingdings"/>
              <a:buChar char="è"/>
            </a:pPr>
            <a:r>
              <a:rPr lang="en-US" sz="2400" smtClean="0">
                <a:latin typeface="Arial" charset="0"/>
                <a:cs typeface="Arial" charset="0"/>
              </a:rPr>
              <a:t>We can create a list of elements which can belong to different classes</a:t>
            </a:r>
          </a:p>
          <a:p>
            <a:pPr marL="165100" indent="-165100">
              <a:buFont typeface="Wingdings"/>
              <a:buChar char="è"/>
            </a:pPr>
            <a:r>
              <a:rPr lang="en-US" sz="2400" b="1" smtClean="0">
                <a:latin typeface="Arial" charset="0"/>
                <a:cs typeface="Arial" charset="0"/>
              </a:rPr>
              <a:t> A demonstration: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Session 11 - Generics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38475" y="838200"/>
            <a:ext cx="602932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86600" y="4665568"/>
            <a:ext cx="1343026" cy="165903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</a:rPr>
              <a:t>Session 11 - Generics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2"/>
          </a:xfrm>
        </p:spPr>
        <p:txBody>
          <a:bodyPr/>
          <a:lstStyle/>
          <a:p>
            <a:r>
              <a:rPr lang="en-US" smtClean="0"/>
              <a:t>Generic Classes in java.util</a:t>
            </a:r>
            <a:endParaRPr lang="en-US" dirty="0"/>
          </a:p>
        </p:txBody>
      </p:sp>
      <p:sp>
        <p:nvSpPr>
          <p:cNvPr id="218115" name="Rectangle 3"/>
          <p:cNvSpPr>
            <a:spLocks noGrp="1"/>
          </p:cNvSpPr>
          <p:nvPr>
            <p:ph type="body" idx="1"/>
          </p:nvPr>
        </p:nvSpPr>
        <p:spPr>
          <a:xfrm>
            <a:off x="0" y="838200"/>
            <a:ext cx="3886200" cy="5486400"/>
          </a:xfrm>
        </p:spPr>
        <p:txBody>
          <a:bodyPr/>
          <a:lstStyle/>
          <a:p>
            <a:pPr>
              <a:lnSpc>
                <a:spcPct val="90000"/>
              </a:lnSpc>
              <a:buClrTx/>
              <a:buSzTx/>
            </a:pPr>
            <a:r>
              <a:rPr lang="en-US" sz="2400" smtClean="0"/>
              <a:t>Almost of interfaces and classes related to lists in the Java API declared as generic.</a:t>
            </a:r>
          </a:p>
          <a:p>
            <a:pPr>
              <a:lnSpc>
                <a:spcPct val="90000"/>
              </a:lnSpc>
              <a:buClrTx/>
              <a:buSzTx/>
            </a:pPr>
            <a:r>
              <a:rPr lang="en-US" sz="2400" smtClean="0"/>
              <a:t>Type </a:t>
            </a:r>
            <a:r>
              <a:rPr lang="en-US" sz="2400" dirty="0"/>
              <a:t>Parameter Naming Conventions</a:t>
            </a:r>
            <a:endParaRPr lang="en-US" sz="2400" dirty="0" smtClean="0"/>
          </a:p>
          <a:p>
            <a:pPr lvl="1">
              <a:lnSpc>
                <a:spcPct val="90000"/>
              </a:lnSpc>
              <a:buClrTx/>
            </a:pPr>
            <a:r>
              <a:rPr lang="en-US" sz="2000" dirty="0" smtClean="0">
                <a:cs typeface="Arial" pitchFamily="34" charset="0"/>
              </a:rPr>
              <a:t>By </a:t>
            </a:r>
            <a:r>
              <a:rPr lang="en-US" sz="2000" dirty="0">
                <a:cs typeface="Arial" pitchFamily="34" charset="0"/>
              </a:rPr>
              <a:t>convention, type parameter names are single, uppercase letters. </a:t>
            </a:r>
            <a:endParaRPr lang="en-US" sz="2000" dirty="0" smtClean="0">
              <a:cs typeface="Arial" pitchFamily="34" charset="0"/>
            </a:endParaRPr>
          </a:p>
          <a:p>
            <a:pPr lvl="1"/>
            <a:r>
              <a:rPr lang="en-US" sz="2000" dirty="0">
                <a:cs typeface="Arial" pitchFamily="34" charset="0"/>
              </a:rPr>
              <a:t>The most commonly used type parameter names are:</a:t>
            </a:r>
          </a:p>
          <a:p>
            <a:pPr lvl="2"/>
            <a:r>
              <a:rPr lang="en-US" sz="1600">
                <a:cs typeface="Arial" pitchFamily="34" charset="0"/>
              </a:rPr>
              <a:t>E </a:t>
            </a:r>
            <a:r>
              <a:rPr lang="en-US" sz="1600" smtClean="0">
                <a:cs typeface="Arial" pitchFamily="34" charset="0"/>
              </a:rPr>
              <a:t>: Element/  K: Key</a:t>
            </a:r>
            <a:endParaRPr lang="en-US" sz="1600" dirty="0">
              <a:cs typeface="Arial" pitchFamily="34" charset="0"/>
            </a:endParaRPr>
          </a:p>
          <a:p>
            <a:pPr lvl="2"/>
            <a:r>
              <a:rPr lang="en-US" sz="1600" smtClean="0">
                <a:cs typeface="Arial" pitchFamily="34" charset="0"/>
              </a:rPr>
              <a:t>N – Number/ T </a:t>
            </a:r>
            <a:r>
              <a:rPr lang="en-US" sz="1600" dirty="0">
                <a:cs typeface="Arial" pitchFamily="34" charset="0"/>
              </a:rPr>
              <a:t>- Type</a:t>
            </a:r>
          </a:p>
          <a:p>
            <a:pPr lvl="2"/>
            <a:r>
              <a:rPr lang="en-US" sz="1600" dirty="0">
                <a:cs typeface="Arial" pitchFamily="34" charset="0"/>
              </a:rPr>
              <a:t>V - Value</a:t>
            </a:r>
          </a:p>
          <a:p>
            <a:pPr lvl="2"/>
            <a:r>
              <a:rPr lang="en-US" sz="1600" dirty="0">
                <a:cs typeface="Arial" pitchFamily="34" charset="0"/>
              </a:rPr>
              <a:t>S,U,V etc. - 2nd, 3rd, 4th types</a:t>
            </a:r>
          </a:p>
          <a:p>
            <a:pPr>
              <a:lnSpc>
                <a:spcPct val="90000"/>
              </a:lnSpc>
              <a:buClrTx/>
              <a:buSzTx/>
            </a:pPr>
            <a:endParaRPr lang="en-US" sz="2400" dirty="0" smtClean="0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990600"/>
            <a:ext cx="4566738" cy="540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2137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</a:rPr>
              <a:t>Session 11 - Generics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/>
          <a:lstStyle/>
          <a:p>
            <a:r>
              <a:rPr lang="en-US" smtClean="0"/>
              <a:t>Generics on a List</a:t>
            </a:r>
            <a:endParaRPr lang="en-US" dirty="0" smtClean="0"/>
          </a:p>
        </p:txBody>
      </p:sp>
      <p:sp>
        <p:nvSpPr>
          <p:cNvPr id="218115" name="Rectangle 3"/>
          <p:cNvSpPr>
            <a:spLocks noGrp="1"/>
          </p:cNvSpPr>
          <p:nvPr>
            <p:ph type="body" idx="1"/>
          </p:nvPr>
        </p:nvSpPr>
        <p:spPr>
          <a:xfrm>
            <a:off x="304800" y="1371600"/>
            <a:ext cx="8229600" cy="3429000"/>
          </a:xfrm>
        </p:spPr>
        <p:txBody>
          <a:bodyPr/>
          <a:lstStyle/>
          <a:p>
            <a:pPr>
              <a:lnSpc>
                <a:spcPct val="90000"/>
              </a:lnSpc>
              <a:buClrTx/>
              <a:buSzTx/>
            </a:pPr>
            <a:r>
              <a:rPr lang="en-US" smtClean="0"/>
              <a:t>Sometimes, we want to create a list with restrictions as elements must belong to some types </a:t>
            </a:r>
            <a:r>
              <a:rPr lang="en-US" smtClean="0">
                <a:sym typeface="Wingdings" pitchFamily="2" charset="2"/>
              </a:rPr>
              <a:t> Generic</a:t>
            </a:r>
            <a:endParaRPr lang="en-US" smtClean="0"/>
          </a:p>
          <a:p>
            <a:pPr>
              <a:lnSpc>
                <a:spcPct val="90000"/>
              </a:lnSpc>
              <a:buClrTx/>
              <a:buSzTx/>
            </a:pPr>
            <a:r>
              <a:rPr lang="en-US" smtClean="0"/>
              <a:t>Generic is a technique which allows a list of arbitrary objects and supports advantages if elements of a list belong to the same data type.</a:t>
            </a:r>
          </a:p>
        </p:txBody>
      </p:sp>
    </p:spTree>
    <p:extLst>
      <p:ext uri="{BB962C8B-B14F-4D97-AF65-F5344CB8AC3E}">
        <p14:creationId xmlns:p14="http://schemas.microsoft.com/office/powerpoint/2010/main" val="211504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</a:rPr>
              <a:t>Session 11 - Generics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/>
          <a:lstStyle/>
          <a:p>
            <a:r>
              <a:rPr lang="en-US" smtClean="0"/>
              <a:t>Advantages of Generics</a:t>
            </a:r>
            <a:endParaRPr lang="en-US" dirty="0" smtClean="0"/>
          </a:p>
        </p:txBody>
      </p:sp>
      <p:sp>
        <p:nvSpPr>
          <p:cNvPr id="218115" name="Rectangle 3"/>
          <p:cNvSpPr>
            <a:spLocks noGrp="1"/>
          </p:cNvSpPr>
          <p:nvPr>
            <p:ph type="body" idx="1"/>
          </p:nvPr>
        </p:nvSpPr>
        <p:spPr>
          <a:xfrm>
            <a:off x="228600" y="1295400"/>
            <a:ext cx="8610600" cy="4906963"/>
          </a:xfrm>
        </p:spPr>
        <p:txBody>
          <a:bodyPr/>
          <a:lstStyle/>
          <a:p>
            <a:pPr>
              <a:lnSpc>
                <a:spcPct val="90000"/>
              </a:lnSpc>
              <a:buClrTx/>
            </a:pPr>
            <a:r>
              <a:rPr lang="en-US" sz="2800" smtClean="0">
                <a:solidFill>
                  <a:srgbClr val="0000CC"/>
                </a:solidFill>
              </a:rPr>
              <a:t>Generics </a:t>
            </a:r>
            <a:r>
              <a:rPr lang="en-US" sz="2800" dirty="0">
                <a:solidFill>
                  <a:srgbClr val="0000CC"/>
                </a:solidFill>
              </a:rPr>
              <a:t>add stability to your code by making more of your bugs detectable at compile </a:t>
            </a:r>
            <a:r>
              <a:rPr lang="en-US" sz="2800" dirty="0" smtClean="0">
                <a:solidFill>
                  <a:srgbClr val="0000CC"/>
                </a:solidFill>
              </a:rPr>
              <a:t>time.</a:t>
            </a:r>
          </a:p>
          <a:p>
            <a:pPr>
              <a:lnSpc>
                <a:spcPct val="90000"/>
              </a:lnSpc>
              <a:buClrTx/>
            </a:pPr>
            <a:r>
              <a:rPr lang="en-US" sz="2800" dirty="0" smtClean="0">
                <a:solidFill>
                  <a:srgbClr val="0000CC"/>
                </a:solidFill>
              </a:rPr>
              <a:t>Generics </a:t>
            </a:r>
            <a:r>
              <a:rPr lang="en-US" sz="2800" dirty="0">
                <a:solidFill>
                  <a:srgbClr val="0000CC"/>
                </a:solidFill>
              </a:rPr>
              <a:t>enable </a:t>
            </a:r>
            <a:r>
              <a:rPr lang="en-US" sz="2800" i="1" dirty="0">
                <a:solidFill>
                  <a:srgbClr val="0000CC"/>
                </a:solidFill>
              </a:rPr>
              <a:t>types</a:t>
            </a:r>
            <a:r>
              <a:rPr lang="en-US" sz="2800" dirty="0">
                <a:solidFill>
                  <a:srgbClr val="0000CC"/>
                </a:solidFill>
              </a:rPr>
              <a:t> (classes and interfaces) to be parameters when defining classes, interfaces </a:t>
            </a:r>
            <a:r>
              <a:rPr lang="en-US" sz="2800">
                <a:solidFill>
                  <a:srgbClr val="0000CC"/>
                </a:solidFill>
              </a:rPr>
              <a:t>and </a:t>
            </a:r>
            <a:r>
              <a:rPr lang="en-US" sz="2800" smtClean="0">
                <a:solidFill>
                  <a:srgbClr val="0000CC"/>
                </a:solidFill>
              </a:rPr>
              <a:t>methods and limits on parametric types may be declared.</a:t>
            </a:r>
            <a:endParaRPr lang="en-US" sz="2800" dirty="0" smtClean="0">
              <a:solidFill>
                <a:srgbClr val="0000CC"/>
              </a:solidFill>
            </a:endParaRPr>
          </a:p>
          <a:p>
            <a:pPr>
              <a:lnSpc>
                <a:spcPct val="90000"/>
              </a:lnSpc>
              <a:buClrTx/>
            </a:pPr>
            <a:r>
              <a:rPr lang="en-US" sz="2800" dirty="0">
                <a:solidFill>
                  <a:srgbClr val="0000CC"/>
                </a:solidFill>
              </a:rPr>
              <a:t>Code that uses generics has many benefits over non-generic </a:t>
            </a:r>
            <a:r>
              <a:rPr lang="en-US" sz="2800" dirty="0" smtClean="0">
                <a:solidFill>
                  <a:srgbClr val="0000CC"/>
                </a:solidFill>
              </a:rPr>
              <a:t>code.</a:t>
            </a:r>
          </a:p>
          <a:p>
            <a:pPr lvl="1">
              <a:lnSpc>
                <a:spcPct val="90000"/>
              </a:lnSpc>
              <a:buClrTx/>
            </a:pPr>
            <a:r>
              <a:rPr lang="en-US" sz="2400" dirty="0"/>
              <a:t>Stronger type checks at compile </a:t>
            </a:r>
            <a:r>
              <a:rPr lang="en-US" sz="2400" dirty="0" smtClean="0"/>
              <a:t>time</a:t>
            </a:r>
          </a:p>
          <a:p>
            <a:pPr lvl="1">
              <a:lnSpc>
                <a:spcPct val="90000"/>
              </a:lnSpc>
              <a:buClrTx/>
            </a:pPr>
            <a:r>
              <a:rPr lang="en-US" sz="2400" dirty="0"/>
              <a:t>Elimination of </a:t>
            </a:r>
            <a:r>
              <a:rPr lang="en-US" sz="2400" dirty="0" smtClean="0"/>
              <a:t>casts.</a:t>
            </a:r>
          </a:p>
          <a:p>
            <a:pPr lvl="1">
              <a:lnSpc>
                <a:spcPct val="90000"/>
              </a:lnSpc>
              <a:buClrTx/>
            </a:pPr>
            <a:r>
              <a:rPr lang="en-US" sz="2400" dirty="0"/>
              <a:t>Enabling programmers to implement generic </a:t>
            </a:r>
            <a:r>
              <a:rPr lang="en-US" sz="2400" smtClean="0"/>
              <a:t>algorithms.</a:t>
            </a:r>
            <a:endParaRPr lang="en-US" sz="24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04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/>
          <a:lstStyle/>
          <a:p>
            <a:r>
              <a:rPr lang="en-US" smtClean="0"/>
              <a:t>Generics are not used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2667000" cy="5638800"/>
          </a:xfrm>
        </p:spPr>
        <p:txBody>
          <a:bodyPr/>
          <a:lstStyle/>
          <a:p>
            <a:pPr marL="165100" indent="-165100"/>
            <a:r>
              <a:rPr lang="en-US" sz="2400" smtClean="0">
                <a:latin typeface="Arial" charset="0"/>
                <a:cs typeface="Arial" charset="0"/>
              </a:rPr>
              <a:t>The package java.util supports general-purpose implementations which allows lists containing arbitrary  elements</a:t>
            </a:r>
          </a:p>
          <a:p>
            <a:pPr marL="165100" indent="-165100"/>
            <a:r>
              <a:rPr lang="en-US" sz="2400" smtClean="0">
                <a:latin typeface="Arial" charset="0"/>
                <a:cs typeface="Arial" charset="0"/>
              </a:rPr>
              <a:t>The </a:t>
            </a:r>
            <a:r>
              <a:rPr lang="en-US" sz="2400" smtClean="0">
                <a:solidFill>
                  <a:srgbClr val="FF0000"/>
                </a:solidFill>
                <a:latin typeface="Arial" charset="0"/>
                <a:cs typeface="Arial" charset="0"/>
              </a:rPr>
              <a:t>cost</a:t>
            </a:r>
            <a:r>
              <a:rPr lang="en-US" sz="2400" smtClean="0">
                <a:latin typeface="Arial" charset="0"/>
                <a:cs typeface="Arial" charset="0"/>
              </a:rPr>
              <a:t> of this flexibility is we may have to use a </a:t>
            </a:r>
            <a:r>
              <a:rPr lang="en-US" sz="2400" smtClean="0">
                <a:solidFill>
                  <a:srgbClr val="FF0000"/>
                </a:solidFill>
                <a:latin typeface="Arial" charset="0"/>
                <a:cs typeface="Arial" charset="0"/>
              </a:rPr>
              <a:t>casting operator </a:t>
            </a:r>
            <a:r>
              <a:rPr lang="en-US" sz="2400" smtClean="0">
                <a:latin typeface="Arial" charset="0"/>
                <a:cs typeface="Arial" charset="0"/>
              </a:rPr>
              <a:t>when accessing an element.</a:t>
            </a:r>
            <a:endParaRPr lang="en-US" sz="2400" b="1" smtClean="0">
              <a:latin typeface="Arial" charset="0"/>
              <a:cs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Session 11 - Generics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847724"/>
            <a:ext cx="5420310" cy="6010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>
            <a:off x="2514600" y="4953000"/>
            <a:ext cx="2209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867400" y="5257800"/>
            <a:ext cx="2209800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mtClean="0"/>
              <a:t>The class </a:t>
            </a:r>
            <a:r>
              <a:rPr lang="en-US" b="1" smtClean="0"/>
              <a:t>Object</a:t>
            </a:r>
            <a:r>
              <a:rPr lang="en-US" smtClean="0"/>
              <a:t> does not have the </a:t>
            </a:r>
            <a:r>
              <a:rPr lang="en-US" b="1" smtClean="0"/>
              <a:t>print()</a:t>
            </a:r>
            <a:r>
              <a:rPr lang="en-US" smtClean="0"/>
              <a:t> method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Generics are used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3352800" cy="4419600"/>
          </a:xfrm>
        </p:spPr>
        <p:txBody>
          <a:bodyPr>
            <a:normAutofit fontScale="92500"/>
          </a:bodyPr>
          <a:lstStyle/>
          <a:p>
            <a:r>
              <a:rPr lang="en-US" sz="2400" dirty="0" smtClean="0">
                <a:latin typeface="Arial" charset="0"/>
                <a:cs typeface="Arial" charset="0"/>
              </a:rPr>
              <a:t>If all elements of the collection are homogeneous(identical), the generic technique should be used.</a:t>
            </a:r>
          </a:p>
          <a:p>
            <a:r>
              <a:rPr lang="en-US" sz="2400" dirty="0" smtClean="0">
                <a:solidFill>
                  <a:srgbClr val="0000CC"/>
                </a:solidFill>
                <a:latin typeface="Arial" charset="0"/>
                <a:cs typeface="Arial" charset="0"/>
              </a:rPr>
              <a:t>Generics add stability to your code by making more of your bugs detectable at compile time. Casting can not be used. </a:t>
            </a:r>
            <a:endParaRPr lang="en-US" sz="2400" b="1" dirty="0" smtClean="0">
              <a:solidFill>
                <a:srgbClr val="0000CC"/>
              </a:solidFill>
              <a:latin typeface="Arial" charset="0"/>
              <a:cs typeface="Arial" charset="0"/>
            </a:endParaRPr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990600"/>
            <a:ext cx="4876800" cy="535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>
            <a:off x="3200400" y="2667000"/>
            <a:ext cx="1600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276600" y="4648200"/>
            <a:ext cx="1905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9</a:t>
            </a:fld>
            <a:endParaRPr kumimoji="0"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91200" y="4876800"/>
            <a:ext cx="27432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rgbClr val="0000CC"/>
                </a:solidFill>
              </a:rPr>
              <a:t>The casting operators are missed. </a:t>
            </a:r>
            <a:endParaRPr lang="en-US" b="1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2830</TotalTime>
  <Words>1162</Words>
  <Application>Microsoft Office PowerPoint</Application>
  <PresentationFormat>Trình chiếu Trên màn hình (4:3)</PresentationFormat>
  <Paragraphs>184</Paragraphs>
  <Slides>24</Slides>
  <Notes>3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24</vt:i4>
      </vt:variant>
    </vt:vector>
  </HeadingPairs>
  <TitlesOfParts>
    <vt:vector size="29" baseType="lpstr">
      <vt:lpstr>Arial</vt:lpstr>
      <vt:lpstr>Calibri</vt:lpstr>
      <vt:lpstr>Courier New</vt:lpstr>
      <vt:lpstr>Wingdings</vt:lpstr>
      <vt:lpstr>Office Theme</vt:lpstr>
      <vt:lpstr>Session 10 Generics  (http://docs.oracle.com/javase/tutorial/java/generics/ index.html)</vt:lpstr>
      <vt:lpstr>What is Generics?</vt:lpstr>
      <vt:lpstr>Objectives</vt:lpstr>
      <vt:lpstr>A list of arbitrary elements</vt:lpstr>
      <vt:lpstr>Generic Classes in java.util</vt:lpstr>
      <vt:lpstr>Generics on a List</vt:lpstr>
      <vt:lpstr>Advantages of Generics</vt:lpstr>
      <vt:lpstr>Generics are not used</vt:lpstr>
      <vt:lpstr>Generics are used</vt:lpstr>
      <vt:lpstr>Using Generics- Syntax</vt:lpstr>
      <vt:lpstr>Implementing a Generic class</vt:lpstr>
      <vt:lpstr>Implementing Generic Methods</vt:lpstr>
      <vt:lpstr>Implementing Generic Methods…</vt:lpstr>
      <vt:lpstr>How generic class is treated?</vt:lpstr>
      <vt:lpstr>Implementing a Generic Methods</vt:lpstr>
      <vt:lpstr>Bounded Type Parameters</vt:lpstr>
      <vt:lpstr>Bounded Type Parameters:  Using wildcarts</vt:lpstr>
      <vt:lpstr>Wildcards</vt:lpstr>
      <vt:lpstr>Wildcards Demo.</vt:lpstr>
      <vt:lpstr>Raw Types</vt:lpstr>
      <vt:lpstr>Type Erasure </vt:lpstr>
      <vt:lpstr>Type Erasure – Demo.</vt:lpstr>
      <vt:lpstr>Restrictions on Generics</vt:lpstr>
      <vt:lpstr>Summary</vt:lpstr>
    </vt:vector>
  </TitlesOfParts>
  <Company>FPT-Uni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Nguyen Quy</cp:lastModifiedBy>
  <cp:revision>513</cp:revision>
  <dcterms:created xsi:type="dcterms:W3CDTF">2007-08-21T04:43:22Z</dcterms:created>
  <dcterms:modified xsi:type="dcterms:W3CDTF">2017-07-03T00:52:52Z</dcterms:modified>
</cp:coreProperties>
</file>