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8" r:id="rId11"/>
    <p:sldId id="269" r:id="rId12"/>
    <p:sldId id="270" r:id="rId13"/>
    <p:sldId id="273" r:id="rId14"/>
    <p:sldId id="274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0066"/>
    <a:srgbClr val="6600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771" autoAdjust="0"/>
  </p:normalViewPr>
  <p:slideViewPr>
    <p:cSldViewPr>
      <p:cViewPr varScale="1">
        <p:scale>
          <a:sx n="76" d="100"/>
          <a:sy n="76" d="100"/>
        </p:scale>
        <p:origin x="1429" y="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7279-A836-4642-9F19-966BA539803A}" type="datetimeFigureOut">
              <a:rPr lang="en-US" smtClean="0"/>
              <a:pPr/>
              <a:t>9/5/2015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72404-EAAF-424D-8AB4-2158268DAA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76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72404-EAAF-424D-8AB4-2158268DAAC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48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7818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solidFill>
                <a:srgbClr val="00FF0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7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9960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2774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909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4227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-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plagiarism (n) : ăn</a:t>
            </a:r>
            <a:r>
              <a:rPr lang="en-US" baseline="0" smtClean="0">
                <a:latin typeface="Times New Roman" pitchFamily="18" charset="0"/>
                <a:cs typeface="Times New Roman" pitchFamily="18" charset="0"/>
              </a:rPr>
              <a:t> cắp ý ( văn) </a:t>
            </a:r>
          </a:p>
          <a:p>
            <a:pPr marL="171450" indent="-171450">
              <a:buFontTx/>
              <a:buChar char="-"/>
            </a:pPr>
            <a:r>
              <a:rPr lang="en-US" baseline="0" smtClean="0">
                <a:latin typeface="Times New Roman" pitchFamily="18" charset="0"/>
                <a:cs typeface="Times New Roman" pitchFamily="18" charset="0"/>
              </a:rPr>
              <a:t>Cheating(n) : gian lận</a:t>
            </a:r>
          </a:p>
          <a:p>
            <a:pPr marL="171450" indent="-171450">
              <a:buFontTx/>
              <a:buChar char="-"/>
            </a:pPr>
            <a:r>
              <a:rPr lang="en-US" baseline="0" smtClean="0">
                <a:latin typeface="Times New Roman" pitchFamily="18" charset="0"/>
                <a:cs typeface="Times New Roman" pitchFamily="18" charset="0"/>
              </a:rPr>
              <a:t>Breach (n) : sự vi phạm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480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9906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C11165F-BE5A-40A0-BA65-280482E534BD}" type="datetimeFigureOut">
              <a:rPr lang="en-US" smtClean="0"/>
              <a:pPr/>
              <a:t>9/5/2015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553200"/>
            <a:ext cx="53340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553200"/>
            <a:ext cx="7620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9/5/2015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9/5/2015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>
            <a:lvl1pPr algn="r">
              <a:defRPr sz="36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9144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C11165F-BE5A-40A0-BA65-280482E534BD}" type="datetimeFigureOut">
              <a:rPr lang="en-US" smtClean="0"/>
              <a:pPr/>
              <a:t>9/5/2015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553200"/>
            <a:ext cx="55626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553200"/>
            <a:ext cx="7620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9/5/2015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9/5/2015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9/5/2015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9/5/2015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9/5/2015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9/5/2015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9/5/2015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91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C11165F-BE5A-40A0-BA65-280482E534BD}" type="datetimeFigureOut">
              <a:rPr lang="en-US" smtClean="0"/>
              <a:pPr/>
              <a:t>9/5/2015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477000"/>
            <a:ext cx="5105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477000"/>
            <a:ext cx="838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3600" b="1" kern="1200">
          <a:solidFill>
            <a:srgbClr val="0000C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oodshed.ne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tiobe.com/index.php/content/paperinfo/tpci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ms-hcm.fpt.edu.v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oracle.com/technetwork/java/javase/downloads/jdk-netbeans-jsp-142931.html" TargetMode="External"/><Relationship Id="rId4" Type="http://schemas.openxmlformats.org/officeDocument/2006/relationships/hyperlink" Target="http://www.bloodshed.ne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Course: Programming Fundamentals using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1"/>
            <a:ext cx="7620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Grading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781050" y="914400"/>
            <a:ext cx="7905750" cy="5486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Maximum score: 10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On-going assessments:</a:t>
            </a:r>
          </a:p>
          <a:p>
            <a:pPr marL="628650" indent="-1588">
              <a:lnSpc>
                <a:spcPct val="90000"/>
              </a:lnSpc>
            </a:pPr>
            <a:r>
              <a:rPr lang="en-US" sz="2000" dirty="0" smtClean="0"/>
              <a:t>  02 Quiz (Q) 	   	(10%)</a:t>
            </a:r>
          </a:p>
          <a:p>
            <a:pPr marL="628650" indent="-1588">
              <a:lnSpc>
                <a:spcPct val="90000"/>
              </a:lnSpc>
            </a:pPr>
            <a:r>
              <a:rPr lang="en-US" sz="2000" dirty="0" smtClean="0"/>
              <a:t>  08 Workshops (W)  	(10%)</a:t>
            </a:r>
          </a:p>
          <a:p>
            <a:pPr marL="628650" indent="-1588">
              <a:lnSpc>
                <a:spcPct val="90000"/>
              </a:lnSpc>
            </a:pPr>
            <a:r>
              <a:rPr lang="en-US" sz="2000" dirty="0" smtClean="0"/>
              <a:t>  01 Assignments (AS) 	(10%)</a:t>
            </a:r>
          </a:p>
          <a:p>
            <a:pPr marL="628650" indent="-1588">
              <a:lnSpc>
                <a:spcPct val="90000"/>
              </a:lnSpc>
            </a:pPr>
            <a:r>
              <a:rPr lang="en-US" sz="2000" dirty="0" smtClean="0"/>
              <a:t>  01 Practical Exam (PE)   (</a:t>
            </a:r>
            <a:r>
              <a:rPr lang="en-US" sz="2000" dirty="0" smtClean="0">
                <a:sym typeface="Wingdings" pitchFamily="2" charset="2"/>
              </a:rPr>
              <a:t>4</a:t>
            </a:r>
            <a:r>
              <a:rPr lang="en-US" sz="2000" dirty="0" smtClean="0"/>
              <a:t>0%)</a:t>
            </a:r>
          </a:p>
          <a:p>
            <a:pPr marL="628650" indent="-1588">
              <a:lnSpc>
                <a:spcPct val="90000"/>
              </a:lnSpc>
              <a:buNone/>
            </a:pPr>
            <a:r>
              <a:rPr lang="en-US" sz="2000" dirty="0" smtClean="0"/>
              <a:t>(Practical exam retake only when the score of PE &lt; 4)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Final exam (FE) 	   	</a:t>
            </a:r>
            <a:r>
              <a:rPr lang="en-US" sz="2000" dirty="0" smtClean="0">
                <a:sym typeface="Wingdings" pitchFamily="2" charset="2"/>
              </a:rPr>
              <a:t> (</a:t>
            </a:r>
            <a:r>
              <a:rPr lang="en-US" sz="2000" dirty="0" smtClean="0"/>
              <a:t>30%)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Total score = 0.1*Q + 0.1*W + 0.1*AS + 0.4*PE + 0.3*FE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Pass: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1800" b="1" dirty="0" smtClean="0">
                <a:solidFill>
                  <a:srgbClr val="FF0000"/>
                </a:solidFill>
              </a:rPr>
              <a:t>Every on-going assessment component &gt;0  and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  Practical Exam &gt;=4 and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hlink"/>
                </a:solidFill>
              </a:rPr>
              <a:t>	Final Examination score ≥ 4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hlink"/>
                </a:solidFill>
              </a:rPr>
              <a:t>    Total score ≥ 5 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FE Retake only when not passed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695325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How to study?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type="body" idx="4294967295"/>
          </p:nvPr>
        </p:nvSpPr>
        <p:spPr>
          <a:xfrm>
            <a:off x="280988" y="1039813"/>
            <a:ext cx="8558212" cy="536098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Read lesson before class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Attend lectures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Listen, understand, then make your own notes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 your explanation about some topic in lectures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Ask questions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 some examples that are not existed in your book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Practice all the exercises to make your sense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After classes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Discuss your classmate in directly, on forum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Analyze, design and implement workshops and assignment.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Write reports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your notebook.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Build your teams in yourselves to support together in studying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1"/>
            <a:ext cx="7205662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Academic policies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>
          <a:xfrm>
            <a:off x="300038" y="990600"/>
            <a:ext cx="8539162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Cheating, plagiarism and breach of copyright are serious offenses under this Policy.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Cheating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Cheating during a test or exam is construed as talking, peeking at another student’s paper or any other clandestine method of transmitting information.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Plagiarism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Plagiarism is using the work of others without citing it; that is, holding the work of others out as your own work.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Breach of Copyright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you photocopy a textbook without the copyright holder's permission, you violate copyright law.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Enjoy the Course!</a:t>
            </a:r>
          </a:p>
          <a:p>
            <a:pPr lvl="1" eaLnBrk="1" hangingPunct="1"/>
            <a:r>
              <a:rPr lang="en-US" dirty="0" smtClean="0"/>
              <a:t>Be enthusiastic about the material because it is interesting, useful and an important part of your training as a software engineer. Our job is to help you learn and enjoy the experience. </a:t>
            </a:r>
            <a:r>
              <a:rPr lang="en-US" i="1" dirty="0" smtClean="0"/>
              <a:t>We will do our best but we need your help</a:t>
            </a:r>
            <a:r>
              <a:rPr lang="en-US" dirty="0" smtClean="0"/>
              <a:t>. So let’s all have fun together with Foundations of Programming Using C!!!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and Installing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4525963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 smtClean="0"/>
              <a:t>Download and Install Dev-C++ 4.9.9.2</a:t>
            </a:r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Link: </a:t>
            </a:r>
            <a:r>
              <a:rPr lang="en-US" dirty="0" smtClean="0">
                <a:hlinkClick r:id="rId2"/>
              </a:rPr>
              <a:t>http://www.bloodshed.net/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309688" y="2867025"/>
            <a:ext cx="6629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Q&amp;A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09800" y="1219200"/>
            <a:ext cx="5715000" cy="49530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Why we program?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Why C is chosen?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Pre-requisites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Course Objectives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Course Description and Course Plan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Materials/ Tools/ References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Course Requirements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Grading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Academic Policies</a:t>
            </a:r>
          </a:p>
          <a:p>
            <a:r>
              <a:rPr lang="en-US" sz="2400" dirty="0" smtClean="0"/>
              <a:t>How to Study?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Getting/Installing Programming Tool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Program?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1676400"/>
            <a:ext cx="8610600" cy="3429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We usually cause errors (hay sai), quickly forget something (mau quên)  and are not tenacious (chóng chán)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800" baseline="0" dirty="0" smtClean="0">
                <a:latin typeface="Arial" pitchFamily="34" charset="0"/>
                <a:cs typeface="Arial" pitchFamily="34" charset="0"/>
              </a:rPr>
              <a:t>Computers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are our</a:t>
            </a:r>
            <a:r>
              <a:rPr lang="en-US" sz="2800" baseline="0" dirty="0" smtClean="0">
                <a:latin typeface="Arial" pitchFamily="34" charset="0"/>
                <a:cs typeface="Arial" pitchFamily="34" charset="0"/>
              </a:rPr>
              <a:t> assistances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800" baseline="0" dirty="0" smtClean="0">
                <a:latin typeface="Arial" pitchFamily="34" charset="0"/>
                <a:cs typeface="Arial" pitchFamily="34" charset="0"/>
              </a:rPr>
              <a:t>They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need to be taught how to work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To teach a computer working, we use a programming language. </a:t>
            </a:r>
            <a:r>
              <a:rPr lang="en-US" sz="2800" baseline="0" dirty="0" smtClean="0">
                <a:latin typeface="Arial" pitchFamily="34" charset="0"/>
                <a:cs typeface="Arial" pitchFamily="34" charset="0"/>
              </a:rPr>
              <a:t>  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 is chosen?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1066800"/>
            <a:ext cx="88392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Top ten common programming languages: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5867400"/>
            <a:ext cx="8686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 latest data   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http://www.tiobe.com/index.php/content/paperinfo/tpci/index.html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442" y="1676402"/>
            <a:ext cx="7844586" cy="396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Prerequisites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457200" y="1663700"/>
            <a:ext cx="8229600" cy="1460500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sz="2800" dirty="0" smtClean="0"/>
              <a:t>Completed EN051 or obtain 500+ TOEFL equivalent international certificates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7620000" cy="8302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Course Objectives 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xfrm>
            <a:off x="152400" y="1065213"/>
            <a:ext cx="8839200" cy="541178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We plan to </a:t>
            </a:r>
            <a:r>
              <a:rPr lang="en-US" sz="2800" i="1" dirty="0" smtClean="0"/>
              <a:t>understand</a:t>
            </a:r>
            <a:r>
              <a:rPr lang="en-US" sz="2800" dirty="0" smtClean="0"/>
              <a:t> a subset of the C language, rather than the whole thing, is to make learning easier, and how and why the C language is learned and applied as the basic language syntax.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keyword is </a:t>
            </a:r>
            <a:r>
              <a:rPr lang="en-US" sz="2400" i="1" dirty="0" smtClean="0"/>
              <a:t>understand </a:t>
            </a:r>
            <a:r>
              <a:rPr lang="en-US" sz="2400" dirty="0" smtClean="0"/>
              <a:t>!! We must not be satisfied by just learning a bunch of information about the C language syntax – our goal is to learn how to implement the console application/ algorithms/ … using the C language and what makes them good.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As we proceed to learn and use the C language, we shall pick up the underlying theory and basic syntax.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This will be a practical course </a:t>
            </a:r>
            <a:r>
              <a:rPr lang="en-US" sz="2400" dirty="0" smtClean="0"/>
              <a:t>!! We shall use the Dev-C++ 4.9.9.2 for Windows program to learn C language. 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Remember</a:t>
            </a:r>
            <a:r>
              <a:rPr lang="en-US" sz="2400" dirty="0" smtClean="0"/>
              <a:t>: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The C language is the language of the low level nature. Therefore, it is critical to understand the C language syntax.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28575"/>
            <a:ext cx="7620000" cy="760413"/>
          </a:xfrm>
        </p:spPr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Course Description- Course Plan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2211388" y="1287463"/>
            <a:ext cx="5332412" cy="4656137"/>
          </a:xfrm>
        </p:spPr>
        <p:txBody>
          <a:bodyPr>
            <a:noAutofit/>
          </a:bodyPr>
          <a:lstStyle/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 smtClean="0"/>
              <a:t>Introduction to PFC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 smtClean="0"/>
              <a:t>Basic Computation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 smtClean="0"/>
              <a:t>Basic Logics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 smtClean="0"/>
              <a:t>Modules and Functions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 smtClean="0"/>
              <a:t>Pointers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 smtClean="0"/>
              <a:t>Libraries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 smtClean="0"/>
              <a:t>Contiguous Storage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 smtClean="0"/>
              <a:t>Strings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 smtClean="0"/>
              <a:t>Text Files</a:t>
            </a:r>
          </a:p>
          <a:p>
            <a:pPr marL="514350" indent="-514350" algn="just" eaLnBrk="1" hangingPunct="1">
              <a:buNone/>
            </a:pPr>
            <a:r>
              <a:rPr lang="en-US" sz="2400" b="1" dirty="0" smtClean="0"/>
              <a:t>Coues plan: Please get it from CMS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1"/>
            <a:ext cx="7620000" cy="762000"/>
          </a:xfrm>
        </p:spPr>
        <p:txBody>
          <a:bodyPr/>
          <a:lstStyle/>
          <a:p>
            <a:r>
              <a:rPr lang="en-US" sz="4000" dirty="0" smtClean="0"/>
              <a:t>Materials/ Tools/ References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>
          <a:xfrm>
            <a:off x="381000" y="1323975"/>
            <a:ext cx="8382000" cy="515302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b="1" dirty="0" smtClean="0"/>
              <a:t>Textbook: 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 smtClean="0">
                <a:latin typeface="Arial" charset="0"/>
              </a:rPr>
              <a:t>    </a:t>
            </a:r>
            <a:r>
              <a:rPr lang="en-US" sz="2400" dirty="0" smtClean="0">
                <a:latin typeface="Arial" charset="0"/>
              </a:rPr>
              <a:t>Evan Weaver</a:t>
            </a:r>
            <a:r>
              <a:rPr lang="en-US" sz="2400" dirty="0" smtClean="0"/>
              <a:t> – Foundations of Programming Using C, July 2006 Edition, Trường Đại học FPT – Hà Nội – tháng 9, 2007</a:t>
            </a:r>
          </a:p>
          <a:p>
            <a:pPr>
              <a:lnSpc>
                <a:spcPct val="80000"/>
              </a:lnSpc>
            </a:pPr>
            <a:endParaRPr lang="en-US" sz="2400" b="1" dirty="0" smtClean="0"/>
          </a:p>
          <a:p>
            <a:pPr>
              <a:lnSpc>
                <a:spcPct val="80000"/>
              </a:lnSpc>
            </a:pPr>
            <a:r>
              <a:rPr lang="en-US" sz="2400" b="1" dirty="0" smtClean="0"/>
              <a:t>Course</a:t>
            </a:r>
            <a:r>
              <a:rPr lang="en-US" sz="2400" dirty="0" smtClean="0"/>
              <a:t> </a:t>
            </a:r>
            <a:r>
              <a:rPr lang="en-US" sz="2400" b="1" dirty="0" smtClean="0"/>
              <a:t>Website (forum)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3"/>
              </a:rPr>
              <a:t>http://cms-hcm.fpt.edu.vn/</a:t>
            </a:r>
            <a:endParaRPr lang="en-US" sz="2400" dirty="0" smtClean="0"/>
          </a:p>
          <a:p>
            <a:pPr lvl="1">
              <a:lnSpc>
                <a:spcPct val="80000"/>
              </a:lnSpc>
              <a:buNone/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400" b="1" dirty="0" smtClean="0"/>
              <a:t>Tool</a:t>
            </a:r>
            <a:r>
              <a:rPr lang="en-US" sz="2400" dirty="0" smtClean="0"/>
              <a:t>: You can use an arbitrary C/C++ programming software, such as: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   (1) Dev-C++ 4.9.9.2 (recommended): 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         Link: </a:t>
            </a:r>
            <a:r>
              <a:rPr lang="en-US" sz="2400" dirty="0" smtClean="0">
                <a:hlinkClick r:id="rId4"/>
              </a:rPr>
              <a:t>http://www.bloodshed.net/</a:t>
            </a:r>
            <a:endParaRPr lang="en-US" sz="2400" dirty="0" smtClean="0"/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   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    (2) NetBeans with C/C++ plug-in: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hlinkClick r:id="rId5"/>
              </a:rPr>
              <a:t>http://www.oracle.com/technetwork/java/javase/downloads/jdk-netbeans-jsp-142931.html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7620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Course Requirements</a:t>
            </a:r>
            <a:endParaRPr lang="en-US" sz="4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>
          <a:xfrm>
            <a:off x="685800" y="1936750"/>
            <a:ext cx="7800975" cy="30162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Following lessons in classrooms</a:t>
            </a:r>
          </a:p>
          <a:p>
            <a:r>
              <a:rPr lang="en-US" sz="2800" dirty="0" smtClean="0"/>
              <a:t>Reading textbook and documents at home</a:t>
            </a:r>
          </a:p>
          <a:p>
            <a:r>
              <a:rPr lang="en-US" sz="2800" dirty="0" smtClean="0"/>
              <a:t>Completing chapter assessments in time ( programs and/or reports)</a:t>
            </a:r>
          </a:p>
          <a:p>
            <a:r>
              <a:rPr lang="en-US" sz="2800" dirty="0" smtClean="0"/>
              <a:t>Discussing actively in your teams and in classrooms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728</Words>
  <Application>Microsoft Office PowerPoint</Application>
  <PresentationFormat>On-screen Show (4:3)</PresentationFormat>
  <Paragraphs>117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Tahoma</vt:lpstr>
      <vt:lpstr>Times New Roman</vt:lpstr>
      <vt:lpstr>Wingdings</vt:lpstr>
      <vt:lpstr>Wingdings 2</vt:lpstr>
      <vt:lpstr>Office Theme</vt:lpstr>
      <vt:lpstr>Course: Programming Fundamentals using C</vt:lpstr>
      <vt:lpstr>Contents</vt:lpstr>
      <vt:lpstr>Why We Program?</vt:lpstr>
      <vt:lpstr>Why C is chosen?</vt:lpstr>
      <vt:lpstr>Prerequisites</vt:lpstr>
      <vt:lpstr>Course Objectives </vt:lpstr>
      <vt:lpstr>Course Description- Course Plan</vt:lpstr>
      <vt:lpstr>Materials/ Tools/ References</vt:lpstr>
      <vt:lpstr>Course Requirements</vt:lpstr>
      <vt:lpstr>Grading </vt:lpstr>
      <vt:lpstr>How to study?</vt:lpstr>
      <vt:lpstr>Academic policies</vt:lpstr>
      <vt:lpstr>PowerPoint Presentation</vt:lpstr>
      <vt:lpstr>Getting and Installing Tool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MichaelLake</cp:lastModifiedBy>
  <cp:revision>13</cp:revision>
  <dcterms:created xsi:type="dcterms:W3CDTF">2015-07-19T03:04:32Z</dcterms:created>
  <dcterms:modified xsi:type="dcterms:W3CDTF">2015-09-05T13:09:19Z</dcterms:modified>
</cp:coreProperties>
</file>