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3" autoAdjust="0"/>
  </p:normalViewPr>
  <p:slideViewPr>
    <p:cSldViewPr>
      <p:cViewPr varScale="1">
        <p:scale>
          <a:sx n="60" d="100"/>
          <a:sy n="60" d="100"/>
        </p:scale>
        <p:origin x="7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3/31/2017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Nhắc</a:t>
            </a:r>
            <a:r>
              <a:rPr lang="en-US" baseline="0" dirty="0" smtClean="0"/>
              <a:t> ng dung </a:t>
            </a:r>
            <a:r>
              <a:rPr lang="en-US" baseline="0" dirty="0" err="1" smtClean="0"/>
              <a:t>nhập</a:t>
            </a:r>
            <a:r>
              <a:rPr lang="en-US" baseline="0" dirty="0" smtClean="0"/>
              <a:t> </a:t>
            </a:r>
            <a:r>
              <a:rPr lang="en-US" baseline="0" dirty="0" err="1" smtClean="0"/>
              <a:t>số</a:t>
            </a:r>
            <a:r>
              <a:rPr lang="en-US" baseline="0" dirty="0" smtClean="0"/>
              <a:t> </a:t>
            </a:r>
            <a:r>
              <a:rPr lang="en-US" baseline="0" dirty="0" err="1" smtClean="0"/>
              <a:t>nguyên</a:t>
            </a:r>
            <a:endParaRPr lang="en-US" baseline="0" dirty="0" smtClean="0"/>
          </a:p>
          <a:p>
            <a:r>
              <a:rPr lang="en-US" baseline="0" dirty="0" err="1" smtClean="0"/>
              <a:t>Lưu</a:t>
            </a:r>
            <a:r>
              <a:rPr lang="en-US" baseline="0" dirty="0" smtClean="0"/>
              <a:t> </a:t>
            </a:r>
            <a:r>
              <a:rPr lang="en-US" baseline="0" dirty="0" err="1" smtClean="0"/>
              <a:t>vào</a:t>
            </a:r>
            <a:r>
              <a:rPr lang="en-US" baseline="0" dirty="0" smtClean="0"/>
              <a:t> </a:t>
            </a:r>
            <a:r>
              <a:rPr lang="en-US" baseline="0" dirty="0" err="1" smtClean="0"/>
              <a:t>biến</a:t>
            </a:r>
            <a:r>
              <a:rPr lang="en-US" baseline="0" dirty="0" smtClean="0"/>
              <a:t> x </a:t>
            </a:r>
            <a:br>
              <a:rPr lang="en-US" baseline="0" dirty="0" smtClean="0"/>
            </a:br>
            <a:r>
              <a:rPr lang="en-US" baseline="0" dirty="0" err="1" smtClean="0"/>
              <a:t>Nếu</a:t>
            </a:r>
            <a:r>
              <a:rPr lang="en-US" baseline="0" dirty="0" smtClean="0"/>
              <a:t> x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âm</a:t>
            </a:r>
            <a:r>
              <a:rPr lang="en-US" baseline="0" dirty="0" smtClean="0"/>
              <a:t> </a:t>
            </a:r>
          </a:p>
          <a:p>
            <a:r>
              <a:rPr lang="en-US" baseline="0" dirty="0" err="1" smtClean="0"/>
              <a:t>Thì</a:t>
            </a:r>
            <a:r>
              <a:rPr lang="en-US" baseline="0" dirty="0" smtClean="0"/>
              <a:t> </a:t>
            </a:r>
            <a:r>
              <a:rPr lang="en-US" baseline="0" dirty="0" err="1" smtClean="0"/>
              <a:t>xuất</a:t>
            </a:r>
            <a:r>
              <a:rPr lang="en-US" baseline="0" dirty="0" smtClean="0"/>
              <a:t> </a:t>
            </a:r>
            <a:r>
              <a:rPr lang="en-US" baseline="0" dirty="0" err="1" smtClean="0"/>
              <a:t>ra</a:t>
            </a:r>
            <a:r>
              <a:rPr lang="en-US" baseline="0" dirty="0" smtClean="0"/>
              <a:t> </a:t>
            </a:r>
            <a:r>
              <a:rPr lang="en-US" baseline="0" dirty="0" err="1" smtClean="0"/>
              <a:t>số</a:t>
            </a:r>
            <a:r>
              <a:rPr lang="en-US" baseline="0" dirty="0" smtClean="0"/>
              <a:t> </a:t>
            </a:r>
            <a:r>
              <a:rPr lang="en-US" baseline="0" dirty="0" err="1" smtClean="0"/>
              <a:t>đối</a:t>
            </a:r>
            <a:r>
              <a:rPr lang="en-US" baseline="0" dirty="0" smtClean="0"/>
              <a:t> </a:t>
            </a:r>
            <a:r>
              <a:rPr lang="en-US" baseline="0" dirty="0" err="1" smtClean="0"/>
              <a:t>lại</a:t>
            </a:r>
            <a:r>
              <a:rPr lang="en-US" baseline="0" dirty="0" smtClean="0"/>
              <a:t>.</a:t>
            </a:r>
            <a:endParaRPr lang="en-US" dirty="0"/>
          </a:p>
        </p:txBody>
      </p:sp>
      <p:sp>
        <p:nvSpPr>
          <p:cNvPr id="4" name="Chỗ dành sẵn cho Số hiệu Bản chiếu 3"/>
          <p:cNvSpPr>
            <a:spLocks noGrp="1"/>
          </p:cNvSpPr>
          <p:nvPr>
            <p:ph type="sldNum" sz="quarter" idx="10"/>
          </p:nvPr>
        </p:nvSpPr>
        <p:spPr/>
        <p:txBody>
          <a:bodyPr/>
          <a:lstStyle/>
          <a:p>
            <a:fld id="{59BBA6BC-D301-414E-BA4B-217139E419C3}" type="slidenum">
              <a:rPr lang="en-US" smtClean="0"/>
              <a:pPr/>
              <a:t>7</a:t>
            </a:fld>
            <a:endParaRPr lang="en-US" dirty="0"/>
          </a:p>
        </p:txBody>
      </p:sp>
    </p:spTree>
    <p:extLst>
      <p:ext uri="{BB962C8B-B14F-4D97-AF65-F5344CB8AC3E}">
        <p14:creationId xmlns:p14="http://schemas.microsoft.com/office/powerpoint/2010/main" val="402593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Violate (v): vi </a:t>
            </a:r>
            <a:r>
              <a:rPr lang="en-US" dirty="0" err="1" smtClean="0"/>
              <a:t>phạm</a:t>
            </a:r>
            <a:endParaRPr lang="en-US" dirty="0"/>
          </a:p>
        </p:txBody>
      </p:sp>
      <p:sp>
        <p:nvSpPr>
          <p:cNvPr id="4" name="Chỗ dành sẵn cho Số hiệu Bản chiếu 3"/>
          <p:cNvSpPr>
            <a:spLocks noGrp="1"/>
          </p:cNvSpPr>
          <p:nvPr>
            <p:ph type="sldNum" sz="quarter" idx="10"/>
          </p:nvPr>
        </p:nvSpPr>
        <p:spPr/>
        <p:txBody>
          <a:bodyPr/>
          <a:lstStyle/>
          <a:p>
            <a:fld id="{59BBA6BC-D301-414E-BA4B-217139E419C3}" type="slidenum">
              <a:rPr lang="en-US" smtClean="0"/>
              <a:pPr/>
              <a:t>33</a:t>
            </a:fld>
            <a:endParaRPr lang="en-US" dirty="0"/>
          </a:p>
        </p:txBody>
      </p:sp>
    </p:spTree>
    <p:extLst>
      <p:ext uri="{BB962C8B-B14F-4D97-AF65-F5344CB8AC3E}">
        <p14:creationId xmlns:p14="http://schemas.microsoft.com/office/powerpoint/2010/main" val="143649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1.</a:t>
            </a:r>
            <a:r>
              <a:rPr lang="en-US" baseline="0" dirty="0" smtClean="0"/>
              <a:t> </a:t>
            </a:r>
            <a:r>
              <a:rPr lang="en-US" dirty="0" smtClean="0"/>
              <a:t>Abolition (n): </a:t>
            </a:r>
            <a:r>
              <a:rPr lang="en-US" dirty="0" err="1" smtClean="0"/>
              <a:t>sự</a:t>
            </a:r>
            <a:r>
              <a:rPr lang="en-US" baseline="0" dirty="0" smtClean="0"/>
              <a:t> </a:t>
            </a:r>
            <a:r>
              <a:rPr lang="en-US" baseline="0" dirty="0" err="1" smtClean="0"/>
              <a:t>hủy</a:t>
            </a:r>
            <a:r>
              <a:rPr lang="en-US" baseline="0" dirty="0" smtClean="0"/>
              <a:t> </a:t>
            </a:r>
            <a:r>
              <a:rPr lang="en-US" baseline="0" dirty="0" err="1" smtClean="0"/>
              <a:t>bỏ</a:t>
            </a:r>
            <a:r>
              <a:rPr lang="en-US" baseline="0" dirty="0" smtClean="0"/>
              <a:t>, </a:t>
            </a:r>
            <a:r>
              <a:rPr lang="en-US" baseline="0" dirty="0" err="1" smtClean="0"/>
              <a:t>sự</a:t>
            </a:r>
            <a:r>
              <a:rPr lang="en-US" baseline="0" dirty="0" smtClean="0"/>
              <a:t> </a:t>
            </a:r>
            <a:r>
              <a:rPr lang="en-US" baseline="0" dirty="0" err="1" smtClean="0"/>
              <a:t>bãi</a:t>
            </a:r>
            <a:r>
              <a:rPr lang="en-US" baseline="0" dirty="0" smtClean="0"/>
              <a:t> </a:t>
            </a:r>
            <a:r>
              <a:rPr lang="en-US" baseline="0" dirty="0" err="1" smtClean="0"/>
              <a:t>bỏ</a:t>
            </a:r>
            <a:endParaRPr lang="en-US" dirty="0"/>
          </a:p>
        </p:txBody>
      </p:sp>
      <p:sp>
        <p:nvSpPr>
          <p:cNvPr id="4" name="Chỗ dành sẵn cho Số hiệu Bản chiếu 3"/>
          <p:cNvSpPr>
            <a:spLocks noGrp="1"/>
          </p:cNvSpPr>
          <p:nvPr>
            <p:ph type="sldNum" sz="quarter" idx="10"/>
          </p:nvPr>
        </p:nvSpPr>
        <p:spPr/>
        <p:txBody>
          <a:bodyPr/>
          <a:lstStyle/>
          <a:p>
            <a:fld id="{59BBA6BC-D301-414E-BA4B-217139E419C3}" type="slidenum">
              <a:rPr lang="en-US" smtClean="0"/>
              <a:pPr/>
              <a:t>34</a:t>
            </a:fld>
            <a:endParaRPr lang="en-US" dirty="0"/>
          </a:p>
        </p:txBody>
      </p:sp>
    </p:spTree>
    <p:extLst>
      <p:ext uri="{BB962C8B-B14F-4D97-AF65-F5344CB8AC3E}">
        <p14:creationId xmlns:p14="http://schemas.microsoft.com/office/powerpoint/2010/main" val="369243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59BBA6BC-D301-414E-BA4B-217139E419C3}" type="slidenum">
              <a:rPr lang="en-US" smtClean="0"/>
              <a:pPr/>
              <a:t>38</a:t>
            </a:fld>
            <a:endParaRPr lang="en-US" dirty="0"/>
          </a:p>
        </p:txBody>
      </p:sp>
    </p:spTree>
    <p:extLst>
      <p:ext uri="{BB962C8B-B14F-4D97-AF65-F5344CB8AC3E}">
        <p14:creationId xmlns:p14="http://schemas.microsoft.com/office/powerpoint/2010/main" val="33398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Indentation (n): </a:t>
            </a:r>
            <a:r>
              <a:rPr lang="en-US" dirty="0" err="1" smtClean="0"/>
              <a:t>sự</a:t>
            </a:r>
            <a:r>
              <a:rPr lang="en-US" baseline="0" dirty="0" smtClean="0"/>
              <a:t> </a:t>
            </a:r>
            <a:r>
              <a:rPr lang="en-US" baseline="0" dirty="0" err="1" smtClean="0"/>
              <a:t>làm</a:t>
            </a:r>
            <a:r>
              <a:rPr lang="en-US" baseline="0" dirty="0" smtClean="0"/>
              <a:t> </a:t>
            </a:r>
            <a:r>
              <a:rPr lang="en-US" baseline="0" dirty="0" err="1" smtClean="0"/>
              <a:t>lõm</a:t>
            </a:r>
            <a:r>
              <a:rPr lang="en-US" baseline="0" dirty="0" smtClean="0"/>
              <a:t> </a:t>
            </a:r>
            <a:r>
              <a:rPr lang="en-US" baseline="0" dirty="0" err="1" smtClean="0"/>
              <a:t>vào</a:t>
            </a:r>
            <a:endParaRPr lang="en-US" dirty="0"/>
          </a:p>
        </p:txBody>
      </p:sp>
      <p:sp>
        <p:nvSpPr>
          <p:cNvPr id="4" name="Chỗ dành sẵn cho Số hiệu Bản chiếu 3"/>
          <p:cNvSpPr>
            <a:spLocks noGrp="1"/>
          </p:cNvSpPr>
          <p:nvPr>
            <p:ph type="sldNum" sz="quarter" idx="10"/>
          </p:nvPr>
        </p:nvSpPr>
        <p:spPr/>
        <p:txBody>
          <a:bodyPr/>
          <a:lstStyle/>
          <a:p>
            <a:fld id="{59BBA6BC-D301-414E-BA4B-217139E419C3}" type="slidenum">
              <a:rPr lang="en-US" smtClean="0"/>
              <a:pPr/>
              <a:t>40</a:t>
            </a:fld>
            <a:endParaRPr lang="en-US" dirty="0"/>
          </a:p>
        </p:txBody>
      </p:sp>
    </p:spTree>
    <p:extLst>
      <p:ext uri="{BB962C8B-B14F-4D97-AF65-F5344CB8AC3E}">
        <p14:creationId xmlns:p14="http://schemas.microsoft.com/office/powerpoint/2010/main" val="246184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3/31/2017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3/31/2017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3/31/2017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3/31/2017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3/31/2017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3/31/2017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3/31/2017</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3/31/2017</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3/31/2017</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3/31/2017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3/31/2017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3/31/2017</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05-06-07: Lesson 3</a:t>
            </a:r>
            <a:br>
              <a:rPr lang="en-US" dirty="0" smtClean="0">
                <a:solidFill>
                  <a:srgbClr val="0000FF"/>
                </a:solidFill>
              </a:rPr>
            </a:b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Selection Constructs </a:t>
            </a:r>
            <a:endParaRPr lang="en-US" dirty="0"/>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smtClean="0"/>
                        <a:t>Select</a:t>
                      </a:r>
                      <a:r>
                        <a:rPr lang="en-US" baseline="0" dirty="0" smtClean="0"/>
                        <a:t> 1/2</a:t>
                      </a:r>
                      <a:endParaRPr lang="en-US" dirty="0"/>
                    </a:p>
                  </a:txBody>
                  <a:tcPr/>
                </a:tc>
                <a:tc>
                  <a:txBody>
                    <a:bodyPr/>
                    <a:lstStyle/>
                    <a:p>
                      <a:r>
                        <a:rPr lang="en-US" dirty="0" smtClean="0"/>
                        <a:t>Select 1/n</a:t>
                      </a:r>
                      <a:endParaRPr lang="en-US" dirty="0"/>
                    </a:p>
                  </a:txBody>
                  <a:tcPr/>
                </a:tc>
                <a:extLst>
                  <a:ext uri="{0D108BD9-81ED-4DB2-BD59-A6C34878D82A}">
                    <a16:rowId xmlns:a16="http://schemas.microsoft.com/office/drawing/2014/main" val="10000"/>
                  </a:ext>
                </a:extLst>
              </a:tr>
              <a:tr h="1123666">
                <a:tc>
                  <a:txBody>
                    <a:bodyPr/>
                    <a:lstStyle/>
                    <a:p>
                      <a:r>
                        <a:rPr lang="en-US" dirty="0" smtClean="0"/>
                        <a:t>if</a:t>
                      </a:r>
                    </a:p>
                    <a:p>
                      <a:r>
                        <a:rPr lang="en-US" dirty="0" smtClean="0"/>
                        <a:t>if  … else</a:t>
                      </a:r>
                    </a:p>
                    <a:p>
                      <a:r>
                        <a:rPr lang="en-US" dirty="0" smtClean="0"/>
                        <a:t>If …  else  if …. else</a:t>
                      </a:r>
                    </a:p>
                    <a:p>
                      <a:r>
                        <a:rPr lang="en-US" dirty="0" smtClean="0"/>
                        <a:t> ? :  (operator)</a:t>
                      </a:r>
                      <a:endParaRPr lang="en-US" dirty="0"/>
                    </a:p>
                  </a:txBody>
                  <a:tcPr/>
                </a:tc>
                <a:tc>
                  <a:txBody>
                    <a:bodyPr/>
                    <a:lstStyle/>
                    <a:p>
                      <a:r>
                        <a:rPr lang="en-US" dirty="0" smtClean="0"/>
                        <a:t>switch</a:t>
                      </a:r>
                      <a:endParaRPr lang="en-US" dirty="0"/>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a:t>
              </a:r>
              <a:endParaRPr lang="en-US" dirty="0"/>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1</a:t>
              </a:r>
              <a:endParaRPr lang="en-US" dirty="0"/>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2</a:t>
              </a:r>
              <a:endParaRPr lang="en-US" dirty="0"/>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TRUE</a:t>
              </a:r>
              <a:endParaRPr lang="en-US" dirty="0">
                <a:solidFill>
                  <a:srgbClr val="FF0000"/>
                </a:solidFill>
              </a:endParaRP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FALSE</a:t>
              </a:r>
              <a:endParaRPr lang="en-US" dirty="0">
                <a:solidFill>
                  <a:srgbClr val="FF0000"/>
                </a:solidFill>
              </a:endParaRP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endParaRPr lang="en-US" dirty="0"/>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compiler can not determine the if statement before the else statement.</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if</a:t>
            </a:r>
            <a:endParaRPr lang="en-US" dirty="0"/>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6</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7</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10</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11</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 N: number of T-shirts bought, t: money must be paid.</a:t>
            </a:r>
          </a:p>
          <a:p>
            <a:r>
              <a:rPr lang="en-US" dirty="0" smtClean="0"/>
              <a:t>if  (N &lt;=3)  t =  N*120000 ;</a:t>
            </a:r>
          </a:p>
          <a:p>
            <a:r>
              <a:rPr lang="en-US" dirty="0" smtClean="0"/>
              <a:t>else if  (N&lt;=6)  t= 3*120000 + (N-3) * 90000;</a:t>
            </a:r>
          </a:p>
          <a:p>
            <a:r>
              <a:rPr lang="en-US" dirty="0" smtClean="0"/>
              <a:t>else if  (N&lt;=10)  </a:t>
            </a:r>
          </a:p>
          <a:p>
            <a:r>
              <a:rPr lang="en-US" dirty="0" smtClean="0"/>
              <a:t>       t= 3*120000 + 3*90000 + (N-6)*85000;</a:t>
            </a:r>
          </a:p>
          <a:p>
            <a:r>
              <a:rPr lang="en-US" dirty="0" smtClean="0"/>
              <a:t>else </a:t>
            </a:r>
          </a:p>
          <a:p>
            <a:r>
              <a:rPr lang="en-US" dirty="0" smtClean="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950</a:t>
            </a:r>
            <a:endParaRPr lang="en-US" b="1" dirty="0"/>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1250</a:t>
            </a:r>
            <a:endParaRPr lang="en-US" b="1" dirty="0"/>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1350</a:t>
            </a:r>
            <a:endParaRPr lang="en-US" b="1" dirty="0"/>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1550</a:t>
            </a:r>
            <a:endParaRPr lang="en-US" b="1" dirty="0"/>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a:t>
            </a:r>
            <a:r>
              <a:rPr lang="en-US" b="1" dirty="0" smtClean="0"/>
              <a:t>kwhs </a:t>
            </a:r>
            <a:endParaRPr lang="en-US" b="1" dirty="0"/>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Implement it to a program.</a:t>
            </a:r>
            <a:endParaRPr lang="en-US" sz="2000" b="1" dirty="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Dangling Else</a:t>
            </a:r>
            <a:endParaRPr lang="en-US" dirty="0"/>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smtClean="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smtClean="0">
                <a:solidFill>
                  <a:srgbClr val="0000FF"/>
                </a:solidFill>
                <a:latin typeface="Times New Roman" pitchFamily="18" charset="0"/>
                <a:cs typeface="Times New Roman" pitchFamily="18" charset="0"/>
              </a:rPr>
              <a:t>. Use {  } to explicitly determine statements</a:t>
            </a:r>
            <a:r>
              <a:rPr lang="en-US" b="1" dirty="0">
                <a:solidFill>
                  <a:srgbClr val="0000FF"/>
                </a:solidFill>
                <a:latin typeface="Times New Roman" pitchFamily="18" charset="0"/>
                <a:cs typeface="Times New Roman" pitchFamily="18" charset="0"/>
              </a:rPr>
              <a:t>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Operator ? :</a:t>
            </a:r>
            <a:endParaRPr lang="en-US" dirty="0"/>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 True_Value : False_Value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smtClean="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smtClean="0">
                <a:solidFill>
                  <a:schemeClr val="bg1"/>
                </a:solidFill>
              </a:rPr>
              <a:t>If the break statement is missed, the next statements </a:t>
            </a:r>
          </a:p>
          <a:p>
            <a:pPr algn="ctr" defTabSz="1019175"/>
            <a:r>
              <a:rPr lang="en-US" b="1" dirty="0" smtClean="0">
                <a:solidFill>
                  <a:schemeClr val="bg1"/>
                </a:solidFill>
              </a:rPr>
              <a:t>are executed until a break is detected </a:t>
            </a:r>
          </a:p>
          <a:p>
            <a:pPr algn="ctr" defTabSz="1019175"/>
            <a:r>
              <a:rPr lang="en-US" b="1" dirty="0" smtClean="0">
                <a:solidFill>
                  <a:schemeClr val="bg1"/>
                </a:solidFill>
              </a:rPr>
              <a:t>or all statements in the body of the switch are executed.</a:t>
            </a:r>
          </a:p>
          <a:p>
            <a:pPr algn="ctr" defTabSz="1019175"/>
            <a:r>
              <a:rPr lang="en-US" b="1" dirty="0" smtClean="0">
                <a:solidFill>
                  <a:schemeClr val="bg1"/>
                </a:solidFill>
              </a:rPr>
              <a:t>Each case is an entry of a selection</a:t>
            </a:r>
            <a:endParaRPr lang="en-US" b="1" dirty="0">
              <a:solidFill>
                <a:schemeClr val="bg1"/>
              </a:solidFill>
            </a:endParaRP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smtClean="0">
                <a:solidFill>
                  <a:schemeClr val="bg1"/>
                </a:solidFill>
              </a:rPr>
              <a:t>If  input is 8, what are outputs?</a:t>
            </a:r>
          </a:p>
          <a:p>
            <a:pPr marL="342900" indent="-342900">
              <a:buAutoNum type="alphaLcParenR"/>
            </a:pPr>
            <a:r>
              <a:rPr lang="en-US" b="1" dirty="0" smtClean="0">
                <a:solidFill>
                  <a:schemeClr val="bg1"/>
                </a:solidFill>
              </a:rPr>
              <a:t>200000 , 2</a:t>
            </a:r>
          </a:p>
          <a:p>
            <a:pPr marL="342900" indent="-342900">
              <a:buAutoNum type="alphaLcParenR"/>
            </a:pPr>
            <a:r>
              <a:rPr lang="en-US" b="1" dirty="0" smtClean="0">
                <a:solidFill>
                  <a:schemeClr val="bg1"/>
                </a:solidFill>
              </a:rPr>
              <a:t>300000, 3</a:t>
            </a:r>
          </a:p>
          <a:p>
            <a:pPr marL="342900" indent="-342900">
              <a:buAutoNum type="alphaLcParenR"/>
            </a:pPr>
            <a:r>
              <a:rPr lang="en-US" b="1" dirty="0" smtClean="0">
                <a:solidFill>
                  <a:schemeClr val="bg1"/>
                </a:solidFill>
              </a:rPr>
              <a:t>0, 0</a:t>
            </a:r>
          </a:p>
          <a:p>
            <a:pPr marL="342900" indent="-342900">
              <a:buAutoNum type="alphaLcParenR"/>
            </a:pPr>
            <a:r>
              <a:rPr lang="en-US" b="1" dirty="0" smtClean="0">
                <a:solidFill>
                  <a:schemeClr val="bg1"/>
                </a:solidFill>
              </a:rPr>
              <a:t>1000000, 4</a:t>
            </a:r>
          </a:p>
          <a:p>
            <a:pPr marL="342900" indent="-342900">
              <a:buAutoNum type="alphaLcParenR"/>
            </a:pPr>
            <a:r>
              <a:rPr lang="en-US" b="1" dirty="0" smtClean="0">
                <a:solidFill>
                  <a:schemeClr val="bg1"/>
                </a:solidFill>
              </a:rPr>
              <a:t>1500000, 10</a:t>
            </a:r>
          </a:p>
          <a:p>
            <a:pPr marL="342900" indent="-342900">
              <a:buAutoNum type="alphaLcParenR"/>
            </a:pPr>
            <a:r>
              <a:rPr lang="en-US" b="1" dirty="0" smtClean="0">
                <a:solidFill>
                  <a:schemeClr val="bg1"/>
                </a:solidFill>
              </a:rPr>
              <a:t>None of the others</a:t>
            </a:r>
          </a:p>
          <a:p>
            <a:pPr marL="342900" indent="-342900"/>
            <a:r>
              <a:rPr lang="en-US" b="1" dirty="0" smtClean="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smtClean="0"/>
              <a:t>Selection Constructs: switch…</a:t>
            </a:r>
            <a:endParaRPr lang="en-US" dirty="0"/>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smtClean="0"/>
              <a:t>Write a program that allows user inputting a simple expression containing one of four operators +, -, *, / then the result is printed out to the monitor. Input format:  </a:t>
            </a:r>
          </a:p>
          <a:p>
            <a:pPr marL="0" indent="0">
              <a:buNone/>
            </a:pPr>
            <a:r>
              <a:rPr lang="en-US" dirty="0" smtClean="0"/>
              <a:t>num1 operator num2,</a:t>
            </a:r>
          </a:p>
          <a:p>
            <a:pPr marL="0" indent="0">
              <a:buNone/>
            </a:pPr>
            <a:r>
              <a:rPr lang="en-US" dirty="0" smtClean="0"/>
              <a:t>Example: 4*5</a:t>
            </a:r>
            <a:endParaRPr lang="en-US" dirty="0"/>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Analysis</a:t>
            </a:r>
            <a:endParaRPr lang="en-US" sz="1600" b="1" dirty="0" smtClean="0"/>
          </a:p>
          <a:p>
            <a:r>
              <a:rPr lang="en-US" sz="1600" b="1" i="1" dirty="0" smtClean="0"/>
              <a:t>Nouns</a:t>
            </a:r>
            <a:r>
              <a:rPr lang="en-US" sz="1600" dirty="0" smtClean="0"/>
              <a:t>: expression </a:t>
            </a:r>
            <a:r>
              <a:rPr lang="en-US" sz="1600" dirty="0" smtClean="0">
                <a:sym typeface="Wingdings" pitchFamily="2" charset="2"/>
              </a:rPr>
              <a:t> num1 op num2 </a:t>
            </a:r>
          </a:p>
          <a:p>
            <a:r>
              <a:rPr lang="en-US" sz="1600" dirty="0" smtClean="0">
                <a:sym typeface="Wingdings" pitchFamily="2" charset="2"/>
              </a:rPr>
              <a:t>               double num1, num2; char op</a:t>
            </a:r>
          </a:p>
          <a:p>
            <a:r>
              <a:rPr lang="en-US" sz="1600" dirty="0" smtClean="0">
                <a:sym typeface="Wingdings" pitchFamily="2" charset="2"/>
              </a:rPr>
              <a:t>              result  double result</a:t>
            </a:r>
          </a:p>
          <a:p>
            <a:r>
              <a:rPr lang="en-US" sz="1600" b="1" i="1" dirty="0" smtClean="0"/>
              <a:t>Verbs</a:t>
            </a:r>
            <a:r>
              <a:rPr lang="en-US" sz="1600" i="1" dirty="0" smtClean="0"/>
              <a:t>:</a:t>
            </a:r>
            <a:r>
              <a:rPr lang="en-US" sz="1600" dirty="0" smtClean="0"/>
              <a:t>  Begin</a:t>
            </a:r>
          </a:p>
          <a:p>
            <a:r>
              <a:rPr lang="en-US" sz="1600" dirty="0" smtClean="0"/>
              <a:t>              Accept  num1, op, num2   </a:t>
            </a:r>
            <a:r>
              <a:rPr lang="en-US" sz="1600" dirty="0" smtClean="0">
                <a:sym typeface="Wingdings" pitchFamily="2" charset="2"/>
              </a:rPr>
              <a:t> </a:t>
            </a:r>
            <a:r>
              <a:rPr lang="en-US" sz="1600" dirty="0" smtClean="0"/>
              <a:t> “%lf%c%lf”</a:t>
            </a:r>
          </a:p>
          <a:p>
            <a:r>
              <a:rPr lang="en-US" sz="1600" dirty="0" smtClean="0"/>
              <a:t>              switch (op)</a:t>
            </a:r>
          </a:p>
          <a:p>
            <a:r>
              <a:rPr lang="en-US" sz="1600" dirty="0" smtClean="0"/>
              <a:t>              {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if ( num2==0)</a:t>
            </a:r>
          </a:p>
          <a:p>
            <a:r>
              <a:rPr lang="en-US" sz="1600" dirty="0" smtClean="0"/>
              <a:t>                                        print out “Divide by 0 “</a:t>
            </a:r>
          </a:p>
          <a:p>
            <a:r>
              <a:rPr lang="en-US" sz="1600" dirty="0" smtClean="0"/>
              <a:t>                                    else</a:t>
            </a:r>
          </a:p>
          <a:p>
            <a:r>
              <a:rPr lang="en-US" sz="1600" dirty="0" smtClean="0"/>
              <a:t>                                     { result = num1 / num2;</a:t>
            </a:r>
          </a:p>
          <a:p>
            <a:r>
              <a:rPr lang="en-US" sz="1600" dirty="0" smtClean="0"/>
              <a:t>                                           print out result;</a:t>
            </a:r>
          </a:p>
          <a:p>
            <a:r>
              <a:rPr lang="en-US" sz="1600" dirty="0" smtClean="0"/>
              <a:t>                                     }</a:t>
            </a:r>
          </a:p>
          <a:p>
            <a:r>
              <a:rPr lang="en-US" sz="1600" dirty="0" smtClean="0"/>
              <a:t>                                    break;</a:t>
            </a:r>
          </a:p>
          <a:p>
            <a:r>
              <a:rPr lang="en-US" sz="1600" dirty="0" smtClean="0"/>
              <a:t>                    default: print out “Op is not supported”</a:t>
            </a:r>
          </a:p>
          <a:p>
            <a:r>
              <a:rPr lang="en-US" sz="1600" dirty="0" smtClean="0"/>
              <a:t>                }</a:t>
            </a:r>
          </a:p>
          <a:p>
            <a:r>
              <a:rPr lang="en-US" sz="1600" dirty="0" smtClean="0"/>
              <a:t>              End            </a:t>
            </a:r>
            <a:endParaRPr lang="en-US" sz="1600" dirty="0"/>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Implement it.</a:t>
            </a:r>
            <a:endParaRPr lang="en-US" sz="2800"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0000FF"/>
                </a:solidFill>
              </a:rPr>
              <a:t>Review</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A variable is a name referencing to a memory location.</a:t>
            </a:r>
          </a:p>
          <a:p>
            <a:pPr>
              <a:buFont typeface="Arial" charset="0"/>
              <a:buChar char="•"/>
            </a:pPr>
            <a:r>
              <a:rPr lang="en-US" sz="2800" dirty="0" smtClean="0"/>
              <a:t>A data type defines: </a:t>
            </a:r>
            <a:r>
              <a:rPr lang="en-US" sz="2400" dirty="0" smtClean="0"/>
              <a:t>How the values are stored and how the operations on those values are performed. </a:t>
            </a:r>
          </a:p>
          <a:p>
            <a:pPr>
              <a:buFont typeface="Arial" charset="0"/>
              <a:buChar char="•"/>
            </a:pPr>
            <a:r>
              <a:rPr lang="en-US" sz="2400" dirty="0" smtClean="0"/>
              <a:t>4 primitive data types in C: int, char, float, double</a:t>
            </a:r>
          </a:p>
          <a:p>
            <a:pPr>
              <a:buFont typeface="Arial" charset="0"/>
              <a:buChar char="•"/>
            </a:pPr>
            <a:r>
              <a:rPr lang="en-US" sz="2400" dirty="0" smtClean="0"/>
              <a:t>Data stored are in binary format</a:t>
            </a:r>
          </a:p>
          <a:p>
            <a:pPr>
              <a:buFont typeface="Arial" charset="0"/>
              <a:buChar char="•"/>
            </a:pPr>
            <a:r>
              <a:rPr lang="en-US" sz="2400" dirty="0" smtClean="0"/>
              <a:t>Declare a variable in C:  type var [=initialValue];</a:t>
            </a:r>
          </a:p>
          <a:p>
            <a:pPr>
              <a:buFont typeface="Arial" charset="0"/>
              <a:buChar char="•"/>
            </a:pPr>
            <a:r>
              <a:rPr lang="en-US" sz="2400" dirty="0" smtClean="0"/>
              <a:t>An identifier begin with a letter or ‘_’, the later symbols can be letters, digits and ‘_’</a:t>
            </a:r>
          </a:p>
          <a:p>
            <a:pPr>
              <a:buFont typeface="Arial" charset="0"/>
              <a:buChar char="•"/>
            </a:pPr>
            <a:r>
              <a:rPr lang="en-US" sz="2400" dirty="0" smtClean="0"/>
              <a:t>An user-defined identifier must not a C keyword.</a:t>
            </a:r>
          </a:p>
          <a:p>
            <a:pPr>
              <a:buFont typeface="Arial" charset="0"/>
              <a:buChar char="•"/>
            </a:pPr>
            <a:r>
              <a:rPr lang="en-US" sz="2400" dirty="0" smtClean="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repetitively</a:t>
            </a:r>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fixed loops, 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(n%2==1)? 1: 2;</a:t>
            </a:r>
          </a:p>
          <a:p>
            <a:r>
              <a:rPr lang="en-US" i="1" u="sng" dirty="0" smtClean="0"/>
              <a:t>Condition</a:t>
            </a:r>
            <a:r>
              <a:rPr lang="en-US" dirty="0" smtClean="0"/>
              <a:t>   i &lt;=n</a:t>
            </a:r>
          </a:p>
          <a:p>
            <a:r>
              <a:rPr lang="en-US" i="1" u="sng" dirty="0" smtClean="0"/>
              <a:t>Tasks</a:t>
            </a:r>
            <a:r>
              <a:rPr lang="en-US" dirty="0" smtClean="0"/>
              <a:t>:   S += i;</a:t>
            </a:r>
          </a:p>
          <a:p>
            <a:r>
              <a:rPr lang="en-US" dirty="0" smtClean="0"/>
              <a:t>              i+=2;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a:t>
            </a:r>
          </a:p>
          <a:p>
            <a:r>
              <a:rPr lang="en-US" i="1" u="sng" dirty="0" smtClean="0"/>
              <a:t>Condition</a:t>
            </a:r>
            <a:r>
              <a:rPr lang="en-US" dirty="0" smtClean="0"/>
              <a:t>   i&gt;0</a:t>
            </a:r>
          </a:p>
          <a:p>
            <a:r>
              <a:rPr lang="en-US" i="1" u="sng" dirty="0" smtClean="0"/>
              <a:t>Tasks</a:t>
            </a:r>
            <a:r>
              <a:rPr lang="en-US" dirty="0" smtClean="0"/>
              <a:t>:   S += i;</a:t>
            </a:r>
          </a:p>
          <a:p>
            <a:r>
              <a:rPr lang="en-US" dirty="0" smtClean="0"/>
              <a:t>              i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i  = 1;</a:t>
            </a:r>
          </a:p>
          <a:p>
            <a:r>
              <a:rPr lang="en-US" i="1" u="sng" dirty="0" smtClean="0"/>
              <a:t>Condition</a:t>
            </a:r>
            <a:r>
              <a:rPr lang="en-US" dirty="0" smtClean="0"/>
              <a:t>   i  &lt;=n</a:t>
            </a:r>
          </a:p>
          <a:p>
            <a:r>
              <a:rPr lang="en-US" i="1" u="sng" dirty="0" smtClean="0"/>
              <a:t>Tasks</a:t>
            </a:r>
            <a:r>
              <a:rPr lang="en-US" dirty="0" smtClean="0"/>
              <a:t>:   S +=  1.0/ pow ( i, i-1 );</a:t>
            </a:r>
          </a:p>
          <a:p>
            <a:r>
              <a:rPr lang="en-US" dirty="0" smtClean="0"/>
              <a:t>              i  = i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tasks 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int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int n</a:t>
            </a:r>
            <a:endParaRPr lang="en-US" dirty="0" smtClean="0">
              <a:sym typeface="Wingdings" pitchFamily="2" charset="2"/>
            </a:endParaRPr>
          </a:p>
          <a:p>
            <a:r>
              <a:rPr lang="en-US" dirty="0" smtClean="0"/>
              <a:t>Sum 1 .. N </a:t>
            </a:r>
            <a:r>
              <a:rPr lang="en-US" dirty="0" smtClean="0">
                <a:sym typeface="Wingdings" pitchFamily="2" charset="2"/>
              </a:rPr>
              <a:t> int sum</a:t>
            </a:r>
            <a:endParaRPr lang="en-US" dirty="0" smtClean="0"/>
          </a:p>
          <a:p>
            <a:r>
              <a:rPr lang="en-US" b="1" u="sng" dirty="0" smtClean="0"/>
              <a:t>Algorithm</a:t>
            </a:r>
          </a:p>
          <a:p>
            <a:r>
              <a:rPr lang="en-US" dirty="0" smtClean="0"/>
              <a:t>Accept n</a:t>
            </a:r>
          </a:p>
          <a:p>
            <a:r>
              <a:rPr lang="en-US" dirty="0" smtClean="0"/>
              <a:t>Loop:</a:t>
            </a:r>
          </a:p>
          <a:p>
            <a:r>
              <a:rPr lang="en-US" dirty="0" smtClean="0"/>
              <a:t>   Initialize i=1, sum=0</a:t>
            </a:r>
          </a:p>
          <a:p>
            <a:r>
              <a:rPr lang="en-US" dirty="0" smtClean="0"/>
              <a:t>   Condition i&lt;=n</a:t>
            </a:r>
          </a:p>
          <a:p>
            <a:r>
              <a:rPr lang="en-US" dirty="0" smtClean="0"/>
              <a:t>   Tasks:  sum += i; i++;</a:t>
            </a:r>
          </a:p>
          <a:p>
            <a:r>
              <a:rPr lang="en-US" dirty="0" smtClean="0"/>
              <a:t>Print out sum</a:t>
            </a:r>
            <a:endParaRPr lang="en-US" dirty="0"/>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a:ln>
            <a:solidFill>
              <a:srgbClr val="FF0000"/>
            </a:solidFill>
          </a:ln>
        </p:spPr>
        <p:txBody>
          <a:bodyPr>
            <a:normAutofit fontScale="70000" lnSpcReduction="20000"/>
          </a:bodyPr>
          <a:lstStyle/>
          <a:p>
            <a:pPr>
              <a:lnSpc>
                <a:spcPct val="90000"/>
              </a:lnSpc>
              <a:buNone/>
              <a:defRPr/>
            </a:pPr>
            <a:r>
              <a:rPr lang="en-US" b="1" dirty="0" smtClean="0"/>
              <a:t>/* Initializations */</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after 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a:ln>
            <a:solidFill>
              <a:srgbClr val="FF0000"/>
            </a:solidFill>
          </a:ln>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before 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formats: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int x,  </a:t>
            </a:r>
          </a:p>
          <a:p>
            <a:r>
              <a:rPr lang="en-US" dirty="0" smtClean="0">
                <a:sym typeface="Wingdings" pitchFamily="2" charset="2"/>
              </a:rPr>
              <a:t>               sum of integers  int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How to develop a C- program? </a:t>
            </a:r>
            <a:r>
              <a:rPr lang="en-US" dirty="0" smtClean="0">
                <a:sym typeface="Wingdings" pitchFamily="2" charset="2"/>
              </a:rPr>
              <a:t> Logic constructs</a:t>
            </a:r>
            <a:endParaRPr lang="en-US" dirty="0" smtClean="0"/>
          </a:p>
          <a:p>
            <a:r>
              <a:rPr lang="en-US" dirty="0" smtClean="0"/>
              <a:t>When I develop a C-program, what are things that I should follow? </a:t>
            </a:r>
            <a:r>
              <a:rPr lang="en-US" dirty="0" smtClean="0">
                <a:sym typeface="Wingdings" pitchFamily="2" charset="2"/>
              </a:rPr>
              <a:t> Programming styles</a:t>
            </a:r>
            <a:endParaRPr lang="en-US" dirty="0" smtClean="0"/>
          </a:p>
          <a:p>
            <a:r>
              <a:rPr lang="en-US" dirty="0" smtClean="0"/>
              <a:t>How I can understand a program? </a:t>
            </a:r>
            <a:r>
              <a:rPr lang="en-US" dirty="0" smtClean="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c=getchar();</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int noDigits</a:t>
            </a:r>
          </a:p>
          <a:p>
            <a:r>
              <a:rPr lang="en-US" dirty="0" smtClean="0"/>
              <a:t>Number of letters </a:t>
            </a:r>
            <a:r>
              <a:rPr lang="en-US" dirty="0" smtClean="0">
                <a:sym typeface="Wingdings" pitchFamily="2" charset="2"/>
              </a:rPr>
              <a:t> noLetters,    </a:t>
            </a:r>
            <a:r>
              <a:rPr lang="en-US" dirty="0" smtClean="0"/>
              <a:t>Number of other keys </a:t>
            </a:r>
            <a:r>
              <a:rPr lang="en-US" dirty="0" smtClean="0">
                <a:sym typeface="Wingdings" pitchFamily="2" charset="2"/>
              </a:rPr>
              <a:t> noOthers</a:t>
            </a: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 = noLetters = noOthers =  c= 0</a:t>
            </a:r>
          </a:p>
          <a:p>
            <a:r>
              <a:rPr lang="en-US" dirty="0" smtClean="0">
                <a:sym typeface="Wingdings" pitchFamily="2" charset="2"/>
              </a:rPr>
              <a:t>printf(“Enter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noDigits++;</a:t>
            </a:r>
          </a:p>
          <a:p>
            <a:r>
              <a:rPr lang="en-US" dirty="0" smtClean="0">
                <a:sym typeface="Wingdings" pitchFamily="2" charset="2"/>
              </a:rPr>
              <a:t>   else if ( (c&gt;=‘a’ &amp;&amp; c &lt;=‘z’) || (c&gt;=‘A’ &amp;&amp; c &lt;=‘Z’) ) noLetters++;</a:t>
            </a:r>
          </a:p>
          <a:p>
            <a:r>
              <a:rPr lang="en-US" dirty="0" smtClean="0">
                <a:sym typeface="Wingdings" pitchFamily="2" charset="2"/>
              </a:rPr>
              <a:t>   else noOthers++;</a:t>
            </a:r>
          </a:p>
          <a:p>
            <a:r>
              <a:rPr lang="en-US" dirty="0" smtClean="0">
                <a:sym typeface="Wingdings" pitchFamily="2" charset="2"/>
              </a:rPr>
              <a:t>}</a:t>
            </a:r>
          </a:p>
          <a:p>
            <a:r>
              <a:rPr lang="en-US" dirty="0" smtClean="0">
                <a:sym typeface="Wingdings" pitchFamily="2" charset="2"/>
              </a:rPr>
              <a:t>Print out noDigits, noLetters, noOthers</a:t>
            </a: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one entry, one exit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unnecessary </a:t>
            </a:r>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studentName rather than theNameOfAStudent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None/>
            </a:pPr>
            <a:r>
              <a:rPr lang="en-US" dirty="0" smtClean="0"/>
              <a:t>1- Logic constructs</a:t>
            </a:r>
          </a:p>
          <a:p>
            <a:pPr>
              <a:buNone/>
            </a:pPr>
            <a:r>
              <a:rPr lang="en-US" dirty="0" smtClean="0"/>
              <a:t>2- Programming Styles</a:t>
            </a:r>
          </a:p>
          <a:p>
            <a:pPr>
              <a:buNone/>
            </a:pPr>
            <a:r>
              <a:rPr lang="en-US" dirty="0" smtClean="0"/>
              <a:t>3- Walkthroughs</a:t>
            </a:r>
          </a:p>
          <a:p>
            <a:pPr>
              <a:buNone/>
            </a:pPr>
            <a:r>
              <a:rPr lang="en-US" dirty="0" smtClean="0"/>
              <a:t>4- Bonus – Redirect a Program ( a technique is used in the ACM Contest)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3"/>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4"/>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Idiosyncracies</a:t>
            </a:r>
          </a:p>
          <a:p>
            <a:pPr lvl="1">
              <a:lnSpc>
                <a:spcPct val="90000"/>
              </a:lnSpc>
            </a:pPr>
            <a:r>
              <a:rPr lang="en-US" dirty="0" smtClean="0"/>
              <a:t>Use </a:t>
            </a:r>
            <a:r>
              <a:rPr lang="en-US" b="1" dirty="0" smtClean="0"/>
              <a:t>#define</a:t>
            </a:r>
            <a:r>
              <a:rPr lang="en-US" dirty="0" smtClean="0"/>
              <a:t> to manage idiosyncracies (đặc điểm) across platforms.  </a:t>
            </a:r>
          </a:p>
          <a:p>
            <a:pPr lvl="1">
              <a:lnSpc>
                <a:spcPct val="90000"/>
              </a:lnSpc>
            </a:pPr>
            <a:r>
              <a:rPr lang="en-US" dirty="0" smtClean="0"/>
              <a:t>For example, the Borland 5.5 compiler does not recognize the </a:t>
            </a:r>
            <a:r>
              <a:rPr lang="en-US" b="1" dirty="0" smtClean="0"/>
              <a:t>long 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0"/>
                  </a:ext>
                </a:extLst>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10002"/>
                  </a:ext>
                </a:extLst>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10003"/>
                  </a:ext>
                </a:extLst>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10004"/>
                  </a:ext>
                </a:extLst>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0005"/>
                  </a:ext>
                </a:extLst>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smtClean="0"/>
                        <a:t>Output</a:t>
                      </a:r>
                      <a:endParaRPr lang="en-US" dirty="0"/>
                    </a:p>
                  </a:txBody>
                  <a:tcPr/>
                </a:tc>
                <a:extLst>
                  <a:ext uri="{0D108BD9-81ED-4DB2-BD59-A6C34878D82A}">
                    <a16:rowId xmlns:a16="http://schemas.microsoft.com/office/drawing/2014/main" val="10000"/>
                  </a:ext>
                </a:extLst>
              </a:tr>
              <a:tr h="198120">
                <a:tc>
                  <a:txBody>
                    <a:bodyPr/>
                    <a:lstStyle/>
                    <a:p>
                      <a:r>
                        <a:rPr lang="en-US" dirty="0" smtClean="0"/>
                        <a:t>41</a:t>
                      </a:r>
                      <a:endParaRPr lang="en-US" dirty="0"/>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 n, i, S=0;</a:t>
            </a:r>
          </a:p>
          <a:p>
            <a:pPr>
              <a:buFont typeface="Wingdings" pitchFamily="2" charset="2"/>
              <a:buNone/>
              <a:defRPr/>
            </a:pPr>
            <a:r>
              <a:rPr lang="en-US" sz="2400" dirty="0" smtClean="0">
                <a:latin typeface="Courier New" pitchFamily="49" charset="0"/>
                <a:cs typeface="Courier New" pitchFamily="49" charset="0"/>
              </a:rPr>
              <a:t>scanf(“%d”, &amp;n);</a:t>
            </a:r>
          </a:p>
          <a:p>
            <a:pPr>
              <a:buFont typeface="Wingdings" pitchFamily="2" charset="2"/>
              <a:buNone/>
              <a:defRPr/>
            </a:pPr>
            <a:r>
              <a:rPr lang="en-US" sz="2400" dirty="0" smtClean="0">
                <a:latin typeface="Courier New" pitchFamily="49" charset="0"/>
                <a:cs typeface="Courier New" pitchFamily="49" charset="0"/>
              </a:rPr>
              <a:t>for (i=1; i&lt;=n; i+=3)</a:t>
            </a:r>
          </a:p>
          <a:p>
            <a:pPr>
              <a:buFont typeface="Wingdings" pitchFamily="2" charset="2"/>
              <a:buNone/>
              <a:defRPr/>
            </a:pPr>
            <a:r>
              <a:rPr lang="en-US" sz="2400" dirty="0" smtClean="0">
                <a:latin typeface="Courier New" pitchFamily="49" charset="0"/>
                <a:cs typeface="Courier New" pitchFamily="49" charset="0"/>
              </a:rPr>
              <a:t>   if (i%2!=0 &amp;&amp; i%3!=0)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1"/>
                  </a:ext>
                </a:extLst>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Logic Constructs</a:t>
            </a:r>
            <a:endParaRPr lang="en-US" dirty="0"/>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smtClean="0">
                <a:solidFill>
                  <a:srgbClr val="0000FF"/>
                </a:solidFill>
              </a:rPr>
              <a:t>Logic constructs: Expressions enable us to write programs that </a:t>
            </a:r>
            <a:r>
              <a:rPr lang="en-US" u="sng" dirty="0" smtClean="0">
                <a:solidFill>
                  <a:srgbClr val="0000FF"/>
                </a:solidFill>
              </a:rPr>
              <a:t>perform calculations and execute statements</a:t>
            </a:r>
            <a:r>
              <a:rPr lang="en-US" dirty="0" smtClean="0">
                <a:solidFill>
                  <a:srgbClr val="0000FF"/>
                </a:solidFill>
              </a:rPr>
              <a:t> in a </a:t>
            </a:r>
            <a:r>
              <a:rPr lang="en-US" u="sng" dirty="0" smtClean="0">
                <a:solidFill>
                  <a:srgbClr val="0000FF"/>
                </a:solidFill>
              </a:rPr>
              <a:t>sequential</a:t>
            </a:r>
            <a:r>
              <a:rPr lang="en-US" dirty="0" smtClean="0">
                <a:solidFill>
                  <a:srgbClr val="0000FF"/>
                </a:solidFill>
              </a:rPr>
              <a:t> order. </a:t>
            </a:r>
          </a:p>
          <a:p>
            <a:pPr marL="0" lvl="1" indent="0">
              <a:lnSpc>
                <a:spcPct val="90000"/>
              </a:lnSpc>
              <a:buNone/>
            </a:pPr>
            <a:endParaRPr lang="en-US" dirty="0" smtClean="0"/>
          </a:p>
          <a:p>
            <a:pPr lvl="1">
              <a:lnSpc>
                <a:spcPct val="90000"/>
              </a:lnSpc>
            </a:pPr>
            <a:r>
              <a:rPr lang="en-US" dirty="0" smtClean="0"/>
              <a:t>Structured Programming</a:t>
            </a:r>
          </a:p>
          <a:p>
            <a:pPr lvl="1">
              <a:lnSpc>
                <a:spcPct val="90000"/>
              </a:lnSpc>
            </a:pPr>
            <a:r>
              <a:rPr lang="en-US" dirty="0" smtClean="0"/>
              <a:t>Logic constructs:</a:t>
            </a:r>
          </a:p>
          <a:p>
            <a:pPr lvl="2">
              <a:lnSpc>
                <a:spcPct val="90000"/>
              </a:lnSpc>
            </a:pPr>
            <a:r>
              <a:rPr lang="en-US" dirty="0" smtClean="0"/>
              <a:t>Sequence constructs</a:t>
            </a:r>
          </a:p>
          <a:p>
            <a:pPr lvl="2">
              <a:lnSpc>
                <a:spcPct val="90000"/>
              </a:lnSpc>
            </a:pPr>
            <a:r>
              <a:rPr lang="en-US" dirty="0" smtClean="0"/>
              <a:t>Selection constructs (1/2, 1/n)</a:t>
            </a:r>
          </a:p>
          <a:p>
            <a:pPr lvl="2">
              <a:lnSpc>
                <a:spcPct val="90000"/>
              </a:lnSpc>
            </a:pPr>
            <a:r>
              <a:rPr lang="en-US" dirty="0" smtClean="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 m,n, i, S=0;</a:t>
            </a:r>
          </a:p>
          <a:p>
            <a:pPr>
              <a:buFont typeface="Wingdings" pitchFamily="2" charset="2"/>
              <a:buNone/>
              <a:defRPr/>
            </a:pPr>
            <a:r>
              <a:rPr lang="en-US" sz="2400" dirty="0" smtClean="0">
                <a:latin typeface="Courier New" pitchFamily="49" charset="0"/>
                <a:cs typeface="Courier New" pitchFamily="49" charset="0"/>
              </a:rPr>
              <a:t>scanf(“%d%d”, &amp;n, &amp;m);</a:t>
            </a:r>
          </a:p>
          <a:p>
            <a:pPr>
              <a:buFont typeface="Wingdings" pitchFamily="2" charset="2"/>
              <a:buNone/>
              <a:defRPr/>
            </a:pPr>
            <a:r>
              <a:rPr lang="en-US" sz="2400" dirty="0" smtClean="0">
                <a:latin typeface="Courier New" pitchFamily="49" charset="0"/>
                <a:cs typeface="Courier New" pitchFamily="49" charset="0"/>
              </a:rPr>
              <a:t>for (i=m; i&lt;=n; i++)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extLst>
                  <a:ext uri="{0D108BD9-81ED-4DB2-BD59-A6C34878D82A}">
                    <a16:rowId xmlns:a16="http://schemas.microsoft.com/office/drawing/2014/main" val="10000"/>
                  </a:ext>
                </a:extLst>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 n=15;</a:t>
            </a:r>
          </a:p>
          <a:p>
            <a:pPr>
              <a:buFont typeface="Wingdings" pitchFamily="2" charset="2"/>
              <a:buNone/>
              <a:defRPr/>
            </a:pPr>
            <a:r>
              <a:rPr lang="en-US" sz="2400" dirty="0" smtClean="0">
                <a:latin typeface="Courier New" pitchFamily="49" charset="0"/>
                <a:cs typeface="Courier New" pitchFamily="49" charset="0"/>
              </a:rPr>
              <a:t>int S=0;</a:t>
            </a:r>
          </a:p>
          <a:p>
            <a:pPr>
              <a:buFont typeface="Wingdings" pitchFamily="2" charset="2"/>
              <a:buNone/>
              <a:defRPr/>
            </a:pPr>
            <a:r>
              <a:rPr lang="en-US" sz="2400" dirty="0" smtClean="0">
                <a:latin typeface="Courier New" pitchFamily="49" charset="0"/>
                <a:cs typeface="Courier New" pitchFamily="49" charset="0"/>
              </a:rPr>
              <a:t>i=1;</a:t>
            </a:r>
          </a:p>
          <a:p>
            <a:pPr>
              <a:buFont typeface="Wingdings" pitchFamily="2" charset="2"/>
              <a:buNone/>
              <a:defRPr/>
            </a:pPr>
            <a:r>
              <a:rPr lang="en-US" sz="2400" dirty="0" smtClean="0">
                <a:latin typeface="Courier New" pitchFamily="49" charset="0"/>
                <a:cs typeface="Courier New" pitchFamily="49" charset="0"/>
              </a:rPr>
              <a:t>while (i&lt;2*n)</a:t>
            </a:r>
          </a:p>
          <a:p>
            <a:pPr>
              <a:buFont typeface="Wingdings" pitchFamily="2" charset="2"/>
              <a:buNone/>
              <a:defRPr/>
            </a:pPr>
            <a:r>
              <a:rPr lang="en-US" sz="2400" dirty="0" smtClean="0">
                <a:latin typeface="Courier New" pitchFamily="49" charset="0"/>
                <a:cs typeface="Courier New" pitchFamily="49" charset="0"/>
              </a:rPr>
              <a:t>{  S+= i;</a:t>
            </a:r>
          </a:p>
          <a:p>
            <a:pPr>
              <a:buFont typeface="Wingdings" pitchFamily="2" charset="2"/>
              <a:buNone/>
              <a:defRPr/>
            </a:pPr>
            <a:r>
              <a:rPr lang="en-US" sz="2400" dirty="0" smtClean="0">
                <a:latin typeface="Courier New" pitchFamily="49" charset="0"/>
                <a:cs typeface="Courier New" pitchFamily="49" charset="0"/>
              </a:rPr>
              <a:t>   i*=4;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a:t>
            </a:r>
            <a:r>
              <a:rPr lang="en-US" dirty="0" smtClean="0"/>
              <a:t>&lt;=i; </a:t>
            </a:r>
            <a:r>
              <a:rPr lang="en-US" dirty="0"/>
              <a:t>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i=1; i&lt;=10; i++)</a:t>
            </a:r>
          </a:p>
          <a:p>
            <a:pPr>
              <a:defRPr/>
            </a:pPr>
            <a:r>
              <a:rPr lang="en-US" sz="2000" dirty="0" smtClean="0"/>
              <a:t>Print out </a:t>
            </a:r>
            <a:r>
              <a:rPr lang="en-US" sz="2000" dirty="0"/>
              <a:t>“%dx%2d=%2d\n”,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yourself,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Structured Programming </a:t>
            </a:r>
            <a:endParaRPr lang="en-US" dirty="0"/>
          </a:p>
        </p:txBody>
      </p:sp>
      <p:sp>
        <p:nvSpPr>
          <p:cNvPr id="3" name="Content Placeholder 2"/>
          <p:cNvSpPr>
            <a:spLocks noGrp="1"/>
          </p:cNvSpPr>
          <p:nvPr>
            <p:ph idx="1"/>
          </p:nvPr>
        </p:nvSpPr>
        <p:spPr/>
        <p:txBody>
          <a:bodyPr>
            <a:normAutofit fontScale="925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u="sng" dirty="0" smtClean="0"/>
              <a:t>one entry point and one exit point</a:t>
            </a:r>
            <a:r>
              <a:rPr lang="en-US" dirty="0" smtClean="0"/>
              <a:t>.</a:t>
            </a:r>
          </a:p>
          <a:p>
            <a:pPr marL="514350" indent="-514350"/>
            <a:r>
              <a:rPr lang="en-US" dirty="0" smtClean="0"/>
              <a:t>The beginning step for developing a program is DESIGN using</a:t>
            </a:r>
          </a:p>
          <a:p>
            <a:pPr lvl="1">
              <a:lnSpc>
                <a:spcPct val="90000"/>
              </a:lnSpc>
            </a:pPr>
            <a:r>
              <a:rPr lang="en-US" dirty="0" smtClean="0"/>
              <a:t>pseudo-coding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như</a:t>
            </a:r>
            <a:r>
              <a:rPr lang="en-US" dirty="0" smtClean="0"/>
              <a:t> 1 </a:t>
            </a:r>
            <a:r>
              <a:rPr lang="en-US" dirty="0" err="1" smtClean="0"/>
              <a:t>bài</a:t>
            </a:r>
            <a:r>
              <a:rPr lang="en-US" dirty="0" smtClean="0"/>
              <a:t> </a:t>
            </a:r>
            <a:r>
              <a:rPr lang="en-US" dirty="0" err="1" smtClean="0"/>
              <a:t>văn</a:t>
            </a:r>
            <a:r>
              <a:rPr lang="en-US" dirty="0"/>
              <a:t>)</a:t>
            </a:r>
            <a:r>
              <a:rPr lang="en-US" dirty="0" smtClean="0"/>
              <a:t> or </a:t>
            </a:r>
          </a:p>
          <a:p>
            <a:pPr lvl="1">
              <a:lnSpc>
                <a:spcPct val="90000"/>
              </a:lnSpc>
            </a:pPr>
            <a:r>
              <a:rPr lang="en-US" dirty="0" smtClean="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Pseudo-code</a:t>
            </a:r>
            <a:endParaRPr lang="en-US" dirty="0"/>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smtClean="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smtClean="0"/>
              <a:t>Prompt </a:t>
            </a:r>
            <a:r>
              <a:rPr lang="en-US" sz="2400" dirty="0"/>
              <a:t>the user for an integer value </a:t>
            </a:r>
          </a:p>
          <a:p>
            <a:pPr marL="457200" indent="-457200">
              <a:spcBef>
                <a:spcPct val="50000"/>
              </a:spcBef>
              <a:buFont typeface="Wingdings" pitchFamily="2" charset="2"/>
              <a:buChar char="v"/>
            </a:pPr>
            <a:r>
              <a:rPr lang="en-US" sz="2400" dirty="0" smtClean="0"/>
              <a:t>Accept </a:t>
            </a:r>
            <a:r>
              <a:rPr lang="en-US" sz="2400" dirty="0"/>
              <a:t>an integer value from the </a:t>
            </a:r>
            <a:r>
              <a:rPr lang="en-US" sz="2400" dirty="0" smtClean="0"/>
              <a:t>user and store it in x </a:t>
            </a:r>
            <a:endParaRPr lang="en-US" sz="2400" dirty="0"/>
          </a:p>
          <a:p>
            <a:pPr marL="457200" indent="-457200">
              <a:spcBef>
                <a:spcPct val="50000"/>
              </a:spcBef>
              <a:buFont typeface="Wingdings" pitchFamily="2" charset="2"/>
              <a:buChar char="v"/>
            </a:pPr>
            <a:r>
              <a:rPr lang="en-US" sz="2400" dirty="0" smtClean="0"/>
              <a:t>If  x  </a:t>
            </a:r>
            <a:r>
              <a:rPr lang="en-US" sz="2400" dirty="0"/>
              <a:t>is </a:t>
            </a:r>
            <a:r>
              <a:rPr lang="en-US" sz="2400" dirty="0" smtClean="0"/>
              <a:t>negative then x = -x</a:t>
            </a:r>
            <a:r>
              <a:rPr lang="en-US" sz="2400" dirty="0"/>
              <a:t>  </a:t>
            </a:r>
          </a:p>
          <a:p>
            <a:pPr marL="457200" indent="-457200">
              <a:spcBef>
                <a:spcPct val="50000"/>
              </a:spcBef>
              <a:buFont typeface="Wingdings" pitchFamily="2" charset="2"/>
              <a:buChar char="v"/>
            </a:pPr>
            <a:r>
              <a:rPr lang="en-US" sz="2400" dirty="0" smtClean="0"/>
              <a:t>Display x </a:t>
            </a:r>
            <a:endParaRPr lang="en-US" sz="24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smtClean="0"/>
              <a:t>Structured Programming: Flowcharting</a:t>
            </a:r>
            <a:endParaRPr lang="en-US" dirty="0"/>
          </a:p>
        </p:txBody>
      </p:sp>
      <p:sp>
        <p:nvSpPr>
          <p:cNvPr id="3" name="Content Placeholder 2"/>
          <p:cNvSpPr>
            <a:spLocks noGrp="1"/>
          </p:cNvSpPr>
          <p:nvPr>
            <p:ph idx="1"/>
          </p:nvPr>
        </p:nvSpPr>
        <p:spPr>
          <a:xfrm>
            <a:off x="457200" y="1219201"/>
            <a:ext cx="8534400" cy="685800"/>
          </a:xfrm>
        </p:spPr>
        <p:txBody>
          <a:bodyPr>
            <a:normAutofit/>
          </a:bodyPr>
          <a:lstStyle/>
          <a:p>
            <a:r>
              <a:rPr lang="en-US" dirty="0" smtClean="0">
                <a:latin typeface="Calibri" pitchFamily="34" charset="0"/>
                <a:cs typeface="Arial" charset="0"/>
              </a:rPr>
              <a:t>Describe the flow of a program unit symbolically</a:t>
            </a:r>
            <a:endParaRPr lang="en-US" dirty="0" smtClean="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Sequence Constructs </a:t>
            </a:r>
            <a:endParaRPr lang="en-US" dirty="0"/>
          </a:p>
        </p:txBody>
      </p:sp>
      <p:sp>
        <p:nvSpPr>
          <p:cNvPr id="3" name="Content Placeholder 2"/>
          <p:cNvSpPr>
            <a:spLocks noGrp="1"/>
          </p:cNvSpPr>
          <p:nvPr>
            <p:ph idx="1"/>
          </p:nvPr>
        </p:nvSpPr>
        <p:spPr/>
        <p:txBody>
          <a:bodyPr/>
          <a:lstStyle/>
          <a:p>
            <a:pPr>
              <a:lnSpc>
                <a:spcPct val="80000"/>
              </a:lnSpc>
              <a:buFont typeface="Arial" charset="0"/>
              <a:buChar char="•"/>
            </a:pPr>
            <a:r>
              <a:rPr lang="en-US" sz="2800" dirty="0" smtClean="0"/>
              <a:t>A sequence is either a simple statement or a code block.</a:t>
            </a:r>
          </a:p>
          <a:p>
            <a:pPr>
              <a:lnSpc>
                <a:spcPct val="80000"/>
              </a:lnSpc>
              <a:buFont typeface="Arial" charset="0"/>
              <a:buChar char="•"/>
            </a:pPr>
            <a:r>
              <a:rPr lang="en-US" sz="2800" b="1" dirty="0" smtClean="0"/>
              <a:t>Simple Statements</a:t>
            </a:r>
            <a:endParaRPr lang="en-US" sz="2800" dirty="0" smtClean="0"/>
          </a:p>
          <a:p>
            <a:pPr lvl="1">
              <a:lnSpc>
                <a:spcPct val="80000"/>
              </a:lnSpc>
              <a:buFont typeface="Arial" charset="0"/>
              <a:buNone/>
            </a:pPr>
            <a:r>
              <a:rPr lang="en-US" sz="2400" b="1" dirty="0" smtClean="0">
                <a:solidFill>
                  <a:srgbClr val="FF3300"/>
                </a:solidFill>
              </a:rPr>
              <a:t>expression ;</a:t>
            </a:r>
            <a:r>
              <a:rPr lang="en-US" sz="2400" dirty="0" smtClean="0">
                <a:solidFill>
                  <a:srgbClr val="FF3300"/>
                </a:solidFill>
              </a:rPr>
              <a:t> </a:t>
            </a:r>
          </a:p>
          <a:p>
            <a:pPr>
              <a:lnSpc>
                <a:spcPct val="80000"/>
              </a:lnSpc>
              <a:buFont typeface="Arial" charset="0"/>
              <a:buChar char="•"/>
            </a:pPr>
            <a:r>
              <a:rPr lang="en-US" sz="2800" b="1" dirty="0" smtClean="0"/>
              <a:t>Code Blocks</a:t>
            </a:r>
            <a:endParaRPr lang="en-US" sz="2800" dirty="0" smtClean="0"/>
          </a:p>
          <a:p>
            <a:pPr lvl="1">
              <a:lnSpc>
                <a:spcPct val="80000"/>
              </a:lnSpc>
            </a:pPr>
            <a:r>
              <a:rPr lang="en-US" sz="2400" dirty="0" smtClean="0"/>
              <a:t>A code block is a set of statements enclosed in curly braces</a:t>
            </a:r>
            <a:r>
              <a:rPr lang="en-US" sz="2400" dirty="0" smtClean="0">
                <a:solidFill>
                  <a:srgbClr val="FF3300"/>
                </a:solidFill>
              </a:rPr>
              <a:t>.  </a:t>
            </a:r>
          </a:p>
          <a:p>
            <a:pPr lvl="1">
              <a:lnSpc>
                <a:spcPct val="80000"/>
              </a:lnSpc>
              <a:buFont typeface="Arial" charset="0"/>
              <a:buNone/>
            </a:pPr>
            <a:r>
              <a:rPr lang="en-US" sz="2400" b="1" dirty="0" smtClean="0">
                <a:solidFill>
                  <a:srgbClr val="FF3300"/>
                </a:solidFill>
              </a:rPr>
              <a:t>{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	...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a:t>
            </a:r>
            <a:r>
              <a:rPr lang="en-US" sz="2400" dirty="0" smtClean="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3302</Words>
  <Application>Microsoft Office PowerPoint</Application>
  <PresentationFormat>Trình chiếu Trên màn hình (4:3)</PresentationFormat>
  <Paragraphs>748</Paragraphs>
  <Slides>56</Slides>
  <Notes>7</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56</vt:i4>
      </vt:variant>
    </vt:vector>
  </HeadingPairs>
  <TitlesOfParts>
    <vt:vector size="62" baseType="lpstr">
      <vt:lpstr>Arial</vt:lpstr>
      <vt:lpstr>Calibri</vt:lpstr>
      <vt:lpstr>Courier New</vt:lpstr>
      <vt:lpstr>Times New Roman</vt:lpstr>
      <vt:lpstr>Wingdings</vt:lpstr>
      <vt:lpstr>Office Theme</vt:lpstr>
      <vt:lpstr>Slots 05-06-07: Lesson 3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Quy</cp:lastModifiedBy>
  <cp:revision>76</cp:revision>
  <dcterms:created xsi:type="dcterms:W3CDTF">2013-07-11T00:46:38Z</dcterms:created>
  <dcterms:modified xsi:type="dcterms:W3CDTF">2017-03-30T18:12:06Z</dcterms:modified>
</cp:coreProperties>
</file>