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6"/>
  </p:notesMasterIdLst>
  <p:handoutMasterIdLst>
    <p:handoutMasterId r:id="rId37"/>
  </p:handoutMasterIdLst>
  <p:sldIdLst>
    <p:sldId id="285" r:id="rId2"/>
    <p:sldId id="298" r:id="rId3"/>
    <p:sldId id="300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56" r:id="rId16"/>
    <p:sldId id="282" r:id="rId17"/>
    <p:sldId id="281" r:id="rId18"/>
    <p:sldId id="257" r:id="rId19"/>
    <p:sldId id="276" r:id="rId20"/>
    <p:sldId id="297" r:id="rId21"/>
    <p:sldId id="259" r:id="rId22"/>
    <p:sldId id="261" r:id="rId23"/>
    <p:sldId id="299" r:id="rId24"/>
    <p:sldId id="262" r:id="rId25"/>
    <p:sldId id="263" r:id="rId26"/>
    <p:sldId id="264" r:id="rId27"/>
    <p:sldId id="265" r:id="rId28"/>
    <p:sldId id="277" r:id="rId29"/>
    <p:sldId id="278" r:id="rId30"/>
    <p:sldId id="279" r:id="rId31"/>
    <p:sldId id="280" r:id="rId32"/>
    <p:sldId id="283" r:id="rId33"/>
    <p:sldId id="270" r:id="rId34"/>
    <p:sldId id="27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Quy" initials="NQ" lastIdx="6" clrIdx="0">
    <p:extLst>
      <p:ext uri="{19B8F6BF-5375-455C-9EA6-DF929625EA0E}">
        <p15:presenceInfo xmlns:p15="http://schemas.microsoft.com/office/powerpoint/2012/main" userId="d19b81aa04dce2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77818" autoAdjust="0"/>
  </p:normalViewPr>
  <p:slideViewPr>
    <p:cSldViewPr>
      <p:cViewPr varScale="1">
        <p:scale>
          <a:sx n="53" d="100"/>
          <a:sy n="53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-60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7" Type="http://schemas.openxmlformats.org/officeDocument/2006/relationships/slide" Target="slides/slide34.xml"/><Relationship Id="rId2" Type="http://schemas.openxmlformats.org/officeDocument/2006/relationships/slide" Target="slides/slide15.xml"/><Relationship Id="rId1" Type="http://schemas.openxmlformats.org/officeDocument/2006/relationships/slide" Target="slides/slide1.xml"/><Relationship Id="rId6" Type="http://schemas.openxmlformats.org/officeDocument/2006/relationships/slide" Target="slides/slide33.xml"/><Relationship Id="rId5" Type="http://schemas.openxmlformats.org/officeDocument/2006/relationships/slide" Target="slides/slide21.xml"/><Relationship Id="rId4" Type="http://schemas.openxmlformats.org/officeDocument/2006/relationships/slide" Target="slides/slide1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3T18:50:41.25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3T19:31:28.394" idx="2">
    <p:pos x="10" y="10"/>
    <p:text>* Logical Exucution: Sự thực thi hợp lý.
* Instruction set: tập hợp lệnh.
*Operational unit: Đơn vị hoạt động
*System visible: Hệ hống hiển thị</p:text>
    <p:extLst mod="1"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3T21:23:51.185" idx="5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4T00:12:31.553" idx="6">
    <p:pos x="3672" y="391"/>
    <p:text>Control Unit: Bộ điều khiển
Operation: phép tính
Register: Bộ ghi
Some mechanism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  <a:endParaRPr lang="en-US" sz="1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 smtClean="0">
              <a:solidFill>
                <a:srgbClr val="002060"/>
              </a:solidFill>
            </a:rPr>
            <a:t>Attributes</a:t>
          </a:r>
          <a:r>
            <a:rPr lang="en-US" sz="1800" b="1" dirty="0" smtClean="0">
              <a:solidFill>
                <a:srgbClr val="0070C0"/>
              </a:solidFill>
            </a:rPr>
            <a:t> </a:t>
          </a:r>
          <a:r>
            <a:rPr lang="en-US" sz="1800" dirty="0" smtClean="0"/>
            <a:t>of a system visible to the programmer</a:t>
          </a:r>
          <a:endParaRPr lang="en-US" sz="1800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 smtClean="0"/>
            <a:t>Have a direct impact</a:t>
          </a:r>
          <a:r>
            <a:rPr lang="en-US" sz="1400" dirty="0" smtClean="0"/>
            <a:t>(affect)</a:t>
          </a:r>
          <a:r>
            <a:rPr lang="en-US" sz="1800" dirty="0" smtClean="0"/>
            <a:t> on the logical execution of a program</a:t>
          </a:r>
          <a:endParaRPr lang="en-US" sz="1800" dirty="0"/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 smtClean="0"/>
            <a:t> </a:t>
          </a:r>
          <a:r>
            <a:rPr lang="en-US" sz="1800" b="1" u="sng" dirty="0" smtClean="0">
              <a:solidFill>
                <a:srgbClr val="002060"/>
              </a:solidFill>
            </a:rPr>
            <a:t>Instruction set</a:t>
          </a:r>
          <a:r>
            <a:rPr lang="en-US" sz="1800" dirty="0" smtClean="0"/>
            <a:t>, number of bits used to represent various data types,   I/O mechanisms, techniques for addressing memory</a:t>
          </a:r>
          <a:endParaRPr lang="en-US" sz="1800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 smtClean="0"/>
            <a:t>The </a:t>
          </a:r>
          <a:r>
            <a:rPr lang="en-US" sz="1800" b="1" dirty="0" smtClean="0">
              <a:solidFill>
                <a:srgbClr val="FF0000"/>
              </a:solidFill>
            </a:rPr>
            <a:t>operational units and their interconnections </a:t>
          </a:r>
          <a:r>
            <a:rPr lang="en-US" sz="1800" dirty="0" smtClean="0"/>
            <a:t>that realize the architectural specifications</a:t>
          </a:r>
          <a:endParaRPr lang="en-US" sz="1800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rgbClr val="FF0000"/>
              </a:solidFill>
            </a:rPr>
            <a:t>Hardware details </a:t>
          </a:r>
          <a:r>
            <a:rPr lang="en-US" sz="1800" dirty="0" smtClean="0"/>
            <a:t>transparent to the programmer, control signals, interfaces between the computer and peripherals, memory technology used</a:t>
          </a:r>
          <a:endParaRPr lang="en-US" sz="1800" dirty="0"/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  <dgm:t>
        <a:bodyPr/>
        <a:lstStyle/>
        <a:p>
          <a:endParaRPr lang="en-US"/>
        </a:p>
      </dgm:t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  <dgm:t>
        <a:bodyPr/>
        <a:lstStyle/>
        <a:p>
          <a:endParaRPr lang="en-US"/>
        </a:p>
      </dgm:t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  <dgm:t>
        <a:bodyPr/>
        <a:lstStyle/>
        <a:p>
          <a:endParaRPr lang="en-US"/>
        </a:p>
      </dgm:t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  <dgm:t>
        <a:bodyPr/>
        <a:lstStyle/>
        <a:p>
          <a:endParaRPr lang="en-US"/>
        </a:p>
      </dgm:t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</a:t>
          </a:r>
          <a:r>
            <a:rPr lang="en-US" sz="1800" b="1" kern="1200" dirty="0" smtClean="0">
              <a:solidFill>
                <a:srgbClr val="FF0000"/>
              </a:solidFill>
            </a:rPr>
            <a:t>operational units and their interconnections </a:t>
          </a:r>
          <a:r>
            <a:rPr lang="en-US" sz="1800" kern="1200" dirty="0" smtClean="0"/>
            <a:t>that realize the architectural specifications</a:t>
          </a:r>
          <a:endParaRPr lang="en-US" sz="1800" kern="1200" dirty="0"/>
        </a:p>
      </dsp:txBody>
      <dsp:txXfrm>
        <a:off x="6216924" y="3392863"/>
        <a:ext cx="2269889" cy="1757325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0000"/>
              </a:solidFill>
            </a:rPr>
            <a:t>Hardware details </a:t>
          </a:r>
          <a:r>
            <a:rPr lang="en-US" sz="1800" kern="1200" dirty="0" smtClean="0"/>
            <a:t>transparent to the programmer, control signals, interfaces between the computer and peripherals, memory technology used</a:t>
          </a:r>
          <a:endParaRPr lang="en-US" sz="1800" kern="1200" dirty="0"/>
        </a:p>
      </dsp:txBody>
      <dsp:txXfrm>
        <a:off x="62127" y="3209971"/>
        <a:ext cx="2843018" cy="1996902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b="1" u="sng" kern="1200" dirty="0" smtClean="0">
              <a:solidFill>
                <a:srgbClr val="002060"/>
              </a:solidFill>
            </a:rPr>
            <a:t>Instruction set</a:t>
          </a:r>
          <a:r>
            <a:rPr lang="en-US" sz="1800" kern="1200" dirty="0" smtClean="0"/>
            <a:t>, number of bits used to represent various data types,   I/O mechanisms, techniques for addressing memory</a:t>
          </a:r>
          <a:endParaRPr lang="en-US" sz="1800" kern="1200" dirty="0"/>
        </a:p>
      </dsp:txBody>
      <dsp:txXfrm>
        <a:off x="6487915" y="-28769"/>
        <a:ext cx="2161725" cy="1440242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u="sng" kern="1200" dirty="0" smtClean="0">
              <a:solidFill>
                <a:srgbClr val="002060"/>
              </a:solidFill>
            </a:rPr>
            <a:t>Attributes</a:t>
          </a:r>
          <a:r>
            <a:rPr lang="en-US" sz="1800" b="1" kern="1200" dirty="0" smtClean="0">
              <a:solidFill>
                <a:srgbClr val="0070C0"/>
              </a:solidFill>
            </a:rPr>
            <a:t> </a:t>
          </a:r>
          <a:r>
            <a:rPr lang="en-US" sz="1800" kern="1200" dirty="0" smtClean="0"/>
            <a:t>of a system visible to the programmer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Have a direct impact</a:t>
          </a:r>
          <a:r>
            <a:rPr lang="en-US" sz="1400" kern="1200" dirty="0" smtClean="0"/>
            <a:t>(affect)</a:t>
          </a:r>
          <a:r>
            <a:rPr lang="en-US" sz="1800" kern="1200" dirty="0" smtClean="0"/>
            <a:t> on the logical execution of a program</a:t>
          </a:r>
          <a:endParaRPr lang="en-US" sz="1800" kern="1200" dirty="0"/>
        </a:p>
      </dsp:txBody>
      <dsp:txXfrm>
        <a:off x="44432" y="64867"/>
        <a:ext cx="2339630" cy="1428144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  <a:endParaRPr lang="en-US" sz="1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91799" y="986799"/>
        <a:ext cx="1479479" cy="147947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4467921" y="986799"/>
        <a:ext cx="1479479" cy="147947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467921" y="2562921"/>
        <a:ext cx="1479479" cy="147947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891799" y="2562921"/>
        <a:ext cx="1479479" cy="147947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1-03T14:53:41.161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1328 168 0,'41'0'281,"-1"-41"-250,41 41-31,-41 0 16,41 0-16,-41 0 16,41 0-1,-41 0 1,0 0-16,1-40 16,-1 0-1,0 40 1,1 0-16,-1 0 0,0 0 0,0 0 15,41 0 1,-41 0 0,1 0-16,-1 0 0,0 0 0,1 0 15,-1 0-15,41 0 0,-41 0 0,0 0 16,41 0-16,0 0 0,-1 0 16,1 0-16,-41 0 0,41 0 15,-41 0-15,0 0 0,1 0 0,-1 0 16,0 0-16,41 0 0,-41 0 15,41 0-15,0 0 16,-41 0 15,41 0-15,-1 0 0,-40 0-1,41 0-15,-41 0 16,41 0 15,-41 0-15,1 0-16,-1 0 15,0 0-15,41 0 16,-41 0-16,41 0 16,0 0-1,-41 0 1,41 0-16,-41 0 15,40 0-15,-39 0 16,-1 0-16,0 0 16,1 0-16,39 0 15,1 0-15,-41 0 16,41 0 0,-41 0-1,1 0 1,-1 0-16,0 0 31,41 0 0,-1 40-15,-39-40 0,-1 0-16,0 0 15,1 0 1,39 0-1,-39 0 1,-1 0-16,0 0 16,41 0-16,-41 0 31,-40 40 156,0 1-187,-80-1 0,-1-40 0,0 0 16,-40 40-16,0 1 0,1-41 0,39 0 16,-80 0-16,40 0 0,-41 0 15,41 0-15,81 0 0,-40 0 0,-1 0 16,41 0-16,-41 0 0,41 0 16,-1 0-16,1 0 15,0 0-15,-1 0 0,1 0 16,0 0-16,-1 0 15,-39 0-15,39 0 16,-39 0-16,-1 0 0,41 0 0,-41 0 16,1 0-16,39 0 0,-39 0 0,-41 0 15,40 0-15,0 0 0,1 0 0,39 0 16,-39 0-16,39 0 0,-39 0 0,-1 0 16,41 0-16,0 0 15,-1 0-15,1 0 16,-41 0-1,41 0-15,-41 0 16,1 0-16,39 0 0,-39 0 16,-1 0-16,41 0 15,-41 0-15,41 0 0,-41 0 16,41 0-16,-41 0 0,1 0 16,39 0 46,122 0 16,-41 0-62,81 0-16,-40 0 0,0 0 0,39 0 15,42 0-15,-41 0 0,40 0 0,-80 0 16,80 0-16,-40 0 0,40 0 0,-80 0 16,80 0-16,-40 0 0,0 0 0,-40 0 15,39 0-15,1 0 0,0 0 0,-40 0 16,40 0-16,-40 0 0,-1 0 0,1 0 16,0 0-16,-41 0 0,40 0 0,1 0 15,-41 0-15,41 0 0,-41 0 16,41 0-16,-41 0 0,41 0 15,0 0-15,-41 0 0,41 0 16,-41 0-16,40 0 0,1 0 0,-41 0 16,41 0-16,0 0 0,-41 0 0,41 0 15,-41 0-15,0 0 16,1 0-16,-122 0 125,-40 0-125,-40 0 0,-1 0 16,-39 0-16,-1 0 0,-40 0 0,-40 0 15,0 0-15,80 0 0,1 0 0,-1 0 16,-40 0-16,41 0 0,39 0 15,-39 0-15,40 0 0,-1 0 0,82 0 16,-1 0-16,0 0 0,41 0 16,-41 0 15,1 0-15,201 0 124,-81 0-140,81 0 0,0 0 16,-40 0-16,40 0 0,40 0 0,-40 0 15,40 0-15,-80 0 0,80 0 0,847 80 16,-323-39-16,-241-41 0,-162 0 0,-80 40 16,80 0-16,-40-40 0,-121 0 0,0 0 15,0 0-15,-41 0 0,-80 41 125,0-1-109,-40-40-16,-41 40 0,1 1 16,-1-41-16,-40 0 0,-40 0 0,40 0 15,0 0-15,0 0 0,-524 0 0,80 0 16,82 0-16,160 0 0,-120 0 0,160 0 15,1 0-15,81 0 0,-1 0 0,0 0 16,81 0-16,0 0 0,81 0 0,-40 0 16,120 0 124,40 0-140,41 0 16,-40 0-16,80 0 0,-40 0 0,41 0 16,-82 0-16,81 0 0,-40 0 0,41 0 15,-41 0-15,0 0 0,0 0 0,40 0 16,-40 0-16,0 0 0,0 0 15,40 0-15,-40 0 0,40 0 0,-80 0 16,80 0-16,-80 0 0,-41 0 0,0 0 16,1 0-16,-1 0 0,-80 0 125,-1 0-110,-80 0-15,0 0 0,-40 0 16,40 0-16,0 0 0,0 0 0,-40 0 16,40 0-16,0 0 0,-806 0 0,322 0 15,202 0-15,40 0 0,161 0 0,-39 0 16,39 0-16,0 0 0,41 0 0,40 0 15,-40 0-15,80 0 0,1 0 0,-1 0 16,121 0 140,1 0-156,-1 0 16,0 0-16,1 0 0,39 0 0,-40 0 16,1 0-16,39 0 0,-39 0 15,-1 0-15,41 0 0,-1-41 0,-39 41 16,39 0-16,1 0 0,0 0 0,40 0 15,-1 0-15,-79 0 0,80 0 0,0 0 16,0 0-16,-41 0 0,1 0 0,0 0 16,-41 0-16,41 0 0,-41 0 0,40 0 15,-39 0-15,-1 0 0,41 0 0,-41 0 16,0 0-16,1 0 0,39 0 16,-39 0-16,39 0 0,1 0 0,-41 0 15,41 0-15,-41 0 0,0 0 0,41 0 16,-41 0-16,41 0 0,0 0 0,-41 0 15,0 0-15,41 0 0,-41 0 0,41 0 16,0 0-16,-1 0 0,-39 0 16,-1 0-16,0 0 0,0 0 0,41 0 15,0 0-15,-1 0 0,1 0 16,-41 0-16,41 0 0,-41 0 0,41 0 16,0 0-16,-41 0 0,41 0 0,-1 0 15,-40 0-15,41 0 0,0 0 0,-41 0 16,0 0-16,1 0 0,-1 0 15,41 0-15,-41 0 16,41 0-16,-41 0 0,41 0 16,-41 0-16,0 0 0,41 0 0,40 0 15,-41 0-15,1 0 0,0 0 0,-41 0 16,41 0-16,40 0 0,-41 0 0,1 0 16,-1 0-1,-39 0 1,-1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1-03T14:53:45.596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491 243 0,'81'0'78,"-41"0"-78,81 0 16,0 0-16,0 0 0,-41 0 15,82 0-15,-41 0 0,40 0 0,-40 0 16,0 0-16,0 0 0,40 0 0,-40 0 16,0 0-16,0 0 0,40 0 0,-40 0 15,40 0-15,-80 0 0,80 0 0,-40 0 16,41 0-16,-82 0 0,41 0 16,-40 0-1,-1 0-15,-80-41 16,41 41-16,-1 0 0,0 0 15,41 0-15,0 0 0,-41 0 0,0 0 16,1 0-16,39 0 16,1 0-1,-1 0-15,1 0 16,-41-40-16,41 0 47,-41 40-32,41 0 1,0 0-16,-41 0 16,0 0-16,1 0 15,-1 0-15,41 0 0,-1 0 16,-40 0-16,41 0 16,-41 0-16,41 0 15,0 0 1,-41 0-16,41 0 94,-41 0 77,-40 40-155,-81 0 0,1-40-16,39 0 15,-80 0-15,0 0 0,-40 0 0,81 0 16,-82 0-16,41 0 0,-40 0 0,40 0 16,0 0-16,0 0 0,-40 0 0,-484 0 15,40 0-15,242 0 0,81 0 0,80 0 16,41 0-16,0 0 0,40 0 15,40 0-15,1 0 0,39 41 16,41-1 62,41-40 16,39 0-94,1 0 0,40 0 0,40 0 16,-120 0-16,79 0 0,1 0 0,0 0 15,-40 0-15,80 0 0,-40 0 0,40 0 16,-40 0-16,0 0 0,0 0 0,41 0 15,442 0-15,-200 0 0,-203 0 0,-40 0 16,-40 0-16,-80 0 0,39 0 16,-120 0 77,-81 0-93,0 0 0,-40 0 16,80 0-16,-80 0 0,40 0 0,-40 0 16,-646 0-16,203 0 0,200 0 15,42-40-15,120-1 0,40 41 0,41 0 16,40 0-16,40 0 0,-40 0 0,0 0 16,0 0-16,81 0 0,-41 0 0,41 0 15,121 0 95,-1-40-110,1 0 0,40 40 0,0 0 15,40 0-15,-80 0 0,80 0 0,645 0 16,-161 0-16,-161 0 0,-81 0 0,-40 0 15,41 0-15,-82 0 0,-40 0 0,-40 0 16,-40 0-16,-81 0 0,0 0 0,0 0 16,-41 0-16,-120 0 62,0 0-62,-81 0 0,0 0 16,0 0-16,0 0 0,-40 0 15,40 0-15,-41 0 0,-483 0 0,40 0 16,122 0-16,79 0 0,42 0 0,79 0 16,1 0-16,0 0 0,80 0 0,1 0 15,40 0-15,40 0 0,201 0 94,-39-40-94,79 40 0,1 0 0,41 0 16,-82 0-16,82 0 0,-41 0 0,40 0 15,-81 0-15,606 0 0,-162 0 0,-81 0 16,-241 0-16,80 40 0,-40-40 0,-40 0 16,-1 0-16,-39 0 0,-41 0 0,-41 0 15,1 0-15,-81 40 63,-40 0-48,-41-40-15,-40 0 0,40 0 0,-40 0 16,-40 0-16,0 0 0,40 0 0,0 0 16,0 0-16,-40 0 0,-726 0 0,403 0 15,202 0-15,120 0 0,122 0 47,80 0-31,1 0-16,80 0 0,0 0 15,0 0-15,-41 41 0,81-1 0,-40-40 16,41 0-16,-41 0 0,0 0 0,564 0 16,-282 0-16,-121 40 0,1 1 0,-122-41 15,-40 0-15,80 40 0,-80 41 0,0-41 16,-201-40 62,-1 0-62,-40 0-16,0 0 0,-40 0 0,80 0 15,-80 0-15,40 0 0,-40 0 0,40 0 16,0 0-16,0 0 0,-40 0 0,40 0 15,40 0-15,121 0 32,81 0-32,0 0 15,121 0-15,-40 0 0,-1 0 0,1 0 16,40 0-16,-41 0 0,1 0 0,-41 0 16,1 0-16,-1 0 0,-81 0 0,-39 0 62,-82 0-62,1 0 16,0 0-16,-41 0 0,1 0 0,-1 0 15,0 0-15,-40 0 0,41 0 0,-82 0 16,41 0-16,-40 0 0,40 0 0,0 0 16,0 0-16,-40 0 0,40 0 15,-40 0-15,80 0 0,-80 0 0,-283 0 16,162 0-16,161 0 0,0 0 0,0 0 15,81 0-15,80 0 63,41 0-47,0 0-16,-1-40 15,-39 40-15,-122 0 78,0 0-78,1 0 16,-41 0-16,-41 0 0,42 0 0,-42 0 16,82 0-16,-82 0 0,41 0 0,-40 0 15,81 0-15,-82 0 0,-483 0 0,202 0 16,241 0-16,81 0 0,202 0 62,-41 0-62,41 0 0,-1 0 0,1 0 16,0 0-16,-1-41 0,-39 1 0,80 40 16,-1 0-16,1 0 0,-80 0 0,80 0 15,0 0-15,-41 0 0,41 0 0,0 0 16,0 0-16,40 0 0,-80 0 0,80 0 15,-40 0-15,41 0 0,-82 0 0,1 0 16,-1 0-16,-39 0 0,-82 0 94,1 0-94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Prepared by Thân</a:t>
            </a:r>
            <a:r>
              <a:rPr lang="en-US" baseline="0" dirty="0" smtClean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Sequence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toán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):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dãy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số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chuỗi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Logic :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mạch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Sequencing Logic: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Mạch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điện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tuần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tự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hóa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Terminologies</a:t>
            </a:r>
            <a:endParaRPr lang="en-US" b="0" u="none" dirty="0" smtClean="0"/>
          </a:p>
          <a:p>
            <a:r>
              <a:rPr lang="en-US" b="0" u="none" dirty="0" smtClean="0"/>
              <a:t>In general terms: </a:t>
            </a:r>
            <a:r>
              <a:rPr lang="en-US" b="0" u="none" dirty="0" err="1" smtClean="0"/>
              <a:t>diễn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đạt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ngắn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gọn</a:t>
            </a:r>
            <a:endParaRPr lang="en-US" b="0" u="none" baseline="0" dirty="0" smtClean="0"/>
          </a:p>
          <a:p>
            <a:r>
              <a:rPr lang="en-US" b="0" u="none" baseline="0" dirty="0" smtClean="0"/>
              <a:t>Briefly define: </a:t>
            </a:r>
            <a:r>
              <a:rPr lang="en-US" b="0" u="none" baseline="0" dirty="0" err="1" smtClean="0"/>
              <a:t>Định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nghĩa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ngắn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gọn</a:t>
            </a:r>
            <a:endParaRPr lang="en-US" b="0" u="none" baseline="0" dirty="0" smtClean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resources.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Modified by Thân</a:t>
            </a:r>
            <a:r>
              <a:rPr lang="en-GB" baseline="0" dirty="0" smtClean="0"/>
              <a:t> Văn Sử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another.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5.w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4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downloads.com/win8-masm-64.html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Introduction to </a:t>
            </a:r>
            <a:br>
              <a:rPr lang="en-GB" sz="3600" dirty="0" smtClean="0"/>
            </a:br>
            <a:r>
              <a:rPr lang="en-GB" sz="3600" dirty="0"/>
              <a:t>Computer </a:t>
            </a:r>
            <a:r>
              <a:rPr lang="en-GB" sz="3600" dirty="0" smtClean="0"/>
              <a:t>Organization and Architecture (</a:t>
            </a:r>
            <a:r>
              <a:rPr lang="en-GB" sz="3600" smtClean="0"/>
              <a:t>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Exercises (E)	             30 %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the lab, assignments to submit via CMS, and do more exercises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William Stallings, Computer </a:t>
            </a:r>
            <a:r>
              <a:rPr lang="en-GB" dirty="0"/>
              <a:t>Organization </a:t>
            </a:r>
            <a:r>
              <a:rPr lang="en-GB" dirty="0" smtClean="0"/>
              <a:t> and  Architecture. 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 What is a </a:t>
            </a:r>
            <a:r>
              <a:rPr lang="en-US" sz="2400" u="sng" dirty="0" smtClean="0">
                <a:solidFill>
                  <a:schemeClr val="tx1"/>
                </a:solidFill>
              </a:rPr>
              <a:t>hierachical system</a:t>
            </a:r>
            <a:r>
              <a:rPr lang="en-US" sz="2400" dirty="0" smtClean="0">
                <a:solidFill>
                  <a:schemeClr val="tx1"/>
                </a:solidFill>
              </a:rPr>
              <a:t>? (</a:t>
            </a:r>
            <a:r>
              <a:rPr lang="en-US" sz="2400" dirty="0" err="1" smtClean="0">
                <a:solidFill>
                  <a:schemeClr val="tx1"/>
                </a:solidFill>
              </a:rPr>
              <a:t>Hệ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thống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phân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cấp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System</a:t>
            </a:r>
            <a:r>
              <a:rPr lang="en-US" dirty="0" smtClean="0"/>
              <a:t>: an assemblage of related parts in which there exists an operating mechanism.</a:t>
            </a:r>
          </a:p>
          <a:p>
            <a:r>
              <a:rPr lang="en-US" u="sng" dirty="0" smtClean="0"/>
              <a:t>Hierarchical system</a:t>
            </a:r>
            <a:r>
              <a:rPr lang="en-US" dirty="0" smtClean="0"/>
              <a:t>: a system in which each part have a level but without a like or </a:t>
            </a:r>
            <a:r>
              <a:rPr lang="en-US" u="sng" dirty="0" smtClean="0"/>
              <a:t>equal (</a:t>
            </a:r>
            <a:r>
              <a:rPr lang="en-US" u="sng" dirty="0" err="1" smtClean="0"/>
              <a:t>bằng</a:t>
            </a:r>
            <a:r>
              <a:rPr lang="en-US" u="sng" dirty="0" smtClean="0"/>
              <a:t> </a:t>
            </a:r>
            <a:r>
              <a:rPr lang="en-US" u="sng" dirty="0" err="1" smtClean="0"/>
              <a:t>nhau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1.2- Structure and functions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 smtClean="0">
                <a:solidFill>
                  <a:schemeClr val="tx1"/>
                </a:solidFill>
              </a:rPr>
              <a:t>without </a:t>
            </a:r>
            <a:r>
              <a:rPr lang="en-GB" dirty="0" smtClean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Architecture has survived to this day as the architecture of IBM’s mainframe </a:t>
            </a:r>
            <a:r>
              <a:rPr lang="en-GB" smtClean="0">
                <a:solidFill>
                  <a:schemeClr val="tx1"/>
                </a:solidFill>
              </a:rPr>
              <a:t>product line</a:t>
            </a:r>
          </a:p>
          <a:p>
            <a:r>
              <a:rPr lang="en-GB" smtClean="0">
                <a:solidFill>
                  <a:schemeClr val="tx1"/>
                </a:solidFill>
              </a:rPr>
              <a:t>More details: </a:t>
            </a:r>
            <a:r>
              <a:rPr lang="en-US" smtClean="0">
                <a:hlinkClick r:id="rId3"/>
              </a:rPr>
              <a:t>https://en.wikipedia.org/wiki/IBM_System/370</a:t>
            </a: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Hardware </a:t>
            </a:r>
            <a:br>
              <a:rPr lang="en-US" dirty="0" smtClean="0"/>
            </a:br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the Computer item in the Start Menu</a:t>
            </a:r>
          </a:p>
          <a:p>
            <a:r>
              <a:rPr lang="en-US" dirty="0" smtClean="0"/>
              <a:t>Choose Properties</a:t>
            </a:r>
          </a:p>
          <a:p>
            <a:r>
              <a:rPr lang="en-US" dirty="0" smtClean="0"/>
              <a:t>You can see information about the CPU, Ram capacity, OS</a:t>
            </a:r>
          </a:p>
          <a:p>
            <a:r>
              <a:rPr lang="en-US" dirty="0" smtClean="0"/>
              <a:t>Choose the item  </a:t>
            </a:r>
          </a:p>
          <a:p>
            <a:r>
              <a:rPr lang="en-US" dirty="0" smtClean="0"/>
              <a:t>Choose the tag </a:t>
            </a:r>
            <a:r>
              <a:rPr lang="en-US" b="1" dirty="0" smtClean="0"/>
              <a:t>Hardware </a:t>
            </a:r>
            <a:r>
              <a:rPr lang="en-US" dirty="0" smtClean="0"/>
              <a:t>in the </a:t>
            </a:r>
            <a:r>
              <a:rPr lang="en-US" b="1" dirty="0" smtClean="0"/>
              <a:t>System Properties </a:t>
            </a:r>
            <a:r>
              <a:rPr lang="en-US" dirty="0" smtClean="0"/>
              <a:t>window </a:t>
            </a:r>
          </a:p>
          <a:p>
            <a:r>
              <a:rPr lang="en-US" dirty="0" smtClean="0"/>
              <a:t>Click the button </a:t>
            </a:r>
            <a:r>
              <a:rPr lang="en-US" b="1" dirty="0" smtClean="0"/>
              <a:t>Device Manager</a:t>
            </a:r>
          </a:p>
          <a:p>
            <a:r>
              <a:rPr lang="en-US" dirty="0" smtClean="0"/>
              <a:t>Expand the item </a:t>
            </a:r>
            <a:r>
              <a:rPr lang="en-US" b="1" dirty="0" smtClean="0"/>
              <a:t>Processors</a:t>
            </a:r>
            <a:r>
              <a:rPr lang="en-US" dirty="0" smtClean="0"/>
              <a:t> in the  Device Manager window you can see information about processors in your computer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26" y="3643314"/>
            <a:ext cx="2759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Who are interested  in computers with  architectral look?</a:t>
            </a:r>
          </a:p>
          <a:p>
            <a:r>
              <a:rPr lang="en-US" sz="2800" smtClean="0"/>
              <a:t>Who are interested  in computers with  organizational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way in which components relate to each other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 </a:t>
            </a:r>
            <a:r>
              <a:rPr lang="en-US" sz="1800" b="1" dirty="0" smtClean="0"/>
              <a:t>Modularity</a:t>
            </a:r>
            <a:r>
              <a:rPr lang="en-US" sz="1800" dirty="0" smtClean="0"/>
              <a:t> is the degree to which a system's components may be separated and recombined</a:t>
            </a:r>
          </a:p>
          <a:p>
            <a:r>
              <a:rPr lang="en-US" sz="1800" b="1" dirty="0" smtClean="0"/>
              <a:t>Module</a:t>
            </a:r>
            <a:r>
              <a:rPr lang="en-US" sz="1800" dirty="0" smtClean="0"/>
              <a:t> is a specific discrete thing/named code/circuit which has it’s own function to use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Viết tay 1"/>
              <p14:cNvContentPartPr/>
              <p14:nvPr/>
            </p14:nvContentPartPr>
            <p14:xfrm>
              <a:off x="4108280" y="1507137"/>
              <a:ext cx="2481480" cy="242640"/>
            </p14:xfrm>
          </p:contentPart>
        </mc:Choice>
        <mc:Fallback xmlns="">
          <p:pic>
            <p:nvPicPr>
              <p:cNvPr id="2" name="Viết tay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400" y="1411017"/>
                <a:ext cx="2577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Viết tay 2"/>
              <p14:cNvContentPartPr/>
              <p14:nvPr/>
            </p14:nvContentPartPr>
            <p14:xfrm>
              <a:off x="4206560" y="2989617"/>
              <a:ext cx="2174760" cy="191880"/>
            </p14:xfrm>
          </p:contentPart>
        </mc:Choice>
        <mc:Fallback xmlns="">
          <p:pic>
            <p:nvPicPr>
              <p:cNvPr id="3" name="Viết tay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8680" y="2893497"/>
                <a:ext cx="2270520" cy="38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2762147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 smtClean="0"/>
              <a:t>A computer can perform four basic functions:</a:t>
            </a:r>
            <a:endParaRPr lang="en-US" sz="900" dirty="0" smtClean="0"/>
          </a:p>
          <a:p>
            <a:pPr marL="228600" indent="-228600">
              <a:buFont typeface="Wingdings" pitchFamily="2" charset="2"/>
              <a:buChar char="n"/>
            </a:pPr>
            <a:endParaRPr lang="en-US" sz="6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Control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Apparatus: Things provided as means to some end (peripherals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Practical &amp;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the </a:t>
            </a:r>
            <a:r>
              <a:rPr lang="en-US" sz="2800" b="1" dirty="0" smtClean="0"/>
              <a:t>Notepad </a:t>
            </a:r>
            <a:r>
              <a:rPr lang="en-US" sz="2800" dirty="0" smtClean="0"/>
              <a:t>application</a:t>
            </a:r>
          </a:p>
          <a:p>
            <a:r>
              <a:rPr lang="en-US" sz="2800" dirty="0" smtClean="0"/>
              <a:t>Input text to this application</a:t>
            </a:r>
          </a:p>
          <a:p>
            <a:r>
              <a:rPr lang="en-US" sz="2800" dirty="0" smtClean="0"/>
              <a:t>Minimize the </a:t>
            </a:r>
            <a:r>
              <a:rPr lang="en-US" sz="2800" b="1" dirty="0" smtClean="0"/>
              <a:t>Notepad</a:t>
            </a:r>
            <a:r>
              <a:rPr lang="en-US" sz="2800" dirty="0" smtClean="0"/>
              <a:t> window and all opened windows to the task bar</a:t>
            </a:r>
          </a:p>
          <a:p>
            <a:r>
              <a:rPr lang="en-US" sz="2800" dirty="0" smtClean="0"/>
              <a:t>Type the keyboard the text: “I hate you”</a:t>
            </a:r>
          </a:p>
          <a:p>
            <a:r>
              <a:rPr lang="en-US" sz="2800" dirty="0" smtClean="0"/>
              <a:t>Give your explanation about  things happened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	   </a:t>
            </a:r>
            <a:r>
              <a:rPr lang="en-GB" dirty="0" smtClean="0"/>
              <a:t>(</a:t>
            </a:r>
            <a:r>
              <a:rPr lang="en-GB" dirty="0"/>
              <a:t>a)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Data movement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	   </a:t>
            </a:r>
            <a:r>
              <a:rPr lang="en-GB" dirty="0" smtClean="0"/>
              <a:t>(</a:t>
            </a:r>
            <a:r>
              <a:rPr lang="en-GB" dirty="0"/>
              <a:t>b</a:t>
            </a:r>
            <a:r>
              <a:rPr lang="en-GB" dirty="0" smtClean="0"/>
              <a:t>) </a:t>
            </a:r>
            <a:br>
              <a:rPr lang="en-GB" dirty="0" smtClean="0"/>
            </a:br>
            <a:r>
              <a:rPr lang="en-GB" dirty="0" smtClean="0"/>
              <a:t>      Data storage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External</a:t>
            </a:r>
          </a:p>
          <a:p>
            <a:r>
              <a:rPr kumimoji="1" lang="en-US" dirty="0" smtClean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Building block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Why data from an external device can not move to storage automatically?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z="2889" smtClean="0"/>
              <a:t>               </a:t>
            </a:r>
            <a:r>
              <a:rPr lang="en-GB" sz="2889" dirty="0" smtClean="0"/>
              <a:t>(</a:t>
            </a:r>
            <a:r>
              <a:rPr lang="en-GB" sz="2889" dirty="0"/>
              <a:t>c)</a:t>
            </a: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Data movement</a:t>
            </a:r>
            <a:endParaRPr lang="en-GB" sz="2889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Building block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Open the Calculator to compute some numeric operations. Give your explanation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Operations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 (</a:t>
            </a:r>
            <a:r>
              <a:rPr lang="en-GB" dirty="0"/>
              <a:t>d)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Control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1+2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+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Try to verify</a:t>
            </a:r>
            <a:endParaRPr lang="en-US"/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Hardware </a:t>
            </a:r>
            <a:br>
              <a:rPr lang="en-US" dirty="0" smtClean="0"/>
            </a:br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Tyoe</a:t>
            </a:r>
            <a:r>
              <a:rPr lang="en-US" dirty="0" smtClean="0"/>
              <a:t> </a:t>
            </a:r>
            <a:r>
              <a:rPr lang="en-US" b="1" dirty="0" err="1" smtClean="0"/>
              <a:t>Ctrll</a:t>
            </a:r>
            <a:r>
              <a:rPr lang="en-US" b="1" dirty="0" smtClean="0"/>
              <a:t> + Alt + Delete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Start Task Manager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Windows Task</a:t>
            </a:r>
            <a:r>
              <a:rPr lang="en-US" dirty="0" smtClean="0"/>
              <a:t> </a:t>
            </a:r>
            <a:r>
              <a:rPr lang="en-US" b="1" dirty="0" smtClean="0"/>
              <a:t>Manager</a:t>
            </a:r>
            <a:r>
              <a:rPr lang="en-US" dirty="0" smtClean="0"/>
              <a:t> window,  </a:t>
            </a:r>
          </a:p>
          <a:p>
            <a:pPr lvl="1"/>
            <a:r>
              <a:rPr lang="en-US" dirty="0" smtClean="0"/>
              <a:t>Choose the tab </a:t>
            </a:r>
            <a:r>
              <a:rPr lang="en-US" b="1" dirty="0" smtClean="0"/>
              <a:t>Applications</a:t>
            </a:r>
            <a:r>
              <a:rPr lang="en-US" dirty="0" smtClean="0"/>
              <a:t>, count number of running applications</a:t>
            </a:r>
          </a:p>
          <a:p>
            <a:pPr lvl="1"/>
            <a:r>
              <a:rPr lang="en-US" dirty="0" smtClean="0"/>
              <a:t>Choose the tab </a:t>
            </a:r>
            <a:r>
              <a:rPr lang="en-US" b="1" dirty="0" smtClean="0"/>
              <a:t>Processes</a:t>
            </a:r>
            <a:endParaRPr lang="en-US" dirty="0" smtClean="0"/>
          </a:p>
          <a:p>
            <a:pPr lvl="1"/>
            <a:r>
              <a:rPr lang="en-US" dirty="0" smtClean="0"/>
              <a:t>Click the button </a:t>
            </a:r>
            <a:r>
              <a:rPr lang="en-US" b="1" dirty="0" smtClean="0"/>
              <a:t>Show processes from all users</a:t>
            </a:r>
            <a:r>
              <a:rPr lang="en-US" dirty="0" smtClean="0"/>
              <a:t> at the bottom of the window, count number of running processes. </a:t>
            </a:r>
          </a:p>
          <a:p>
            <a:r>
              <a:rPr lang="en-US" dirty="0" smtClean="0"/>
              <a:t>You knew number of processors in your computer and number of running processes. </a:t>
            </a:r>
          </a:p>
          <a:p>
            <a:pPr lvl="1"/>
            <a:r>
              <a:rPr lang="en-US" dirty="0" smtClean="0"/>
              <a:t>In average, how many processes are executed by one processor? </a:t>
            </a:r>
          </a:p>
          <a:p>
            <a:pPr lvl="1"/>
            <a:r>
              <a:rPr lang="en-US" dirty="0" smtClean="0"/>
              <a:t>How some processes can run on one processor?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 smtClean="0">
                <a:solidFill>
                  <a:schemeClr val="tx1"/>
                </a:solidFill>
              </a:rPr>
              <a:t>CPU</a:t>
            </a:r>
            <a:r>
              <a:rPr lang="en-US" sz="2400" dirty="0" smtClean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Main Memory</a:t>
            </a:r>
            <a:r>
              <a:rPr lang="en-US" sz="2400" dirty="0" smtClean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I/O</a:t>
            </a:r>
            <a:r>
              <a:rPr lang="en-US" sz="2400" dirty="0" smtClean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System Interconnection</a:t>
            </a:r>
            <a:r>
              <a:rPr lang="en-US" sz="2400" dirty="0" smtClean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of the computer: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smtClean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br>
              <a:rPr lang="en-US" dirty="0" smtClean="0"/>
            </a:br>
            <a:r>
              <a:rPr lang="en-US" sz="2800" dirty="0" smtClean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 smtClean="0"/>
              <a:t>1.1 What, in general terms, is the distinction between computer organization and computer architecture? </a:t>
            </a:r>
          </a:p>
          <a:p>
            <a:r>
              <a:rPr lang="en-US" sz="2400" dirty="0" smtClean="0"/>
              <a:t>1.2 What, in general terms, is the distinction between computer structure and computer function? </a:t>
            </a:r>
          </a:p>
          <a:p>
            <a:r>
              <a:rPr lang="en-US" sz="2400" dirty="0" smtClean="0"/>
              <a:t>1.3 What are the four main functions of a computer? </a:t>
            </a:r>
          </a:p>
          <a:p>
            <a:r>
              <a:rPr lang="en-US" sz="2400" dirty="0" smtClean="0"/>
              <a:t>1.4 List and briefly define the main structural components of a computer. </a:t>
            </a:r>
          </a:p>
          <a:p>
            <a:r>
              <a:rPr lang="en-US" sz="2400" dirty="0" smtClean="0"/>
              <a:t>1.5 List and briefly define the main structural components of a processor.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</a:t>
            </a:r>
            <a:r>
              <a:rPr lang="en-US" sz="2400" dirty="0" smtClean="0">
                <a:hlinkClick r:id="rId3"/>
              </a:rPr>
              <a:t>COA9e</a:t>
            </a:r>
            <a:r>
              <a:rPr lang="en-US" sz="2400" dirty="0">
                <a:hlinkClick r:id="rId3"/>
              </a:rPr>
              <a:t>.html</a:t>
            </a:r>
            <a:endParaRPr lang="en-US" sz="2400" dirty="0" smtClean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of interest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for courses that use the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rrata </a:t>
            </a:r>
            <a:r>
              <a:rPr lang="en-US" sz="2000" dirty="0">
                <a:solidFill>
                  <a:schemeClr val="tx1"/>
                </a:solidFill>
              </a:rPr>
              <a:t>list for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nformation </a:t>
            </a:r>
            <a:r>
              <a:rPr lang="en-US" sz="2000" dirty="0">
                <a:solidFill>
                  <a:schemeClr val="tx1"/>
                </a:solidFill>
              </a:rPr>
              <a:t>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COA be studied?</a:t>
            </a:r>
            <a:br>
              <a:rPr lang="en-US" dirty="0" smtClean="0"/>
            </a:br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http://www.masm32.com/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http://www.windows8downloads.com/win8-masm-64.html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MASM 64( Important):</a:t>
            </a:r>
            <a:r>
              <a:rPr lang="en-US" sz="1800" dirty="0" smtClean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Chapter 12: Instruction Sets: Characteristics and Functions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Chapter 13: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95373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16: Instruction-Level Parallelism and </a:t>
            </a:r>
            <a:r>
              <a:rPr lang="en-US" sz="2800" u="sng" dirty="0" smtClean="0">
                <a:solidFill>
                  <a:schemeClr val="tx1"/>
                </a:solidFill>
              </a:rPr>
              <a:t>Superscalar Processors </a:t>
            </a:r>
            <a:r>
              <a:rPr lang="en-US" sz="2800" i="1" u="sng" dirty="0" smtClean="0">
                <a:solidFill>
                  <a:schemeClr val="tx1"/>
                </a:solidFill>
              </a:rPr>
              <a:t>(</a:t>
            </a:r>
            <a:r>
              <a:rPr lang="en-US" sz="2800" i="1" u="sng" dirty="0" err="1" smtClean="0">
                <a:solidFill>
                  <a:schemeClr val="tx1"/>
                </a:solidFill>
              </a:rPr>
              <a:t>Siêu</a:t>
            </a:r>
            <a:r>
              <a:rPr lang="en-US" sz="2800" i="1" u="sng" dirty="0" smtClean="0">
                <a:solidFill>
                  <a:schemeClr val="tx1"/>
                </a:solidFill>
              </a:rPr>
              <a:t> </a:t>
            </a:r>
            <a:r>
              <a:rPr lang="en-US" sz="2800" i="1" u="sng" dirty="0" err="1" smtClean="0">
                <a:solidFill>
                  <a:schemeClr val="tx1"/>
                </a:solidFill>
              </a:rPr>
              <a:t>vô</a:t>
            </a:r>
            <a:r>
              <a:rPr lang="en-US" sz="2800" i="1" u="sng" dirty="0" smtClean="0">
                <a:solidFill>
                  <a:schemeClr val="tx1"/>
                </a:solidFill>
              </a:rPr>
              <a:t> </a:t>
            </a:r>
            <a:r>
              <a:rPr lang="en-US" sz="2800" i="1" u="sng" dirty="0" err="1" smtClean="0">
                <a:solidFill>
                  <a:schemeClr val="tx1"/>
                </a:solidFill>
              </a:rPr>
              <a:t>hướng</a:t>
            </a:r>
            <a:r>
              <a:rPr lang="en-US" sz="2800" i="1" u="sng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See it on CMS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8148</TotalTime>
  <Words>3178</Words>
  <Application>Microsoft Office PowerPoint</Application>
  <PresentationFormat>Trình chiếu Trên màn hình (4:3)</PresentationFormat>
  <Paragraphs>460</Paragraphs>
  <Slides>34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Introduction to  Computer Organization and Architecture (COA)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Data movement</vt:lpstr>
      <vt:lpstr>Operations        (d)  Control</vt:lpstr>
      <vt:lpstr>The  Computer </vt:lpstr>
      <vt:lpstr>Structure</vt:lpstr>
      <vt:lpstr>Bản trình bày PowerPoint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Nguyen Quy</cp:lastModifiedBy>
  <cp:revision>163</cp:revision>
  <dcterms:created xsi:type="dcterms:W3CDTF">2012-06-10T02:41:24Z</dcterms:created>
  <dcterms:modified xsi:type="dcterms:W3CDTF">2017-01-04T11:46:30Z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