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5.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30.xml" ContentType="application/vnd.openxmlformats-officedocument.presentationml.notesSlide+xml"/>
  <Override PartName="/ppt/comments/comment7.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8.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omments/comment9.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Quy" initials="NQ" lastIdx="13" clrIdx="0">
    <p:extLst>
      <p:ext uri="{19B8F6BF-5375-455C-9EA6-DF929625EA0E}">
        <p15:presenceInfo xmlns:p15="http://schemas.microsoft.com/office/powerpoint/2012/main" userId="d19b81aa04dce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6666FF"/>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04" autoAdjust="0"/>
    <p:restoredTop sz="71273" autoAdjust="0"/>
  </p:normalViewPr>
  <p:slideViewPr>
    <p:cSldViewPr>
      <p:cViewPr>
        <p:scale>
          <a:sx n="66" d="100"/>
          <a:sy n="66" d="100"/>
        </p:scale>
        <p:origin x="1188" y="-17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5T07:42:43.275" idx="2">
    <p:pos x="10" y="10"/>
    <p:text>Nếu 2 vế không thỏa mãn thì cứ Quy Ước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05T08:55:11.698" idx="4">
    <p:pos x="10" y="10"/>
    <p:text>*Vacuum tube: Đèn chân không
*Scale intergration: quy mô của sự liên hợp các bóng bán dẫn</p:text>
    <p:extLst mod="1">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1-05T09:21:53.826" idx="6">
    <p:pos x="10" y="10"/>
    <p:text>Accummualator: thanh ghi 
Chức năng: tính 1 phép toán tại 1 thời điểm</p:text>
    <p:extLst>
      <p:ext uri="{C676402C-5697-4E1C-873F-D02D1690AC5C}">
        <p15:threadingInfo xmlns:p15="http://schemas.microsoft.com/office/powerpoint/2012/main" timeZoneBias="-420"/>
      </p:ext>
    </p:extLst>
  </p:cm>
  <p:cm authorId="1" dt="2017-01-10T04:32:27.206" idx="8">
    <p:pos x="10" y="146"/>
    <p:text>capable of: có khả năng</p:text>
    <p:extLst>
      <p:ext uri="{C676402C-5697-4E1C-873F-D02D1690AC5C}">
        <p15:threadingInfo xmlns:p15="http://schemas.microsoft.com/office/powerpoint/2012/main" timeZoneBias="-42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1-05T09:39:06.557" idx="7">
    <p:pos x="10" y="10"/>
    <p:text>AC: chứa phép cộng và trừ
MQ: chứa phép nhân và chia
MBR: chứa địa chỉ và mã lệnh</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1-10T07:12:12.674" idx="9">
    <p:pos x="10" y="10"/>
    <p:text>transistor: là một vật có thể dẫn điện khi thỏa mãn đk</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1-10T07:30:22.242" idx="10">
    <p:pos x="10" y="10"/>
    <p:text>Moore's law: Xu Hướng được đóng nén sẽ tăng gấp đôi sau mỗi 18 tháng</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1-10T07:34:28.048" idx="11">
    <p:pos x="589" y="1369"/>
    <p:text>date rate from memory: tốc độ truyền từ bộ nhớ.</p:text>
    <p:extLst mod="1">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1-10T08:06:13.556" idx="12">
    <p:pos x="1992" y="3448"/>
    <p:text>Latency = Delay</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1-10T08:11:52.528" idx="13">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05C8DF49-FFDE-8A45-9AB9-B0194BD0B45F}" type="presOf" srcId="{30E0722D-81DE-C34D-AE26-4717CC2CCBCB}" destId="{8F6F069F-3B2A-D04B-83E9-79D44DE162D7}" srcOrd="0" destOrd="0" presId="urn:microsoft.com/office/officeart/2005/8/layout/hList6"/>
    <dgm:cxn modelId="{3E7F59A8-B541-6646-8798-9DCE0A0C43E3}" type="presOf" srcId="{E3628641-2417-B341-BDCC-47285D1F6C68}" destId="{654DFD37-2367-B448-A2F8-71AB755166DE}"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BE549E63-B706-6F47-A515-A2F0A3C50E3A}" srcId="{E3628641-2417-B341-BDCC-47285D1F6C68}" destId="{0253558E-FCA9-8244-A643-348797FAB9E4}" srcOrd="6" destOrd="0" parTransId="{32B013DD-780D-6142-B7B9-D80382F3EBF1}" sibTransId="{2267D7AE-C262-7943-AF02-1BDB495502E5}"/>
    <dgm:cxn modelId="{1576CD29-641A-C042-A365-A05A940DFFC0}" type="presOf" srcId="{0253558E-FCA9-8244-A643-348797FAB9E4}" destId="{38248C2E-AE25-8144-AD90-E1533BA57C3B}"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13A273BE-EA6C-0B4B-B31D-AE26A4E4E6A7}" type="presOf" srcId="{94375650-C888-3A44-A0C6-7E577AB21A98}" destId="{E3383C09-73C1-5D40-A98D-98CD09DF88CC}" srcOrd="0" destOrd="0" presId="urn:microsoft.com/office/officeart/2005/8/layout/hList6"/>
    <dgm:cxn modelId="{5B1F0076-2E5D-B04F-A8FE-BD1DC77FB8C0}" type="presOf" srcId="{F70BA48B-2A3D-B54F-B09E-5121C16CAC75}" destId="{87B18C8D-A7AF-7D4C-97BE-7296A4D1F7E4}"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D3D2F6B-2355-1A43-B3E8-10256B76F36D}" srcId="{E3628641-2417-B341-BDCC-47285D1F6C68}" destId="{F02483DA-7CF6-2E44-B9CE-17FFE286BC6E}" srcOrd="1" destOrd="0" parTransId="{1BEAAD57-4C0C-594A-96F5-EB1F0052E708}" sibTransId="{D7E2CAD3-7F92-3441-A93E-93633E8CD6F7}"/>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A336BB50-EDC7-7144-8652-E93A817AC929}" type="presOf" srcId="{C34CFD14-EBA2-3041-8306-270926D48E88}" destId="{41D4DD1D-B174-8F49-80E9-D6E0DD13203C}"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smtClean="0">
              <a:effectLst>
                <a:outerShdw blurRad="38100" dist="38100" dir="2700000" algn="tl">
                  <a:srgbClr val="000000">
                    <a:alpha val="43137"/>
                  </a:srgbClr>
                </a:outerShdw>
              </a:effectLst>
            </a:rPr>
            <a:t>1965, Gordon Moore</a:t>
          </a:r>
        </a:p>
        <a:p>
          <a:pPr rtl="0"/>
          <a:r>
            <a:rPr lang="en-US" smtClean="0">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smtClean="0">
              <a:effectLst>
                <a:outerShdw blurRad="38100" dist="38100" dir="2700000" algn="tl">
                  <a:srgbClr val="000000">
                    <a:alpha val="43137"/>
                  </a:srgbClr>
                </a:outerShdw>
              </a:effectLst>
            </a:rPr>
            <a:t>Observed number of transistors that could be put on a single chip was doubling every year</a:t>
          </a:r>
          <a:endParaRPr lang="en-US" sz="2400"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B932485B-FF0B-D548-8F89-799C03284F8F}" srcId="{7F79720F-E377-5344-9A85-AFB0F93B85CF}" destId="{9A9FCB9E-A1F1-0F41-9552-36D8BD5C236C}" srcOrd="3" destOrd="0" parTransId="{C794FD44-F705-8245-BF16-E06D99C2C8F9}" sibTransId="{748BA313-798C-9640-8B3E-9FD17EBB82E1}"/>
    <dgm:cxn modelId="{713E7D03-B055-FB42-8E27-EC1D78EA836A}" srcId="{D2585831-502D-374B-A192-B7BABC6D4047}" destId="{7F79720F-E377-5344-9A85-AFB0F93B85CF}" srcOrd="2" destOrd="0" parTransId="{933050AB-57FE-6E4F-A535-D08658AB3A89}" sibTransId="{2A2AA238-1DFB-F64F-94B6-D6F5F0EE73CB}"/>
    <dgm:cxn modelId="{32C37194-35F8-2541-9E02-C3C6962857BC}" type="presOf" srcId="{5BBA2911-4874-C74E-85E2-4C5F8F6462D9}" destId="{91813869-71C4-7749-AA7F-6F71B8046448}" srcOrd="0" destOrd="0" presId="urn:microsoft.com/office/officeart/2005/8/layout/target2"/>
    <dgm:cxn modelId="{11AAA65A-544E-9C48-B494-C30A31DF58D4}" srcId="{7F79720F-E377-5344-9A85-AFB0F93B85CF}" destId="{AEAA4B00-9826-6C43-9661-FBB2B391EB8C}" srcOrd="4" destOrd="0" parTransId="{F60696E8-1AFF-4242-AFEC-48F064D37990}" sibTransId="{014429E6-A74A-D14D-9C28-1650F2B9EF4E}"/>
    <dgm:cxn modelId="{4847154F-8122-E545-BFE9-FE0D2254CA64}" srcId="{F661BF27-3B17-DD40-95C5-81C23D7C8061}" destId="{BAD1B133-3FB4-464C-A351-6F91810CD99E}" srcOrd="0" destOrd="0" parTransId="{736A4E65-B531-E547-B202-8F8898FAB6E9}" sibTransId="{86F678DF-B5F7-8C4B-8A6C-FD1FE14096F1}"/>
    <dgm:cxn modelId="{C878F039-0BE5-7B4C-A238-12542864A3CD}" srcId="{D2585831-502D-374B-A192-B7BABC6D4047}" destId="{F661BF27-3B17-DD40-95C5-81C23D7C8061}" srcOrd="1" destOrd="0" parTransId="{CE9AFAC9-BEB6-734D-8EE3-122E2573F04B}" sibTransId="{0AA3D669-0874-F54C-9B68-AB116181B3C4}"/>
    <dgm:cxn modelId="{E9DC3949-8189-614E-8E34-61CF92626D2A}" type="presOf" srcId="{D2585831-502D-374B-A192-B7BABC6D4047}" destId="{4AE73C61-08A4-BB42-923D-F4637248A0CC}"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0B35203-E1EA-1F4F-9021-D80D2FC50ABF}" type="presOf" srcId="{9083D836-F9C2-FD40-994A-FBDB3E6A01B7}" destId="{5C554690-5023-454D-81BF-0F8EF7FE64E8}"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9BBBC5F-A9F5-6C4B-A81B-56A2BD7B9031}" srcId="{7F79720F-E377-5344-9A85-AFB0F93B85CF}" destId="{52E6D3D1-ABE1-3940-A3F1-FD380C960DD1}" srcOrd="2" destOrd="0" parTransId="{B50FECC3-7EE9-3F44-B903-D1E4F55A26F2}" sibTransId="{02C9860E-AA50-844C-A097-78F218E24063}"/>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2C9A8C07-B658-9D4D-BE2E-E9C07797103D}" srcId="{D2585831-502D-374B-A192-B7BABC6D4047}" destId="{9083D836-F9C2-FD40-994A-FBDB3E6A01B7}" srcOrd="0" destOrd="0" parTransId="{BEC757D0-ECF8-C74C-9713-97041B080D64}" sibTransId="{8036F8FD-772A-904A-A70C-A16E59E6D5BD}"/>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6239CC0B-794B-3149-9C10-B0198AC8F816}" type="presOf" srcId="{AEAA4B00-9826-6C43-9661-FBB2B391EB8C}" destId="{A184587C-4EF5-0248-B0F8-E4E73CF3787B}" srcOrd="0" destOrd="0" presId="urn:microsoft.com/office/officeart/2005/8/layout/target2"/>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348BF8BD-1A08-4645-A887-68EADAD8A464}" srcId="{3271F505-C3FF-754B-908B-494AD0E2A605}" destId="{2026C043-D031-5640-8E56-22C54ED33342}" srcOrd="3" destOrd="0" parTransId="{DCEF23BA-964B-CA45-961E-2A94EC5CC5FE}" sibTransId="{223A53D8-C58D-9F40-A10B-F52EB18B1370}"/>
    <dgm:cxn modelId="{ABA10A12-75E6-2A42-9D07-3A96EE056503}" type="presOf" srcId="{8AF4DBE5-D1CE-DD4C-9CE4-60DD5602C7CA}" destId="{9295D34B-13D6-E143-8FAA-4C45DFED13EF}" srcOrd="1" destOrd="0" presId="urn:microsoft.com/office/officeart/2005/8/layout/process4"/>
    <dgm:cxn modelId="{14B5DD6A-E95B-1448-B3C5-A789EE383C0F}" type="presOf" srcId="{817284ED-408B-1142-8761-CBD62D7F989C}" destId="{BCDEB9CC-91F2-B04C-BF78-8C8FAC34A974}"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A551593D-4A34-AE43-8D5D-FF989CBA947B}" type="presOf" srcId="{0CEB27C1-112D-8A4D-9AAB-F203F016997D}" destId="{EE39DE1C-6487-F644-B0FB-514DFD9A6203}" srcOrd="1" destOrd="0" presId="urn:microsoft.com/office/officeart/2005/8/layout/process4"/>
    <dgm:cxn modelId="{4C8444A2-6668-6049-BAEB-FF1AB406E843}" type="presOf" srcId="{2026C043-D031-5640-8E56-22C54ED33342}" destId="{23FFA982-4016-B24A-AD76-E71171B95C2B}" srcOrd="0" destOrd="0" presId="urn:microsoft.com/office/officeart/2005/8/layout/process4"/>
    <dgm:cxn modelId="{AC1503ED-51AF-A74E-B627-49CBDE6C0E0E}" type="presOf" srcId="{CA3D650F-52D7-2F4F-96C0-F0B31CBB53DA}" destId="{02DEDF47-B60B-174C-B68D-9085A3F1AB6A}" srcOrd="0"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B6D3633A-3115-224F-BE96-23EAD3EC9589}" type="presOf" srcId="{6834AEE2-8096-5B4C-9533-188046F45A57}" destId="{22D687DF-5A41-C04B-83B2-990819124270}"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075860D2-9471-AF46-A47A-02B00AE99BB5}" type="presOf" srcId="{8AF4DBE5-D1CE-DD4C-9CE4-60DD5602C7CA}" destId="{AE2C2B1E-BC40-EA4C-8659-D1805A6BB825}"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D7663D01-0AFF-1144-8F20-B3F30BD3A7F8}" srcId="{8AF4DBE5-D1CE-DD4C-9CE4-60DD5602C7CA}" destId="{CA3D650F-52D7-2F4F-96C0-F0B31CBB53DA}" srcOrd="0" destOrd="0" parTransId="{A66D4ECC-D4F4-E946-A41F-706FD48B82C5}" sibTransId="{1B254916-FADB-4243-BF0F-BD3D68E12D68}"/>
    <dgm:cxn modelId="{19545A82-0EF7-424A-B17C-075AB7479C76}" srcId="{3271F505-C3FF-754B-908B-494AD0E2A605}" destId="{B4C1D064-BA44-844B-A2F2-1467D57B3DC4}" srcOrd="2" destOrd="0" parTransId="{7D7594D6-9390-6C4A-8F58-04ACCAB058EA}" sibTransId="{D4F10827-D5DD-8342-9C1A-E83DCE9D6F49}"/>
    <dgm:cxn modelId="{CEBEFBD1-92F3-9A4C-82DE-60717B78124D}" srcId="{8AF4DBE5-D1CE-DD4C-9CE4-60DD5602C7CA}" destId="{CD2163DA-4932-084C-9EAD-3AEB9F60245D}" srcOrd="1" destOrd="0" parTransId="{4ABAB12B-92BE-E24A-B331-12256B8252D9}" sibTransId="{0ED0B7DD-BF44-F54A-ADEA-926BD221FD74}"/>
    <dgm:cxn modelId="{CAF8D241-9843-4643-908B-783DD0D62DB8}" srcId="{3271F505-C3FF-754B-908B-494AD0E2A605}" destId="{817284ED-408B-1142-8761-CBD62D7F989C}" srcOrd="0" destOrd="0" parTransId="{97CBEE3D-6F45-9140-8FB3-C772A9165A86}" sibTransId="{02241F8F-F691-FD45-85D7-7763B76C4782}"/>
    <dgm:cxn modelId="{13CADA39-04DF-594F-B350-5C402ED9819A}" type="presOf" srcId="{CD2163DA-4932-084C-9EAD-3AEB9F60245D}" destId="{80A90482-38CF-964E-898E-B14683C6E887}"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a:t>
          </a:r>
          <a:r>
            <a:rPr lang="en-US" b="1" dirty="0" smtClean="0">
              <a:solidFill>
                <a:schemeClr val="accent6">
                  <a:lumMod val="60000"/>
                  <a:lumOff val="40000"/>
                </a:schemeClr>
              </a:solidFill>
              <a:effectLst>
                <a:outerShdw blurRad="38100" dist="38100" dir="2700000" algn="tl">
                  <a:srgbClr val="000000">
                    <a:alpha val="43137"/>
                  </a:srgbClr>
                </a:outerShdw>
              </a:effectLst>
            </a:rPr>
            <a:t>wider</a:t>
          </a:r>
          <a:r>
            <a:rPr lang="en-US" b="1" dirty="0" smtClean="0">
              <a:effectLst>
                <a:outerShdw blurRad="38100" dist="38100" dir="2700000" algn="tl">
                  <a:srgbClr val="000000">
                    <a:alpha val="43137"/>
                  </a:srgbClr>
                </a:outerShdw>
              </a:effectLst>
            </a:rPr>
            <a:t>” rather than “deeper” and by using </a:t>
          </a:r>
          <a:r>
            <a:rPr lang="en-US" b="1"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smtClean="0">
              <a:effectLst>
                <a:outerShdw blurRad="38100" dist="38100" dir="2700000" algn="tl">
                  <a:srgbClr val="000000">
                    <a:alpha val="43137"/>
                  </a:srgbClr>
                </a:outerShdw>
              </a:effectLst>
            </a:rPr>
            <a:t>Change the DRAM interface to make it more efficient by including a </a:t>
          </a:r>
          <a:r>
            <a:rPr lang="en-US" sz="1400" b="1" u="sng"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dirty="0" smtClean="0">
              <a:effectLst>
                <a:outerShdw blurRad="38100" dist="38100" dir="2700000" algn="tl">
                  <a:srgbClr val="000000">
                    <a:alpha val="43137"/>
                  </a:srgbClr>
                </a:outerShdw>
              </a:effectLst>
            </a:rPr>
            <a:t> or other buffering scheme on the DRAM chip</a:t>
          </a:r>
          <a:endParaRPr lang="en-US" sz="1200"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a:t>
          </a:r>
          <a:r>
            <a:rPr lang="en-US" b="1"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a:t>
          </a:r>
          <a:r>
            <a:rPr lang="en-US" b="1" u="sng"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b="1" dirty="0" smtClean="0">
              <a:effectLst>
                <a:outerShdw blurRad="38100" dist="38100" dir="2700000" algn="tl">
                  <a:srgbClr val="000000">
                    <a:alpha val="43137"/>
                  </a:srgbClr>
                </a:outerShdw>
              </a:effectLst>
            </a:rPr>
            <a:t>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A6DA1E00-57D3-7B48-8A38-00999C78F3BC}" type="presOf" srcId="{DDEEB0FD-18FA-9C4A-92E6-3737DBB7AA4C}" destId="{2A4E3D9D-0DD4-4146-8C2F-D5E40C8FC794}"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FDE3816E-074A-EF49-9253-B4A579594108}" type="presOf" srcId="{85787AF2-CDD5-224D-8D0C-D3E9575DABBC}" destId="{200ABC57-7D7F-C84D-A1A6-CF6A59C98A27}"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smtClean="0"/>
            <a:t>Strategy is to use two simpler processors on the chip rather than one more complex processor</a:t>
          </a:r>
          <a:endParaRPr lang="en-US" b="1"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smtClean="0"/>
            <a:t>As caches became larger it made performance sense to create two and then three levels of cache on a chip</a:t>
          </a:r>
          <a:endParaRPr lang="en-US" b="1"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4B6C9305-9663-8143-81A0-3E9955214B81}" type="presOf" srcId="{E155F29C-A5B5-0E46-A2C7-79E6A500D145}" destId="{513BC700-EE34-1A44-899C-A6CEEACA89E1}"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1965, Gordon Moore</a:t>
          </a:r>
        </a:p>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400" kern="1200" dirty="0">
            <a:effectLst>
              <a:outerShdw blurRad="38100" dist="38100" dir="2700000" algn="tl">
                <a:srgbClr val="000000">
                  <a:alpha val="43137"/>
                </a:srgbClr>
              </a:outerShdw>
            </a:effectLst>
          </a:endParaRP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lvl="0" algn="l" defTabSz="1244600" rtl="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Consequences of Moore’s law: </a:t>
          </a:r>
          <a:endParaRPr lang="en-US" sz="2800" kern="1200" dirty="0">
            <a:effectLst>
              <a:outerShdw blurRad="38100" dist="38100" dir="2700000" algn="tl">
                <a:srgbClr val="000000">
                  <a:alpha val="43137"/>
                </a:srgbClr>
              </a:outerShdw>
            </a:effectLst>
          </a:endParaRP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Each generation has provided four times the storage density of the previous generation, accompanied by declining cost per bit and declining access time</a:t>
          </a:r>
          <a:endParaRPr lang="en-US" sz="14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There has been a continuing and rapid decline in memory cost accompanied by a corresponding increase in physical memory density</a:t>
          </a:r>
          <a:endParaRPr lang="en-US" sz="1400" kern="1200" dirty="0">
            <a:solidFill>
              <a:schemeClr val="tx1"/>
            </a:solidFill>
          </a:endParaRP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Developments in memory and processor technologies changed the nature of computers in less than a decade</a:t>
          </a:r>
          <a:endParaRPr lang="en-US" sz="1400" kern="1200" dirty="0">
            <a:solidFill>
              <a:schemeClr val="tx1"/>
            </a:solidFill>
          </a:endParaRP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Chip was about the size of a single core</a:t>
          </a:r>
          <a:endParaRPr lang="en-US" sz="1400" kern="1200" dirty="0">
            <a:solidFill>
              <a:schemeClr val="tx1"/>
            </a:solidFill>
          </a:endParaRP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Could hold 256 bits of memory</a:t>
          </a:r>
          <a:endParaRPr lang="en-US" sz="14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Non-destructive</a:t>
          </a:r>
          <a:endParaRPr lang="en-US" sz="14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Much faster than core </a:t>
          </a:r>
          <a:endParaRPr lang="en-US" sz="1400" kern="1200" dirty="0"/>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smtClean="0">
              <a:effectLst>
                <a:outerShdw blurRad="38100" dist="38100" dir="2700000" algn="tl">
                  <a:srgbClr val="000000">
                    <a:alpha val="43137"/>
                  </a:srgbClr>
                </a:outerShdw>
              </a:effectLst>
            </a:rPr>
            <a:t>” rather than “deeper” and by using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a:t>
          </a:r>
          <a:r>
            <a:rPr lang="en-US" sz="1400" b="1" u="sng" kern="1200"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smtClean="0">
              <a:effectLst>
                <a:outerShdw blurRad="38100" dist="38100" dir="2700000" algn="tl">
                  <a:srgbClr val="000000">
                    <a:alpha val="43137"/>
                  </a:srgbClr>
                </a:outerShdw>
              </a:effectLst>
            </a:rPr>
            <a:t> or other buffering scheme on the DRAM chip</a:t>
          </a:r>
          <a:endParaRPr lang="en-US" sz="1200" b="1" kern="1200" dirty="0">
            <a:effectLst>
              <a:outerShdw blurRad="38100" dist="38100" dir="2700000" algn="tl">
                <a:srgbClr val="000000">
                  <a:alpha val="43137"/>
                </a:srgbClr>
              </a:outerShdw>
            </a:effectLst>
          </a:endParaRP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a:t>
          </a:r>
          <a:r>
            <a:rPr lang="en-US" sz="1200" b="1" u="sng" kern="1200"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smtClean="0">
              <a:effectLst>
                <a:outerShdw blurRad="38100" dist="38100" dir="2700000" algn="tl">
                  <a:srgbClr val="000000">
                    <a:alpha val="43137"/>
                  </a:srgbClr>
                </a:outerShdw>
              </a:effectLst>
            </a:rPr>
            <a:t>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Strategy is to use two simpler processors on the chip rather than one more complex processor</a:t>
          </a:r>
          <a:endParaRPr lang="en-US" sz="1300" b="1"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As caches became larger it made performance sense to create two and then three levels of cache on a chip</a:t>
          </a:r>
          <a:endParaRPr lang="en-US" sz="1300" b="1"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Evolution</a:t>
            </a:r>
            <a:r>
              <a:rPr lang="en-GB" b="0" baseline="0" dirty="0" smtClean="0"/>
              <a:t>: </a:t>
            </a:r>
            <a:r>
              <a:rPr lang="en-GB" b="0" baseline="0" dirty="0" err="1" smtClean="0"/>
              <a:t>Sự</a:t>
            </a:r>
            <a:r>
              <a:rPr lang="en-GB" b="0" baseline="0" dirty="0" smtClean="0"/>
              <a:t> </a:t>
            </a:r>
            <a:r>
              <a:rPr lang="en-GB" b="0" baseline="0" dirty="0" err="1" smtClean="0"/>
              <a:t>tiến</a:t>
            </a:r>
            <a:r>
              <a:rPr lang="en-GB" b="0" baseline="0" dirty="0" smtClean="0"/>
              <a:t> </a:t>
            </a:r>
            <a:r>
              <a:rPr lang="en-GB" b="0" baseline="0" dirty="0" err="1" smtClean="0"/>
              <a:t>hóa</a:t>
            </a:r>
            <a:r>
              <a:rPr lang="en-GB" b="0" baseline="0" dirty="0" smtClean="0"/>
              <a:t>, </a:t>
            </a:r>
            <a:r>
              <a:rPr lang="en-GB" b="0" baseline="0" dirty="0" err="1" smtClean="0"/>
              <a:t>sự</a:t>
            </a:r>
            <a:r>
              <a:rPr lang="en-GB" b="0" baseline="0" dirty="0" smtClean="0"/>
              <a:t> </a:t>
            </a:r>
            <a:r>
              <a:rPr lang="en-GB" b="0" baseline="0" dirty="0" err="1" smtClean="0"/>
              <a:t>thay</a:t>
            </a:r>
            <a:r>
              <a:rPr lang="en-GB" b="0" baseline="0" dirty="0" smtClean="0"/>
              <a:t> </a:t>
            </a:r>
            <a:r>
              <a:rPr lang="en-GB" b="0" baseline="0" dirty="0" err="1" smtClean="0"/>
              <a:t>đổi</a:t>
            </a:r>
            <a:r>
              <a:rPr lang="en-GB" b="0" baseline="0" dirty="0" smtClean="0"/>
              <a:t> </a:t>
            </a:r>
            <a:r>
              <a:rPr lang="en-GB" b="0" baseline="0" dirty="0" err="1" smtClean="0"/>
              <a:t>tốt</a:t>
            </a:r>
            <a:r>
              <a:rPr lang="en-GB" b="0" baseline="0" dirty="0" smtClean="0"/>
              <a:t> </a:t>
            </a:r>
            <a:r>
              <a:rPr lang="en-GB" b="0" baseline="0" dirty="0" err="1" smtClean="0"/>
              <a:t>dần</a:t>
            </a:r>
            <a:r>
              <a:rPr lang="en-GB" b="0" baseline="0" dirty="0" smtClean="0"/>
              <a:t> </a:t>
            </a:r>
            <a:r>
              <a:rPr lang="en-GB" b="0" baseline="0" dirty="0" err="1" smtClean="0"/>
              <a:t>lên</a:t>
            </a:r>
            <a:endParaRPr lang="en-GB" b="1" dirty="0" smtClean="0"/>
          </a:p>
          <a:p>
            <a:r>
              <a:rPr lang="en-GB" b="1" dirty="0" smtClean="0"/>
              <a:t>Performance</a:t>
            </a:r>
            <a:r>
              <a:rPr lang="en-GB" b="0" dirty="0" smtClean="0"/>
              <a:t>: </a:t>
            </a:r>
            <a:r>
              <a:rPr lang="en-GB" b="0" dirty="0" err="1" smtClean="0"/>
              <a:t>Hiệu</a:t>
            </a:r>
            <a:r>
              <a:rPr lang="en-GB" b="0" baseline="0" dirty="0" smtClean="0"/>
              <a:t> </a:t>
            </a:r>
            <a:r>
              <a:rPr lang="en-GB" b="0" baseline="0" dirty="0" err="1" smtClean="0"/>
              <a:t>suất</a:t>
            </a:r>
            <a:r>
              <a:rPr lang="en-GB" b="0" baseline="0" dirty="0" smtClean="0"/>
              <a:t>, </a:t>
            </a:r>
            <a:r>
              <a:rPr lang="en-GB" b="0" baseline="0" dirty="0" err="1" smtClean="0"/>
              <a:t>phần</a:t>
            </a:r>
            <a:r>
              <a:rPr lang="en-GB" b="0" baseline="0" dirty="0" smtClean="0"/>
              <a:t> (</a:t>
            </a:r>
            <a:r>
              <a:rPr lang="en-GB" b="0" baseline="0" dirty="0" err="1" smtClean="0"/>
              <a:t>xuất</a:t>
            </a:r>
            <a:r>
              <a:rPr lang="en-GB" b="0" baseline="0" dirty="0" smtClean="0"/>
              <a:t>/</a:t>
            </a:r>
            <a:r>
              <a:rPr lang="en-GB" b="0" baseline="0" dirty="0" err="1" smtClean="0"/>
              <a:t>tỉ</a:t>
            </a:r>
            <a:r>
              <a:rPr lang="en-GB" b="0" baseline="0" dirty="0" smtClean="0"/>
              <a:t> </a:t>
            </a:r>
            <a:r>
              <a:rPr lang="en-GB" b="0" baseline="0" dirty="0" err="1" smtClean="0"/>
              <a:t>lệ</a:t>
            </a:r>
            <a:r>
              <a:rPr lang="en-GB" b="0" baseline="0" dirty="0" smtClean="0"/>
              <a:t>) </a:t>
            </a:r>
            <a:r>
              <a:rPr lang="en-GB" b="0" baseline="0" dirty="0" err="1" smtClean="0"/>
              <a:t>hiệu</a:t>
            </a:r>
            <a:r>
              <a:rPr lang="en-GB" b="0" baseline="0" dirty="0" smtClean="0"/>
              <a:t> </a:t>
            </a:r>
            <a:r>
              <a:rPr lang="en-GB" b="0" baseline="0" dirty="0" err="1" smtClean="0"/>
              <a:t>quả</a:t>
            </a:r>
            <a:r>
              <a:rPr lang="en-GB" b="0" baseline="0" dirty="0" smtClean="0"/>
              <a:t> </a:t>
            </a:r>
            <a:r>
              <a:rPr lang="en-GB" b="0" baseline="0" dirty="0" err="1" smtClean="0"/>
              <a:t>của</a:t>
            </a:r>
            <a:r>
              <a:rPr lang="en-GB" b="0" baseline="0" dirty="0" smtClean="0"/>
              <a:t> </a:t>
            </a:r>
            <a:r>
              <a:rPr lang="en-GB" b="0" baseline="0" dirty="0" err="1" smtClean="0"/>
              <a:t>một</a:t>
            </a:r>
            <a:r>
              <a:rPr lang="en-GB" b="0" baseline="0" dirty="0" smtClean="0"/>
              <a:t> </a:t>
            </a:r>
            <a:r>
              <a:rPr lang="en-GB" b="0" baseline="0" dirty="0" err="1" smtClean="0"/>
              <a:t>hoạt</a:t>
            </a:r>
            <a:r>
              <a:rPr lang="en-GB" b="0" baseline="0" dirty="0" smtClean="0"/>
              <a:t> </a:t>
            </a:r>
            <a:r>
              <a:rPr lang="en-GB" b="0" baseline="0" dirty="0" err="1" smtClean="0"/>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a:t>
            </a:r>
            <a:r>
              <a:rPr kumimoji="1" lang="en-US" sz="1200" u="sng" kern="1200" baseline="0" dirty="0" smtClean="0">
                <a:solidFill>
                  <a:schemeClr val="tx1"/>
                </a:solidFill>
                <a:latin typeface="Times New Roman" pitchFamily="-110" charset="0"/>
                <a:ea typeface="+mn-ea"/>
                <a:cs typeface="+mn-cs"/>
              </a:rPr>
              <a:t>20 </a:t>
            </a:r>
            <a:r>
              <a:rPr kumimoji="1" lang="en-US" sz="1200" i="1" u="sng" kern="1200" baseline="0" dirty="0" smtClean="0">
                <a:solidFill>
                  <a:schemeClr val="tx1"/>
                </a:solidFill>
                <a:latin typeface="Times New Roman" pitchFamily="-110" charset="0"/>
                <a:ea typeface="+mn-ea"/>
                <a:cs typeface="+mn-cs"/>
              </a:rPr>
              <a:t>accumulators </a:t>
            </a:r>
            <a:r>
              <a:rPr kumimoji="1" lang="en-US" sz="1200" b="1" i="1" u="sng" kern="1200" baseline="0" dirty="0" smtClean="0">
                <a:solidFill>
                  <a:schemeClr val="tx1"/>
                </a:solidFill>
                <a:latin typeface="Times New Roman" pitchFamily="-110" charset="0"/>
                <a:ea typeface="+mn-ea"/>
                <a:cs typeface="+mn-cs"/>
              </a:rPr>
              <a:t>(thanh ghi tích lũy cho việc cộng dồn</a:t>
            </a:r>
            <a:r>
              <a:rPr kumimoji="1" lang="en-US" sz="1200" b="1" i="1" kern="1200" baseline="0" dirty="0" smtClean="0">
                <a:solidFill>
                  <a:schemeClr val="tx1"/>
                </a:solidFill>
                <a:latin typeface="Times New Roman" pitchFamily="-110" charset="0"/>
                <a:ea typeface="+mn-ea"/>
                <a:cs typeface="+mn-cs"/>
              </a:rPr>
              <a:t>),</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consisting 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Generation</a:t>
            </a:r>
            <a:r>
              <a:rPr lang="en-US" b="0" dirty="0" smtClean="0"/>
              <a:t>: </a:t>
            </a:r>
            <a:r>
              <a:rPr lang="en-US" b="0" dirty="0" err="1" smtClean="0"/>
              <a:t>Thế</a:t>
            </a:r>
            <a:r>
              <a:rPr lang="en-US" b="0" baseline="0" dirty="0" smtClean="0"/>
              <a:t> </a:t>
            </a:r>
            <a:r>
              <a:rPr lang="en-US" b="0" baseline="0" dirty="0" err="1" smtClean="0"/>
              <a:t>hệ</a:t>
            </a:r>
            <a:r>
              <a:rPr lang="en-US" b="0" baseline="0" dirty="0" smtClean="0"/>
              <a:t>, </a:t>
            </a:r>
            <a:r>
              <a:rPr lang="en-US" b="0" baseline="0" dirty="0" err="1" smtClean="0"/>
              <a:t>đánh</a:t>
            </a:r>
            <a:r>
              <a:rPr lang="en-US" b="0" baseline="0" dirty="0" smtClean="0"/>
              <a:t> </a:t>
            </a:r>
            <a:r>
              <a:rPr lang="en-US" b="0" baseline="0" dirty="0" err="1" smtClean="0"/>
              <a:t>dấu</a:t>
            </a:r>
            <a:r>
              <a:rPr lang="en-US" b="0" baseline="0" dirty="0" smtClean="0"/>
              <a:t> </a:t>
            </a:r>
            <a:r>
              <a:rPr lang="en-US" b="0" baseline="0" dirty="0" err="1" smtClean="0"/>
              <a:t>một</a:t>
            </a:r>
            <a:r>
              <a:rPr lang="en-US" b="0" baseline="0" dirty="0" smtClean="0"/>
              <a:t> </a:t>
            </a:r>
            <a:r>
              <a:rPr lang="en-US" b="0" baseline="0" dirty="0" err="1" smtClean="0"/>
              <a:t>thế</a:t>
            </a:r>
            <a:r>
              <a:rPr lang="en-US" b="0" baseline="0" dirty="0" smtClean="0"/>
              <a:t> </a:t>
            </a:r>
            <a:r>
              <a:rPr lang="en-US" b="0" baseline="0" dirty="0" err="1" smtClean="0"/>
              <a:t>hệ</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cố</a:t>
            </a:r>
            <a:r>
              <a:rPr lang="en-US" b="0" baseline="0" dirty="0" smtClean="0"/>
              <a:t> </a:t>
            </a:r>
            <a:r>
              <a:rPr lang="en-US" b="0" baseline="0" dirty="0" err="1" smtClean="0"/>
              <a:t>như</a:t>
            </a:r>
            <a:r>
              <a:rPr lang="en-US" b="0" baseline="0" dirty="0" smtClean="0"/>
              <a:t> </a:t>
            </a:r>
            <a:r>
              <a:rPr lang="en-US" b="0" baseline="0" dirty="0" err="1" smtClean="0"/>
              <a:t>sinh</a:t>
            </a:r>
            <a:r>
              <a:rPr lang="en-US" b="0" baseline="0" dirty="0" smtClean="0"/>
              <a:t> </a:t>
            </a:r>
            <a:r>
              <a:rPr lang="en-US" b="0" baseline="0" dirty="0" err="1" smtClean="0"/>
              <a:t>nở</a:t>
            </a:r>
            <a:r>
              <a:rPr lang="en-US" b="0" baseline="0" dirty="0" smtClean="0"/>
              <a:t> ở </a:t>
            </a:r>
            <a:r>
              <a:rPr lang="en-US" b="0" baseline="0" dirty="0" err="1" smtClean="0"/>
              <a:t>động</a:t>
            </a:r>
            <a:r>
              <a:rPr lang="en-US" b="0" baseline="0" dirty="0" smtClean="0"/>
              <a:t> </a:t>
            </a:r>
            <a:r>
              <a:rPr lang="en-US" b="0" baseline="0" dirty="0" err="1" smtClean="0"/>
              <a:t>vật</a:t>
            </a:r>
            <a:r>
              <a:rPr lang="en-US" b="0" baseline="0" dirty="0" smtClean="0"/>
              <a:t>, </a:t>
            </a:r>
            <a:r>
              <a:rPr lang="en-US" b="0" baseline="0" dirty="0" err="1" smtClean="0"/>
              <a:t>một</a:t>
            </a:r>
            <a:r>
              <a:rPr lang="en-US" b="0" baseline="0" dirty="0" smtClean="0"/>
              <a:t> </a:t>
            </a:r>
            <a:r>
              <a:rPr lang="en-US" b="0" baseline="0" dirty="0" err="1" smtClean="0"/>
              <a:t>phát</a:t>
            </a:r>
            <a:r>
              <a:rPr lang="en-US" b="0" baseline="0" dirty="0" smtClean="0"/>
              <a:t> minh </a:t>
            </a:r>
            <a:r>
              <a:rPr lang="en-US" b="0" baseline="0" dirty="0" err="1" smtClean="0"/>
              <a:t>trong</a:t>
            </a:r>
            <a:r>
              <a:rPr lang="en-US" b="0" baseline="0" dirty="0" smtClean="0"/>
              <a:t> </a:t>
            </a:r>
            <a:r>
              <a:rPr lang="en-US" b="0" baseline="0" dirty="0" err="1" smtClean="0"/>
              <a:t>khoa</a:t>
            </a:r>
            <a:r>
              <a:rPr lang="en-US" b="0" baseline="0" dirty="0" smtClean="0"/>
              <a:t> </a:t>
            </a:r>
            <a:r>
              <a:rPr lang="en-US" b="0" baseline="0" dirty="0" err="1" smtClean="0"/>
              <a:t>học</a:t>
            </a:r>
            <a:endParaRPr lang="en-US" b="0" baseline="0" dirty="0" smtClean="0"/>
          </a:p>
          <a:p>
            <a:r>
              <a:rPr lang="en-US" b="1" baseline="0" dirty="0" smtClean="0"/>
              <a:t>Assess</a:t>
            </a:r>
            <a:r>
              <a:rPr lang="en-US" b="0" baseline="0" dirty="0" smtClean="0"/>
              <a:t>: Evaluate, </a:t>
            </a:r>
            <a:r>
              <a:rPr lang="en-US" b="0" baseline="0" dirty="0" err="1" smtClean="0"/>
              <a:t>đánh</a:t>
            </a:r>
            <a:r>
              <a:rPr lang="en-US" b="0" baseline="0" dirty="0" smtClean="0"/>
              <a:t> </a:t>
            </a:r>
            <a:r>
              <a:rPr lang="en-US" b="0" baseline="0" dirty="0" err="1" smtClean="0"/>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1 cell </a:t>
            </a:r>
            <a:r>
              <a:rPr kumimoji="1" lang="en-US" sz="1200" kern="1200" baseline="0" dirty="0" err="1" smtClean="0">
                <a:solidFill>
                  <a:schemeClr val="tx1"/>
                </a:solidFill>
                <a:latin typeface="Times New Roman" pitchFamily="-110" charset="0"/>
                <a:ea typeface="+mn-ea"/>
                <a:cs typeface="+mn-cs"/>
              </a:rPr>
              <a:t>chỉ</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chứa</a:t>
            </a:r>
            <a:r>
              <a:rPr kumimoji="1" lang="en-US" sz="1200" kern="1200" baseline="0" dirty="0" smtClean="0">
                <a:solidFill>
                  <a:schemeClr val="tx1"/>
                </a:solidFill>
                <a:latin typeface="Times New Roman" pitchFamily="-110" charset="0"/>
                <a:ea typeface="+mn-ea"/>
                <a:cs typeface="+mn-cs"/>
              </a:rPr>
              <a:t> 1 bit. (Cell </a:t>
            </a:r>
            <a:r>
              <a:rPr kumimoji="1" lang="en-US" sz="1200" kern="1200" baseline="0" dirty="0" err="1" smtClean="0">
                <a:solidFill>
                  <a:schemeClr val="tx1"/>
                </a:solidFill>
                <a:latin typeface="Times New Roman" pitchFamily="-110" charset="0"/>
                <a:ea typeface="+mn-ea"/>
                <a:cs typeface="+mn-cs"/>
              </a:rPr>
              <a:t>là</a:t>
            </a:r>
            <a:r>
              <a:rPr kumimoji="1" lang="en-US" sz="1200" kern="1200" baseline="0" dirty="0" smtClean="0">
                <a:solidFill>
                  <a:schemeClr val="tx1"/>
                </a:solidFill>
                <a:latin typeface="Times New Roman" pitchFamily="-110" charset="0"/>
                <a:ea typeface="+mn-ea"/>
                <a:cs typeface="+mn-cs"/>
              </a:rPr>
              <a:t> 1 “</a:t>
            </a:r>
            <a:r>
              <a:rPr kumimoji="1" lang="en-US" sz="1200" kern="1200" baseline="0" dirty="0" err="1" smtClean="0">
                <a:solidFill>
                  <a:schemeClr val="tx1"/>
                </a:solidFill>
                <a:latin typeface="Times New Roman" pitchFamily="-110" charset="0"/>
                <a:ea typeface="+mn-ea"/>
                <a:cs typeface="+mn-cs"/>
              </a:rPr>
              <a:t>tế</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bào</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bộ</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nhớ</a:t>
            </a:r>
            <a:r>
              <a:rPr kumimoji="1" lang="en-US" sz="1200" kern="1200" baseline="0" dirty="0" smtClean="0">
                <a:solidFill>
                  <a:schemeClr val="tx1"/>
                </a:solidFill>
                <a:latin typeface="Times New Roman" pitchFamily="-110" charset="0"/>
                <a:ea typeface="+mn-ea"/>
                <a:cs typeface="+mn-cs"/>
              </a:rPr>
              <a:t>) </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dirty="0" smtClean="0">
                <a:solidFill>
                  <a:schemeClr val="tx1"/>
                </a:solidFill>
                <a:latin typeface="Times New Roman" pitchFamily="-110" charset="0"/>
                <a:ea typeface="+mn-ea"/>
                <a:cs typeface="+mn-cs"/>
              </a:rPr>
              <a:t>) 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dirty="0" smtClean="0">
                <a:solidFill>
                  <a:schemeClr val="tx1"/>
                </a:solidFill>
                <a:latin typeface="Times New Roman" pitchFamily="-110" charset="0"/>
                <a:ea typeface="+mn-ea"/>
                <a:cs typeface="+mn-cs"/>
              </a:rPr>
              <a:t>Pace (</a:t>
            </a:r>
            <a:r>
              <a:rPr kumimoji="1" lang="en-US" sz="1200" kern="1200" baseline="0" dirty="0" err="1" smtClean="0">
                <a:solidFill>
                  <a:schemeClr val="tx1"/>
                </a:solidFill>
                <a:latin typeface="Times New Roman" pitchFamily="-110" charset="0"/>
                <a:ea typeface="+mn-ea"/>
                <a:cs typeface="+mn-cs"/>
              </a:rPr>
              <a:t>bước</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đi</a:t>
            </a:r>
            <a:r>
              <a:rPr kumimoji="1" lang="en-US" sz="1200" kern="1200" baseline="0" dirty="0" smtClean="0">
                <a:solidFill>
                  <a:schemeClr val="tx1"/>
                </a:solidFill>
                <a:latin typeface="Times New Roman" pitchFamily="-110" charset="0"/>
                <a:ea typeface="+mn-ea"/>
                <a:cs typeface="+mn-cs"/>
              </a:rPr>
              <a:t>) 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Issue (n) </a:t>
            </a:r>
            <a:r>
              <a:rPr lang="en-US" dirty="0" err="1" smtClean="0"/>
              <a:t>yêu</a:t>
            </a:r>
            <a:r>
              <a:rPr lang="en-US" baseline="0" dirty="0" smtClean="0"/>
              <a:t> </a:t>
            </a:r>
            <a:r>
              <a:rPr lang="en-US" baseline="0" dirty="0" err="1" smtClean="0"/>
              <a:t>cầu</a:t>
            </a:r>
            <a:r>
              <a:rPr lang="en-US" baseline="0" dirty="0" smtClean="0"/>
              <a:t> = requirement </a:t>
            </a:r>
          </a:p>
          <a:p>
            <a:r>
              <a:rPr lang="en-US" baseline="0" dirty="0" smtClean="0"/>
              <a:t>Trade-off: </a:t>
            </a:r>
            <a:r>
              <a:rPr lang="en-US" baseline="0" dirty="0" err="1" smtClean="0"/>
              <a:t>cân</a:t>
            </a:r>
            <a:r>
              <a:rPr lang="en-US" baseline="0" dirty="0" smtClean="0"/>
              <a:t> </a:t>
            </a:r>
            <a:r>
              <a:rPr lang="en-US" baseline="0" dirty="0" err="1" smtClean="0"/>
              <a:t>đối</a:t>
            </a:r>
            <a:endParaRPr lang="en-US" baseline="0" dirty="0" smtClean="0"/>
          </a:p>
          <a:p>
            <a:r>
              <a:rPr lang="en-US" baseline="0" dirty="0" smtClean="0"/>
              <a:t>* Cache </a:t>
            </a:r>
            <a:r>
              <a:rPr lang="en-US" baseline="0" dirty="0" err="1" smtClean="0"/>
              <a:t>là</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nhanh</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Phầm</a:t>
            </a:r>
            <a:r>
              <a:rPr lang="en-US" baseline="0" dirty="0" smtClean="0"/>
              <a:t> </a:t>
            </a:r>
            <a:r>
              <a:rPr lang="en-US" baseline="0" dirty="0" err="1" smtClean="0"/>
              <a:t>mềm</a:t>
            </a:r>
            <a:r>
              <a:rPr lang="en-US" baseline="0" dirty="0" smtClean="0"/>
              <a:t> media </a:t>
            </a:r>
            <a:r>
              <a:rPr lang="en-US" baseline="0" dirty="0" err="1" smtClean="0"/>
              <a:t>đòi</a:t>
            </a:r>
            <a:r>
              <a:rPr lang="en-US" baseline="0" dirty="0" smtClean="0"/>
              <a:t> </a:t>
            </a:r>
            <a:r>
              <a:rPr lang="en-US" baseline="0" dirty="0" err="1" smtClean="0"/>
              <a:t>hỏi</a:t>
            </a:r>
            <a:r>
              <a:rPr lang="en-US" baseline="0" dirty="0" smtClean="0"/>
              <a:t> CPU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nhiều</a:t>
            </a:r>
            <a:r>
              <a:rPr lang="en-US" baseline="0" dirty="0" smtClean="0"/>
              <a:t> </a:t>
            </a:r>
          </a:p>
          <a:p>
            <a:endParaRPr lang="en-US" dirty="0"/>
          </a:p>
        </p:txBody>
      </p:sp>
      <p:sp>
        <p:nvSpPr>
          <p:cNvPr id="4" name="Chỗ dành sẵn cho Số hiệu Bản chiếu 3"/>
          <p:cNvSpPr>
            <a:spLocks noGrp="1"/>
          </p:cNvSpPr>
          <p:nvPr>
            <p:ph type="sldNum" sz="quarter" idx="10"/>
          </p:nvPr>
        </p:nvSpPr>
        <p:spPr/>
        <p:txBody>
          <a:bodyPr/>
          <a:lstStyle/>
          <a:p>
            <a:fld id="{FDEEBCE0-4A34-3647-9307-E59F6D6CD745}" type="slidenum">
              <a:rPr lang="en-US" smtClean="0"/>
              <a:pPr/>
              <a:t>41</a:t>
            </a:fld>
            <a:endParaRPr lang="en-US" dirty="0"/>
          </a:p>
        </p:txBody>
      </p:sp>
    </p:spTree>
    <p:extLst>
      <p:ext uri="{BB962C8B-B14F-4D97-AF65-F5344CB8AC3E}">
        <p14:creationId xmlns:p14="http://schemas.microsoft.com/office/powerpoint/2010/main" val="3278188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mạnh</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đều</a:t>
            </a:r>
            <a:r>
              <a:rPr lang="en-US" baseline="0" dirty="0" smtClean="0"/>
              <a:t> </a:t>
            </a:r>
            <a:r>
              <a:rPr lang="en-US" baseline="0" dirty="0" err="1" smtClean="0"/>
              <a:t>phải</a:t>
            </a:r>
            <a:r>
              <a:rPr lang="en-US" baseline="0" dirty="0" smtClean="0"/>
              <a:t> </a:t>
            </a:r>
            <a:r>
              <a:rPr lang="en-US" baseline="0" dirty="0" err="1" smtClean="0"/>
              <a:t>mạnh</a:t>
            </a:r>
            <a:r>
              <a:rPr lang="en-US" baseline="0" dirty="0" smtClean="0"/>
              <a:t> </a:t>
            </a:r>
          </a:p>
          <a:p>
            <a:r>
              <a:rPr lang="en-US" baseline="0" dirty="0" smtClean="0"/>
              <a:t>*Pipelining: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đường</a:t>
            </a:r>
            <a:r>
              <a:rPr lang="en-US" baseline="0" dirty="0" smtClean="0"/>
              <a:t> </a:t>
            </a:r>
            <a:r>
              <a:rPr lang="en-US" baseline="0" dirty="0" err="1" smtClean="0"/>
              <a:t>ống</a:t>
            </a:r>
            <a:r>
              <a:rPr lang="en-US" baseline="0" dirty="0" smtClean="0"/>
              <a:t> </a:t>
            </a:r>
            <a:r>
              <a:rPr lang="en-US" baseline="0" dirty="0" err="1" smtClean="0"/>
              <a:t>lệnh</a:t>
            </a:r>
            <a:r>
              <a:rPr lang="en-US" baseline="0" dirty="0" smtClean="0"/>
              <a:t> </a:t>
            </a:r>
            <a:br>
              <a:rPr lang="en-US" baseline="0" dirty="0" smtClean="0"/>
            </a:br>
            <a:r>
              <a:rPr lang="en-US" baseline="0" dirty="0" smtClean="0"/>
              <a:t>*Branch Prediction: </a:t>
            </a:r>
            <a:endParaRPr lang="en-US" dirty="0"/>
          </a:p>
        </p:txBody>
      </p:sp>
      <p:sp>
        <p:nvSpPr>
          <p:cNvPr id="4" name="Chỗ dành sẵn cho Số hiệu Bản chiếu 3"/>
          <p:cNvSpPr>
            <a:spLocks noGrp="1"/>
          </p:cNvSpPr>
          <p:nvPr>
            <p:ph type="sldNum" sz="quarter" idx="10"/>
          </p:nvPr>
        </p:nvSpPr>
        <p:spPr/>
        <p:txBody>
          <a:bodyPr/>
          <a:lstStyle/>
          <a:p>
            <a:fld id="{FDEEBCE0-4A34-3647-9307-E59F6D6CD745}" type="slidenum">
              <a:rPr lang="en-US" smtClean="0"/>
              <a:pPr/>
              <a:t>42</a:t>
            </a:fld>
            <a:endParaRPr lang="en-US" dirty="0"/>
          </a:p>
        </p:txBody>
      </p:sp>
    </p:spTree>
    <p:extLst>
      <p:ext uri="{BB962C8B-B14F-4D97-AF65-F5344CB8AC3E}">
        <p14:creationId xmlns:p14="http://schemas.microsoft.com/office/powerpoint/2010/main" val="2114345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Nếu</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thì</a:t>
            </a:r>
            <a:r>
              <a:rPr lang="en-US" baseline="0" dirty="0" smtClean="0"/>
              <a:t> </a:t>
            </a:r>
            <a:r>
              <a:rPr lang="en-US" baseline="0" dirty="0" err="1" smtClean="0"/>
              <a:t>bỏ</a:t>
            </a:r>
            <a:r>
              <a:rPr lang="en-US" baseline="0" dirty="0" smtClean="0"/>
              <a:t> qua </a:t>
            </a:r>
            <a:r>
              <a:rPr lang="en-US" baseline="0" dirty="0" err="1" smtClean="0"/>
              <a:t>phần</a:t>
            </a:r>
            <a:r>
              <a:rPr lang="en-US" baseline="0" dirty="0" smtClean="0"/>
              <a:t> </a:t>
            </a:r>
            <a:r>
              <a:rPr lang="en-US" baseline="0" dirty="0" err="1" smtClean="0"/>
              <a:t>này</a:t>
            </a:r>
            <a:endParaRPr lang="en-US" baseline="0" dirty="0" smtClean="0"/>
          </a:p>
          <a:p>
            <a:r>
              <a:rPr lang="en-US" baseline="0" dirty="0" smtClean="0"/>
              <a:t>Assessment (n) = Evaluation (n): </a:t>
            </a:r>
            <a:r>
              <a:rPr lang="en-US" baseline="0" dirty="0" err="1" smtClean="0"/>
              <a:t>sự</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Wiki: </a:t>
            </a:r>
            <a:r>
              <a:rPr kumimoji="1" lang="en-US" sz="1200" b="0" i="0" kern="1200" dirty="0" smtClean="0">
                <a:solidFill>
                  <a:schemeClr val="tx1"/>
                </a:solidFill>
                <a:latin typeface="Times New Roman" pitchFamily="-110" charset="0"/>
                <a:ea typeface="+mn-ea"/>
                <a:cs typeface="+mn-cs"/>
              </a:rPr>
              <a:t>A </a:t>
            </a:r>
            <a:r>
              <a:rPr kumimoji="1" lang="en-US" sz="1200" b="1" i="0" kern="1200" dirty="0" smtClean="0">
                <a:solidFill>
                  <a:schemeClr val="tx1"/>
                </a:solidFill>
                <a:latin typeface="Times New Roman" pitchFamily="-110" charset="0"/>
                <a:ea typeface="+mn-ea"/>
                <a:cs typeface="+mn-cs"/>
              </a:rPr>
              <a:t>modem</a:t>
            </a:r>
            <a:r>
              <a:rPr kumimoji="1" lang="en-US" sz="1200" b="0" i="0" kern="1200" dirty="0" smtClean="0">
                <a:solidFill>
                  <a:schemeClr val="tx1"/>
                </a:solidFill>
                <a:latin typeface="Times New Roman" pitchFamily="-110" charset="0"/>
                <a:ea typeface="+mn-ea"/>
                <a:cs typeface="+mn-cs"/>
              </a:rPr>
              <a:t> (</a:t>
            </a:r>
            <a:r>
              <a:rPr kumimoji="1" lang="en-US" sz="1200" b="1" i="0" kern="1200" dirty="0" smtClean="0">
                <a:solidFill>
                  <a:schemeClr val="tx1"/>
                </a:solidFill>
                <a:latin typeface="Times New Roman" pitchFamily="-110" charset="0"/>
                <a:ea typeface="+mn-ea"/>
                <a:cs typeface="+mn-cs"/>
              </a:rPr>
              <a:t>mo</a:t>
            </a:r>
            <a:r>
              <a:rPr kumimoji="1" lang="en-US" sz="1200" b="0" i="0" kern="1200" dirty="0" smtClean="0">
                <a:solidFill>
                  <a:schemeClr val="tx1"/>
                </a:solidFill>
                <a:latin typeface="Times New Roman" pitchFamily="-110" charset="0"/>
                <a:ea typeface="+mn-ea"/>
                <a:cs typeface="+mn-cs"/>
              </a:rPr>
              <a:t>dulator-</a:t>
            </a:r>
            <a:r>
              <a:rPr kumimoji="1" lang="en-US" sz="1200" b="1" i="0" kern="1200" dirty="0" smtClean="0">
                <a:solidFill>
                  <a:schemeClr val="tx1"/>
                </a:solidFill>
                <a:latin typeface="Times New Roman" pitchFamily="-110" charset="0"/>
                <a:ea typeface="+mn-ea"/>
                <a:cs typeface="+mn-cs"/>
              </a:rPr>
              <a:t>dem</a:t>
            </a:r>
            <a:r>
              <a:rPr kumimoji="1" lang="en-US" sz="1200" b="0" i="0" kern="1200" dirty="0" smtClean="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do </a:t>
            </a:r>
            <a:r>
              <a:rPr lang="en-US" baseline="0" dirty="0" err="1" smtClean="0"/>
              <a:t>quy</a:t>
            </a:r>
            <a:r>
              <a:rPr lang="en-US" baseline="0" dirty="0" smtClean="0"/>
              <a:t> </a:t>
            </a:r>
            <a:r>
              <a:rPr lang="en-US" baseline="0" dirty="0" err="1" smtClean="0"/>
              <a:t>ước</a:t>
            </a:r>
            <a:r>
              <a:rPr lang="en-US" baseline="0" dirty="0" smtClean="0"/>
              <a:t> </a:t>
            </a:r>
            <a:r>
              <a:rPr lang="en-US" baseline="0" dirty="0" smtClean="0">
                <a:sym typeface="Wingdings" pitchFamily="2" charset="2"/>
              </a:rPr>
              <a:t> </a:t>
            </a:r>
            <a:r>
              <a:rPr lang="en-US" baseline="0" dirty="0" err="1" smtClean="0">
                <a:sym typeface="Wingdings" pitchFamily="2" charset="2"/>
              </a:rPr>
              <a:t>Một</a:t>
            </a:r>
            <a:r>
              <a:rPr lang="en-US" baseline="0" dirty="0" smtClean="0">
                <a:sym typeface="Wingdings" pitchFamily="2" charset="2"/>
              </a:rPr>
              <a:t> </a:t>
            </a:r>
            <a:r>
              <a:rPr lang="en-US" baseline="0" dirty="0" err="1" smtClean="0">
                <a:sym typeface="Wingdings" pitchFamily="2" charset="2"/>
              </a:rPr>
              <a:t>cộng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chấp</a:t>
            </a:r>
            <a:r>
              <a:rPr lang="en-US" baseline="0" dirty="0" smtClean="0">
                <a:sym typeface="Wingdings" pitchFamily="2" charset="2"/>
              </a:rPr>
              <a:t> </a:t>
            </a:r>
            <a:r>
              <a:rPr lang="en-US" baseline="0" dirty="0" err="1" smtClean="0">
                <a:sym typeface="Wingdings" pitchFamily="2" charset="2"/>
              </a:rPr>
              <a:t>nhận</a:t>
            </a:r>
            <a:r>
              <a:rPr lang="en-US" baseline="0" dirty="0" smtClean="0">
                <a:sym typeface="Wingdings" pitchFamily="2" charset="2"/>
              </a:rPr>
              <a:t> </a:t>
            </a:r>
            <a:r>
              <a:rPr lang="en-US" baseline="0" dirty="0" err="1" smtClean="0">
                <a:sym typeface="Wingdings" pitchFamily="2" charset="2"/>
              </a:rPr>
              <a:t>nó</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người</a:t>
            </a:r>
            <a:r>
              <a:rPr lang="en-US" baseline="0" dirty="0" smtClean="0"/>
              <a:t> </a:t>
            </a:r>
            <a:r>
              <a:rPr lang="en-US" baseline="0" dirty="0" err="1" smtClean="0"/>
              <a:t>ta</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chấp</a:t>
            </a:r>
            <a:r>
              <a:rPr lang="en-US" baseline="0" dirty="0" smtClean="0"/>
              <a:t>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0 1 2 3 4 5 6 7 8 9 </a:t>
            </a:r>
            <a:r>
              <a:rPr lang="en-US" baseline="0" dirty="0" err="1" smtClean="0"/>
              <a:t>bằng</a:t>
            </a:r>
            <a:r>
              <a:rPr lang="en-US" baseline="0" dirty="0" smtClean="0"/>
              <a:t> 0 1 2 8 9 3 4 5 6 7</a:t>
            </a:r>
          </a:p>
          <a:p>
            <a:endParaRPr lang="en-US" baseline="0" dirty="0" smtClean="0"/>
          </a:p>
          <a:p>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p>
          <a:p>
            <a:pPr>
              <a:buFontTx/>
              <a:buChar char="-"/>
            </a:pPr>
            <a:r>
              <a:rPr lang="en-US" sz="1200" dirty="0" smtClean="0"/>
              <a:t> Way for counting</a:t>
            </a:r>
          </a:p>
          <a:p>
            <a:pPr>
              <a:buFontTx/>
              <a:buChar char="-"/>
            </a:pPr>
            <a:r>
              <a:rPr lang="en-US" sz="1200" dirty="0" smtClean="0"/>
              <a:t> Ways of executing operators</a:t>
            </a:r>
          </a:p>
          <a:p>
            <a:pPr>
              <a:buFontTx/>
              <a:buChar char="-"/>
            </a:pPr>
            <a:r>
              <a:rPr lang="en-US" sz="1200" baseline="0" dirty="0" smtClean="0"/>
              <a:t> Way for expressing a number</a:t>
            </a:r>
          </a:p>
          <a:p>
            <a:pPr>
              <a:buFontTx/>
              <a:buChar char="-"/>
            </a:pPr>
            <a:endParaRPr lang="en-US" sz="1200" baseline="0" dirty="0" smtClean="0"/>
          </a:p>
          <a:p>
            <a:pPr>
              <a:buFontTx/>
              <a:buChar char="-"/>
            </a:pP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số</a:t>
            </a:r>
            <a:r>
              <a:rPr lang="en-US" sz="1200" baseline="0" dirty="0" smtClean="0"/>
              <a:t> </a:t>
            </a:r>
            <a:r>
              <a:rPr lang="en-US" sz="1200" baseline="0" dirty="0" err="1" smtClean="0"/>
              <a:t>là</a:t>
            </a:r>
            <a:r>
              <a:rPr lang="en-US" sz="1200" baseline="0" dirty="0" smtClean="0"/>
              <a:t> </a:t>
            </a:r>
            <a:r>
              <a:rPr lang="en-US" sz="1200" baseline="0" dirty="0" err="1" smtClean="0"/>
              <a:t>sự</a:t>
            </a:r>
            <a:r>
              <a:rPr lang="en-US" sz="1200" baseline="0" dirty="0" smtClean="0"/>
              <a:t> </a:t>
            </a:r>
            <a:r>
              <a:rPr lang="en-US" sz="1200" baseline="0" dirty="0" err="1" smtClean="0"/>
              <a:t>gắn</a:t>
            </a:r>
            <a:r>
              <a:rPr lang="en-US" sz="1200" baseline="0" dirty="0" smtClean="0"/>
              <a:t> </a:t>
            </a:r>
            <a:r>
              <a:rPr lang="en-US" sz="1200" baseline="0" dirty="0" err="1" smtClean="0"/>
              <a:t>kết</a:t>
            </a:r>
            <a:r>
              <a:rPr lang="en-US" sz="1200" baseline="0" dirty="0" smtClean="0"/>
              <a:t> </a:t>
            </a:r>
            <a:r>
              <a:rPr lang="en-US" sz="1200" baseline="0" dirty="0" err="1" smtClean="0"/>
              <a:t>của</a:t>
            </a:r>
            <a:r>
              <a:rPr lang="en-US" sz="1200" baseline="0" dirty="0" smtClean="0"/>
              <a:t> </a:t>
            </a:r>
            <a:r>
              <a:rPr lang="en-US" sz="1200" baseline="0" dirty="0" err="1" smtClean="0"/>
              <a:t>các</a:t>
            </a:r>
            <a:r>
              <a:rPr lang="en-US" sz="1200" baseline="0" dirty="0" smtClean="0"/>
              <a:t> </a:t>
            </a:r>
            <a:r>
              <a:rPr lang="en-US" sz="1200" baseline="0" dirty="0" err="1" smtClean="0"/>
              <a:t>thành</a:t>
            </a:r>
            <a:r>
              <a:rPr lang="en-US" sz="1200" baseline="0" dirty="0" smtClean="0"/>
              <a:t> </a:t>
            </a:r>
            <a:r>
              <a:rPr lang="en-US" sz="1200" baseline="0" dirty="0" err="1" smtClean="0"/>
              <a:t>phần</a:t>
            </a:r>
            <a:r>
              <a:rPr lang="en-US" sz="1200" baseline="0" dirty="0" smtClean="0"/>
              <a:t> </a:t>
            </a:r>
            <a:r>
              <a:rPr lang="en-US" sz="1200" baseline="0" dirty="0" err="1" smtClean="0"/>
              <a:t>có</a:t>
            </a:r>
            <a:r>
              <a:rPr lang="en-US" sz="1200" baseline="0" dirty="0" smtClean="0"/>
              <a:t> </a:t>
            </a:r>
            <a:r>
              <a:rPr lang="en-US" sz="1200" baseline="0" dirty="0" err="1" smtClean="0"/>
              <a:t>liên</a:t>
            </a:r>
            <a:r>
              <a:rPr lang="en-US" sz="1200" baseline="0" dirty="0" smtClean="0"/>
              <a:t> </a:t>
            </a:r>
            <a:r>
              <a:rPr lang="en-US" sz="1200" baseline="0" dirty="0" err="1" smtClean="0"/>
              <a:t>quan</a:t>
            </a:r>
            <a:r>
              <a:rPr lang="en-US" sz="1200" baseline="0" dirty="0" smtClean="0"/>
              <a:t> </a:t>
            </a:r>
            <a:r>
              <a:rPr lang="en-US" sz="1200" baseline="0" dirty="0" err="1" smtClean="0"/>
              <a:t>trong</a:t>
            </a:r>
            <a:r>
              <a:rPr lang="en-US" sz="1200" baseline="0" dirty="0" smtClean="0"/>
              <a:t> </a:t>
            </a:r>
            <a:r>
              <a:rPr lang="en-US" sz="1200" baseline="0" dirty="0" err="1" smtClean="0"/>
              <a:t>đó</a:t>
            </a:r>
            <a:r>
              <a:rPr lang="en-US" sz="1200" baseline="0" dirty="0" smtClean="0"/>
              <a:t> </a:t>
            </a:r>
            <a:r>
              <a:rPr lang="en-US" sz="1200" baseline="0" dirty="0" err="1" smtClean="0"/>
              <a:t>tồn</a:t>
            </a:r>
            <a:r>
              <a:rPr lang="en-US" sz="1200" baseline="0" dirty="0" smtClean="0"/>
              <a:t> </a:t>
            </a:r>
            <a:r>
              <a:rPr lang="en-US" sz="1200" baseline="0" dirty="0" err="1" smtClean="0"/>
              <a:t>tại</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vận</a:t>
            </a:r>
            <a:r>
              <a:rPr lang="en-US" sz="1200" baseline="0" dirty="0" smtClean="0"/>
              <a:t> </a:t>
            </a:r>
            <a:r>
              <a:rPr lang="en-US" sz="1200" baseline="0" dirty="0" err="1" smtClean="0"/>
              <a:t>hành</a:t>
            </a:r>
            <a:r>
              <a:rPr lang="en-US" sz="1200" baseline="0" dirty="0" smtClean="0"/>
              <a:t>. </a:t>
            </a:r>
            <a:br>
              <a:rPr lang="en-US" sz="1200" baseline="0" dirty="0" smtClean="0"/>
            </a:br>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latin typeface="Times New Roman" pitchFamily="18" charset="0"/>
                <a:cs typeface="Times New Roman" pitchFamily="18" charset="0"/>
              </a:rPr>
              <a:t>crystal oscillator: </a:t>
            </a:r>
            <a:r>
              <a:rPr lang="en-US"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động</a:t>
            </a:r>
            <a:r>
              <a:rPr lang="en-US" baseline="0" dirty="0" smtClean="0">
                <a:latin typeface="Times New Roman" pitchFamily="18" charset="0"/>
                <a:cs typeface="Times New Roman" pitchFamily="18" charset="0"/>
              </a:rPr>
              <a:t> tin </a:t>
            </a:r>
            <a:r>
              <a:rPr lang="en-US" baseline="0" dirty="0" err="1" smtClean="0">
                <a:latin typeface="Times New Roman" pitchFamily="18" charset="0"/>
                <a:cs typeface="Times New Roman" pitchFamily="18" charset="0"/>
              </a:rPr>
              <a:t>thể</a:t>
            </a:r>
            <a:endParaRPr lang="en-US" baseline="0" dirty="0" smtClean="0">
              <a:latin typeface="Times New Roman" pitchFamily="18" charset="0"/>
              <a:cs typeface="Times New Roman" pitchFamily="18" charset="0"/>
            </a:endParaRPr>
          </a:p>
          <a:p>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anh</a:t>
            </a:r>
            <a:r>
              <a:rPr lang="en-US" baseline="0" dirty="0" smtClean="0">
                <a:latin typeface="Times New Roman" pitchFamily="18" charset="0"/>
                <a:cs typeface="Times New Roman" pitchFamily="18" charset="0"/>
              </a:rPr>
              <a:t> (SiO</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sẽ</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đặt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Tấm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ổn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endParaRPr lang="en-US" dirty="0" smtClean="0">
              <a:latin typeface="Times New Roman" pitchFamily="18" charset="0"/>
              <a:cs typeface="Times New Roman" pitchFamily="18" charset="0"/>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Benchmark</a:t>
            </a:r>
            <a:r>
              <a:rPr lang="en-US" baseline="0" dirty="0" smtClean="0"/>
              <a:t> (n): </a:t>
            </a:r>
            <a:r>
              <a:rPr lang="en-US" baseline="0" dirty="0" err="1" smtClean="0"/>
              <a:t>phép</a:t>
            </a:r>
            <a:r>
              <a:rPr lang="en-US" baseline="0" dirty="0" smtClean="0"/>
              <a:t> </a:t>
            </a:r>
            <a:r>
              <a:rPr lang="en-US" baseline="0" dirty="0" err="1" smtClean="0"/>
              <a:t>đo</a:t>
            </a:r>
            <a:r>
              <a:rPr lang="en-US" baseline="0" dirty="0" smtClean="0"/>
              <a:t> </a:t>
            </a:r>
            <a:r>
              <a:rPr lang="en-US" baseline="0" dirty="0" err="1" smtClean="0"/>
              <a:t>công</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mang</a:t>
            </a:r>
            <a:r>
              <a:rPr lang="en-US" baseline="0" dirty="0" smtClean="0"/>
              <a:t> </a:t>
            </a:r>
            <a:r>
              <a:rPr lang="en-US" baseline="0" dirty="0" err="1" smtClean="0"/>
              <a:t>các</a:t>
            </a:r>
            <a:r>
              <a:rPr lang="en-US" baseline="0" dirty="0" smtClean="0"/>
              <a:t> </a:t>
            </a:r>
            <a:r>
              <a:rPr lang="en-US" baseline="0" dirty="0" err="1" smtClean="0"/>
              <a:t>nhãn</a:t>
            </a:r>
            <a:r>
              <a:rPr lang="en-US" baseline="0" dirty="0" smtClean="0"/>
              <a:t> </a:t>
            </a:r>
            <a:r>
              <a:rPr lang="en-US" baseline="0" dirty="0" err="1" smtClean="0"/>
              <a:t>mác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p>
          <a:p>
            <a:r>
              <a:rPr lang="en-US" baseline="0" dirty="0" smtClean="0"/>
              <a:t>Capabilities (n):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tiềm</a:t>
            </a:r>
            <a:r>
              <a:rPr lang="en-US" baseline="0" dirty="0" smtClean="0"/>
              <a:t> </a:t>
            </a:r>
            <a:r>
              <a:rPr lang="en-US" baseline="0" dirty="0" err="1" smtClean="0"/>
              <a:t>tàng</a:t>
            </a:r>
            <a:endParaRPr lang="en-US" baseline="0" dirty="0" smtClean="0"/>
          </a:p>
          <a:p>
            <a:r>
              <a:rPr lang="en-US" baseline="0" dirty="0" smtClean="0"/>
              <a:t>Accuracy (n):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Cách</a:t>
            </a:r>
            <a:r>
              <a:rPr lang="en-US" baseline="0" dirty="0" smtClean="0"/>
              <a:t> </a:t>
            </a:r>
            <a:r>
              <a:rPr lang="en-US" baseline="0" dirty="0" err="1" smtClean="0"/>
              <a:t>tính</a:t>
            </a:r>
            <a:r>
              <a:rPr lang="en-US" baseline="0" dirty="0" smtClean="0"/>
              <a:t> </a:t>
            </a:r>
            <a:r>
              <a:rPr lang="en-US" baseline="0" dirty="0" err="1" smtClean="0"/>
              <a:t>trị</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cách</a:t>
            </a:r>
            <a:r>
              <a:rPr lang="en-US" baseline="0" dirty="0" smtClean="0"/>
              <a:t> </a:t>
            </a:r>
            <a:r>
              <a:rPr lang="en-US" baseline="0" dirty="0" err="1" smtClean="0"/>
              <a:t>đọc</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a:t>
            </a:r>
          </a:p>
          <a:p>
            <a:r>
              <a:rPr lang="en-US" baseline="0" dirty="0" err="1" smtClean="0"/>
              <a:t>Ba</a:t>
            </a:r>
            <a:r>
              <a:rPr lang="en-US" baseline="0" dirty="0" smtClean="0"/>
              <a:t> </a:t>
            </a:r>
            <a:r>
              <a:rPr lang="en-US" baseline="0" dirty="0" err="1" smtClean="0"/>
              <a:t>chục</a:t>
            </a:r>
            <a:r>
              <a:rPr lang="en-US" baseline="0" dirty="0" smtClean="0"/>
              <a:t> </a:t>
            </a:r>
            <a:r>
              <a:rPr lang="en-US" baseline="0" dirty="0" err="1" smtClean="0"/>
              <a:t>ngàn</a:t>
            </a:r>
            <a:r>
              <a:rPr lang="en-US" baseline="0" dirty="0" smtClean="0"/>
              <a:t>, </a:t>
            </a:r>
            <a:r>
              <a:rPr lang="en-US" baseline="0" dirty="0" err="1" smtClean="0"/>
              <a:t>bảy</a:t>
            </a:r>
            <a:r>
              <a:rPr lang="en-US" baseline="0" dirty="0" smtClean="0"/>
              <a:t> </a:t>
            </a:r>
            <a:r>
              <a:rPr lang="en-US" baseline="0" dirty="0" err="1" smtClean="0"/>
              <a:t>ngàn</a:t>
            </a:r>
            <a:r>
              <a:rPr lang="en-US" baseline="0" dirty="0" smtClean="0"/>
              <a:t>, </a:t>
            </a:r>
            <a:r>
              <a:rPr lang="en-US" baseline="0" dirty="0" err="1" smtClean="0"/>
              <a:t>không</a:t>
            </a:r>
            <a:r>
              <a:rPr lang="en-US" baseline="0" dirty="0" smtClean="0"/>
              <a:t> </a:t>
            </a:r>
            <a:r>
              <a:rPr lang="en-US" baseline="0" dirty="0" err="1" smtClean="0"/>
              <a:t>trăm</a:t>
            </a:r>
            <a:r>
              <a:rPr lang="en-US" baseline="0" dirty="0" smtClean="0"/>
              <a:t>, </a:t>
            </a:r>
            <a:r>
              <a:rPr lang="en-US" baseline="0" dirty="0" err="1" smtClean="0"/>
              <a:t>một</a:t>
            </a:r>
            <a:r>
              <a:rPr lang="en-US" baseline="0" dirty="0" smtClean="0"/>
              <a:t> </a:t>
            </a:r>
            <a:r>
              <a:rPr lang="en-US" baseline="0" dirty="0" err="1" smtClean="0"/>
              <a:t>chục</a:t>
            </a:r>
            <a:r>
              <a:rPr lang="en-US" baseline="0" dirty="0" smtClean="0"/>
              <a:t>, </a:t>
            </a:r>
            <a:r>
              <a:rPr lang="en-US" baseline="0" dirty="0" err="1" smtClean="0"/>
              <a:t>năm</a:t>
            </a:r>
            <a:r>
              <a:rPr lang="en-US" baseline="0" dirty="0" smtClean="0"/>
              <a:t> </a:t>
            </a:r>
            <a:r>
              <a:rPr lang="en-US" baseline="0" dirty="0" err="1" smtClean="0"/>
              <a:t>đơn</a:t>
            </a:r>
            <a:r>
              <a:rPr lang="en-US" baseline="0" dirty="0" smtClean="0"/>
              <a:t> </a:t>
            </a:r>
            <a:r>
              <a:rPr lang="en-US" baseline="0" dirty="0" err="1" smtClean="0"/>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DEEBCE0-4A34-3647-9307-E59F6D6CD745}" type="slidenum">
              <a:rPr lang="en-US" smtClean="0"/>
              <a:pPr/>
              <a:t>64</a:t>
            </a:fld>
            <a:endParaRPr lang="en-US" dirty="0"/>
          </a:p>
        </p:txBody>
      </p:sp>
    </p:spTree>
    <p:extLst>
      <p:ext uri="{BB962C8B-B14F-4D97-AF65-F5344CB8AC3E}">
        <p14:creationId xmlns:p14="http://schemas.microsoft.com/office/powerpoint/2010/main" val="3142175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FDEEBCE0-4A34-3647-9307-E59F6D6CD745}" type="slidenum">
              <a:rPr lang="en-US" smtClean="0"/>
              <a:pPr/>
              <a:t>9</a:t>
            </a:fld>
            <a:endParaRPr lang="en-US" dirty="0"/>
          </a:p>
        </p:txBody>
      </p:sp>
    </p:spTree>
    <p:extLst>
      <p:ext uri="{BB962C8B-B14F-4D97-AF65-F5344CB8AC3E}">
        <p14:creationId xmlns:p14="http://schemas.microsoft.com/office/powerpoint/2010/main" val="91981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a:t>
            </a:r>
            <a:r>
              <a:rPr kumimoji="1" lang="en-US" sz="1200" u="sng" kern="1200" baseline="0" dirty="0" smtClean="0">
                <a:solidFill>
                  <a:schemeClr val="tx1"/>
                </a:solidFill>
                <a:latin typeface="Times New Roman" pitchFamily="-110" charset="0"/>
                <a:ea typeface="+mn-ea"/>
                <a:cs typeface="+mn-cs"/>
              </a:rPr>
              <a:t>response (</a:t>
            </a:r>
            <a:r>
              <a:rPr kumimoji="1" lang="en-US" sz="1200" u="sng" kern="1200" baseline="0" dirty="0" err="1" smtClean="0">
                <a:solidFill>
                  <a:schemeClr val="tx1"/>
                </a:solidFill>
                <a:latin typeface="Times New Roman" pitchFamily="-110" charset="0"/>
                <a:ea typeface="+mn-ea"/>
                <a:cs typeface="+mn-cs"/>
              </a:rPr>
              <a:t>sự</a:t>
            </a:r>
            <a:r>
              <a:rPr kumimoji="1" lang="en-US" sz="1200" u="sng" kern="1200" baseline="0" dirty="0" smtClean="0">
                <a:solidFill>
                  <a:schemeClr val="tx1"/>
                </a:solidFill>
                <a:latin typeface="Times New Roman" pitchFamily="-110" charset="0"/>
                <a:ea typeface="+mn-ea"/>
                <a:cs typeface="+mn-cs"/>
              </a:rPr>
              <a:t> </a:t>
            </a:r>
            <a:r>
              <a:rPr kumimoji="1" lang="en-US" sz="1200" u="sng" kern="1200" baseline="0" dirty="0" err="1" smtClean="0">
                <a:solidFill>
                  <a:schemeClr val="tx1"/>
                </a:solidFill>
                <a:latin typeface="Times New Roman" pitchFamily="-110" charset="0"/>
                <a:ea typeface="+mn-ea"/>
                <a:cs typeface="+mn-cs"/>
              </a:rPr>
              <a:t>hưởng</a:t>
            </a:r>
            <a:r>
              <a:rPr kumimoji="1" lang="en-US" sz="1200" u="sng" kern="1200" baseline="0" dirty="0" smtClean="0">
                <a:solidFill>
                  <a:schemeClr val="tx1"/>
                </a:solidFill>
                <a:latin typeface="Times New Roman" pitchFamily="-110" charset="0"/>
                <a:ea typeface="+mn-ea"/>
                <a:cs typeface="+mn-cs"/>
              </a:rPr>
              <a:t> </a:t>
            </a:r>
            <a:r>
              <a:rPr kumimoji="1" lang="en-US" sz="1200" u="sng" kern="1200" baseline="0" dirty="0" err="1" smtClean="0">
                <a:solidFill>
                  <a:schemeClr val="tx1"/>
                </a:solidFill>
                <a:latin typeface="Times New Roman" pitchFamily="-110" charset="0"/>
                <a:ea typeface="+mn-ea"/>
                <a:cs typeface="+mn-cs"/>
              </a:rPr>
              <a:t>ứng</a:t>
            </a:r>
            <a:r>
              <a:rPr kumimoji="1" lang="en-US" sz="1200" u="sng" kern="1200" baseline="0" dirty="0" smtClean="0">
                <a:solidFill>
                  <a:schemeClr val="tx1"/>
                </a:solidFill>
                <a:latin typeface="Times New Roman" pitchFamily="-110" charset="0"/>
                <a:ea typeface="+mn-ea"/>
                <a:cs typeface="+mn-cs"/>
              </a:rPr>
              <a:t>)</a:t>
            </a:r>
            <a:r>
              <a:rPr kumimoji="1" lang="en-US" sz="1200" kern="1200" baseline="0" dirty="0" smtClean="0">
                <a:solidFill>
                  <a:schemeClr val="tx1"/>
                </a:solidFill>
                <a:latin typeface="Times New Roman" pitchFamily="-110" charset="0"/>
                <a:ea typeface="+mn-ea"/>
                <a:cs typeface="+mn-cs"/>
              </a:rPr>
              <a:t>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t>
            </a:r>
            <a:r>
              <a:rPr kumimoji="1" lang="en-US" sz="1200" u="sng" kern="1200" baseline="0" dirty="0" smtClean="0">
                <a:solidFill>
                  <a:srgbClr val="FF3300"/>
                </a:solidFill>
                <a:latin typeface="Times New Roman" pitchFamily="-110" charset="0"/>
                <a:ea typeface="+mn-ea"/>
                <a:cs typeface="+mn-cs"/>
              </a:rPr>
              <a:t>agency (</a:t>
            </a:r>
            <a:r>
              <a:rPr kumimoji="1" lang="en-US" sz="1200" u="sng" kern="1200" baseline="0" dirty="0" err="1" smtClean="0">
                <a:solidFill>
                  <a:srgbClr val="FF3300"/>
                </a:solidFill>
                <a:latin typeface="Times New Roman" pitchFamily="-110" charset="0"/>
                <a:ea typeface="+mn-ea"/>
                <a:cs typeface="+mn-cs"/>
              </a:rPr>
              <a:t>cơ</a:t>
            </a:r>
            <a:r>
              <a:rPr kumimoji="1" lang="en-US" sz="1200" u="sng" kern="1200" baseline="0" dirty="0" smtClean="0">
                <a:solidFill>
                  <a:srgbClr val="FF3300"/>
                </a:solidFill>
                <a:latin typeface="Times New Roman" pitchFamily="-110" charset="0"/>
                <a:ea typeface="+mn-ea"/>
                <a:cs typeface="+mn-cs"/>
              </a:rPr>
              <a:t> </a:t>
            </a:r>
            <a:r>
              <a:rPr kumimoji="1" lang="en-US" sz="1200" u="sng" kern="1200" baseline="0" dirty="0" err="1" smtClean="0">
                <a:solidFill>
                  <a:srgbClr val="FF3300"/>
                </a:solidFill>
                <a:latin typeface="Times New Roman" pitchFamily="-110" charset="0"/>
                <a:ea typeface="+mn-ea"/>
                <a:cs typeface="+mn-cs"/>
              </a:rPr>
              <a:t>sở</a:t>
            </a:r>
            <a:r>
              <a:rPr kumimoji="1" lang="en-US" sz="1200" u="sng" kern="1200" baseline="0" dirty="0" smtClean="0">
                <a:solidFill>
                  <a:srgbClr val="FF3300"/>
                </a:solidFill>
                <a:latin typeface="Times New Roman" pitchFamily="-110" charset="0"/>
                <a:ea typeface="+mn-ea"/>
                <a:cs typeface="+mn-cs"/>
              </a:rPr>
              <a:t>, </a:t>
            </a:r>
            <a:r>
              <a:rPr kumimoji="1" lang="en-US" sz="1200" u="sng" kern="1200" baseline="0" dirty="0" err="1" smtClean="0">
                <a:solidFill>
                  <a:srgbClr val="FF3300"/>
                </a:solidFill>
                <a:latin typeface="Times New Roman" pitchFamily="-110" charset="0"/>
                <a:ea typeface="+mn-ea"/>
                <a:cs typeface="+mn-cs"/>
              </a:rPr>
              <a:t>hãng</a:t>
            </a:r>
            <a:r>
              <a:rPr kumimoji="1" lang="en-US" sz="1200" u="sng" kern="1200" baseline="0" dirty="0" smtClean="0">
                <a:solidFill>
                  <a:srgbClr val="FF3300"/>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responsible for developing range and </a:t>
            </a:r>
            <a:r>
              <a:rPr kumimoji="1" lang="en-US" sz="1200" u="sng" kern="1200" baseline="0" dirty="0" smtClean="0">
                <a:solidFill>
                  <a:schemeClr val="tx1"/>
                </a:solidFill>
                <a:latin typeface="Times New Roman" pitchFamily="-110" charset="0"/>
                <a:ea typeface="+mn-ea"/>
                <a:cs typeface="+mn-cs"/>
              </a:rPr>
              <a:t>trajectory (</a:t>
            </a:r>
            <a:r>
              <a:rPr kumimoji="1" lang="en-US" sz="1200" u="sng" kern="1200" baseline="0" dirty="0" err="1" smtClean="0">
                <a:solidFill>
                  <a:schemeClr val="tx1"/>
                </a:solidFill>
                <a:latin typeface="Times New Roman" pitchFamily="-110" charset="0"/>
                <a:ea typeface="+mn-ea"/>
                <a:cs typeface="+mn-cs"/>
              </a:rPr>
              <a:t>quỹ</a:t>
            </a:r>
            <a:r>
              <a:rPr kumimoji="1" lang="en-US" sz="1200" u="sng" kern="1200" baseline="0" dirty="0" smtClean="0">
                <a:solidFill>
                  <a:schemeClr val="tx1"/>
                </a:solidFill>
                <a:latin typeface="Times New Roman" pitchFamily="-110" charset="0"/>
                <a:ea typeface="+mn-ea"/>
                <a:cs typeface="+mn-cs"/>
              </a:rPr>
              <a:t> </a:t>
            </a:r>
            <a:r>
              <a:rPr kumimoji="1" lang="en-US" sz="1200" u="sng" kern="1200" baseline="0" dirty="0" err="1" smtClean="0">
                <a:solidFill>
                  <a:schemeClr val="tx1"/>
                </a:solidFill>
                <a:latin typeface="Times New Roman" pitchFamily="-110" charset="0"/>
                <a:ea typeface="+mn-ea"/>
                <a:cs typeface="+mn-cs"/>
              </a:rPr>
              <a:t>đạo</a:t>
            </a:r>
            <a:r>
              <a:rPr kumimoji="1" lang="en-US" sz="1200" u="sng" kern="1200" baseline="0" dirty="0" smtClean="0">
                <a:solidFill>
                  <a:schemeClr val="tx1"/>
                </a:solidFill>
                <a:latin typeface="Times New Roman" pitchFamily="-110" charset="0"/>
                <a:ea typeface="+mn-ea"/>
                <a:cs typeface="+mn-cs"/>
              </a:rPr>
              <a:t> </a:t>
            </a:r>
            <a:r>
              <a:rPr kumimoji="1" lang="en-US" sz="1200" u="sng" kern="1200" baseline="0" dirty="0" err="1" smtClean="0">
                <a:solidFill>
                  <a:schemeClr val="tx1"/>
                </a:solidFill>
                <a:latin typeface="Times New Roman" pitchFamily="-110" charset="0"/>
                <a:ea typeface="+mn-ea"/>
                <a:cs typeface="+mn-cs"/>
              </a:rPr>
              <a:t>đạn</a:t>
            </a:r>
            <a:r>
              <a:rPr kumimoji="1" lang="en-US" sz="1200" u="sng" kern="1200" baseline="0" dirty="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a:t>
            </a:r>
            <a:r>
              <a:rPr kumimoji="1" lang="en-US" sz="1200" u="sng" kern="1200" baseline="0" dirty="0" smtClean="0">
                <a:solidFill>
                  <a:schemeClr val="tx1"/>
                </a:solidFill>
                <a:latin typeface="Times New Roman" pitchFamily="-110" charset="0"/>
                <a:ea typeface="+mn-ea"/>
                <a:cs typeface="+mn-cs"/>
              </a:rPr>
              <a:t>frame (</a:t>
            </a:r>
            <a:r>
              <a:rPr kumimoji="1" lang="en-US" sz="1200" u="sng" kern="1200" baseline="0" dirty="0" err="1" smtClean="0">
                <a:solidFill>
                  <a:schemeClr val="tx1"/>
                </a:solidFill>
                <a:latin typeface="Times New Roman" pitchFamily="-110" charset="0"/>
                <a:ea typeface="+mn-ea"/>
                <a:cs typeface="+mn-cs"/>
              </a:rPr>
              <a:t>hệ</a:t>
            </a:r>
            <a:r>
              <a:rPr kumimoji="1" lang="en-US" sz="1200" u="sng" kern="1200" baseline="0" dirty="0" smtClean="0">
                <a:solidFill>
                  <a:schemeClr val="tx1"/>
                </a:solidFill>
                <a:latin typeface="Times New Roman" pitchFamily="-110" charset="0"/>
                <a:ea typeface="+mn-ea"/>
                <a:cs typeface="+mn-cs"/>
              </a:rPr>
              <a:t> </a:t>
            </a:r>
            <a:r>
              <a:rPr kumimoji="1" lang="en-US" sz="1200" u="sng" kern="1200" baseline="0" dirty="0" err="1" smtClean="0">
                <a:solidFill>
                  <a:schemeClr val="tx1"/>
                </a:solidFill>
                <a:latin typeface="Times New Roman" pitchFamily="-110" charset="0"/>
                <a:ea typeface="+mn-ea"/>
                <a:cs typeface="+mn-cs"/>
              </a:rPr>
              <a:t>thống</a:t>
            </a:r>
            <a:r>
              <a:rPr kumimoji="1" lang="en-US" sz="1200" u="sng"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a:t>
            </a:r>
            <a:r>
              <a:rPr kumimoji="1" lang="en-US" sz="1200" kern="1200" baseline="0" dirty="0" err="1" smtClean="0">
                <a:solidFill>
                  <a:schemeClr val="tx1"/>
                </a:solidFill>
                <a:latin typeface="Times New Roman" pitchFamily="-110" charset="0"/>
                <a:ea typeface="+mn-ea"/>
                <a:cs typeface="+mn-cs"/>
              </a:rPr>
              <a:t>được</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đề</a:t>
            </a:r>
            <a:r>
              <a:rPr kumimoji="1" lang="en-US" sz="1200" kern="1200" baseline="0" dirty="0" smtClean="0">
                <a:solidFill>
                  <a:schemeClr val="tx1"/>
                </a:solidFill>
                <a:latin typeface="Times New Roman" pitchFamily="-110" charset="0"/>
                <a:ea typeface="+mn-ea"/>
                <a:cs typeface="+mn-cs"/>
              </a:rPr>
              <a:t>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dirty="0" smtClean="0">
                <a:solidFill>
                  <a:schemeClr val="tx1"/>
                </a:solidFill>
                <a:latin typeface="Times New Roman" pitchFamily="-110" charset="0"/>
                <a:ea typeface="+mn-ea"/>
                <a:cs typeface="+mn-cs"/>
              </a:rPr>
              <a:t>)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comments" Target="../comments/comment4.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 TargetMode="Externa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comments" Target="../comments/comment6.xml"/></Relationships>
</file>

<file path=ppt/slides/_rels/slide3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notesSlide" Target="../notesSlides/notesSlide30.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en.wikipedia.org/wiki/Digital_Equipment_Corporation" TargetMode="External"/><Relationship Id="rId5" Type="http://schemas.openxmlformats.org/officeDocument/2006/relationships/image" Target="../media/image13.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3.png"/><Relationship Id="rId5" Type="http://schemas.openxmlformats.org/officeDocument/2006/relationships/package" Target="../embeddings/T_i_li_u_c_a_Microsoft_Word1.docx"/><Relationship Id="rId4" Type="http://schemas.openxmlformats.org/officeDocument/2006/relationships/package" Target="../embeddings/T_i_li_u_c_a_Microsoft_Word.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4.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Conversions</a:t>
            </a:r>
            <a:br>
              <a:rPr lang="en-US" b="1" smtClean="0"/>
            </a:br>
            <a:r>
              <a:rPr lang="en-US" sz="2800" b="1" smtClean="0"/>
              <a:t>(Binary </a:t>
            </a:r>
            <a:r>
              <a:rPr lang="en-US" sz="2800" b="1" smtClean="0">
                <a:sym typeface="Wingdings" pitchFamily="2" charset="2"/>
              </a:rPr>
              <a:t> </a:t>
            </a:r>
            <a:r>
              <a:rPr lang="en-US" sz="2800" b="1" smtClean="0"/>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smtClean="0"/>
              <a:t>1001100b = ?h       11001110b = ? h</a:t>
            </a:r>
          </a:p>
          <a:p>
            <a:r>
              <a:rPr lang="en-US" smtClean="0"/>
              <a:t>2AFh = ?b               49Ch= ?b</a:t>
            </a:r>
          </a:p>
          <a:p>
            <a:r>
              <a:rPr lang="en-US" smtClean="0"/>
              <a:t>BF7h = ?b               7EAh = ?b</a:t>
            </a:r>
            <a:endParaRPr lang="en-US"/>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generation is engraved (</a:t>
            </a:r>
            <a:r>
              <a:rPr lang="en-US" sz="1800" dirty="0" err="1" smtClean="0"/>
              <a:t>khắc</a:t>
            </a:r>
            <a:r>
              <a:rPr lang="en-US" sz="1800" dirty="0" smtClean="0"/>
              <a:t> </a:t>
            </a:r>
            <a:r>
              <a:rPr lang="en-US" sz="1800" dirty="0" err="1" smtClean="0"/>
              <a:t>sâu</a:t>
            </a:r>
            <a:r>
              <a:rPr lang="en-US" sz="1800" dirty="0" smtClean="0"/>
              <a:t>) based on an event/essential invention</a:t>
            </a:r>
            <a:endParaRPr lang="en-US" sz="18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rgbClr val="8000FF"/>
                </a:solidFill>
              </a:rPr>
              <a:t>Building block:  Composition and operating of vacuum tube (</a:t>
            </a:r>
            <a:r>
              <a:rPr lang="en-GB" sz="2400" dirty="0" smtClean="0">
                <a:solidFill>
                  <a:srgbClr val="6666FF"/>
                </a:solidFill>
              </a:rPr>
              <a:t>https://en.wikipedia.org/wiki/Vacuum_tube)</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 </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smtClean="0"/>
              <a:t>John von Neumann</a:t>
            </a:r>
            <a:endParaRPr lang="en-GB" b="1"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rgbClr val="FF0000"/>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smtClean="0"/>
              <a:t>CA: Cellular Automata</a:t>
            </a:r>
          </a:p>
          <a:p>
            <a:r>
              <a:rPr lang="en-US" sz="1800" dirty="0" smtClean="0"/>
              <a:t>CC: Cellular Constructor</a:t>
            </a:r>
            <a:endParaRPr lang="en-US" sz="18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smtClean="0"/>
              <a:t>One word contains 2 instructions</a:t>
            </a:r>
            <a:endParaRPr lang="en-US" sz="1800"/>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973605631"/>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96"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a:t>
            </a:r>
            <a:r>
              <a:rPr lang="en-US" sz="2800" smtClean="0">
                <a:solidFill>
                  <a:schemeClr val="tx1"/>
                </a:solidFill>
              </a:rPr>
              <a:t>, MICs (many integrated cores), and GPGPUs (general purpose graphical processing unit)?</a:t>
            </a:r>
            <a:endParaRPr lang="en-US" sz="2800" dirty="0" smtClean="0">
              <a:solidFill>
                <a:schemeClr val="tx1"/>
              </a:solidFill>
            </a:endParaRPr>
          </a:p>
          <a:p>
            <a:r>
              <a:rPr lang="en-US" sz="2800" dirty="0" smtClean="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Machine Code</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922628173"/>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274451"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smtClean="0"/>
              <a:t>Hexadecimal Code:</a:t>
            </a:r>
          </a:p>
          <a:p>
            <a:r>
              <a:rPr lang="en-US" sz="2000" dirty="0" smtClean="0"/>
              <a:t>010FA210FB</a:t>
            </a:r>
          </a:p>
          <a:p>
            <a:r>
              <a:rPr lang="en-US" sz="2000" dirty="0" smtClean="0"/>
              <a:t>IAS code length: </a:t>
            </a:r>
            <a:r>
              <a:rPr lang="en-US" sz="2000" dirty="0" smtClean="0">
                <a:solidFill>
                  <a:srgbClr val="FF3300"/>
                </a:solidFill>
              </a:rPr>
              <a:t>20 bits</a:t>
            </a:r>
          </a:p>
          <a:p>
            <a:r>
              <a:rPr lang="en-US" sz="2000" b="1" u="sng" dirty="0" smtClean="0"/>
              <a:t>Left instruction: 010FA</a:t>
            </a:r>
          </a:p>
          <a:p>
            <a:r>
              <a:rPr lang="en-US" sz="2000" dirty="0" err="1" smtClean="0"/>
              <a:t>Opcode</a:t>
            </a:r>
            <a:r>
              <a:rPr lang="en-US" sz="2000" dirty="0" smtClean="0"/>
              <a:t>: 01(h)</a:t>
            </a:r>
          </a:p>
          <a:p>
            <a:r>
              <a:rPr lang="en-US" sz="2000" dirty="0" smtClean="0"/>
              <a:t>Address: 0FA</a:t>
            </a:r>
          </a:p>
          <a:p>
            <a:r>
              <a:rPr lang="en-US" sz="2000" dirty="0" smtClean="0"/>
              <a:t>01(h) </a:t>
            </a:r>
            <a:r>
              <a:rPr lang="en-US" sz="2000" dirty="0" smtClean="0">
                <a:sym typeface="Wingdings" pitchFamily="2" charset="2"/>
              </a:rPr>
              <a:t> 0000 0001</a:t>
            </a:r>
          </a:p>
          <a:p>
            <a:r>
              <a:rPr lang="en-US" sz="2000" dirty="0" smtClean="0">
                <a:sym typeface="Wingdings" pitchFamily="2" charset="2"/>
              </a:rPr>
              <a:t>Load data in the 0FA memory word to AC</a:t>
            </a:r>
          </a:p>
          <a:p>
            <a:pPr>
              <a:buFont typeface="Wingdings" pitchFamily="2" charset="2"/>
              <a:buChar char="è"/>
            </a:pPr>
            <a:r>
              <a:rPr lang="en-US" sz="2000" dirty="0" smtClean="0">
                <a:sym typeface="Wingdings" pitchFamily="2" charset="2"/>
              </a:rPr>
              <a:t>AC = [0FA]</a:t>
            </a:r>
          </a:p>
          <a:p>
            <a:r>
              <a:rPr lang="en-US" sz="2000" b="1" u="sng" dirty="0" smtClean="0"/>
              <a:t>Right instruction: 210FB</a:t>
            </a:r>
          </a:p>
          <a:p>
            <a:r>
              <a:rPr lang="en-US" sz="2000" dirty="0" err="1" smtClean="0"/>
              <a:t>Opcode</a:t>
            </a:r>
            <a:r>
              <a:rPr lang="en-US" sz="2000" dirty="0" smtClean="0"/>
              <a:t>: 21(h)</a:t>
            </a:r>
          </a:p>
          <a:p>
            <a:r>
              <a:rPr lang="en-US" sz="2000" dirty="0" smtClean="0"/>
              <a:t>Address: 0FB</a:t>
            </a:r>
          </a:p>
          <a:p>
            <a:r>
              <a:rPr lang="en-US" sz="2000" dirty="0" smtClean="0"/>
              <a:t>21(h) </a:t>
            </a:r>
            <a:r>
              <a:rPr lang="en-US" sz="2000" dirty="0" smtClean="0">
                <a:sym typeface="Wingdings" pitchFamily="2" charset="2"/>
              </a:rPr>
              <a:t> 0010 0001</a:t>
            </a:r>
          </a:p>
          <a:p>
            <a:r>
              <a:rPr lang="en-US" sz="2000" dirty="0" smtClean="0">
                <a:sym typeface="Wingdings" pitchFamily="2" charset="2"/>
              </a:rPr>
              <a:t>Store AC to the 0FB memory word  </a:t>
            </a:r>
          </a:p>
          <a:p>
            <a:pPr>
              <a:buFont typeface="Wingdings" pitchFamily="2" charset="2"/>
              <a:buChar char="è"/>
            </a:pPr>
            <a:r>
              <a:rPr lang="en-US" sz="2000" dirty="0" smtClean="0">
                <a:sym typeface="Wingdings" pitchFamily="2" charset="2"/>
              </a:rPr>
              <a:t>[0FB] = AC</a:t>
            </a:r>
          </a:p>
          <a:p>
            <a:endParaRPr lang="en-US" sz="2000" dirty="0" smtClean="0">
              <a:sym typeface="Wingdings" pitchFamily="2" charset="2"/>
            </a:endParaRPr>
          </a:p>
          <a:p>
            <a:r>
              <a:rPr lang="en-US" sz="2000" dirty="0" smtClean="0">
                <a:solidFill>
                  <a:srgbClr val="FF0000"/>
                </a:solidFill>
                <a:sym typeface="Wingdings" pitchFamily="2" charset="2"/>
              </a:rPr>
              <a:t> [0FB] = [0FA]</a:t>
            </a:r>
            <a:endParaRPr lang="en-US" sz="2000" dirty="0" smtClean="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771800" y="1268760"/>
            <a:ext cx="800068" cy="3017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36296" y="587727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7" name="Rectangle 16"/>
          <p:cNvSpPr/>
          <p:nvPr/>
        </p:nvSpPr>
        <p:spPr>
          <a:xfrm>
            <a:off x="7236296" y="5373216"/>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OFA</a:t>
            </a:r>
            <a:endParaRPr lang="en-US" sz="1600" dirty="0">
              <a:solidFill>
                <a:schemeClr val="tx1"/>
              </a:solidFill>
            </a:endParaRP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OFB</a:t>
            </a:r>
            <a:endParaRPr lang="en-US" sz="1600" dirty="0">
              <a:solidFill>
                <a:schemeClr val="tx1"/>
              </a:solidFill>
            </a:endParaRP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AC:    7    </a:t>
            </a:r>
            <a:endParaRPr lang="en-US" sz="1800" dirty="0"/>
          </a:p>
        </p:txBody>
      </p:sp>
      <p:cxnSp>
        <p:nvCxnSpPr>
          <p:cNvPr id="22" name="Straight Arrow Connector 21"/>
          <p:cNvCxnSpPr>
            <a:stCxn id="16" idx="1"/>
            <a:endCxn id="20" idx="3"/>
          </p:cNvCxnSpPr>
          <p:nvPr/>
        </p:nvCxnSpPr>
        <p:spPr>
          <a:xfrm flipH="1" flipV="1">
            <a:off x="6786578" y="5786454"/>
            <a:ext cx="449718" cy="305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flipV="1">
            <a:off x="6786578" y="5587530"/>
            <a:ext cx="449718" cy="1989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A part of the exercise 2.7</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smtClean="0">
                <a:solidFill>
                  <a:schemeClr val="accent2"/>
                </a:solidFill>
              </a:rPr>
              <a:t>IBM</a:t>
            </a:r>
            <a:endParaRPr lang="en-US" sz="6000" dirty="0">
              <a:solidFill>
                <a:schemeClr val="accent2"/>
              </a:solidFill>
            </a:endParaRP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smtClean="0">
                <a:effectLst>
                  <a:outerShdw blurRad="38100" dist="38100" dir="2700000" algn="tl">
                    <a:srgbClr val="000000">
                      <a:alpha val="43137"/>
                    </a:srgbClr>
                  </a:outerShdw>
                </a:effectLst>
              </a:rPr>
              <a:t>(Read by yourself)</a:t>
            </a:r>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smtClean="0">
                <a:solidFill>
                  <a:schemeClr val="tx1"/>
                </a:solidFill>
              </a:rPr>
              <a:t>Transistor = Transfer – resistor (</a:t>
            </a:r>
            <a:r>
              <a:rPr lang="en-GB" sz="2400" dirty="0" err="1" smtClean="0">
                <a:solidFill>
                  <a:schemeClr val="tx1"/>
                </a:solidFill>
              </a:rPr>
              <a:t>vật</a:t>
            </a:r>
            <a:r>
              <a:rPr lang="en-GB" sz="2400" dirty="0" smtClean="0">
                <a:solidFill>
                  <a:schemeClr val="tx1"/>
                </a:solidFill>
              </a:rPr>
              <a:t> </a:t>
            </a:r>
            <a:r>
              <a:rPr lang="en-GB" sz="2400" dirty="0" err="1" smtClean="0">
                <a:solidFill>
                  <a:schemeClr val="tx1"/>
                </a:solidFill>
              </a:rPr>
              <a:t>có</a:t>
            </a:r>
            <a:r>
              <a:rPr lang="en-GB" sz="2400" dirty="0" smtClean="0">
                <a:solidFill>
                  <a:schemeClr val="tx1"/>
                </a:solidFill>
              </a:rPr>
              <a:t> </a:t>
            </a:r>
            <a:r>
              <a:rPr lang="en-GB" sz="2400" dirty="0" err="1" smtClean="0">
                <a:solidFill>
                  <a:schemeClr val="tx1"/>
                </a:solidFill>
              </a:rPr>
              <a:t>thể</a:t>
            </a:r>
            <a:r>
              <a:rPr lang="en-GB" sz="2400" dirty="0" smtClean="0">
                <a:solidFill>
                  <a:schemeClr val="tx1"/>
                </a:solidFill>
              </a:rPr>
              <a:t> </a:t>
            </a:r>
            <a:r>
              <a:rPr lang="en-GB" sz="2400" dirty="0" err="1" smtClean="0">
                <a:solidFill>
                  <a:schemeClr val="tx1"/>
                </a:solidFill>
              </a:rPr>
              <a:t>truyền-cản</a:t>
            </a:r>
            <a:r>
              <a:rPr lang="en-GB" sz="2400" dirty="0" smtClean="0">
                <a:solidFill>
                  <a:schemeClr val="tx1"/>
                </a:solidFill>
              </a:rPr>
              <a:t> </a:t>
            </a:r>
            <a:r>
              <a:rPr lang="en-GB" sz="2400" dirty="0" err="1" smtClean="0">
                <a:solidFill>
                  <a:schemeClr val="tx1"/>
                </a:solidFill>
              </a:rPr>
              <a:t>điện</a:t>
            </a:r>
            <a:r>
              <a:rPr lang="en-GB" sz="2400" dirty="0" smtClean="0">
                <a:solidFill>
                  <a:schemeClr val="tx1"/>
                </a:solidFill>
              </a:rPr>
              <a:t>)</a:t>
            </a:r>
          </a:p>
          <a:p>
            <a:pPr marL="228600" lvl="1">
              <a:spcBef>
                <a:spcPts val="2000"/>
              </a:spcBef>
              <a:buClr>
                <a:schemeClr val="accent1"/>
              </a:buClr>
            </a:pPr>
            <a:r>
              <a:rPr lang="en-GB" sz="2400" dirty="0" smtClean="0">
                <a:solidFill>
                  <a:srgbClr val="8000FF"/>
                </a:solidFill>
              </a:rPr>
              <a:t>Building block:  Composition and operating of transistor</a:t>
            </a:r>
          </a:p>
          <a:p>
            <a:pPr marL="228600" lvl="1">
              <a:spcBef>
                <a:spcPts val="2000"/>
              </a:spcBef>
              <a:buClr>
                <a:schemeClr val="accent1"/>
              </a:buClr>
              <a:buNone/>
            </a:pPr>
            <a:r>
              <a:rPr lang="en-GB" sz="2400" dirty="0" smtClean="0">
                <a:solidFill>
                  <a:srgbClr val="8000FF"/>
                </a:solidFill>
              </a:rPr>
              <a:t>      </a:t>
            </a:r>
            <a:r>
              <a:rPr lang="en-GB" sz="2400" dirty="0" smtClean="0">
                <a:solidFill>
                  <a:schemeClr val="tx1"/>
                </a:solidFill>
              </a:rPr>
              <a:t>More details: </a:t>
            </a:r>
            <a:r>
              <a:rPr lang="en-GB" sz="2400" dirty="0" smtClean="0">
                <a:solidFill>
                  <a:schemeClr val="tx1"/>
                </a:solidFill>
                <a:hlinkClick r:id="rId3"/>
              </a:rPr>
              <a:t>https://en.wikipedia.org/wiki/Transistor</a:t>
            </a:r>
            <a:endParaRPr lang="en-GB" sz="2400" dirty="0" smtClean="0">
              <a:solidFill>
                <a:schemeClr val="tx1"/>
              </a:solidFill>
            </a:endParaRPr>
          </a:p>
          <a:p>
            <a:pPr marL="228600" lvl="1">
              <a:spcBef>
                <a:spcPts val="2000"/>
              </a:spcBef>
              <a:buClr>
                <a:schemeClr val="accent1"/>
              </a:buClr>
            </a:pPr>
            <a:r>
              <a:rPr lang="en-GB" sz="2400" dirty="0" smtClean="0">
                <a:solidFill>
                  <a:schemeClr val="tx1"/>
                </a:solidFill>
              </a:rPr>
              <a:t>It’s activity is similar to those in vacuum tube</a:t>
            </a:r>
          </a:p>
          <a:p>
            <a:pPr marL="228600" lvl="1">
              <a:spcBef>
                <a:spcPts val="2000"/>
              </a:spcBef>
              <a:buClr>
                <a:schemeClr val="accent1"/>
              </a:buClr>
            </a:pPr>
            <a:r>
              <a:rPr lang="en-GB" sz="2400" dirty="0" smtClean="0">
                <a:solidFill>
                  <a:schemeClr val="tx1"/>
                </a:solidFill>
              </a:rPr>
              <a:t>Smaller, 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a:t>
            </a:r>
            <a:r>
              <a:rPr lang="en-GB" sz="2400" i="1" dirty="0" err="1" smtClean="0">
                <a:solidFill>
                  <a:schemeClr val="tx1"/>
                </a:solidFill>
              </a:rPr>
              <a:t>ổn</a:t>
            </a:r>
            <a:r>
              <a:rPr lang="en-GB" sz="2400" i="1" dirty="0" smtClean="0">
                <a:solidFill>
                  <a:schemeClr val="tx1"/>
                </a:solidFill>
              </a:rPr>
              <a:t> </a:t>
            </a:r>
            <a:r>
              <a:rPr lang="en-GB" sz="2400" i="1" dirty="0" err="1" smtClean="0">
                <a:solidFill>
                  <a:schemeClr val="tx1"/>
                </a:solidFill>
              </a:rPr>
              <a:t>định</a:t>
            </a:r>
            <a:r>
              <a:rPr lang="en-GB" sz="2400" i="1" dirty="0" smtClean="0">
                <a:solidFill>
                  <a:schemeClr val="tx1"/>
                </a:solidFill>
              </a:rPr>
              <a:t>)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smtClean="0">
                <a:solidFill>
                  <a:schemeClr val="tx1"/>
                </a:solidFill>
              </a:rPr>
              <a:t> Appearance of the Digital Equipment Corporation (DEC) in 1957</a:t>
            </a:r>
          </a:p>
          <a:p>
            <a:r>
              <a:rPr lang="en-US" smtClean="0">
                <a:solidFill>
                  <a:schemeClr val="tx1"/>
                </a:solidFill>
              </a:rPr>
              <a:t>PDP-1 (programmed data processor) was </a:t>
            </a:r>
            <a:r>
              <a:rPr lang="en-US" dirty="0" smtClean="0">
                <a:solidFill>
                  <a:schemeClr val="tx1"/>
                </a:solidFill>
              </a:rPr>
              <a:t>DEC’s first computer</a:t>
            </a:r>
          </a:p>
          <a:p>
            <a:r>
              <a:rPr lang="en-US" dirty="0" smtClean="0">
                <a:solidFill>
                  <a:schemeClr val="tx1"/>
                </a:solidFill>
              </a:rPr>
              <a:t>This began the mini-computer phenomenon that would become </a:t>
            </a:r>
            <a:r>
              <a:rPr lang="en-US" smtClean="0">
                <a:solidFill>
                  <a:schemeClr val="tx1"/>
                </a:solidFill>
              </a:rPr>
              <a:t>so prominent (leading) </a:t>
            </a:r>
            <a:r>
              <a:rPr lang="en-US" dirty="0" smtClean="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smtClean="0">
                <a:solidFill>
                  <a:schemeClr val="tx1"/>
                </a:solidFill>
              </a:rPr>
              <a:t>Multiplexer (mạch đa hợp) manages centrally some devices. </a:t>
            </a:r>
          </a:p>
          <a:p>
            <a:r>
              <a:rPr lang="en-US" sz="1400" smtClean="0">
                <a:solidFill>
                  <a:schemeClr val="tx1"/>
                </a:solidFill>
              </a:rPr>
              <a:t>Mag: magnetic</a:t>
            </a:r>
          </a:p>
          <a:p>
            <a:r>
              <a:rPr lang="en-US" sz="1400" smtClean="0">
                <a:solidFill>
                  <a:schemeClr val="tx1"/>
                </a:solidFill>
              </a:rPr>
              <a:t>Drum: magnetic drum for storing data</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smtClean="0">
                <a:solidFill>
                  <a:schemeClr val="tx1"/>
                </a:solidFill>
              </a:rPr>
              <a:t>1958 – the invention of the integrated circuit </a:t>
            </a:r>
          </a:p>
          <a:p>
            <a:r>
              <a:rPr lang="en-GB" sz="2400" dirty="0" smtClean="0">
                <a:solidFill>
                  <a:schemeClr val="tx1"/>
                </a:solidFill>
              </a:rPr>
              <a:t>All components of a circuit are minimize to micro size. So, all of them are packed in a chip </a:t>
            </a:r>
          </a:p>
          <a:p>
            <a:r>
              <a:rPr lang="en-GB" sz="2400" i="1" dirty="0" smtClean="0">
                <a:solidFill>
                  <a:schemeClr val="tx1"/>
                </a:solidFill>
              </a:rPr>
              <a:t>Discrete component (</a:t>
            </a:r>
            <a:r>
              <a:rPr lang="en-GB" sz="2400" i="1" dirty="0" err="1" smtClean="0">
                <a:solidFill>
                  <a:schemeClr val="tx1"/>
                </a:solidFill>
              </a:rPr>
              <a:t>linh</a:t>
            </a:r>
            <a:r>
              <a:rPr lang="en-GB" sz="2400" i="1" dirty="0" smtClean="0">
                <a:solidFill>
                  <a:schemeClr val="tx1"/>
                </a:solidFill>
              </a:rPr>
              <a:t> </a:t>
            </a:r>
            <a:r>
              <a:rPr lang="en-GB" sz="2400" i="1" dirty="0" err="1" smtClean="0">
                <a:solidFill>
                  <a:schemeClr val="tx1"/>
                </a:solidFill>
              </a:rPr>
              <a:t>kiện</a:t>
            </a:r>
            <a:r>
              <a:rPr lang="en-GB" sz="2400" i="1" dirty="0" smtClean="0">
                <a:solidFill>
                  <a:schemeClr val="tx1"/>
                </a:solidFill>
              </a:rPr>
              <a:t> </a:t>
            </a:r>
            <a:r>
              <a:rPr lang="en-GB" sz="2400" i="1" dirty="0" err="1" smtClean="0">
                <a:solidFill>
                  <a:schemeClr val="tx1"/>
                </a:solidFill>
              </a:rPr>
              <a:t>rời</a:t>
            </a:r>
            <a:r>
              <a:rPr lang="en-GB" sz="2400" i="1" dirty="0" smtClean="0">
                <a:solidFill>
                  <a:schemeClr val="tx1"/>
                </a:solidFill>
              </a:rPr>
              <a:t> </a:t>
            </a:r>
            <a:r>
              <a:rPr lang="en-GB" sz="2400" i="1" dirty="0" err="1" smtClean="0">
                <a:solidFill>
                  <a:schemeClr val="tx1"/>
                </a:solidFill>
              </a:rPr>
              <a:t>rạc</a:t>
            </a:r>
            <a:r>
              <a:rPr lang="en-GB" sz="2400" i="1" dirty="0" smtClean="0">
                <a:solidFill>
                  <a:schemeClr val="tx1"/>
                </a:solidFill>
              </a:rPr>
              <a: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a:t>
            </a:r>
            <a:r>
              <a:rPr lang="en-GB" sz="2000" dirty="0" err="1" smtClean="0">
                <a:solidFill>
                  <a:schemeClr val="tx1"/>
                </a:solidFill>
              </a:rPr>
              <a:t>masonite</a:t>
            </a:r>
            <a:r>
              <a:rPr lang="en-GB" sz="2000" dirty="0" smtClean="0">
                <a:solidFill>
                  <a:schemeClr val="tx1"/>
                </a:solidFill>
              </a:rPr>
              <a:t> (like circuit boards)</a:t>
            </a:r>
          </a:p>
          <a:p>
            <a:pPr lvl="1"/>
            <a:r>
              <a:rPr lang="en-GB" sz="2000" dirty="0" smtClean="0">
                <a:solidFill>
                  <a:schemeClr val="tx1"/>
                </a:solidFill>
              </a:rPr>
              <a:t>Manufacturing process was expensive and cumbersome (complex)</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
        <p:nvSpPr>
          <p:cNvPr id="2" name="Hình Bầu dục 1"/>
          <p:cNvSpPr/>
          <p:nvPr/>
        </p:nvSpPr>
        <p:spPr>
          <a:xfrm>
            <a:off x="107504" y="908720"/>
            <a:ext cx="792088" cy="64807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 (ALU)</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 (CPU)</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2267744" y="537321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smtClean="0">
                <a:solidFill>
                  <a:srgbClr val="002060"/>
                </a:solidFill>
              </a:rPr>
              <a:t>After studying this chapter, you should be able to: </a:t>
            </a:r>
          </a:p>
          <a:p>
            <a:r>
              <a:rPr lang="en-US" sz="2800" smtClean="0">
                <a:solidFill>
                  <a:srgbClr val="002060"/>
                </a:solidFill>
              </a:rPr>
              <a:t>Present an overview of the evolution of computer technology from early digital computers to the latest microprocessors. </a:t>
            </a:r>
          </a:p>
          <a:p>
            <a:r>
              <a:rPr lang="en-US" sz="2800" smtClean="0">
                <a:solidFill>
                  <a:srgbClr val="002060"/>
                </a:solidFill>
              </a:rPr>
              <a:t>Understand the key performance issues that relate to computer design. </a:t>
            </a:r>
          </a:p>
          <a:p>
            <a:r>
              <a:rPr lang="en-US" sz="2800" smtClean="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smtClean="0"/>
              <a:t>Wafer: a thin piece of silicon (&lt; 1 mm)</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smtClean="0"/>
              <a:t>More details: https://en.wikipedia.org/wiki/Silicon</a:t>
            </a:r>
            <a:endParaRPr 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a:t>
            </a:r>
            <a:r>
              <a:rPr lang="en-US" sz="1600" smtClean="0"/>
              <a:t>n</a:t>
            </a:r>
            <a:r>
              <a:rPr lang="en-US" sz="1600" dirty="0" smtClean="0"/>
              <a:t>: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extLst>
              <p:ext uri="{D42A27DB-BD31-4B8C-83A1-F6EECF244321}">
                <p14:modId xmlns:p14="http://schemas.microsoft.com/office/powerpoint/2010/main" val="2719873568"/>
              </p:ext>
            </p:extLst>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99"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0" y="3068960"/>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6228184" y="162880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201732" name="Picture 4"/>
          <p:cNvPicPr>
            <a:picLocks noChangeAspect="1" noChangeArrowheads="1"/>
          </p:cNvPicPr>
          <p:nvPr/>
        </p:nvPicPr>
        <p:blipFill>
          <a:blip r:embed="rId4">
            <a:lum contrast="13000"/>
          </a:blip>
          <a:srcRect/>
          <a:stretch>
            <a:fillRect/>
          </a:stretch>
        </p:blipFill>
        <p:spPr bwMode="auto">
          <a:xfrm>
            <a:off x="2" y="285293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5"/>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smtClean="0"/>
              <a:t>PDP: Programmed Data Processor</a:t>
            </a:r>
          </a:p>
          <a:p>
            <a:r>
              <a:rPr lang="en-US" sz="2000" dirty="0" smtClean="0"/>
              <a:t>Produced by </a:t>
            </a:r>
            <a:r>
              <a:rPr lang="en-US" sz="2000" u="sng" dirty="0" smtClean="0">
                <a:hlinkClick r:id="rId6"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smtClean="0"/>
              <a:t>DEC: Digital Equipment Corporation</a:t>
            </a:r>
          </a:p>
          <a:p>
            <a:r>
              <a:rPr lang="en-US" sz="2000" smtClean="0"/>
              <a:t>PDP: Programmed Data Processor</a:t>
            </a:r>
            <a:endParaRPr lang="en-US" sz="2000"/>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smtClean="0"/>
              <a:t>Omni (Latin) = for all</a:t>
            </a:r>
            <a:endParaRPr lang="en-US" sz="180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80"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81"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Basics: Number Systems (optional)</a:t>
            </a:r>
          </a:p>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extLst>
              <p:ext uri="{D42A27DB-BD31-4B8C-83A1-F6EECF244321}">
                <p14:modId xmlns:p14="http://schemas.microsoft.com/office/powerpoint/2010/main" val="2657633550"/>
              </p:ext>
            </p:extLst>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30"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358409306"/>
              </p:ext>
            </p:extLst>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31"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t>
            </a:r>
            <a:r>
              <a:rPr lang="en-GB" smtClean="0">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smtClean="0">
                <a:solidFill>
                  <a:schemeClr val="tx1"/>
                </a:solidFill>
              </a:rPr>
              <a:t>GPGPU: General Purpose Graphical </a:t>
            </a:r>
            <a:r>
              <a:rPr lang="en-GB" sz="2800" dirty="0" smtClean="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Definition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smtClean="0"/>
                        <a:t>Definition</a:t>
                      </a:r>
                      <a:endParaRPr lang="en-US"/>
                    </a:p>
                  </a:txBody>
                  <a:tcPr/>
                </a:tc>
                <a:tc>
                  <a:txBody>
                    <a:bodyPr/>
                    <a:lstStyle/>
                    <a:p>
                      <a:r>
                        <a:rPr lang="en-US" smtClean="0"/>
                        <a:t>Base-10/ Decimal system</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smtClean="0"/>
                        <a:t>Base number</a:t>
                      </a:r>
                      <a:endParaRPr lang="en-US"/>
                    </a:p>
                  </a:txBody>
                  <a:tcPr/>
                </a:tc>
                <a:tc>
                  <a:txBody>
                    <a:bodyPr/>
                    <a:lstStyle/>
                    <a:p>
                      <a:r>
                        <a:rPr lang="en-US" smtClean="0"/>
                        <a:t>10</a:t>
                      </a:r>
                      <a:endParaRPr lang="en-US"/>
                    </a:p>
                  </a:txBody>
                  <a:tcPr/>
                </a:tc>
                <a:tc>
                  <a:txBody>
                    <a:bodyPr/>
                    <a:lstStyle/>
                    <a:p>
                      <a:r>
                        <a:rPr lang="en-US" smtClean="0"/>
                        <a:t>2</a:t>
                      </a:r>
                      <a:endParaRPr lang="en-US"/>
                    </a:p>
                  </a:txBody>
                  <a:tcPr/>
                </a:tc>
                <a:tc>
                  <a:txBody>
                    <a:bodyPr/>
                    <a:lstStyle/>
                    <a:p>
                      <a:r>
                        <a:rPr lang="en-US" smtClean="0"/>
                        <a:t>16</a:t>
                      </a:r>
                      <a:endParaRPr lang="en-US"/>
                    </a:p>
                  </a:txBody>
                  <a:tcPr/>
                </a:tc>
                <a:extLst>
                  <a:ext uri="{0D108BD9-81ED-4DB2-BD59-A6C34878D82A}">
                    <a16:rowId xmlns:a16="http://schemas.microsoft.com/office/drawing/2014/main" val="10001"/>
                  </a:ext>
                </a:extLst>
              </a:tr>
              <a:tr h="389881">
                <a:tc>
                  <a:txBody>
                    <a:bodyPr/>
                    <a:lstStyle/>
                    <a:p>
                      <a:r>
                        <a:rPr lang="en-US" smtClean="0"/>
                        <a:t>Set of digits</a:t>
                      </a:r>
                      <a:endParaRPr lang="en-US"/>
                    </a:p>
                  </a:txBody>
                  <a:tcPr/>
                </a:tc>
                <a:tc>
                  <a:txBody>
                    <a:bodyPr/>
                    <a:lstStyle/>
                    <a:p>
                      <a:r>
                        <a:rPr lang="en-US" smtClean="0"/>
                        <a:t>{ 0, 1, 2, …, 9 }</a:t>
                      </a:r>
                      <a:endParaRPr lang="en-US"/>
                    </a:p>
                  </a:txBody>
                  <a:tcPr/>
                </a:tc>
                <a:tc>
                  <a:txBody>
                    <a:bodyPr/>
                    <a:lstStyle/>
                    <a:p>
                      <a:r>
                        <a:rPr lang="en-US" smtClean="0"/>
                        <a:t>{ 0. 1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0, 1, 2, …, 9, A, B, C, D, E, F }</a:t>
                      </a:r>
                      <a:endParaRPr lang="en-US"/>
                    </a:p>
                  </a:txBody>
                  <a:tcPr/>
                </a:tc>
                <a:extLst>
                  <a:ext uri="{0D108BD9-81ED-4DB2-BD59-A6C34878D82A}">
                    <a16:rowId xmlns:a16="http://schemas.microsoft.com/office/drawing/2014/main" val="10002"/>
                  </a:ext>
                </a:extLst>
              </a:tr>
              <a:tr h="526483">
                <a:tc>
                  <a:txBody>
                    <a:bodyPr/>
                    <a:lstStyle/>
                    <a:p>
                      <a:r>
                        <a:rPr lang="en-US" smtClean="0"/>
                        <a:t>Basic operations</a:t>
                      </a:r>
                      <a:endParaRPr lang="en-US"/>
                    </a:p>
                  </a:txBody>
                  <a:tcPr/>
                </a:tc>
                <a:tc>
                  <a:txBody>
                    <a:bodyPr/>
                    <a:lstStyle/>
                    <a:p>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smtClean="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smtClean="0">
                <a:solidFill>
                  <a:schemeClr val="tx1"/>
                </a:solidFill>
              </a:rPr>
              <a:t>Review:</a:t>
            </a:r>
            <a:r>
              <a:rPr lang="en-US" sz="1800" dirty="0" smtClean="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smtClean="0"/>
              <a:t>Operating mechanism in number systems: Give your explanation.</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(same kind)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 Read by yourself</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smtClean="0"/>
              <a:t>  Digital devices need pulses to operate. Pulses are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t>
            </a:r>
            <a:r>
              <a:rPr lang="en-US" sz="3200" smtClean="0"/>
              <a:t>as system </a:t>
            </a:r>
            <a:r>
              <a:rPr lang="en-US" sz="3200" dirty="0" smtClean="0"/>
              <a:t>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a:t>
            </a:r>
            <a:br>
              <a:rPr lang="en-US" b="1" smtClean="0"/>
            </a:br>
            <a:r>
              <a:rPr lang="en-US" b="1" smtClean="0"/>
              <a:t>Representing a quantity</a:t>
            </a:r>
            <a:endParaRPr lang="en-US" b="1"/>
          </a:p>
        </p:txBody>
      </p:sp>
      <p:sp>
        <p:nvSpPr>
          <p:cNvPr id="3" name="Content Placeholder 2"/>
          <p:cNvSpPr>
            <a:spLocks noGrp="1"/>
          </p:cNvSpPr>
          <p:nvPr>
            <p:ph idx="1"/>
          </p:nvPr>
        </p:nvSpPr>
        <p:spPr>
          <a:xfrm>
            <a:off x="498474" y="1981201"/>
            <a:ext cx="7556313" cy="1233486"/>
          </a:xfrm>
        </p:spPr>
        <p:txBody>
          <a:bodyPr/>
          <a:lstStyle/>
          <a:p>
            <a:r>
              <a:rPr lang="en-US" smtClean="0">
                <a:solidFill>
                  <a:schemeClr val="tx1"/>
                </a:solidFill>
              </a:rPr>
              <a:t>Choose a system</a:t>
            </a:r>
          </a:p>
          <a:p>
            <a:r>
              <a:rPr lang="en-US" smtClean="0">
                <a:solidFill>
                  <a:schemeClr val="tx1"/>
                </a:solidFill>
              </a:rPr>
              <a:t>Use positional expansion</a:t>
            </a:r>
            <a:endParaRPr lang="en-US">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a:t>
            </a:r>
            <a:r>
              <a:rPr lang="en-GB" sz="4400" smtClean="0">
                <a:effectLst>
                  <a:outerShdw blurRad="38100" dist="38100" dir="2700000" algn="tl">
                    <a:srgbClr val="000000">
                      <a:alpha val="43137"/>
                    </a:srgbClr>
                  </a:outerShdw>
                </a:effectLst>
              </a:rPr>
              <a:t>Law</a:t>
            </a:r>
            <a:br>
              <a:rPr lang="en-GB" sz="4400" smtClean="0">
                <a:effectLst>
                  <a:outerShdw blurRad="38100" dist="38100" dir="2700000" algn="tl">
                    <a:srgbClr val="000000">
                      <a:alpha val="43137"/>
                    </a:srgbClr>
                  </a:outerShdw>
                </a:effectLst>
              </a:rPr>
            </a:br>
            <a:r>
              <a:rPr lang="en-GB" sz="4400" smtClean="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a:t>
            </a:r>
            <a:r>
              <a:rPr lang="en-GB" b="1" smtClean="0">
                <a:effectLst>
                  <a:outerShdw blurRad="38100" dist="38100" dir="2700000" algn="tl">
                    <a:srgbClr val="000000">
                      <a:alpha val="43137"/>
                    </a:srgbClr>
                  </a:outerShdw>
                </a:effectLst>
              </a:rPr>
              <a:t>Law </a:t>
            </a:r>
            <a:r>
              <a:rPr lang="en-GB" smtClean="0">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smtClean="0">
                <a:effectLst>
                  <a:outerShdw blurRad="38100" dist="38100" dir="2700000" algn="tl">
                    <a:srgbClr val="000000">
                      <a:alpha val="43137"/>
                    </a:srgbClr>
                  </a:outerShdw>
                </a:effectLst>
              </a:rPr>
              <a:t>Little’s Law </a:t>
            </a:r>
            <a:r>
              <a:rPr lang="en-GB" sz="2000" smtClean="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smtClean="0"/>
              <a:t>Questions </a:t>
            </a:r>
            <a:r>
              <a:rPr lang="en-US" sz="2400" dirty="0" smtClean="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smtClean="0">
                <a:solidFill>
                  <a:srgbClr val="8000FF"/>
                </a:solidFill>
              </a:rPr>
              <a:t>Building blocks:  Composition (</a:t>
            </a:r>
            <a:r>
              <a:rPr lang="en-GB" sz="1600" kern="700" dirty="0" err="1" smtClean="0">
                <a:solidFill>
                  <a:srgbClr val="8000FF"/>
                </a:solidFill>
              </a:rPr>
              <a:t>cấu</a:t>
            </a:r>
            <a:r>
              <a:rPr lang="en-GB" sz="1600" kern="700" dirty="0" smtClean="0">
                <a:solidFill>
                  <a:srgbClr val="8000FF"/>
                </a:solidFill>
              </a:rPr>
              <a:t> </a:t>
            </a:r>
            <a:r>
              <a:rPr lang="en-GB" sz="1600" kern="700" dirty="0" err="1" smtClean="0">
                <a:solidFill>
                  <a:srgbClr val="8000FF"/>
                </a:solidFill>
              </a:rPr>
              <a:t>tạo</a:t>
            </a:r>
            <a:r>
              <a:rPr lang="en-GB" sz="1600" kern="700" dirty="0" smtClean="0">
                <a:solidFill>
                  <a:srgbClr val="8000FF"/>
                </a:solidFill>
              </a:rPr>
              <a:t>) and operating (</a:t>
            </a:r>
            <a:r>
              <a:rPr lang="en-GB" sz="1600" kern="700" dirty="0" err="1" smtClean="0">
                <a:solidFill>
                  <a:srgbClr val="8000FF"/>
                </a:solidFill>
              </a:rPr>
              <a:t>vận</a:t>
            </a:r>
            <a:r>
              <a:rPr lang="en-GB" sz="1600" kern="700" dirty="0" smtClean="0">
                <a:solidFill>
                  <a:srgbClr val="8000FF"/>
                </a:solidFill>
              </a:rPr>
              <a:t> </a:t>
            </a:r>
            <a:r>
              <a:rPr lang="en-GB" sz="1600" kern="700" dirty="0" err="1" smtClean="0">
                <a:solidFill>
                  <a:srgbClr val="8000FF"/>
                </a:solidFill>
              </a:rPr>
              <a:t>hành</a:t>
            </a:r>
            <a:r>
              <a:rPr lang="en-GB" sz="1600" kern="700" dirty="0" smtClean="0">
                <a:solidFill>
                  <a:srgbClr val="8000FF"/>
                </a:solidFill>
              </a:rPr>
              <a:t>) of vacuum tube/transistor. </a:t>
            </a:r>
            <a:endParaRPr lang="en-US" sz="1600" kern="700" dirty="0" smtClean="0">
              <a:solidFill>
                <a:schemeClr val="tx1"/>
              </a:solidFill>
            </a:endParaRPr>
          </a:p>
          <a:p>
            <a:pPr>
              <a:buNone/>
            </a:pPr>
            <a:r>
              <a:rPr lang="en-US" sz="1600" kern="700" dirty="0" smtClean="0">
                <a:solidFill>
                  <a:schemeClr val="tx1"/>
                </a:solidFill>
              </a:rPr>
              <a:t>2.1 What is a stored program computer?</a:t>
            </a:r>
          </a:p>
          <a:p>
            <a:pPr>
              <a:buNone/>
            </a:pPr>
            <a:r>
              <a:rPr lang="en-US" sz="1600" kern="700" dirty="0" smtClean="0">
                <a:solidFill>
                  <a:schemeClr val="tx1"/>
                </a:solidFill>
              </a:rPr>
              <a:t>2.2 What are the four main components of any general-purpose computer? </a:t>
            </a:r>
          </a:p>
          <a:p>
            <a:pPr>
              <a:buNone/>
            </a:pPr>
            <a:r>
              <a:rPr lang="en-US" sz="1600" kern="700" dirty="0" smtClean="0">
                <a:solidFill>
                  <a:schemeClr val="tx1"/>
                </a:solidFill>
              </a:rPr>
              <a:t>2.3 At the integrated circuit level, what are the three principal constituents (</a:t>
            </a:r>
            <a:r>
              <a:rPr lang="en-US" sz="1600" kern="700" dirty="0" err="1" smtClean="0">
                <a:solidFill>
                  <a:schemeClr val="tx1"/>
                </a:solidFill>
              </a:rPr>
              <a:t>thành</a:t>
            </a:r>
            <a:r>
              <a:rPr lang="en-US" sz="1600" kern="700" dirty="0" smtClean="0">
                <a:solidFill>
                  <a:schemeClr val="tx1"/>
                </a:solidFill>
              </a:rPr>
              <a:t> </a:t>
            </a:r>
            <a:r>
              <a:rPr lang="en-US" sz="1600" kern="700" dirty="0" err="1" smtClean="0">
                <a:solidFill>
                  <a:schemeClr val="tx1"/>
                </a:solidFill>
              </a:rPr>
              <a:t>phần</a:t>
            </a:r>
            <a:r>
              <a:rPr lang="en-US" sz="1600" kern="700" dirty="0" smtClean="0">
                <a:solidFill>
                  <a:schemeClr val="tx1"/>
                </a:solidFill>
              </a:rPr>
              <a:t>) of a computer system? </a:t>
            </a:r>
          </a:p>
          <a:p>
            <a:pPr>
              <a:buNone/>
            </a:pPr>
            <a:r>
              <a:rPr lang="en-US" sz="1600" kern="700" dirty="0" smtClean="0">
                <a:solidFill>
                  <a:schemeClr val="tx1"/>
                </a:solidFill>
              </a:rPr>
              <a:t>2.4 Explain Moore’s law. </a:t>
            </a:r>
          </a:p>
          <a:p>
            <a:pPr>
              <a:buNone/>
            </a:pPr>
            <a:r>
              <a:rPr lang="en-US" sz="1600" kern="700" dirty="0" smtClean="0">
                <a:solidFill>
                  <a:schemeClr val="tx1"/>
                </a:solidFill>
              </a:rPr>
              <a:t>2.5 List and explain the key characteristics of a computer family. </a:t>
            </a:r>
          </a:p>
          <a:p>
            <a:pPr>
              <a:buNone/>
            </a:pPr>
            <a:r>
              <a:rPr lang="en-US" sz="1600" kern="700" dirty="0" smtClean="0">
                <a:solidFill>
                  <a:schemeClr val="tx1"/>
                </a:solidFill>
              </a:rPr>
              <a:t>2.6 What is the key distinguishing feature of a microprocessor?</a:t>
            </a:r>
          </a:p>
          <a:p>
            <a:pPr>
              <a:buNone/>
            </a:pPr>
            <a:r>
              <a:rPr lang="en-US" sz="1600" b="1" u="sng" kern="700" dirty="0" smtClean="0">
                <a:solidFill>
                  <a:schemeClr val="tx1"/>
                </a:solidFill>
              </a:rPr>
              <a:t>2.7- Refer to the table 2.1</a:t>
            </a:r>
          </a:p>
        </p:txBody>
      </p:sp>
      <p:pic>
        <p:nvPicPr>
          <p:cNvPr id="269314" name="Picture 2"/>
          <p:cNvPicPr>
            <a:picLocks noChangeAspect="1" noChangeArrowheads="1"/>
          </p:cNvPicPr>
          <p:nvPr/>
        </p:nvPicPr>
        <p:blipFill>
          <a:blip r:embed="rId3"/>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Counting</a:t>
            </a:r>
            <a:endParaRPr lang="en-US" b="1"/>
          </a:p>
        </p:txBody>
      </p:sp>
      <p:sp>
        <p:nvSpPr>
          <p:cNvPr id="3" name="Content Placeholder 2"/>
          <p:cNvSpPr>
            <a:spLocks noGrp="1"/>
          </p:cNvSpPr>
          <p:nvPr>
            <p:ph idx="1"/>
          </p:nvPr>
        </p:nvSpPr>
        <p:spPr/>
        <p:txBody>
          <a:bodyPr>
            <a:normAutofit/>
          </a:bodyPr>
          <a:lstStyle/>
          <a:p>
            <a:r>
              <a:rPr lang="en-US" sz="2400" smtClean="0">
                <a:solidFill>
                  <a:schemeClr val="tx1"/>
                </a:solidFill>
              </a:rPr>
              <a:t>Decimal count: 0, 1, 2, …, 9, 10, 11,  12 ,…</a:t>
            </a:r>
          </a:p>
          <a:p>
            <a:r>
              <a:rPr lang="en-US" sz="2400" smtClean="0">
                <a:solidFill>
                  <a:schemeClr val="tx1"/>
                </a:solidFill>
              </a:rPr>
              <a:t>Binary count:  0, 1, 10, 11, 100, …</a:t>
            </a:r>
          </a:p>
          <a:p>
            <a:r>
              <a:rPr lang="en-US" sz="2400" smtClean="0">
                <a:solidFill>
                  <a:schemeClr val="tx1"/>
                </a:solidFill>
              </a:rPr>
              <a:t>Hexadecimal count: 0, 1, …, 9, A, B, C, D, E, F, 10, 11, …</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smtClean="0"/>
              <a:t>37d = ?b = ?h</a:t>
            </a:r>
          </a:p>
          <a:p>
            <a:r>
              <a:rPr lang="en-US" smtClean="0"/>
              <a:t>69d = ?b =?h</a:t>
            </a:r>
          </a:p>
          <a:p>
            <a:r>
              <a:rPr lang="en-US" smtClean="0"/>
              <a:t>42d = ?b= ?h</a:t>
            </a:r>
            <a:endParaRPr lang="en-US"/>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3">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4">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38078</TotalTime>
  <Words>14754</Words>
  <Application>Microsoft Office PowerPoint</Application>
  <PresentationFormat>Trình chiếu Trên màn hình (4:3)</PresentationFormat>
  <Paragraphs>1635</Paragraphs>
  <Slides>65</Slides>
  <Notes>62</Notes>
  <HiddenSlides>0</HiddenSlides>
  <MMClips>0</MMClips>
  <ScaleCrop>false</ScaleCrop>
  <HeadingPairs>
    <vt:vector size="10" baseType="variant">
      <vt:variant>
        <vt:lpstr>Phông được Dùng</vt:lpstr>
      </vt:variant>
      <vt:variant>
        <vt:i4>7</vt:i4>
      </vt:variant>
      <vt:variant>
        <vt:lpstr>Chủ đề</vt:lpstr>
      </vt:variant>
      <vt:variant>
        <vt:i4>1</vt:i4>
      </vt:variant>
      <vt:variant>
        <vt:lpstr>Nối kết</vt:lpstr>
      </vt:variant>
      <vt:variant>
        <vt:i4>5</vt:i4>
      </vt:variant>
      <vt:variant>
        <vt:lpstr>Máy chủ nhúng OLE</vt:lpstr>
      </vt:variant>
      <vt:variant>
        <vt:i4>1</vt:i4>
      </vt:variant>
      <vt:variant>
        <vt:lpstr>Tiêu đề Bản chiếu</vt:lpstr>
      </vt:variant>
      <vt:variant>
        <vt:i4>65</vt:i4>
      </vt:variant>
    </vt:vector>
  </HeadingPairs>
  <TitlesOfParts>
    <vt:vector size="79" baseType="lpstr">
      <vt:lpstr>ＭＳ Ｐゴシック</vt: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Bản trình bày PowerPoint</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Nguyen Quy</cp:lastModifiedBy>
  <cp:revision>356</cp:revision>
  <dcterms:created xsi:type="dcterms:W3CDTF">2012-06-10T04:05:19Z</dcterms:created>
  <dcterms:modified xsi:type="dcterms:W3CDTF">2017-03-31T16:51:54Z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