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93082" autoAdjust="0"/>
  </p:normalViewPr>
  <p:slideViewPr>
    <p:cSldViewPr>
      <p:cViewPr varScale="1">
        <p:scale>
          <a:sx n="65" d="100"/>
          <a:sy n="65" d="100"/>
        </p:scale>
        <p:origin x="11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 smtClean="0"/>
            <a:t>Data transferred from processor to memory or from memory to processor</a:t>
          </a:r>
          <a:endParaRPr lang="en-US" sz="1400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Data transferred to or from a peripheral device by transferring between the processor and an</a:t>
          </a:r>
          <a:endParaRPr lang="en-US" sz="1400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        I/O module</a:t>
          </a:r>
          <a:endParaRPr lang="en-US" sz="1400" dirty="0"/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27415" y="293995"/>
        <a:ext cx="6193570" cy="50676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a new sequence of codes for each new program instead of rewiring the hardware</a:t>
          </a:r>
          <a:endParaRPr lang="en-US" sz="1900" kern="1200" dirty="0"/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27415" y="2321155"/>
        <a:ext cx="6193570" cy="506769"/>
      </dsp:txXfrm>
    </dsp:sp>
    <dsp:sp modelId="{71A7FB0B-C6BF-A948-80B4-3819DEC8407E}">
      <dsp:nvSpPr>
        <dsp:cNvPr id="0" name=""/>
        <dsp:cNvSpPr/>
      </dsp:nvSpPr>
      <dsp:spPr>
        <a:xfrm>
          <a:off x="0" y="2855340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 and 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55340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504664" y="605516"/>
        <a:ext cx="2155034" cy="2155034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310796" y="605516"/>
        <a:ext cx="2155034" cy="2155034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504664" y="3411648"/>
        <a:ext cx="2155034" cy="2155034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310796" y="3411648"/>
        <a:ext cx="2155034" cy="2155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processor may perform some arithmetic or logic operation on data</a:t>
          </a:r>
          <a:endParaRPr lang="en-US" sz="1400" kern="1200" dirty="0"/>
        </a:p>
      </dsp:txBody>
      <dsp:txXfrm>
        <a:off x="5593107" y="3915991"/>
        <a:ext cx="1693671" cy="1153520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instruction may specify that the sequence of execution be altered</a:t>
          </a:r>
          <a:endParaRPr lang="en-US" sz="1400" kern="1200" dirty="0"/>
        </a:p>
      </dsp:txBody>
      <dsp:txXfrm>
        <a:off x="489278" y="3915991"/>
        <a:ext cx="1693671" cy="1153520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to or from a peripheral device by transferring between the processor and an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    I/O module</a:t>
          </a:r>
          <a:endParaRPr lang="en-US" sz="1400" kern="1200" dirty="0"/>
        </a:p>
      </dsp:txBody>
      <dsp:txXfrm>
        <a:off x="5360850" y="35888"/>
        <a:ext cx="1693671" cy="1153520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from processor to memory or from memory to processor</a:t>
          </a:r>
          <a:endParaRPr lang="en-US" sz="1400" kern="1200" dirty="0"/>
        </a:p>
      </dsp:txBody>
      <dsp:txXfrm>
        <a:off x="489278" y="35888"/>
        <a:ext cx="1693671" cy="1153520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57688" y="938488"/>
        <a:ext cx="1563157" cy="1563157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22954" y="938488"/>
        <a:ext cx="1563157" cy="1563157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1563157" cy="1563157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5400000">
        <a:off x="2157688" y="2603754"/>
        <a:ext cx="1563157" cy="1563157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1313" y="1591833"/>
        <a:ext cx="1200631" cy="3293334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15048" y="1591833"/>
        <a:ext cx="1200631" cy="3293334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628784" y="1591833"/>
        <a:ext cx="1200631" cy="3293334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42519" y="1591833"/>
        <a:ext cx="1200631" cy="3293334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56254" y="1591833"/>
        <a:ext cx="1200631" cy="32933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</a:t>
            </a:r>
            <a:r>
              <a:rPr lang="en-US" baseline="0" smtClean="0">
                <a:latin typeface="Times New Roman" pitchFamily="-110" charset="0"/>
              </a:rPr>
              <a:t>Interconnection</a:t>
            </a:r>
            <a:r>
              <a:rPr lang="en-US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Ngắt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1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từ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ngoại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vi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báo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về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cpu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cpu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ngắt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*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Cả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hai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phía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muốn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giao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tiếp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với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nhau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thì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cần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chỗ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chứa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dữ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i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liệu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muốn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nhớ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gì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MAR,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MAR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muốn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chứa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dữ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định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MBR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Stallings, Computer </a:t>
            </a:r>
            <a:r>
              <a:rPr lang="en-GB" sz="1800" dirty="0"/>
              <a:t>Organization </a:t>
            </a:r>
            <a:r>
              <a:rPr lang="en-GB" sz="1800" dirty="0" smtClean="0"/>
              <a:t>and Architecture,9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Opcode 4 bits </a:t>
            </a:r>
            <a:r>
              <a:rPr kumimoji="1" lang="en-US" sz="1800" dirty="0" smtClean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00B050"/>
                </a:solidFill>
              </a:rPr>
              <a:t>Load AC from memory 940(h)</a:t>
            </a:r>
            <a:endParaRPr lang="en-US" sz="1600" dirty="0" smtClean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 smtClean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5</a:t>
            </a:r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 smtClean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 smtClean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 smtClean="0">
                <a:solidFill>
                  <a:schemeClr val="tx1"/>
                </a:solidFill>
              </a:rPr>
              <a:t> 0010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4290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 smtClean="0"/>
              <a:t>Virtually all computers provide a mechanism by which other modules (I/O, memory) may </a:t>
            </a:r>
            <a:r>
              <a:rPr kumimoji="1" lang="en-US" b="1" dirty="0" smtClean="0"/>
              <a:t>interrupt </a:t>
            </a:r>
            <a:r>
              <a:rPr kumimoji="1" lang="en-US" dirty="0" smtClean="0"/>
              <a:t>the normal processing of the processor. An interrupt can be caused by: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5" name="Rectangle 4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Read keyboard </a:t>
            </a: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928662" y="257174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A controls B means that B must perform all instructions from A.</a:t>
            </a:r>
          </a:p>
          <a:p>
            <a:pPr>
              <a:buFontTx/>
              <a:buChar char="-"/>
            </a:pPr>
            <a:r>
              <a:rPr lang="en-US" sz="1800" dirty="0" smtClean="0"/>
              <a:t> Hardware must perform actions specified in each instruction</a:t>
            </a:r>
          </a:p>
          <a:p>
            <a:pPr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err="1" smtClean="0"/>
              <a:t>Proccess</a:t>
            </a:r>
            <a:r>
              <a:rPr lang="en-US" sz="1800" dirty="0" smtClean="0"/>
              <a:t> controls hardware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40152" y="3284984"/>
            <a:ext cx="2357454" cy="3162652"/>
            <a:chOff x="5929322" y="3286124"/>
            <a:chExt cx="2357454" cy="3162652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34396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801530" y="5302348"/>
              <a:ext cx="25650" cy="648072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7633989" y="5119539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740352" y="5229200"/>
              <a:ext cx="214314" cy="71439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1"/>
            </p:cNvCxnSpPr>
            <p:nvPr/>
          </p:nvCxnSpPr>
          <p:spPr>
            <a:xfrm>
              <a:off x="5929322" y="3286124"/>
              <a:ext cx="1500198" cy="1643074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OS decides whether CPU accepts interrupt or not</a:t>
            </a:r>
            <a:endParaRPr lang="en-US" sz="18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are they </a:t>
            </a:r>
            <a:r>
              <a:rPr lang="en-US" sz="2400" smtClean="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</a:t>
            </a:r>
            <a:r>
              <a:rPr lang="en-GB" smtClean="0"/>
              <a:t>memory relieving (làm giảm nhẹ) </a:t>
            </a:r>
            <a:r>
              <a:rPr lang="en-GB" dirty="0" smtClean="0"/>
              <a:t>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3.3-</a:t>
            </a:r>
            <a:br>
              <a:rPr lang="en-GB" sz="2800" dirty="0" smtClean="0"/>
            </a:br>
            <a:r>
              <a:rPr lang="en-GB" sz="2800" dirty="0" smtClean="0"/>
              <a:t>Interconne_</a:t>
            </a:r>
            <a:br>
              <a:rPr lang="en-GB" sz="2800" dirty="0" smtClean="0"/>
            </a:br>
            <a:r>
              <a:rPr lang="en-GB" sz="2800" dirty="0" smtClean="0"/>
              <a:t>ction </a:t>
            </a:r>
            <a:br>
              <a:rPr lang="en-GB" sz="2800" dirty="0" smtClean="0"/>
            </a:br>
            <a:r>
              <a:rPr lang="en-GB" sz="2800" dirty="0" smtClean="0"/>
              <a:t>Structures</a:t>
            </a:r>
            <a:endParaRPr lang="en-GB" sz="2800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I/O 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Command signals specify operations to be performed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3.4- </a:t>
            </a:r>
            <a:r>
              <a:rPr lang="en-US" sz="2800" smtClean="0">
                <a:solidFill>
                  <a:schemeClr val="tx1"/>
                </a:solidFill>
              </a:rPr>
              <a:t>Bus Interconnection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 smtClean="0"/>
              <a:t>Dedicated</a:t>
            </a:r>
            <a:r>
              <a:rPr kumimoji="1" lang="en-US" sz="1800" dirty="0" smtClean="0"/>
              <a:t>: chuyên dụng, </a:t>
            </a:r>
            <a:r>
              <a:rPr kumimoji="1" lang="en-US" sz="1800" b="1" dirty="0" smtClean="0"/>
              <a:t>multiplex</a:t>
            </a:r>
            <a:r>
              <a:rPr kumimoji="1" lang="en-US" sz="1800" dirty="0" smtClean="0"/>
              <a:t>: đa thành phần</a:t>
            </a:r>
          </a:p>
          <a:p>
            <a:r>
              <a:rPr kumimoji="1" lang="en-US" sz="1800" b="1" dirty="0" smtClean="0"/>
              <a:t>Synchronous</a:t>
            </a:r>
            <a:r>
              <a:rPr kumimoji="1" lang="en-US" sz="1800" dirty="0" smtClean="0"/>
              <a:t>- đồng bộ- At a time, only one device can uses the bus. The others must wait until the bus is idle.</a:t>
            </a:r>
          </a:p>
          <a:p>
            <a:r>
              <a:rPr kumimoji="1" lang="en-US" sz="1800" b="1" smtClean="0"/>
              <a:t>Arbitration</a:t>
            </a:r>
            <a:r>
              <a:rPr kumimoji="1" lang="en-US" sz="1800" smtClean="0"/>
              <a:t>: phân xử, quản lý</a:t>
            </a:r>
            <a:endParaRPr kumimoji="1" lang="en-US" sz="1800" b="1" smtClean="0"/>
          </a:p>
          <a:p>
            <a:r>
              <a:rPr kumimoji="1" lang="en-US" sz="1800" b="1" smtClean="0"/>
              <a:t>Asynchronous</a:t>
            </a:r>
            <a:r>
              <a:rPr kumimoji="1" lang="en-US" sz="1800" smtClean="0"/>
              <a:t>- </a:t>
            </a:r>
            <a:r>
              <a:rPr kumimoji="1" lang="en-US" sz="1800" dirty="0" smtClean="0"/>
              <a:t>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12776"/>
            <a:ext cx="7556313" cy="4713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3.1 What general categories (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) of functions are specified by computer instructions? (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qui </a:t>
            </a:r>
            <a:r>
              <a:rPr lang="en-US" dirty="0" err="1" smtClean="0"/>
              <a:t>chiếu</a:t>
            </a:r>
            <a:r>
              <a:rPr lang="en-US" dirty="0" smtClean="0"/>
              <a:t> 4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3.2 List and briefly define the possible states that define an instruction execution. </a:t>
            </a:r>
          </a:p>
          <a:p>
            <a:r>
              <a:rPr lang="en-US" dirty="0" smtClean="0"/>
              <a:t>3.3 List and briefly define two approaches (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) to dealing with multiple interrupts. </a:t>
            </a:r>
          </a:p>
          <a:p>
            <a:r>
              <a:rPr lang="en-US" dirty="0" smtClean="0"/>
              <a:t>3.4 What types of transfers must a computer’s interconnection structure (e.g., bus) support? (data bus, control bus, address bus)</a:t>
            </a:r>
          </a:p>
          <a:p>
            <a:r>
              <a:rPr lang="en-US" dirty="0" smtClean="0"/>
              <a:t>3.5 What is the benefit of using a multiple-bus architecture compared to a single-bus architecture? (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gấp</a:t>
            </a:r>
            <a:r>
              <a:rPr lang="en-US" dirty="0" smtClean="0"/>
              <a:t> 3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tang </a:t>
            </a:r>
            <a:r>
              <a:rPr lang="en-US" dirty="0" err="1" smtClean="0"/>
              <a:t>lên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3.5- Point-to-Point Interconnect</a:t>
            </a:r>
          </a:p>
          <a:p>
            <a:r>
              <a:rPr lang="en-US" dirty="0" smtClean="0"/>
              <a:t>3.6- PCI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Contemporary (</a:t>
            </a:r>
            <a:r>
              <a:rPr lang="en-US" dirty="0" err="1" smtClean="0">
                <a:solidFill>
                  <a:schemeClr val="tx1"/>
                </a:solidFill>
              </a:rPr>
              <a:t>nowaday</a:t>
            </a:r>
            <a:r>
              <a:rPr lang="en-US" dirty="0" smtClean="0">
                <a:solidFill>
                  <a:schemeClr val="tx1"/>
                </a:solidFill>
              </a:rPr>
              <a:t>) computer designs are based on concepts developed by John von Neumann at the Institute for Advanced Studies, Princeton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Referred to as the </a:t>
            </a:r>
            <a:r>
              <a:rPr lang="en-US" i="1" dirty="0" smtClean="0">
                <a:solidFill>
                  <a:schemeClr val="tx1"/>
                </a:solidFill>
              </a:rPr>
              <a:t>von Neumann architecture </a:t>
            </a:r>
            <a:r>
              <a:rPr lang="en-US" dirty="0" smtClean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Hardwired program </a:t>
            </a:r>
            <a:r>
              <a:rPr lang="en-US" sz="2000" i="1" dirty="0" err="1" smtClean="0">
                <a:solidFill>
                  <a:schemeClr val="tx1"/>
                </a:solidFill>
              </a:rPr>
              <a:t>Chương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trình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kết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nối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bằng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dây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điện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 of the process of connecting the various components in the desired </a:t>
            </a:r>
            <a:r>
              <a:rPr lang="en-US" u="sng" dirty="0" smtClean="0">
                <a:solidFill>
                  <a:schemeClr val="tx1"/>
                </a:solidFill>
              </a:rPr>
              <a:t>configuration (</a:t>
            </a:r>
            <a:r>
              <a:rPr lang="en-US" u="sng" dirty="0" err="1" smtClean="0">
                <a:solidFill>
                  <a:schemeClr val="tx1"/>
                </a:solidFill>
              </a:rPr>
              <a:t>Cấu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u="sng" dirty="0" err="1" smtClean="0">
                <a:solidFill>
                  <a:schemeClr val="tx1"/>
                </a:solidFill>
              </a:rPr>
              <a:t>Hình</a:t>
            </a:r>
            <a:r>
              <a:rPr lang="en-US" u="sng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8465</TotalTime>
  <Words>10993</Words>
  <Application>Microsoft Office PowerPoint</Application>
  <PresentationFormat>Trình chiếu Trên màn hình (4:3)</PresentationFormat>
  <Paragraphs>1038</Paragraphs>
  <Slides>38</Slides>
  <Notes>38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Bản trình bày PowerPoint</vt:lpstr>
      <vt:lpstr>Bản trình bày PowerPoint</vt:lpstr>
      <vt:lpstr>Elements of Bus Design</vt:lpstr>
      <vt:lpstr>Timing of Synchronous Bus Operations</vt:lpstr>
      <vt:lpstr>Timing of Asynchronous Bus  Operations</vt:lpstr>
      <vt:lpstr>Questions (Write answers to your notebook)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Nguyen Quy</cp:lastModifiedBy>
  <cp:revision>160</cp:revision>
  <cp:lastPrinted>1999-09-24T09:11:31Z</cp:lastPrinted>
  <dcterms:created xsi:type="dcterms:W3CDTF">2012-06-16T23:28:52Z</dcterms:created>
  <dcterms:modified xsi:type="dcterms:W3CDTF">2017-01-15T01:39:20Z</dcterms:modified>
</cp:coreProperties>
</file>