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40"/>
  </p:notesMasterIdLst>
  <p:handoutMasterIdLst>
    <p:handoutMasterId r:id="rId41"/>
  </p:handoutMasterIdLst>
  <p:sldIdLst>
    <p:sldId id="351" r:id="rId2"/>
    <p:sldId id="352" r:id="rId3"/>
    <p:sldId id="353" r:id="rId4"/>
    <p:sldId id="354" r:id="rId5"/>
    <p:sldId id="355" r:id="rId6"/>
    <p:sldId id="327" r:id="rId7"/>
    <p:sldId id="273" r:id="rId8"/>
    <p:sldId id="341" r:id="rId9"/>
    <p:sldId id="325" r:id="rId10"/>
    <p:sldId id="308" r:id="rId11"/>
    <p:sldId id="343" r:id="rId12"/>
    <p:sldId id="344" r:id="rId13"/>
    <p:sldId id="309" r:id="rId14"/>
    <p:sldId id="277" r:id="rId15"/>
    <p:sldId id="278" r:id="rId16"/>
    <p:sldId id="279" r:id="rId17"/>
    <p:sldId id="333" r:id="rId18"/>
    <p:sldId id="310" r:id="rId19"/>
    <p:sldId id="311" r:id="rId20"/>
    <p:sldId id="359" r:id="rId21"/>
    <p:sldId id="345" r:id="rId22"/>
    <p:sldId id="357" r:id="rId23"/>
    <p:sldId id="347" r:id="rId24"/>
    <p:sldId id="348" r:id="rId25"/>
    <p:sldId id="349" r:id="rId26"/>
    <p:sldId id="346" r:id="rId27"/>
    <p:sldId id="302" r:id="rId28"/>
    <p:sldId id="303" r:id="rId29"/>
    <p:sldId id="326" r:id="rId30"/>
    <p:sldId id="350" r:id="rId31"/>
    <p:sldId id="328" r:id="rId32"/>
    <p:sldId id="305" r:id="rId33"/>
    <p:sldId id="329" r:id="rId34"/>
    <p:sldId id="330" r:id="rId35"/>
    <p:sldId id="334" r:id="rId36"/>
    <p:sldId id="331" r:id="rId37"/>
    <p:sldId id="358" r:id="rId38"/>
    <p:sldId id="338"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4" autoAdjust="0"/>
    <p:restoredTop sz="76795" autoAdjust="0"/>
  </p:normalViewPr>
  <p:slideViewPr>
    <p:cSldViewPr>
      <p:cViewPr>
        <p:scale>
          <a:sx n="75" d="100"/>
          <a:sy n="75" d="100"/>
        </p:scale>
        <p:origin x="972" y="-92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8.xml"/><Relationship Id="rId3" Type="http://schemas.openxmlformats.org/officeDocument/2006/relationships/slide" Target="slides/slide8.xml"/><Relationship Id="rId7" Type="http://schemas.openxmlformats.org/officeDocument/2006/relationships/slide" Target="slides/slide22.xml"/><Relationship Id="rId12" Type="http://schemas.openxmlformats.org/officeDocument/2006/relationships/slide" Target="slides/slide36.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8.xml"/><Relationship Id="rId11" Type="http://schemas.openxmlformats.org/officeDocument/2006/relationships/slide" Target="slides/slide34.xml"/><Relationship Id="rId5" Type="http://schemas.openxmlformats.org/officeDocument/2006/relationships/slide" Target="slides/slide10.xml"/><Relationship Id="rId10" Type="http://schemas.openxmlformats.org/officeDocument/2006/relationships/slide" Target="slides/slide32.xml"/><Relationship Id="rId4" Type="http://schemas.openxmlformats.org/officeDocument/2006/relationships/slide" Target="slides/slide9.xml"/><Relationship Id="rId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EPROM</a:t>
          </a:r>
          <a:endParaRPr lang="en-US" dirty="0">
            <a:effectLst>
              <a:outerShdw blurRad="38100" dist="38100" dir="2700000" algn="tl">
                <a:srgbClr val="000000">
                  <a:alpha val="43137"/>
                </a:srgbClr>
              </a:outerShdw>
            </a:effectLst>
          </a:endParaRP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Erasable programmable read-only memory</a:t>
          </a:r>
          <a:endParaRPr lang="en-US" b="1" dirty="0">
            <a:effectLst>
              <a:outerShdw blurRad="38100" dist="38100" dir="2700000" algn="tl">
                <a:srgbClr val="000000">
                  <a:alpha val="43137"/>
                </a:srgbClr>
              </a:outerShdw>
            </a:effectLst>
          </a:endParaRP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Erasure process can be performed repeatedly</a:t>
          </a:r>
          <a:endParaRPr lang="en-US" b="1" dirty="0">
            <a:effectLst>
              <a:outerShdw blurRad="38100" dist="38100" dir="2700000" algn="tl">
                <a:srgbClr val="000000">
                  <a:alpha val="43137"/>
                </a:srgbClr>
              </a:outerShdw>
            </a:effectLst>
          </a:endParaRP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PROM but it has the advantage of the multiple update capability </a:t>
          </a:r>
          <a:endParaRPr lang="en-US" b="1" dirty="0">
            <a:effectLst>
              <a:outerShdw blurRad="38100" dist="38100" dir="2700000" algn="tl">
                <a:srgbClr val="000000">
                  <a:alpha val="43137"/>
                </a:srgbClr>
              </a:outerShdw>
            </a:effectLst>
          </a:endParaRP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Electrically erasable programmable read-only memory</a:t>
          </a:r>
          <a:endParaRPr lang="en-US" b="1" dirty="0">
            <a:effectLst>
              <a:outerShdw blurRad="38100" dist="38100" dir="2700000" algn="tl">
                <a:srgbClr val="000000">
                  <a:alpha val="43137"/>
                </a:srgbClr>
              </a:outerShdw>
            </a:effectLst>
          </a:endParaRP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Can be written into at any time without erasing prior contents</a:t>
          </a:r>
          <a:endParaRPr lang="en-US" b="1" dirty="0">
            <a:effectLst>
              <a:outerShdw blurRad="38100" dist="38100" dir="2700000" algn="tl">
                <a:srgbClr val="000000">
                  <a:alpha val="43137"/>
                </a:srgbClr>
              </a:outerShdw>
            </a:effectLst>
          </a:endParaRP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Combines the advantage of non-volatility with the flexibility of being updatable in place</a:t>
          </a:r>
          <a:endParaRPr lang="en-US" b="1" dirty="0">
            <a:effectLst>
              <a:outerShdw blurRad="38100" dist="38100" dir="2700000" algn="tl">
                <a:srgbClr val="000000">
                  <a:alpha val="43137"/>
                </a:srgbClr>
              </a:outerShdw>
            </a:effectLst>
          </a:endParaRP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EPROM </a:t>
          </a:r>
          <a:endParaRPr lang="en-US" b="1" dirty="0">
            <a:effectLst>
              <a:outerShdw blurRad="38100" dist="38100" dir="2700000" algn="tl">
                <a:srgbClr val="000000">
                  <a:alpha val="43137"/>
                </a:srgbClr>
              </a:outerShdw>
            </a:effectLst>
          </a:endParaRP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Intermediate between EPROM and EEPROM in both cost and functionality</a:t>
          </a:r>
          <a:endParaRPr lang="en-US" b="1" dirty="0">
            <a:effectLst>
              <a:outerShdw blurRad="38100" dist="38100" dir="2700000" algn="tl">
                <a:srgbClr val="000000">
                  <a:alpha val="43137"/>
                </a:srgbClr>
              </a:outerShdw>
            </a:effectLst>
          </a:endParaRP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Uses an electrical erasing technology, does not provide byte-level erasure</a:t>
          </a:r>
          <a:endParaRPr lang="en-US" b="1" dirty="0">
            <a:effectLst>
              <a:outerShdw blurRad="38100" dist="38100" dir="2700000" algn="tl">
                <a:srgbClr val="000000">
                  <a:alpha val="43137"/>
                </a:srgbClr>
              </a:outerShdw>
            </a:effectLst>
          </a:endParaRP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Microchip is organized so that a section of memory cells are erased in a single action or “flash”</a:t>
          </a:r>
          <a:endParaRPr lang="en-US" b="1" dirty="0">
            <a:effectLst>
              <a:outerShdw blurRad="38100" dist="38100" dir="2700000" algn="tl">
                <a:srgbClr val="000000">
                  <a:alpha val="43137"/>
                </a:srgbClr>
              </a:outerShdw>
            </a:effectLst>
          </a:endParaRP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t>
        <a:bodyPr/>
        <a:lstStyle/>
        <a:p>
          <a:endParaRPr lang="en-US"/>
        </a:p>
      </dgm:t>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t>
        <a:bodyPr/>
        <a:lstStyle/>
        <a:p>
          <a:endParaRPr lang="en-US"/>
        </a:p>
      </dgm:t>
    </dgm:pt>
    <dgm:pt modelId="{FF0D77B0-D959-1948-A50C-07160BB098BA}" type="pres">
      <dgm:prSet presAssocID="{CA404423-6AB9-EB4A-85D9-76B337FDB174}" presName="textNode" presStyleLbl="bgShp" presStyleIdx="0" presStyleCnt="3"/>
      <dgm:spPr/>
      <dgm:t>
        <a:bodyPr/>
        <a:lstStyle/>
        <a:p>
          <a:endParaRPr lang="en-US"/>
        </a:p>
      </dgm:t>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t>
        <a:bodyPr/>
        <a:lstStyle/>
        <a:p>
          <a:endParaRPr lang="en-US"/>
        </a:p>
      </dgm:t>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t>
        <a:bodyPr/>
        <a:lstStyle/>
        <a:p>
          <a:endParaRPr lang="en-US"/>
        </a:p>
      </dgm:t>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t>
        <a:bodyPr/>
        <a:lstStyle/>
        <a:p>
          <a:endParaRPr lang="en-US"/>
        </a:p>
      </dgm:t>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t>
        <a:bodyPr/>
        <a:lstStyle/>
        <a:p>
          <a:endParaRPr lang="en-US"/>
        </a:p>
      </dgm:t>
    </dgm:pt>
    <dgm:pt modelId="{A29DDF9C-1AED-6F47-B745-E0CED4A18B8F}" type="pres">
      <dgm:prSet presAssocID="{DF8EF88C-8D84-8C43-B810-AFB4651BAA39}" presName="textNode" presStyleLbl="bgShp" presStyleIdx="1" presStyleCnt="3"/>
      <dgm:spPr/>
      <dgm:t>
        <a:bodyPr/>
        <a:lstStyle/>
        <a:p>
          <a:endParaRPr lang="en-US"/>
        </a:p>
      </dgm:t>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t>
        <a:bodyPr/>
        <a:lstStyle/>
        <a:p>
          <a:endParaRPr lang="en-US"/>
        </a:p>
      </dgm:t>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t>
        <a:bodyPr/>
        <a:lstStyle/>
        <a:p>
          <a:endParaRPr lang="en-US"/>
        </a:p>
      </dgm:t>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t>
        <a:bodyPr/>
        <a:lstStyle/>
        <a:p>
          <a:endParaRPr lang="en-US"/>
        </a:p>
      </dgm:t>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t>
        <a:bodyPr/>
        <a:lstStyle/>
        <a:p>
          <a:endParaRPr lang="en-US"/>
        </a:p>
      </dgm:t>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t>
        <a:bodyPr/>
        <a:lstStyle/>
        <a:p>
          <a:endParaRPr lang="en-US"/>
        </a:p>
      </dgm:t>
    </dgm:pt>
    <dgm:pt modelId="{0414F7A4-1CC0-F143-82FF-D58C6494D706}" type="pres">
      <dgm:prSet presAssocID="{770FE41B-0D6A-BE46-8DE9-86FE2A665892}" presName="textNode" presStyleLbl="bgShp" presStyleIdx="2" presStyleCnt="3"/>
      <dgm:spPr/>
      <dgm:t>
        <a:bodyPr/>
        <a:lstStyle/>
        <a:p>
          <a:endParaRPr lang="en-US"/>
        </a:p>
      </dgm:t>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t>
        <a:bodyPr/>
        <a:lstStyle/>
        <a:p>
          <a:endParaRPr lang="en-US"/>
        </a:p>
      </dgm:t>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t>
        <a:bodyPr/>
        <a:lstStyle/>
        <a:p>
          <a:endParaRPr lang="en-US"/>
        </a:p>
      </dgm:t>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t>
        <a:bodyPr/>
        <a:lstStyle/>
        <a:p>
          <a:endParaRPr lang="en-US"/>
        </a:p>
      </dgm:t>
    </dgm:pt>
  </dgm:ptLst>
  <dgm:cxnLst>
    <dgm:cxn modelId="{7CF9623A-666F-6647-802A-A95493F8EBAC}" srcId="{CA404423-6AB9-EB4A-85D9-76B337FDB174}" destId="{9D8833F6-FFF2-0043-8E19-662F3ECC0C69}" srcOrd="2" destOrd="0" parTransId="{3B768F97-B4E7-2F4E-9C97-87DEA25921EC}" sibTransId="{94D34039-8F97-4244-BD50-B01B3B91FF83}"/>
    <dgm:cxn modelId="{DC9A8752-C01B-5A47-B511-EA531B99815E}" srcId="{DF8EF88C-8D84-8C43-B810-AFB4651BAA39}" destId="{90B5EB81-C31A-0E4D-847F-0FF7DA55B788}" srcOrd="0" destOrd="0" parTransId="{73B3EB71-008F-4542-BCD6-0C44942298C8}" sibTransId="{D7E515D4-956F-D843-9334-9C7B173CAC8C}"/>
    <dgm:cxn modelId="{805D58BE-7D92-EE46-B76D-6E655B1BBC5F}" type="presOf" srcId="{300B7704-EB88-0641-811A-C749A83EA426}" destId="{BF72B8B5-A8A6-834B-A98F-81FAF85D1BED}"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7A5222CA-F569-244D-91FD-552374EC365B}" type="presOf" srcId="{770FE41B-0D6A-BE46-8DE9-86FE2A665892}" destId="{0414F7A4-1CC0-F143-82FF-D58C6494D706}" srcOrd="1"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107BD4BB-EE41-8846-BB28-31BC5309E10B}" srcId="{DF8EF88C-8D84-8C43-B810-AFB4651BAA39}" destId="{6CF8E079-9113-B341-949B-0C8FE1D54943}" srcOrd="3" destOrd="0" parTransId="{812DAFDD-DC6D-0B46-9650-4CDE2DDDB542}" sibTransId="{05CA5228-BB03-DB49-AF01-BB0808759185}"/>
    <dgm:cxn modelId="{BD82340B-B93F-314B-9BD7-A1CAF4A011E3}" type="presOf" srcId="{DF8EF88C-8D84-8C43-B810-AFB4651BAA39}" destId="{06A8ABCA-51AB-7C44-A93E-8766E44BBFCB}" srcOrd="0" destOrd="0" presId="urn:microsoft.com/office/officeart/2005/8/layout/lProcess2"/>
    <dgm:cxn modelId="{38C1ACE3-ADD9-484E-BECB-35D38C8F94FD}" type="presOf" srcId="{DF8EF88C-8D84-8C43-B810-AFB4651BAA39}" destId="{A29DDF9C-1AED-6F47-B745-E0CED4A18B8F}" srcOrd="1"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C28F1EA8-43F5-A844-BF09-5E2D8CFA211A}" srcId="{CA404423-6AB9-EB4A-85D9-76B337FDB174}" destId="{A4CBAA80-C409-2A44-AF1F-158DEAC61387}" srcOrd="1" destOrd="0" parTransId="{3B600059-A870-FC48-B37A-5F576F53E857}" sibTransId="{7715F170-5F76-1B4A-8FDA-E988BD0AFEC0}"/>
    <dgm:cxn modelId="{EF616C56-3C8C-964B-9057-3E238C0F0AAC}" srcId="{D23BE324-DA86-ED4B-A593-27E2A934B691}" destId="{DF8EF88C-8D84-8C43-B810-AFB4651BAA39}" srcOrd="1" destOrd="0" parTransId="{DEF28F56-1015-8A41-A6BA-78C83248F303}" sibTransId="{78B9242F-3EF8-2747-B1F7-03FF22C29C4C}"/>
    <dgm:cxn modelId="{1410B755-6ED9-E748-8BFB-77A5A3935B42}" srcId="{770FE41B-0D6A-BE46-8DE9-86FE2A665892}" destId="{F1E0DF61-5B75-6A44-B10A-18FC603A31B1}" srcOrd="1" destOrd="0" parTransId="{A70A8BE2-DCCA-CC41-A04A-99DC6522C741}" sibTransId="{58DE4856-0A2D-5C4B-A519-E9C0BCD26CDD}"/>
    <dgm:cxn modelId="{29AEF786-463E-A14E-A0A0-C5390116F01B}" srcId="{DF8EF88C-8D84-8C43-B810-AFB4651BAA39}" destId="{5CC91DBC-94A1-3243-BEC9-77629274AACC}" srcOrd="2" destOrd="0" parTransId="{9A103E3D-8B8B-C740-A2C5-157681EBE064}" sibTransId="{0176042C-95E5-A140-AA3A-0A69EA4BB932}"/>
    <dgm:cxn modelId="{7831C511-053C-784F-9C39-D5F285FBF365}" type="presOf" srcId="{F1E0DF61-5B75-6A44-B10A-18FC603A31B1}" destId="{0A9157C7-4363-1844-9081-88D1FC6FF148}" srcOrd="0"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F242E8DD-8E32-8D47-AB3E-B96F210C3186}" type="presOf" srcId="{49316F22-BDD9-D344-8DF7-6042A787739E}" destId="{9A46DF24-6254-7645-B937-0A6718251E0E}" srcOrd="0"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480F4E87-8507-814B-A575-458F5CE9CAFD}" srcId="{D23BE324-DA86-ED4B-A593-27E2A934B691}" destId="{770FE41B-0D6A-BE46-8DE9-86FE2A665892}" srcOrd="2" destOrd="0" parTransId="{6355C11E-EB04-F340-BF3E-8BF03EE0722F}" sibTransId="{3CDBA012-2FB2-4447-813E-6E60F77BCDA8}"/>
    <dgm:cxn modelId="{EACCF22D-8636-0B4F-B779-7F23E4506E92}" type="presOf" srcId="{D23BE324-DA86-ED4B-A593-27E2A934B691}" destId="{CD367AB6-D8AE-B349-B7FD-90FB0C3AD718}" srcOrd="0" destOrd="0" presId="urn:microsoft.com/office/officeart/2005/8/layout/lProcess2"/>
    <dgm:cxn modelId="{66049963-1F81-0147-9650-38F3D98BA50B}" type="presOf" srcId="{CA404423-6AB9-EB4A-85D9-76B337FDB174}" destId="{761E5B8F-DCD7-AF41-837F-D9BECF9DFF49}" srcOrd="0" destOrd="0" presId="urn:microsoft.com/office/officeart/2005/8/layout/lProcess2"/>
    <dgm:cxn modelId="{FFC83930-A2F1-8847-83FF-08ABD3358CE8}" type="presOf" srcId="{58F3BE6D-D555-5045-A6D7-6E7040258DBA}" destId="{73C35733-9ED5-034E-91F6-DD776EDA2725}" srcOrd="0" destOrd="0" presId="urn:microsoft.com/office/officeart/2005/8/layout/lProcess2"/>
    <dgm:cxn modelId="{00DF459D-A9C6-B94B-B2F9-8A117B2FFE4E}" type="presOf" srcId="{0C2DECDD-0A85-9C48-9279-DE771DF08233}" destId="{1E8C0409-4787-3248-94C2-AEB8C99A4F95}" srcOrd="0" destOrd="0" presId="urn:microsoft.com/office/officeart/2005/8/layout/lProcess2"/>
    <dgm:cxn modelId="{38228795-759C-B643-96B7-35BE38BE6B59}" type="presOf" srcId="{9D8833F6-FFF2-0043-8E19-662F3ECC0C69}" destId="{6EA9746E-83BF-C141-962A-D5914E659DB9}" srcOrd="0" destOrd="0" presId="urn:microsoft.com/office/officeart/2005/8/layout/lProcess2"/>
    <dgm:cxn modelId="{8F3D9F74-F63D-C64B-A465-F7575AB5F59C}" srcId="{770FE41B-0D6A-BE46-8DE9-86FE2A665892}" destId="{300B7704-EB88-0641-811A-C749A83EA426}" srcOrd="0" destOrd="0" parTransId="{AABC2E9F-7452-C24F-B639-5D50CBED447C}" sibTransId="{0E6A06E8-568A-2C48-A7AD-2FDA807B86E2}"/>
    <dgm:cxn modelId="{0FC86279-6947-3848-A988-83DDFB9DF0E1}" type="presOf" srcId="{6CF8E079-9113-B341-949B-0C8FE1D54943}" destId="{408F0A18-5EE1-CE4C-9645-EA7FCA285619}" srcOrd="0" destOrd="0" presId="urn:microsoft.com/office/officeart/2005/8/layout/lProcess2"/>
    <dgm:cxn modelId="{387B7D78-C7C4-444B-B9AC-A3B1F7827C2E}" srcId="{D23BE324-DA86-ED4B-A593-27E2A934B691}" destId="{CA404423-6AB9-EB4A-85D9-76B337FDB174}" srcOrd="0" destOrd="0" parTransId="{87E0A1A0-3D6C-E44A-A686-A38CE1113DBF}" sibTransId="{FE595A42-11C2-5545-9CAC-BEFD7802AE55}"/>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8CC0052F-FF76-2841-9D77-5726AA5F128B}">
      <dgm:prSet custT="1"/>
      <dgm:spPr>
        <a:solidFill>
          <a:schemeClr val="accent6">
            <a:lumMod val="20000"/>
            <a:lumOff val="80000"/>
          </a:schemeClr>
        </a:solidFill>
      </dgm:spPr>
      <dgm:t>
        <a:bodyPr/>
        <a:lstStyle/>
        <a:p>
          <a:pPr rtl="0"/>
          <a:r>
            <a:rPr lang="en-US" sz="1600" b="1" dirty="0" smtClean="0">
              <a:solidFill>
                <a:srgbClr val="FF0000"/>
              </a:solidFill>
            </a:rPr>
            <a:t>Composed of a collection of DRAM chips</a:t>
          </a:r>
          <a:endParaRPr lang="en-US" sz="1600" b="1" dirty="0">
            <a:solidFill>
              <a:srgbClr val="FF0000"/>
            </a:solidFill>
          </a:endParaRP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custT="1"/>
      <dgm:spPr>
        <a:solidFill>
          <a:schemeClr val="accent6">
            <a:lumMod val="20000"/>
            <a:lumOff val="80000"/>
          </a:schemeClr>
        </a:solidFill>
      </dgm:spPr>
      <dgm:t>
        <a:bodyPr/>
        <a:lstStyle/>
        <a:p>
          <a:pPr rtl="0"/>
          <a:r>
            <a:rPr lang="en-GB" sz="1600" b="1" dirty="0" smtClean="0">
              <a:solidFill>
                <a:srgbClr val="008000"/>
              </a:solidFill>
            </a:rPr>
            <a:t>Grouped together to form a </a:t>
          </a:r>
          <a:r>
            <a:rPr lang="en-GB" sz="1600" b="1" i="1" dirty="0" smtClean="0">
              <a:solidFill>
                <a:srgbClr val="008000"/>
              </a:solidFill>
            </a:rPr>
            <a:t>memory bank</a:t>
          </a:r>
          <a:endParaRPr lang="en-GB" sz="1600" b="1" i="1" dirty="0">
            <a:solidFill>
              <a:srgbClr val="008000"/>
            </a:solidFill>
          </a:endParaRP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custT="1"/>
      <dgm:spPr>
        <a:solidFill>
          <a:schemeClr val="accent6">
            <a:lumMod val="20000"/>
            <a:lumOff val="80000"/>
          </a:schemeClr>
        </a:solidFill>
      </dgm:spPr>
      <dgm:t>
        <a:bodyPr/>
        <a:lstStyle/>
        <a:p>
          <a:pPr rtl="0"/>
          <a:r>
            <a:rPr lang="en-US" sz="1600" b="1" dirty="0" smtClean="0">
              <a:solidFill>
                <a:srgbClr val="0000CC"/>
              </a:solidFill>
            </a:rPr>
            <a:t>Each bank is independently able to service a memory read or write request</a:t>
          </a:r>
          <a:endParaRPr lang="en-US" sz="1600" b="1" dirty="0">
            <a:solidFill>
              <a:srgbClr val="0000CC"/>
            </a:solidFill>
          </a:endParaRP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custT="1"/>
      <dgm:spPr>
        <a:solidFill>
          <a:schemeClr val="accent6">
            <a:lumMod val="20000"/>
            <a:lumOff val="80000"/>
          </a:schemeClr>
        </a:solidFill>
      </dgm:spPr>
      <dgm:t>
        <a:bodyPr/>
        <a:lstStyle/>
        <a:p>
          <a:pPr rtl="0"/>
          <a:r>
            <a:rPr lang="en-US" sz="1600" b="1" i="1" dirty="0" smtClean="0">
              <a:solidFill>
                <a:srgbClr val="FF0000"/>
              </a:solidFill>
            </a:rPr>
            <a:t>K</a:t>
          </a:r>
          <a:r>
            <a:rPr lang="en-US" sz="1600" b="1" dirty="0" smtClean="0">
              <a:solidFill>
                <a:srgbClr val="FF0000"/>
              </a:solidFill>
            </a:rPr>
            <a:t> banks can service </a:t>
          </a:r>
          <a:r>
            <a:rPr lang="en-US" sz="1600" b="1" i="1" dirty="0" smtClean="0">
              <a:solidFill>
                <a:srgbClr val="FF0000"/>
              </a:solidFill>
            </a:rPr>
            <a:t>K</a:t>
          </a:r>
          <a:r>
            <a:rPr lang="en-US" sz="1600" b="1" dirty="0" smtClean="0">
              <a:solidFill>
                <a:srgbClr val="FF0000"/>
              </a:solidFill>
            </a:rPr>
            <a:t> requests simultaneously, increasing memory read or write rates by a factor of </a:t>
          </a:r>
          <a:r>
            <a:rPr lang="en-US" sz="1600" b="1" i="1" dirty="0" smtClean="0">
              <a:solidFill>
                <a:srgbClr val="FF0000"/>
              </a:solidFill>
            </a:rPr>
            <a:t>K</a:t>
          </a:r>
          <a:endParaRPr lang="en-US" sz="1600" b="1" dirty="0">
            <a:solidFill>
              <a:srgbClr val="FF0000"/>
            </a:solidFill>
          </a:endParaRP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custT="1"/>
      <dgm:spPr>
        <a:solidFill>
          <a:schemeClr val="accent6">
            <a:lumMod val="20000"/>
            <a:lumOff val="80000"/>
          </a:schemeClr>
        </a:solidFill>
      </dgm:spPr>
      <dgm:t>
        <a:bodyPr/>
        <a:lstStyle/>
        <a:p>
          <a:pPr rtl="0"/>
          <a:r>
            <a:rPr lang="en-GB" sz="1600" b="1" dirty="0" smtClean="0">
              <a:solidFill>
                <a:srgbClr val="008000"/>
              </a:solidFill>
            </a:rPr>
            <a:t>If consecutive words of memory are stored in different banks, the transfer of a block of memory is speeded up</a:t>
          </a:r>
          <a:endParaRPr lang="en-GB" sz="1600" b="1" dirty="0">
            <a:solidFill>
              <a:srgbClr val="008000"/>
            </a:solidFill>
          </a:endParaRP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t>
        <a:bodyPr/>
        <a:lstStyle/>
        <a:p>
          <a:endParaRPr lang="en-US"/>
        </a:p>
      </dgm:t>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custScaleY="92720" custLinFactNeighborY="9959">
        <dgm:presLayoutVars>
          <dgm:bulletEnabled val="1"/>
        </dgm:presLayoutVars>
      </dgm:prSet>
      <dgm:spPr/>
      <dgm:t>
        <a:bodyPr/>
        <a:lstStyle/>
        <a:p>
          <a:endParaRPr lang="en-US"/>
        </a:p>
      </dgm:t>
    </dgm:pt>
    <dgm:pt modelId="{ECCACFBC-6FE8-3A49-AD2B-79E2DA2407EC}" type="pres">
      <dgm:prSet presAssocID="{8CC0052F-FF76-2841-9D77-5726AA5F128B}" presName="line1" presStyleLbl="callout" presStyleIdx="0" presStyleCnt="10"/>
      <dgm:spPr>
        <a:ln>
          <a:solidFill>
            <a:schemeClr val="accent3"/>
          </a:solidFill>
        </a:ln>
      </dgm:spPr>
    </dgm:pt>
    <dgm:pt modelId="{F321CC0B-6111-EA4D-945B-E997A707C6AB}" type="pres">
      <dgm:prSet presAssocID="{8CC0052F-FF76-2841-9D77-5726AA5F128B}" presName="d1" presStyleLbl="callout" presStyleIdx="1" presStyleCnt="10"/>
      <dgm:spPr>
        <a:ln>
          <a:solidFill>
            <a:schemeClr val="accent3"/>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custScaleY="63936">
        <dgm:presLayoutVars>
          <dgm:bulletEnabled val="1"/>
        </dgm:presLayoutVars>
      </dgm:prSet>
      <dgm:spPr/>
      <dgm:t>
        <a:bodyPr/>
        <a:lstStyle/>
        <a:p>
          <a:endParaRPr lang="en-US"/>
        </a:p>
      </dgm:t>
    </dgm:pt>
    <dgm:pt modelId="{FD651CF9-2939-7340-9033-50955A68CD2B}" type="pres">
      <dgm:prSet presAssocID="{979CCC9C-C88B-4F4D-AC0F-0A951907E2F1}" presName="line2" presStyleLbl="callout" presStyleIdx="2" presStyleCnt="10"/>
      <dgm:spPr>
        <a:ln>
          <a:solidFill>
            <a:schemeClr val="accent3"/>
          </a:solidFill>
        </a:ln>
      </dgm:spPr>
    </dgm:pt>
    <dgm:pt modelId="{C67BBE53-21DC-E045-A630-D12DE591D833}" type="pres">
      <dgm:prSet presAssocID="{979CCC9C-C88B-4F4D-AC0F-0A951907E2F1}" presName="d2" presStyleLbl="callout" presStyleIdx="3" presStyleCnt="10"/>
      <dgm:spPr>
        <a:ln>
          <a:solidFill>
            <a:schemeClr val="accent3"/>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custScaleY="112901">
        <dgm:presLayoutVars>
          <dgm:bulletEnabled val="1"/>
        </dgm:presLayoutVars>
      </dgm:prSet>
      <dgm:spPr/>
      <dgm:t>
        <a:bodyPr/>
        <a:lstStyle/>
        <a:p>
          <a:endParaRPr lang="en-US"/>
        </a:p>
      </dgm:t>
    </dgm:pt>
    <dgm:pt modelId="{48737FD0-232D-2342-9E7D-C70474E38A8F}" type="pres">
      <dgm:prSet presAssocID="{A804BAA3-A403-9E4D-9F00-DDDAF19AB792}" presName="line3" presStyleLbl="callout" presStyleIdx="4" presStyleCnt="10"/>
      <dgm:spPr>
        <a:ln>
          <a:solidFill>
            <a:schemeClr val="accent3"/>
          </a:solidFill>
        </a:ln>
      </dgm:spPr>
    </dgm:pt>
    <dgm:pt modelId="{B14A19D7-85D7-814F-8401-2C8DDF90F3FB}" type="pres">
      <dgm:prSet presAssocID="{A804BAA3-A403-9E4D-9F00-DDDAF19AB792}" presName="d3" presStyleLbl="callout" presStyleIdx="5" presStyleCnt="10"/>
      <dgm:spPr>
        <a:ln>
          <a:solidFill>
            <a:schemeClr val="accent3"/>
          </a:solidFill>
        </a:ln>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custScaleY="176724" custLinFactNeighborY="57616">
        <dgm:presLayoutVars>
          <dgm:bulletEnabled val="1"/>
        </dgm:presLayoutVars>
      </dgm:prSet>
      <dgm:spPr/>
      <dgm:t>
        <a:bodyPr/>
        <a:lstStyle/>
        <a:p>
          <a:endParaRPr lang="en-US"/>
        </a:p>
      </dgm:t>
    </dgm:pt>
    <dgm:pt modelId="{7CDB84B8-63BA-6048-9CBF-1CBC25592950}" type="pres">
      <dgm:prSet presAssocID="{6990B913-075B-F24B-BBAD-DFEE2609734F}" presName="line4" presStyleLbl="callout" presStyleIdx="6" presStyleCnt="10"/>
      <dgm:spPr>
        <a:ln>
          <a:solidFill>
            <a:schemeClr val="accent3"/>
          </a:solidFill>
        </a:ln>
      </dgm:spPr>
    </dgm:pt>
    <dgm:pt modelId="{C34E5CC8-DFB0-FC49-82AD-56653AEAF9C3}" type="pres">
      <dgm:prSet presAssocID="{6990B913-075B-F24B-BBAD-DFEE2609734F}" presName="d4" presStyleLbl="callout" presStyleIdx="7" presStyleCnt="10"/>
      <dgm:spPr>
        <a:ln>
          <a:solidFill>
            <a:schemeClr val="accent3"/>
          </a:solidFill>
        </a:ln>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custScaleY="148833" custLinFactY="19942" custLinFactNeighborX="767" custLinFactNeighborY="100000">
        <dgm:presLayoutVars>
          <dgm:bulletEnabled val="1"/>
        </dgm:presLayoutVars>
      </dgm:prSet>
      <dgm:spPr/>
      <dgm:t>
        <a:bodyPr/>
        <a:lstStyle/>
        <a:p>
          <a:endParaRPr lang="en-US"/>
        </a:p>
      </dgm:t>
    </dgm:pt>
    <dgm:pt modelId="{926DDFCA-82BF-8A4A-A31C-77A5937B820B}" type="pres">
      <dgm:prSet presAssocID="{9ED157BA-69A5-9144-AB59-6B93FD55C0B8}" presName="line5" presStyleLbl="callout" presStyleIdx="8" presStyleCnt="10" custSzY="460578" custScaleX="124525" custLinFactY="719333" custLinFactNeighborX="-11495" custLinFactNeighborY="800000"/>
      <dgm:spPr>
        <a:ln>
          <a:solidFill>
            <a:schemeClr val="accent3"/>
          </a:solidFill>
        </a:ln>
      </dgm:spPr>
    </dgm:pt>
    <dgm:pt modelId="{F84305B1-C966-5546-B34F-EA12E90FF450}" type="pres">
      <dgm:prSet presAssocID="{9ED157BA-69A5-9144-AB59-6B93FD55C0B8}" presName="d5" presStyleLbl="callout" presStyleIdx="9" presStyleCnt="10" custScaleX="70381" custScaleY="52216"/>
      <dgm:spPr>
        <a:ln>
          <a:solidFill>
            <a:schemeClr val="accent3"/>
          </a:solidFill>
        </a:ln>
      </dgm:spPr>
    </dgm:pt>
  </dgm:ptLst>
  <dgm:cxnLst>
    <dgm:cxn modelId="{247FDD88-A0E0-1744-834B-0F8FDFFB38ED}" srcId="{22C817E8-824B-8943-989C-AC83F97FCEAD}" destId="{6990B913-075B-F24B-BBAD-DFEE2609734F}" srcOrd="3" destOrd="0" parTransId="{A6B922CC-A229-714D-9271-B899C3F9E94D}" sibTransId="{EDDA628D-F276-0A46-AAC4-AE129E4624C7}"/>
    <dgm:cxn modelId="{E1896FBA-2D33-4640-A1D4-BE8984060BE5}" srcId="{22C817E8-824B-8943-989C-AC83F97FCEAD}" destId="{A804BAA3-A403-9E4D-9F00-DDDAF19AB792}" srcOrd="2" destOrd="0" parTransId="{8F848074-08CD-D04A-BCAF-96E598B657A5}" sibTransId="{7B5B54EB-22EA-464C-B494-49CB79BA132C}"/>
    <dgm:cxn modelId="{A9E9C95D-B3DE-4447-8F7E-3FF350FA58D8}" type="presOf" srcId="{8CC0052F-FF76-2841-9D77-5726AA5F128B}" destId="{7F2462F4-CE27-CB47-B974-0D649D5F1522}" srcOrd="0" destOrd="0" presId="urn:microsoft.com/office/officeart/2005/8/layout/target1"/>
    <dgm:cxn modelId="{C4DC0A6C-5994-F74B-88A6-38B4EF570B12}" srcId="{22C817E8-824B-8943-989C-AC83F97FCEAD}" destId="{979CCC9C-C88B-4F4D-AC0F-0A951907E2F1}" srcOrd="1" destOrd="0" parTransId="{CA737E00-0781-E140-AE5B-C7AE2F5D54AA}" sibTransId="{6B148C8B-8EEA-D744-9011-54543658C65B}"/>
    <dgm:cxn modelId="{0A0F4B58-ED31-C749-AA58-B06876CDBCC0}" type="presOf" srcId="{22C817E8-824B-8943-989C-AC83F97FCEAD}" destId="{B590D48F-C700-A745-A5D0-19C43AEA5E83}" srcOrd="0" destOrd="0" presId="urn:microsoft.com/office/officeart/2005/8/layout/target1"/>
    <dgm:cxn modelId="{BD8A179A-8BFA-4846-97C5-B2A667BBCAF7}" type="presOf" srcId="{6990B913-075B-F24B-BBAD-DFEE2609734F}" destId="{835CBABC-C4E5-3D41-92E3-3EE99DB441F4}" srcOrd="0" destOrd="0" presId="urn:microsoft.com/office/officeart/2005/8/layout/target1"/>
    <dgm:cxn modelId="{E9857345-CAA6-5D4F-AAEB-1391A388DF2D}" srcId="{22C817E8-824B-8943-989C-AC83F97FCEAD}" destId="{8CC0052F-FF76-2841-9D77-5726AA5F128B}" srcOrd="0" destOrd="0" parTransId="{B86741C3-1DFA-3D47-A6E7-5C205CDFFFD9}" sibTransId="{E9C89165-FDC3-684D-8717-3E5D4F4689B5}"/>
    <dgm:cxn modelId="{A4FC8BA6-1F1E-3147-AB97-75C1101DCC1F}" srcId="{22C817E8-824B-8943-989C-AC83F97FCEAD}" destId="{9ED157BA-69A5-9144-AB59-6B93FD55C0B8}" srcOrd="4" destOrd="0" parTransId="{3BA5516E-3B52-0840-A909-851E6F7B1BF8}" sibTransId="{83D41E0C-5C58-4344-AFC3-1412D617C9DB}"/>
    <dgm:cxn modelId="{317E91A3-C143-CD47-B32E-CBB8D763A635}" type="presOf" srcId="{A804BAA3-A403-9E4D-9F00-DDDAF19AB792}" destId="{8EC32DAD-B60A-E04E-9CBE-3880F576FF1B}" srcOrd="0" destOrd="0" presId="urn:microsoft.com/office/officeart/2005/8/layout/target1"/>
    <dgm:cxn modelId="{262A119C-8248-8B41-93E0-293DEE18E4D4}" type="presOf" srcId="{9ED157BA-69A5-9144-AB59-6B93FD55C0B8}" destId="{BC08C46E-80F6-6844-97EA-EFF90289CFDD}" srcOrd="0" destOrd="0" presId="urn:microsoft.com/office/officeart/2005/8/layout/target1"/>
    <dgm:cxn modelId="{FE59DB30-070D-0D45-92D8-88DDEAB185F6}" type="presOf" srcId="{979CCC9C-C88B-4F4D-AC0F-0A951907E2F1}" destId="{CC87624B-73C2-8F41-B7C2-96066902C80B}" srcOrd="0" destOrd="0" presId="urn:microsoft.com/office/officeart/2005/8/layout/target1"/>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2400" dirty="0" smtClean="0">
              <a:effectLst>
                <a:outerShdw blurRad="38100" dist="38100" dir="2700000" algn="tl">
                  <a:srgbClr val="000000">
                    <a:alpha val="43137"/>
                  </a:srgbClr>
                </a:outerShdw>
              </a:effectLst>
            </a:rPr>
            <a:t>One of the most widely used forms of DRAM</a:t>
          </a:r>
          <a:endParaRPr lang="en-US" sz="2400" dirty="0">
            <a:effectLst>
              <a:outerShdw blurRad="38100" dist="38100" dir="2700000" algn="tl">
                <a:srgbClr val="000000">
                  <a:alpha val="43137"/>
                </a:srgbClr>
              </a:outerShdw>
            </a:effectLst>
          </a:endParaRP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dirty="0"/>
        </a:p>
      </dgm:t>
    </dgm:pt>
    <dgm:pt modelId="{6E2A755A-27A7-9A43-ABE8-C7B1C9F1B514}">
      <dgm:prSet custT="1"/>
      <dgm:spPr/>
      <dgm:t>
        <a:bodyPr/>
        <a:lstStyle/>
        <a:p>
          <a:pPr algn="ctr" rtl="0"/>
          <a:r>
            <a:rPr lang="en-US" sz="24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dirty="0"/>
        </a:p>
      </dgm:t>
    </dgm:pt>
    <dgm:pt modelId="{E7EF0B17-15B4-B04D-82EB-5410FE7584B0}">
      <dgm:prSet custT="1"/>
      <dgm:spPr>
        <a:solidFill>
          <a:schemeClr val="accent4"/>
        </a:solidFill>
        <a:ln>
          <a:solidFill>
            <a:schemeClr val="accent4"/>
          </a:solidFill>
        </a:ln>
      </dgm:spPr>
      <dgm:t>
        <a:bodyPr/>
        <a:lstStyle/>
        <a:p>
          <a:pPr rtl="0"/>
          <a:r>
            <a:rPr lang="en-US" sz="1800" dirty="0" smtClean="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dirty="0">
            <a:effectLst>
              <a:outerShdw blurRad="38100" dist="38100" dir="2700000" algn="tl">
                <a:srgbClr val="000000">
                  <a:alpha val="43137"/>
                </a:srgbClr>
              </a:outerShdw>
            </a:effectLst>
          </a:endParaRP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DRAM then responds after a set number of clock cycles</a:t>
          </a:r>
          <a:endParaRPr lang="en-US" sz="1600" dirty="0">
            <a:effectLst>
              <a:outerShdw blurRad="38100" dist="38100" dir="2700000" algn="tl">
                <a:srgbClr val="000000">
                  <a:alpha val="43137"/>
                </a:srgbClr>
              </a:outerShdw>
            </a:effectLst>
          </a:endParaRP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Meanwhile the master can safely do other tasks while the SDRAM is processing</a:t>
          </a:r>
          <a:endParaRPr lang="en-US" sz="1600" dirty="0">
            <a:effectLst>
              <a:outerShdw blurRad="38100" dist="38100" dir="2700000" algn="tl">
                <a:srgbClr val="000000">
                  <a:alpha val="43137"/>
                </a:srgbClr>
              </a:outerShdw>
            </a:effectLst>
          </a:endParaRP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t>
        <a:bodyPr/>
        <a:lstStyle/>
        <a:p>
          <a:endParaRPr lang="en-US"/>
        </a:p>
      </dgm:t>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X="114536" custScaleY="33214" custLinFactNeighborY="-16491">
        <dgm:presLayoutVars>
          <dgm:bulletEnabled val="1"/>
        </dgm:presLayoutVars>
      </dgm:prSet>
      <dgm:spPr/>
      <dgm:t>
        <a:bodyPr/>
        <a:lstStyle/>
        <a:p>
          <a:endParaRPr lang="en-US"/>
        </a:p>
      </dgm:t>
    </dgm:pt>
    <dgm:pt modelId="{29FC9BE3-5D17-D947-B223-5867698AAC28}" type="pres">
      <dgm:prSet presAssocID="{1832C988-9138-D048-89E7-59624BB9E088}" presName="ThreeNodes_2" presStyleLbl="node1" presStyleIdx="1" presStyleCnt="3" custScaleX="110531" custLinFactNeighborX="-5278" custLinFactNeighborY="-43016">
        <dgm:presLayoutVars>
          <dgm:bulletEnabled val="1"/>
        </dgm:presLayoutVars>
      </dgm:prSet>
      <dgm:spPr/>
      <dgm:t>
        <a:bodyPr/>
        <a:lstStyle/>
        <a:p>
          <a:endParaRPr lang="en-US"/>
        </a:p>
      </dgm:t>
    </dgm:pt>
    <dgm:pt modelId="{6DC128DD-9643-414F-B8E2-C8FCDA5CA536}" type="pres">
      <dgm:prSet presAssocID="{1832C988-9138-D048-89E7-59624BB9E088}" presName="ThreeNodes_3" presStyleLbl="node1" presStyleIdx="2" presStyleCnt="3" custScaleX="101890" custScaleY="126761" custLinFactNeighborX="-5606" custLinFactNeighborY="-33098">
        <dgm:presLayoutVars>
          <dgm:bulletEnabled val="1"/>
        </dgm:presLayoutVars>
      </dgm:prSet>
      <dgm:spPr/>
      <dgm:t>
        <a:bodyPr/>
        <a:lstStyle/>
        <a:p>
          <a:endParaRPr lang="en-US"/>
        </a:p>
      </dgm:t>
    </dgm:pt>
    <dgm:pt modelId="{4F5143D0-0BD0-9745-9E26-67D55601F120}" type="pres">
      <dgm:prSet presAssocID="{1832C988-9138-D048-89E7-59624BB9E088}" presName="ThreeConn_1-2" presStyleLbl="fgAccFollowNode1" presStyleIdx="0" presStyleCnt="2" custLinFactNeighborY="-72970">
        <dgm:presLayoutVars>
          <dgm:bulletEnabled val="1"/>
        </dgm:presLayoutVars>
      </dgm:prSet>
      <dgm:spPr/>
      <dgm:t>
        <a:bodyPr/>
        <a:lstStyle/>
        <a:p>
          <a:endParaRPr lang="en-US"/>
        </a:p>
      </dgm:t>
    </dgm:pt>
    <dgm:pt modelId="{2D96FBAB-511F-A549-B207-756395476BB0}" type="pres">
      <dgm:prSet presAssocID="{1832C988-9138-D048-89E7-59624BB9E088}" presName="ThreeConn_2-3" presStyleLbl="fgAccFollowNode1" presStyleIdx="1" presStyleCnt="2" custLinFactNeighborY="-75374">
        <dgm:presLayoutVars>
          <dgm:bulletEnabled val="1"/>
        </dgm:presLayoutVars>
      </dgm:prSet>
      <dgm:spPr/>
      <dgm:t>
        <a:bodyPr/>
        <a:lstStyle/>
        <a:p>
          <a:endParaRPr lang="en-US"/>
        </a:p>
      </dgm:t>
    </dgm:pt>
    <dgm:pt modelId="{C6A6067D-FAE5-3C42-A284-AAC8AAF954FC}" type="pres">
      <dgm:prSet presAssocID="{1832C988-9138-D048-89E7-59624BB9E088}" presName="ThreeNodes_1_text" presStyleLbl="node1" presStyleIdx="2" presStyleCnt="3">
        <dgm:presLayoutVars>
          <dgm:bulletEnabled val="1"/>
        </dgm:presLayoutVars>
      </dgm:prSet>
      <dgm:spPr/>
      <dgm:t>
        <a:bodyPr/>
        <a:lstStyle/>
        <a:p>
          <a:endParaRPr lang="en-US"/>
        </a:p>
      </dgm:t>
    </dgm:pt>
    <dgm:pt modelId="{CD832A54-5AE9-BE4D-8FB0-9E636850F4B4}" type="pres">
      <dgm:prSet presAssocID="{1832C988-9138-D048-89E7-59624BB9E088}" presName="ThreeNodes_2_text" presStyleLbl="node1" presStyleIdx="2" presStyleCnt="3">
        <dgm:presLayoutVars>
          <dgm:bulletEnabled val="1"/>
        </dgm:presLayoutVars>
      </dgm:prSet>
      <dgm:spPr/>
      <dgm:t>
        <a:bodyPr/>
        <a:lstStyle/>
        <a:p>
          <a:endParaRPr lang="en-US"/>
        </a:p>
      </dgm:t>
    </dgm:pt>
    <dgm:pt modelId="{D052A974-963D-F74C-9FC9-4CDBE1D45F7A}" type="pres">
      <dgm:prSet presAssocID="{1832C988-9138-D048-89E7-59624BB9E088}" presName="ThreeNodes_3_text" presStyleLbl="node1" presStyleIdx="2" presStyleCnt="3">
        <dgm:presLayoutVars>
          <dgm:bulletEnabled val="1"/>
        </dgm:presLayoutVars>
      </dgm:prSet>
      <dgm:spPr/>
      <dgm:t>
        <a:bodyPr/>
        <a:lstStyle/>
        <a:p>
          <a:endParaRPr lang="en-US"/>
        </a:p>
      </dgm:t>
    </dgm:pt>
  </dgm:ptLst>
  <dgm:cxnLst>
    <dgm:cxn modelId="{ED64AE29-F99F-9F4A-B9C4-1D6BC9D4D40F}" type="presOf" srcId="{A204CA6E-5364-894E-A74A-57FED05720C3}" destId="{D052A974-963D-F74C-9FC9-4CDBE1D45F7A}" srcOrd="1" destOrd="2" presId="urn:microsoft.com/office/officeart/2005/8/layout/vProcess5"/>
    <dgm:cxn modelId="{5D3ED2E9-1084-954B-9B72-05BCA4639676}" type="presOf" srcId="{1832C988-9138-D048-89E7-59624BB9E088}" destId="{AF07D91A-0C82-BF41-8C87-1F50207193A9}" srcOrd="0" destOrd="0"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1D3BD47D-F807-0145-8021-C907978BA295}" type="presOf" srcId="{E7EF0B17-15B4-B04D-82EB-5410FE7584B0}" destId="{D052A974-963D-F74C-9FC9-4CDBE1D45F7A}" srcOrd="1" destOrd="0" presId="urn:microsoft.com/office/officeart/2005/8/layout/vProcess5"/>
    <dgm:cxn modelId="{860BA9A9-DD8D-6F46-9EDE-8304E0C4AD2A}" type="presOf" srcId="{A204CA6E-5364-894E-A74A-57FED05720C3}" destId="{6DC128DD-9643-414F-B8E2-C8FCDA5CA536}" srcOrd="0" destOrd="2" presId="urn:microsoft.com/office/officeart/2005/8/layout/vProcess5"/>
    <dgm:cxn modelId="{C620BD23-14CB-464A-A8C3-863E248964BD}" srcId="{E7EF0B17-15B4-B04D-82EB-5410FE7584B0}" destId="{12F3A4AA-2124-7941-86E3-41B406A0C454}" srcOrd="2" destOrd="0" parTransId="{9605741C-A990-2642-BC2E-59E32D5EA6EE}" sibTransId="{D3A86C7D-AB35-4947-ADFA-A5BA47ADDD6B}"/>
    <dgm:cxn modelId="{39C7B06D-2035-4146-8B94-042E97A4E181}" type="presOf" srcId="{E7EF0B17-15B4-B04D-82EB-5410FE7584B0}" destId="{6DC128DD-9643-414F-B8E2-C8FCDA5CA536}" srcOrd="0" destOrd="0"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F60B893F-4FFD-A94D-96FC-16712293262D}" type="presOf" srcId="{493F2ACD-DEEB-B544-B22B-EEE8C659AEA2}" destId="{6DC128DD-9643-414F-B8E2-C8FCDA5CA536}" srcOrd="0" destOrd="1"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8FA04361-4547-F341-A786-9219754C52F4}" type="presOf" srcId="{6E2A755A-27A7-9A43-ABE8-C7B1C9F1B514}" destId="{29FC9BE3-5D17-D947-B223-5867698AAC28}" srcOrd="0" destOrd="0" presId="urn:microsoft.com/office/officeart/2005/8/layout/vProcess5"/>
    <dgm:cxn modelId="{B7E92F58-FA41-3241-AF4F-9783AF7966E6}" type="presOf" srcId="{21D05D6F-F0C3-E348-BA9B-285F8AB3C47E}" destId="{4F5143D0-0BD0-9745-9E26-67D55601F120}" srcOrd="0" destOrd="0"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88D6CC72-7986-7F42-8B5A-69B7DA0D09CE}" srcId="{1832C988-9138-D048-89E7-59624BB9E088}" destId="{63113182-605D-264A-A2F3-4717C57AE887}" srcOrd="0" destOrd="0" parTransId="{74571524-0DF1-4E4A-BF6D-B9CC0F235781}" sibTransId="{21D05D6F-F0C3-E348-BA9B-285F8AB3C47E}"/>
    <dgm:cxn modelId="{ABB0B1EB-B1EC-FD41-86D9-CA9454B37948}" type="presOf" srcId="{12F3A4AA-2124-7941-86E3-41B406A0C454}" destId="{D052A974-963D-F74C-9FC9-4CDBE1D45F7A}" srcOrd="1" destOrd="3" presId="urn:microsoft.com/office/officeart/2005/8/layout/vProcess5"/>
    <dgm:cxn modelId="{5B7DAE0B-9DE6-C648-991F-9254CDEEDE84}" type="presOf" srcId="{12F3A4AA-2124-7941-86E3-41B406A0C454}" destId="{6DC128DD-9643-414F-B8E2-C8FCDA5CA536}" srcOrd="0" destOrd="3" presId="urn:microsoft.com/office/officeart/2005/8/layout/vProcess5"/>
    <dgm:cxn modelId="{851D7F7A-FF14-204A-8286-359AEA361127}" type="presOf" srcId="{493F2ACD-DEEB-B544-B22B-EEE8C659AEA2}" destId="{D052A974-963D-F74C-9FC9-4CDBE1D45F7A}" srcOrd="1" destOrd="1"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92EE25F6-2974-884B-A781-D3BEBA130B57}" type="presOf" srcId="{7BBCE3BF-63F8-9D4D-ADFE-BA449CEC380C}" destId="{2D96FBAB-511F-A549-B207-756395476BB0}" srcOrd="0"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2968C-5492-A841-9761-7340C08155A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3CB2E2A5-2BE4-734C-AC5F-486E24A24CA2}">
      <dgm:prSet/>
      <dgm:spPr/>
      <dgm:t>
        <a:bodyPr/>
        <a:lstStyle/>
        <a:p>
          <a:pPr rtl="0"/>
          <a:r>
            <a:rPr lang="en-US" dirty="0" smtClean="0"/>
            <a:t>Developed by Rambus</a:t>
          </a:r>
          <a:endParaRPr lang="en-US" dirty="0"/>
        </a:p>
      </dgm:t>
    </dgm:pt>
    <dgm:pt modelId="{9172D2B7-41D9-B042-9C4F-802C29EF9176}" type="parTrans" cxnId="{BBF2F4C8-EAE5-D145-970E-71E52C960ACB}">
      <dgm:prSet/>
      <dgm:spPr/>
      <dgm:t>
        <a:bodyPr/>
        <a:lstStyle/>
        <a:p>
          <a:endParaRPr lang="en-US"/>
        </a:p>
      </dgm:t>
    </dgm:pt>
    <dgm:pt modelId="{C4AF1E9C-B4D6-1F4F-AEB1-4EE3F8057CD5}" type="sibTrans" cxnId="{BBF2F4C8-EAE5-D145-970E-71E52C960ACB}">
      <dgm:prSet/>
      <dgm:spPr/>
      <dgm:t>
        <a:bodyPr/>
        <a:lstStyle/>
        <a:p>
          <a:endParaRPr lang="en-US"/>
        </a:p>
      </dgm:t>
    </dgm:pt>
    <dgm:pt modelId="{AA39A1DD-0474-904C-BDCC-ED84EBE5E467}">
      <dgm:prSet/>
      <dgm:spPr/>
      <dgm:t>
        <a:bodyPr/>
        <a:lstStyle/>
        <a:p>
          <a:pPr rtl="0"/>
          <a:r>
            <a:rPr lang="en-US" dirty="0" smtClean="0"/>
            <a:t>Adopted by Intel for its Pentium and Itanium processors</a:t>
          </a:r>
          <a:endParaRPr lang="en-US" dirty="0"/>
        </a:p>
      </dgm:t>
    </dgm:pt>
    <dgm:pt modelId="{74E53D34-1296-4C46-B832-D6A389913080}" type="parTrans" cxnId="{5AF0702D-963B-8E48-9582-9A7AE19BE9FF}">
      <dgm:prSet/>
      <dgm:spPr/>
      <dgm:t>
        <a:bodyPr/>
        <a:lstStyle/>
        <a:p>
          <a:endParaRPr lang="en-US"/>
        </a:p>
      </dgm:t>
    </dgm:pt>
    <dgm:pt modelId="{5396A017-314D-544F-8357-3C9FB85DBAAF}" type="sibTrans" cxnId="{5AF0702D-963B-8E48-9582-9A7AE19BE9FF}">
      <dgm:prSet/>
      <dgm:spPr/>
      <dgm:t>
        <a:bodyPr/>
        <a:lstStyle/>
        <a:p>
          <a:endParaRPr lang="en-US"/>
        </a:p>
      </dgm:t>
    </dgm:pt>
    <dgm:pt modelId="{A3032B90-58EB-0D49-8682-EB0533BAB1D4}">
      <dgm:prSet/>
      <dgm:spPr/>
      <dgm:t>
        <a:bodyPr/>
        <a:lstStyle/>
        <a:p>
          <a:pPr rtl="0"/>
          <a:r>
            <a:rPr lang="en-US" dirty="0" smtClean="0"/>
            <a:t>Has become the main competitor to SDRAM</a:t>
          </a:r>
          <a:endParaRPr lang="en-US" dirty="0"/>
        </a:p>
      </dgm:t>
    </dgm:pt>
    <dgm:pt modelId="{B9B4C640-12D0-FF42-B962-46D9DF067470}" type="parTrans" cxnId="{3D9B8152-0DF5-4D47-86D1-BB59DEE22995}">
      <dgm:prSet/>
      <dgm:spPr/>
      <dgm:t>
        <a:bodyPr/>
        <a:lstStyle/>
        <a:p>
          <a:endParaRPr lang="en-US"/>
        </a:p>
      </dgm:t>
    </dgm:pt>
    <dgm:pt modelId="{41995D75-1062-BA43-9E89-E456B5B21581}" type="sibTrans" cxnId="{3D9B8152-0DF5-4D47-86D1-BB59DEE22995}">
      <dgm:prSet/>
      <dgm:spPr/>
      <dgm:t>
        <a:bodyPr/>
        <a:lstStyle/>
        <a:p>
          <a:endParaRPr lang="en-US"/>
        </a:p>
      </dgm:t>
    </dgm:pt>
    <dgm:pt modelId="{AFD16067-9DF0-E146-9C57-98ACF9D6D854}">
      <dgm:prSet/>
      <dgm:spPr/>
      <dgm:t>
        <a:bodyPr/>
        <a:lstStyle/>
        <a:p>
          <a:pPr rtl="0"/>
          <a:r>
            <a:rPr lang="en-US" dirty="0" smtClean="0"/>
            <a:t>Chips are vertical packages with all pins on one side</a:t>
          </a:r>
          <a:endParaRPr lang="en-US" dirty="0"/>
        </a:p>
      </dgm:t>
    </dgm:pt>
    <dgm:pt modelId="{1720FF5C-888C-9D49-B487-4659623EB114}" type="parTrans" cxnId="{C756F11B-4AF7-C646-8261-3482A1C60825}">
      <dgm:prSet/>
      <dgm:spPr/>
      <dgm:t>
        <a:bodyPr/>
        <a:lstStyle/>
        <a:p>
          <a:endParaRPr lang="en-US"/>
        </a:p>
      </dgm:t>
    </dgm:pt>
    <dgm:pt modelId="{049CBE4E-8BC4-F146-990C-CE087A24DC39}" type="sibTrans" cxnId="{C756F11B-4AF7-C646-8261-3482A1C60825}">
      <dgm:prSet/>
      <dgm:spPr/>
      <dgm:t>
        <a:bodyPr/>
        <a:lstStyle/>
        <a:p>
          <a:endParaRPr lang="en-US"/>
        </a:p>
      </dgm:t>
    </dgm:pt>
    <dgm:pt modelId="{A99D7C27-4A65-D242-ACE6-BA958BD55218}">
      <dgm:prSet/>
      <dgm:spPr/>
      <dgm:t>
        <a:bodyPr/>
        <a:lstStyle/>
        <a:p>
          <a:pPr rtl="0"/>
          <a:r>
            <a:rPr lang="en-US" dirty="0" smtClean="0"/>
            <a:t>Exchanges data with the processor over 28 wires no more than 12 centimeters long</a:t>
          </a:r>
          <a:endParaRPr lang="en-US" dirty="0"/>
        </a:p>
      </dgm:t>
    </dgm:pt>
    <dgm:pt modelId="{FB9049C9-4F34-094C-B18F-A841D82454D5}" type="parTrans" cxnId="{B8AA7C38-BE6D-244D-9F39-4370B6887E42}">
      <dgm:prSet/>
      <dgm:spPr/>
      <dgm:t>
        <a:bodyPr/>
        <a:lstStyle/>
        <a:p>
          <a:endParaRPr lang="en-US"/>
        </a:p>
      </dgm:t>
    </dgm:pt>
    <dgm:pt modelId="{0F2CD972-0658-E944-9AB8-A9AE8F34034E}" type="sibTrans" cxnId="{B8AA7C38-BE6D-244D-9F39-4370B6887E42}">
      <dgm:prSet/>
      <dgm:spPr/>
      <dgm:t>
        <a:bodyPr/>
        <a:lstStyle/>
        <a:p>
          <a:endParaRPr lang="en-US"/>
        </a:p>
      </dgm:t>
    </dgm:pt>
    <dgm:pt modelId="{3585A296-D216-5C40-ACB6-0856FA67A4F5}">
      <dgm:prSet/>
      <dgm:spPr/>
      <dgm:t>
        <a:bodyPr/>
        <a:lstStyle/>
        <a:p>
          <a:pPr rtl="0"/>
          <a:r>
            <a:rPr lang="en-US" dirty="0" smtClean="0"/>
            <a:t>Bus can address up to 320 RDRAM chips and is rated at 1.6 GBps</a:t>
          </a:r>
          <a:endParaRPr lang="en-US" dirty="0"/>
        </a:p>
      </dgm:t>
    </dgm:pt>
    <dgm:pt modelId="{126AD7A6-D5ED-A749-BD29-0C88806D4620}" type="parTrans" cxnId="{C916337B-3E21-F94B-A3D9-616270A65FAE}">
      <dgm:prSet/>
      <dgm:spPr/>
      <dgm:t>
        <a:bodyPr/>
        <a:lstStyle/>
        <a:p>
          <a:endParaRPr lang="en-US"/>
        </a:p>
      </dgm:t>
    </dgm:pt>
    <dgm:pt modelId="{62109C25-FDC9-1D4F-B2B2-4EED0A1B398B}" type="sibTrans" cxnId="{C916337B-3E21-F94B-A3D9-616270A65FAE}">
      <dgm:prSet/>
      <dgm:spPr/>
      <dgm:t>
        <a:bodyPr/>
        <a:lstStyle/>
        <a:p>
          <a:endParaRPr lang="en-US"/>
        </a:p>
      </dgm:t>
    </dgm:pt>
    <dgm:pt modelId="{650CCBC2-4F3E-FB4B-AD54-EC423A876824}">
      <dgm:prSet/>
      <dgm:spPr/>
      <dgm:t>
        <a:bodyPr/>
        <a:lstStyle/>
        <a:p>
          <a:pPr rtl="0"/>
          <a:r>
            <a:rPr lang="en-US" dirty="0" smtClean="0"/>
            <a:t>Bus delivers address and control information using an asynchronous block-oriented protocol</a:t>
          </a:r>
          <a:endParaRPr lang="en-US" dirty="0"/>
        </a:p>
      </dgm:t>
    </dgm:pt>
    <dgm:pt modelId="{7A20264E-0B38-3343-8CD1-2AFD0F7E75DE}" type="parTrans" cxnId="{F0A49F8B-6345-E34A-B85F-ECD2E110B666}">
      <dgm:prSet/>
      <dgm:spPr/>
      <dgm:t>
        <a:bodyPr/>
        <a:lstStyle/>
        <a:p>
          <a:endParaRPr lang="en-US"/>
        </a:p>
      </dgm:t>
    </dgm:pt>
    <dgm:pt modelId="{5ED9AB13-6902-2F4A-BA2E-9CDB8AB76C71}" type="sibTrans" cxnId="{F0A49F8B-6345-E34A-B85F-ECD2E110B666}">
      <dgm:prSet/>
      <dgm:spPr/>
      <dgm:t>
        <a:bodyPr/>
        <a:lstStyle/>
        <a:p>
          <a:endParaRPr lang="en-US"/>
        </a:p>
      </dgm:t>
    </dgm:pt>
    <dgm:pt modelId="{E2A7B169-1684-0747-90A7-CBD9E5DAA53E}">
      <dgm:prSet/>
      <dgm:spPr/>
      <dgm:t>
        <a:bodyPr/>
        <a:lstStyle/>
        <a:p>
          <a:pPr rtl="0"/>
          <a:r>
            <a:rPr lang="en-US" dirty="0" smtClean="0"/>
            <a:t>Gets a memory request over the high-speed bus</a:t>
          </a:r>
          <a:endParaRPr lang="en-US" dirty="0"/>
        </a:p>
      </dgm:t>
    </dgm:pt>
    <dgm:pt modelId="{55B51CB4-5671-104A-8B1F-A427D1A45C07}" type="parTrans" cxnId="{E53B0A69-C1B7-464D-BCCE-42BC6EB0804D}">
      <dgm:prSet/>
      <dgm:spPr/>
      <dgm:t>
        <a:bodyPr/>
        <a:lstStyle/>
        <a:p>
          <a:endParaRPr lang="en-US"/>
        </a:p>
      </dgm:t>
    </dgm:pt>
    <dgm:pt modelId="{5E451F7B-4699-9C47-9802-E896898F3BD3}" type="sibTrans" cxnId="{E53B0A69-C1B7-464D-BCCE-42BC6EB0804D}">
      <dgm:prSet/>
      <dgm:spPr/>
      <dgm:t>
        <a:bodyPr/>
        <a:lstStyle/>
        <a:p>
          <a:endParaRPr lang="en-US"/>
        </a:p>
      </dgm:t>
    </dgm:pt>
    <dgm:pt modelId="{B6DB22E9-8C11-9442-BEFB-F5D68BF9CA3C}">
      <dgm:prSet/>
      <dgm:spPr/>
      <dgm:t>
        <a:bodyPr/>
        <a:lstStyle/>
        <a:p>
          <a:pPr rtl="0"/>
          <a:r>
            <a:rPr lang="en-US" dirty="0" smtClean="0"/>
            <a:t>Request contains the desired address, the type of operation, and the number of bytes in the operation</a:t>
          </a:r>
          <a:endParaRPr lang="en-US" dirty="0"/>
        </a:p>
      </dgm:t>
    </dgm:pt>
    <dgm:pt modelId="{16175D1B-5DBA-CE4F-8DAC-E0A81D76966D}" type="parTrans" cxnId="{D5EAEA05-82D6-1E49-A8A7-3A36E6F3D729}">
      <dgm:prSet/>
      <dgm:spPr/>
      <dgm:t>
        <a:bodyPr/>
        <a:lstStyle/>
        <a:p>
          <a:endParaRPr lang="en-US"/>
        </a:p>
      </dgm:t>
    </dgm:pt>
    <dgm:pt modelId="{0124C23E-F5EF-2C47-A431-7EC20F37A99D}" type="sibTrans" cxnId="{D5EAEA05-82D6-1E49-A8A7-3A36E6F3D729}">
      <dgm:prSet/>
      <dgm:spPr/>
      <dgm:t>
        <a:bodyPr/>
        <a:lstStyle/>
        <a:p>
          <a:endParaRPr lang="en-US"/>
        </a:p>
      </dgm:t>
    </dgm:pt>
    <dgm:pt modelId="{1DF06283-F931-6544-B222-B536A667D0B2}" type="pres">
      <dgm:prSet presAssocID="{F252968C-5492-A841-9761-7340C08155A7}" presName="compositeShape" presStyleCnt="0">
        <dgm:presLayoutVars>
          <dgm:chMax val="7"/>
          <dgm:dir/>
          <dgm:resizeHandles val="exact"/>
        </dgm:presLayoutVars>
      </dgm:prSet>
      <dgm:spPr/>
      <dgm:t>
        <a:bodyPr/>
        <a:lstStyle/>
        <a:p>
          <a:endParaRPr lang="en-US"/>
        </a:p>
      </dgm:t>
    </dgm:pt>
    <dgm:pt modelId="{CFD2902B-E741-464F-B858-9C56E3E4C131}" type="pres">
      <dgm:prSet presAssocID="{3CB2E2A5-2BE4-734C-AC5F-486E24A24CA2}" presName="circ1" presStyleLbl="vennNode1" presStyleIdx="0" presStyleCnt="6"/>
      <dgm:spPr/>
    </dgm:pt>
    <dgm:pt modelId="{8EC11E3E-3ED9-C646-8999-C23416019FC1}" type="pres">
      <dgm:prSet presAssocID="{3CB2E2A5-2BE4-734C-AC5F-486E24A24CA2}" presName="circ1Tx" presStyleLbl="revTx" presStyleIdx="0" presStyleCnt="0">
        <dgm:presLayoutVars>
          <dgm:chMax val="0"/>
          <dgm:chPref val="0"/>
          <dgm:bulletEnabled val="1"/>
        </dgm:presLayoutVars>
      </dgm:prSet>
      <dgm:spPr/>
      <dgm:t>
        <a:bodyPr/>
        <a:lstStyle/>
        <a:p>
          <a:endParaRPr lang="en-US"/>
        </a:p>
      </dgm:t>
    </dgm:pt>
    <dgm:pt modelId="{0032B84C-09D1-504B-97A4-D60788A1A75F}" type="pres">
      <dgm:prSet presAssocID="{AA39A1DD-0474-904C-BDCC-ED84EBE5E467}" presName="circ2" presStyleLbl="vennNode1" presStyleIdx="1" presStyleCnt="6"/>
      <dgm:spPr/>
    </dgm:pt>
    <dgm:pt modelId="{B98C07D3-4D37-1E4A-A33F-43EC4E740016}" type="pres">
      <dgm:prSet presAssocID="{AA39A1DD-0474-904C-BDCC-ED84EBE5E467}" presName="circ2Tx" presStyleLbl="revTx" presStyleIdx="0" presStyleCnt="0">
        <dgm:presLayoutVars>
          <dgm:chMax val="0"/>
          <dgm:chPref val="0"/>
          <dgm:bulletEnabled val="1"/>
        </dgm:presLayoutVars>
      </dgm:prSet>
      <dgm:spPr/>
      <dgm:t>
        <a:bodyPr/>
        <a:lstStyle/>
        <a:p>
          <a:endParaRPr lang="en-US"/>
        </a:p>
      </dgm:t>
    </dgm:pt>
    <dgm:pt modelId="{33754A0B-882B-654B-9E3F-8B74B4E7DD3F}" type="pres">
      <dgm:prSet presAssocID="{A3032B90-58EB-0D49-8682-EB0533BAB1D4}" presName="circ3" presStyleLbl="vennNode1" presStyleIdx="2" presStyleCnt="6"/>
      <dgm:spPr/>
    </dgm:pt>
    <dgm:pt modelId="{4FB8688A-D97B-6945-8A70-2AF93B570210}" type="pres">
      <dgm:prSet presAssocID="{A3032B90-58EB-0D49-8682-EB0533BAB1D4}" presName="circ3Tx" presStyleLbl="revTx" presStyleIdx="0" presStyleCnt="0">
        <dgm:presLayoutVars>
          <dgm:chMax val="0"/>
          <dgm:chPref val="0"/>
          <dgm:bulletEnabled val="1"/>
        </dgm:presLayoutVars>
      </dgm:prSet>
      <dgm:spPr/>
      <dgm:t>
        <a:bodyPr/>
        <a:lstStyle/>
        <a:p>
          <a:endParaRPr lang="en-US"/>
        </a:p>
      </dgm:t>
    </dgm:pt>
    <dgm:pt modelId="{B6EE50AB-3A5D-9C42-B27B-0304100751AD}" type="pres">
      <dgm:prSet presAssocID="{AFD16067-9DF0-E146-9C57-98ACF9D6D854}" presName="circ4" presStyleLbl="vennNode1" presStyleIdx="3" presStyleCnt="6"/>
      <dgm:spPr/>
    </dgm:pt>
    <dgm:pt modelId="{F66940FD-8B7B-F742-9AFA-C95DC9DD422B}" type="pres">
      <dgm:prSet presAssocID="{AFD16067-9DF0-E146-9C57-98ACF9D6D854}" presName="circ4Tx" presStyleLbl="revTx" presStyleIdx="0" presStyleCnt="0">
        <dgm:presLayoutVars>
          <dgm:chMax val="0"/>
          <dgm:chPref val="0"/>
          <dgm:bulletEnabled val="1"/>
        </dgm:presLayoutVars>
      </dgm:prSet>
      <dgm:spPr/>
      <dgm:t>
        <a:bodyPr/>
        <a:lstStyle/>
        <a:p>
          <a:endParaRPr lang="en-US"/>
        </a:p>
      </dgm:t>
    </dgm:pt>
    <dgm:pt modelId="{617A31E8-9CD0-F741-91B1-5E43ADD4666F}" type="pres">
      <dgm:prSet presAssocID="{3585A296-D216-5C40-ACB6-0856FA67A4F5}" presName="circ5" presStyleLbl="vennNode1" presStyleIdx="4" presStyleCnt="6"/>
      <dgm:spPr/>
    </dgm:pt>
    <dgm:pt modelId="{1C58BF8D-6788-3F4E-B025-2F3F0AF51CC0}" type="pres">
      <dgm:prSet presAssocID="{3585A296-D216-5C40-ACB6-0856FA67A4F5}" presName="circ5Tx" presStyleLbl="revTx" presStyleIdx="0" presStyleCnt="0">
        <dgm:presLayoutVars>
          <dgm:chMax val="0"/>
          <dgm:chPref val="0"/>
          <dgm:bulletEnabled val="1"/>
        </dgm:presLayoutVars>
      </dgm:prSet>
      <dgm:spPr/>
      <dgm:t>
        <a:bodyPr/>
        <a:lstStyle/>
        <a:p>
          <a:endParaRPr lang="en-US"/>
        </a:p>
      </dgm:t>
    </dgm:pt>
    <dgm:pt modelId="{9919920A-9981-594A-80CC-08D0D37C86ED}" type="pres">
      <dgm:prSet presAssocID="{650CCBC2-4F3E-FB4B-AD54-EC423A876824}" presName="circ6" presStyleLbl="vennNode1" presStyleIdx="5" presStyleCnt="6"/>
      <dgm:spPr/>
    </dgm:pt>
    <dgm:pt modelId="{8F746B81-2869-F147-ACC5-30E73A693EC3}" type="pres">
      <dgm:prSet presAssocID="{650CCBC2-4F3E-FB4B-AD54-EC423A876824}" presName="circ6Tx" presStyleLbl="revTx" presStyleIdx="0" presStyleCnt="0">
        <dgm:presLayoutVars>
          <dgm:chMax val="0"/>
          <dgm:chPref val="0"/>
          <dgm:bulletEnabled val="1"/>
        </dgm:presLayoutVars>
      </dgm:prSet>
      <dgm:spPr/>
      <dgm:t>
        <a:bodyPr/>
        <a:lstStyle/>
        <a:p>
          <a:endParaRPr lang="en-US"/>
        </a:p>
      </dgm:t>
    </dgm:pt>
  </dgm:ptLst>
  <dgm:cxnLst>
    <dgm:cxn modelId="{29A9E69B-27ED-6F44-A171-A54650E24F2B}" type="presOf" srcId="{E2A7B169-1684-0747-90A7-CBD9E5DAA53E}" destId="{8F746B81-2869-F147-ACC5-30E73A693EC3}" srcOrd="0" destOrd="1" presId="urn:microsoft.com/office/officeart/2005/8/layout/venn1"/>
    <dgm:cxn modelId="{BBF2F4C8-EAE5-D145-970E-71E52C960ACB}" srcId="{F252968C-5492-A841-9761-7340C08155A7}" destId="{3CB2E2A5-2BE4-734C-AC5F-486E24A24CA2}" srcOrd="0" destOrd="0" parTransId="{9172D2B7-41D9-B042-9C4F-802C29EF9176}" sibTransId="{C4AF1E9C-B4D6-1F4F-AEB1-4EE3F8057CD5}"/>
    <dgm:cxn modelId="{21F4DCA2-1A1D-F04F-8F40-9E57F9434132}" type="presOf" srcId="{F252968C-5492-A841-9761-7340C08155A7}" destId="{1DF06283-F931-6544-B222-B536A667D0B2}" srcOrd="0" destOrd="0" presId="urn:microsoft.com/office/officeart/2005/8/layout/venn1"/>
    <dgm:cxn modelId="{B8AA7C38-BE6D-244D-9F39-4370B6887E42}" srcId="{AFD16067-9DF0-E146-9C57-98ACF9D6D854}" destId="{A99D7C27-4A65-D242-ACE6-BA958BD55218}" srcOrd="0" destOrd="0" parTransId="{FB9049C9-4F34-094C-B18F-A841D82454D5}" sibTransId="{0F2CD972-0658-E944-9AB8-A9AE8F34034E}"/>
    <dgm:cxn modelId="{C916337B-3E21-F94B-A3D9-616270A65FAE}" srcId="{F252968C-5492-A841-9761-7340C08155A7}" destId="{3585A296-D216-5C40-ACB6-0856FA67A4F5}" srcOrd="4" destOrd="0" parTransId="{126AD7A6-D5ED-A749-BD29-0C88806D4620}" sibTransId="{62109C25-FDC9-1D4F-B2B2-4EED0A1B398B}"/>
    <dgm:cxn modelId="{04557D4D-5A7E-334D-97CA-CD508B0B80AF}" type="presOf" srcId="{B6DB22E9-8C11-9442-BEFB-F5D68BF9CA3C}" destId="{8F746B81-2869-F147-ACC5-30E73A693EC3}" srcOrd="0" destOrd="2" presId="urn:microsoft.com/office/officeart/2005/8/layout/venn1"/>
    <dgm:cxn modelId="{B0B366D8-CE9B-DA4B-B960-BD7807AA59B1}" type="presOf" srcId="{AFD16067-9DF0-E146-9C57-98ACF9D6D854}" destId="{F66940FD-8B7B-F742-9AFA-C95DC9DD422B}" srcOrd="0" destOrd="0" presId="urn:microsoft.com/office/officeart/2005/8/layout/venn1"/>
    <dgm:cxn modelId="{D1E9849D-E303-AD42-971D-82B934ED4998}" type="presOf" srcId="{AA39A1DD-0474-904C-BDCC-ED84EBE5E467}" destId="{B98C07D3-4D37-1E4A-A33F-43EC4E740016}" srcOrd="0" destOrd="0" presId="urn:microsoft.com/office/officeart/2005/8/layout/venn1"/>
    <dgm:cxn modelId="{61151A45-F82C-CF4C-AFCE-A7D231391314}" type="presOf" srcId="{3CB2E2A5-2BE4-734C-AC5F-486E24A24CA2}" destId="{8EC11E3E-3ED9-C646-8999-C23416019FC1}" srcOrd="0" destOrd="0" presId="urn:microsoft.com/office/officeart/2005/8/layout/venn1"/>
    <dgm:cxn modelId="{D5EAEA05-82D6-1E49-A8A7-3A36E6F3D729}" srcId="{E2A7B169-1684-0747-90A7-CBD9E5DAA53E}" destId="{B6DB22E9-8C11-9442-BEFB-F5D68BF9CA3C}" srcOrd="0" destOrd="0" parTransId="{16175D1B-5DBA-CE4F-8DAC-E0A81D76966D}" sibTransId="{0124C23E-F5EF-2C47-A431-7EC20F37A99D}"/>
    <dgm:cxn modelId="{3D9BF9A7-D8FC-5845-9A6D-A08FC5397EC9}" type="presOf" srcId="{650CCBC2-4F3E-FB4B-AD54-EC423A876824}" destId="{8F746B81-2869-F147-ACC5-30E73A693EC3}" srcOrd="0" destOrd="0" presId="urn:microsoft.com/office/officeart/2005/8/layout/venn1"/>
    <dgm:cxn modelId="{C756F11B-4AF7-C646-8261-3482A1C60825}" srcId="{F252968C-5492-A841-9761-7340C08155A7}" destId="{AFD16067-9DF0-E146-9C57-98ACF9D6D854}" srcOrd="3" destOrd="0" parTransId="{1720FF5C-888C-9D49-B487-4659623EB114}" sibTransId="{049CBE4E-8BC4-F146-990C-CE087A24DC39}"/>
    <dgm:cxn modelId="{5AF0702D-963B-8E48-9582-9A7AE19BE9FF}" srcId="{F252968C-5492-A841-9761-7340C08155A7}" destId="{AA39A1DD-0474-904C-BDCC-ED84EBE5E467}" srcOrd="1" destOrd="0" parTransId="{74E53D34-1296-4C46-B832-D6A389913080}" sibTransId="{5396A017-314D-544F-8357-3C9FB85DBAAF}"/>
    <dgm:cxn modelId="{F0A49F8B-6345-E34A-B85F-ECD2E110B666}" srcId="{F252968C-5492-A841-9761-7340C08155A7}" destId="{650CCBC2-4F3E-FB4B-AD54-EC423A876824}" srcOrd="5" destOrd="0" parTransId="{7A20264E-0B38-3343-8CD1-2AFD0F7E75DE}" sibTransId="{5ED9AB13-6902-2F4A-BA2E-9CDB8AB76C71}"/>
    <dgm:cxn modelId="{75C610F5-C4C1-514F-BC01-57E729ECD879}" type="presOf" srcId="{A99D7C27-4A65-D242-ACE6-BA958BD55218}" destId="{F66940FD-8B7B-F742-9AFA-C95DC9DD422B}" srcOrd="0" destOrd="1" presId="urn:microsoft.com/office/officeart/2005/8/layout/venn1"/>
    <dgm:cxn modelId="{E53B0A69-C1B7-464D-BCCE-42BC6EB0804D}" srcId="{650CCBC2-4F3E-FB4B-AD54-EC423A876824}" destId="{E2A7B169-1684-0747-90A7-CBD9E5DAA53E}" srcOrd="0" destOrd="0" parTransId="{55B51CB4-5671-104A-8B1F-A427D1A45C07}" sibTransId="{5E451F7B-4699-9C47-9802-E896898F3BD3}"/>
    <dgm:cxn modelId="{97EDAE59-A2A3-374A-A4B2-04D5134D17DB}" type="presOf" srcId="{A3032B90-58EB-0D49-8682-EB0533BAB1D4}" destId="{4FB8688A-D97B-6945-8A70-2AF93B570210}" srcOrd="0" destOrd="0" presId="urn:microsoft.com/office/officeart/2005/8/layout/venn1"/>
    <dgm:cxn modelId="{F8BC6A42-C2C0-3C41-8A38-8547460477DB}" type="presOf" srcId="{3585A296-D216-5C40-ACB6-0856FA67A4F5}" destId="{1C58BF8D-6788-3F4E-B025-2F3F0AF51CC0}" srcOrd="0" destOrd="0" presId="urn:microsoft.com/office/officeart/2005/8/layout/venn1"/>
    <dgm:cxn modelId="{3D9B8152-0DF5-4D47-86D1-BB59DEE22995}" srcId="{F252968C-5492-A841-9761-7340C08155A7}" destId="{A3032B90-58EB-0D49-8682-EB0533BAB1D4}" srcOrd="2" destOrd="0" parTransId="{B9B4C640-12D0-FF42-B962-46D9DF067470}" sibTransId="{41995D75-1062-BA43-9E89-E456B5B21581}"/>
    <dgm:cxn modelId="{838BD365-B31D-A24A-8368-627EE59978A4}" type="presParOf" srcId="{1DF06283-F931-6544-B222-B536A667D0B2}" destId="{CFD2902B-E741-464F-B858-9C56E3E4C131}" srcOrd="0" destOrd="0" presId="urn:microsoft.com/office/officeart/2005/8/layout/venn1"/>
    <dgm:cxn modelId="{C5EA08DD-9979-4E44-B275-2A18000734F5}" type="presParOf" srcId="{1DF06283-F931-6544-B222-B536A667D0B2}" destId="{8EC11E3E-3ED9-C646-8999-C23416019FC1}" srcOrd="1" destOrd="0" presId="urn:microsoft.com/office/officeart/2005/8/layout/venn1"/>
    <dgm:cxn modelId="{5FA2316E-967D-994E-88D3-D5BDDE2D537B}" type="presParOf" srcId="{1DF06283-F931-6544-B222-B536A667D0B2}" destId="{0032B84C-09D1-504B-97A4-D60788A1A75F}" srcOrd="2" destOrd="0" presId="urn:microsoft.com/office/officeart/2005/8/layout/venn1"/>
    <dgm:cxn modelId="{8682F5E1-D369-CF44-A3D2-A649C73A1CC7}" type="presParOf" srcId="{1DF06283-F931-6544-B222-B536A667D0B2}" destId="{B98C07D3-4D37-1E4A-A33F-43EC4E740016}" srcOrd="3" destOrd="0" presId="urn:microsoft.com/office/officeart/2005/8/layout/venn1"/>
    <dgm:cxn modelId="{80750A9B-123C-2B4E-8E07-EEDA7F11D036}" type="presParOf" srcId="{1DF06283-F931-6544-B222-B536A667D0B2}" destId="{33754A0B-882B-654B-9E3F-8B74B4E7DD3F}" srcOrd="4" destOrd="0" presId="urn:microsoft.com/office/officeart/2005/8/layout/venn1"/>
    <dgm:cxn modelId="{D53D4E86-0185-364B-94FB-49019740F0BE}" type="presParOf" srcId="{1DF06283-F931-6544-B222-B536A667D0B2}" destId="{4FB8688A-D97B-6945-8A70-2AF93B570210}" srcOrd="5" destOrd="0" presId="urn:microsoft.com/office/officeart/2005/8/layout/venn1"/>
    <dgm:cxn modelId="{E106206E-577D-2C4B-B2ED-B33ED39D0DB5}" type="presParOf" srcId="{1DF06283-F931-6544-B222-B536A667D0B2}" destId="{B6EE50AB-3A5D-9C42-B27B-0304100751AD}" srcOrd="6" destOrd="0" presId="urn:microsoft.com/office/officeart/2005/8/layout/venn1"/>
    <dgm:cxn modelId="{82060B39-D9A1-0D45-9BB2-A10F0AFFA553}" type="presParOf" srcId="{1DF06283-F931-6544-B222-B536A667D0B2}" destId="{F66940FD-8B7B-F742-9AFA-C95DC9DD422B}" srcOrd="7" destOrd="0" presId="urn:microsoft.com/office/officeart/2005/8/layout/venn1"/>
    <dgm:cxn modelId="{E3683362-639C-9E45-9AB2-2C876095092E}" type="presParOf" srcId="{1DF06283-F931-6544-B222-B536A667D0B2}" destId="{617A31E8-9CD0-F741-91B1-5E43ADD4666F}" srcOrd="8" destOrd="0" presId="urn:microsoft.com/office/officeart/2005/8/layout/venn1"/>
    <dgm:cxn modelId="{548318F6-7750-FC4E-8028-5D551763D4D3}" type="presParOf" srcId="{1DF06283-F931-6544-B222-B536A667D0B2}" destId="{1C58BF8D-6788-3F4E-B025-2F3F0AF51CC0}" srcOrd="9" destOrd="0" presId="urn:microsoft.com/office/officeart/2005/8/layout/venn1"/>
    <dgm:cxn modelId="{F5CD2CEF-3FDD-DC42-8419-10DC618AAD20}" type="presParOf" srcId="{1DF06283-F931-6544-B222-B536A667D0B2}" destId="{9919920A-9981-594A-80CC-08D0D37C86ED}" srcOrd="10" destOrd="0" presId="urn:microsoft.com/office/officeart/2005/8/layout/venn1"/>
    <dgm:cxn modelId="{9E50D7DC-0DA1-A345-91D2-B9B281A7B314}" type="presParOf" srcId="{1DF06283-F931-6544-B222-B536A667D0B2}" destId="{8F746B81-2869-F147-ACC5-30E73A693EC3}"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E5B8F-DCD7-AF41-837F-D9BECF9DFF49}">
      <dsp:nvSpPr>
        <dsp:cNvPr id="0" name=""/>
        <dsp:cNvSpPr/>
      </dsp:nvSpPr>
      <dsp:spPr>
        <a:xfrm>
          <a:off x="1041"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EPROM</a:t>
          </a:r>
          <a:endParaRPr lang="en-US" sz="4400" kern="1200" dirty="0">
            <a:effectLst>
              <a:outerShdw blurRad="38100" dist="38100" dir="2700000" algn="tl">
                <a:srgbClr val="000000">
                  <a:alpha val="43137"/>
                </a:srgbClr>
              </a:outerShdw>
            </a:effectLst>
          </a:endParaRPr>
        </a:p>
      </dsp:txBody>
      <dsp:txXfrm>
        <a:off x="1041" y="0"/>
        <a:ext cx="2708671" cy="1531620"/>
      </dsp:txXfrm>
    </dsp:sp>
    <dsp:sp modelId="{9A46DF24-6254-7645-B937-0A6718251E0E}">
      <dsp:nvSpPr>
        <dsp:cNvPr id="0" name=""/>
        <dsp:cNvSpPr/>
      </dsp:nvSpPr>
      <dsp:spPr>
        <a:xfrm>
          <a:off x="271908"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Erasable programmable read-only memory</a:t>
          </a:r>
          <a:endParaRPr lang="en-US" sz="1200" b="1" kern="1200" dirty="0">
            <a:effectLst>
              <a:outerShdw blurRad="38100" dist="38100" dir="2700000" algn="tl">
                <a:srgbClr val="000000">
                  <a:alpha val="43137"/>
                </a:srgbClr>
              </a:outerShdw>
            </a:effectLst>
          </a:endParaRPr>
        </a:p>
      </dsp:txBody>
      <dsp:txXfrm>
        <a:off x="301285" y="1561433"/>
        <a:ext cx="2108183" cy="944252"/>
      </dsp:txXfrm>
    </dsp:sp>
    <dsp:sp modelId="{2E09FDE4-D0D4-534C-925E-72DB36DC377B}">
      <dsp:nvSpPr>
        <dsp:cNvPr id="0" name=""/>
        <dsp:cNvSpPr/>
      </dsp:nvSpPr>
      <dsp:spPr>
        <a:xfrm>
          <a:off x="271908"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Erasure process can be performed repeatedly</a:t>
          </a:r>
          <a:endParaRPr lang="en-US" sz="1200" b="1" kern="1200" dirty="0">
            <a:effectLst>
              <a:outerShdw blurRad="38100" dist="38100" dir="2700000" algn="tl">
                <a:srgbClr val="000000">
                  <a:alpha val="43137"/>
                </a:srgbClr>
              </a:outerShdw>
            </a:effectLst>
          </a:endParaRPr>
        </a:p>
      </dsp:txBody>
      <dsp:txXfrm>
        <a:off x="301285" y="2718748"/>
        <a:ext cx="2108183" cy="944252"/>
      </dsp:txXfrm>
    </dsp:sp>
    <dsp:sp modelId="{6EA9746E-83BF-C141-962A-D5914E659DB9}">
      <dsp:nvSpPr>
        <dsp:cNvPr id="0" name=""/>
        <dsp:cNvSpPr/>
      </dsp:nvSpPr>
      <dsp:spPr>
        <a:xfrm>
          <a:off x="271908"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More expensive than PROM but it has the advantage of the multiple update capability </a:t>
          </a:r>
          <a:endParaRPr lang="en-US" sz="1200" b="1" kern="1200" dirty="0">
            <a:effectLst>
              <a:outerShdw blurRad="38100" dist="38100" dir="2700000" algn="tl">
                <a:srgbClr val="000000">
                  <a:alpha val="43137"/>
                </a:srgbClr>
              </a:outerShdw>
            </a:effectLst>
          </a:endParaRPr>
        </a:p>
      </dsp:txBody>
      <dsp:txXfrm>
        <a:off x="301285" y="3876064"/>
        <a:ext cx="2108183" cy="944252"/>
      </dsp:txXfrm>
    </dsp:sp>
    <dsp:sp modelId="{06A8ABCA-51AB-7C44-A93E-8766E44BBFCB}">
      <dsp:nvSpPr>
        <dsp:cNvPr id="0" name=""/>
        <dsp:cNvSpPr/>
      </dsp:nvSpPr>
      <dsp:spPr>
        <a:xfrm>
          <a:off x="2912864"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EEPROM</a:t>
          </a:r>
        </a:p>
      </dsp:txBody>
      <dsp:txXfrm>
        <a:off x="2912864" y="0"/>
        <a:ext cx="2708671" cy="1531620"/>
      </dsp:txXfrm>
    </dsp:sp>
    <dsp:sp modelId="{BD02C517-69F7-5D4E-A179-BA93C73CFD2C}">
      <dsp:nvSpPr>
        <dsp:cNvPr id="0" name=""/>
        <dsp:cNvSpPr/>
      </dsp:nvSpPr>
      <dsp:spPr>
        <a:xfrm>
          <a:off x="3183731" y="1531744"/>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Electrically erasable programmable read-only memory</a:t>
          </a:r>
          <a:endParaRPr lang="en-US" sz="1200" b="1" kern="1200" dirty="0">
            <a:effectLst>
              <a:outerShdw blurRad="38100" dist="38100" dir="2700000" algn="tl">
                <a:srgbClr val="000000">
                  <a:alpha val="43137"/>
                </a:srgbClr>
              </a:outerShdw>
            </a:effectLst>
          </a:endParaRPr>
        </a:p>
      </dsp:txBody>
      <dsp:txXfrm>
        <a:off x="3205515" y="1553528"/>
        <a:ext cx="2123369" cy="700180"/>
      </dsp:txXfrm>
    </dsp:sp>
    <dsp:sp modelId="{1E8C0409-4787-3248-94C2-AEB8C99A4F95}">
      <dsp:nvSpPr>
        <dsp:cNvPr id="0" name=""/>
        <dsp:cNvSpPr/>
      </dsp:nvSpPr>
      <dsp:spPr>
        <a:xfrm>
          <a:off x="3183731" y="2389915"/>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Can be written into at any time without erasing prior contents</a:t>
          </a:r>
          <a:endParaRPr lang="en-US" sz="1200" b="1" kern="1200" dirty="0">
            <a:effectLst>
              <a:outerShdw blurRad="38100" dist="38100" dir="2700000" algn="tl">
                <a:srgbClr val="000000">
                  <a:alpha val="43137"/>
                </a:srgbClr>
              </a:outerShdw>
            </a:effectLst>
          </a:endParaRPr>
        </a:p>
      </dsp:txBody>
      <dsp:txXfrm>
        <a:off x="3205515" y="2411699"/>
        <a:ext cx="2123369" cy="700180"/>
      </dsp:txXfrm>
    </dsp:sp>
    <dsp:sp modelId="{482E95BE-A6F3-634C-BDD0-F34D94BB52CE}">
      <dsp:nvSpPr>
        <dsp:cNvPr id="0" name=""/>
        <dsp:cNvSpPr/>
      </dsp:nvSpPr>
      <dsp:spPr>
        <a:xfrm>
          <a:off x="3183731" y="3248086"/>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Combines the advantage of non-volatility with the flexibility of being updatable in place</a:t>
          </a:r>
          <a:endParaRPr lang="en-US" sz="1200" b="1" kern="1200" dirty="0">
            <a:effectLst>
              <a:outerShdw blurRad="38100" dist="38100" dir="2700000" algn="tl">
                <a:srgbClr val="000000">
                  <a:alpha val="43137"/>
                </a:srgbClr>
              </a:outerShdw>
            </a:effectLst>
          </a:endParaRPr>
        </a:p>
      </dsp:txBody>
      <dsp:txXfrm>
        <a:off x="3205515" y="3269870"/>
        <a:ext cx="2123369" cy="700180"/>
      </dsp:txXfrm>
    </dsp:sp>
    <dsp:sp modelId="{408F0A18-5EE1-CE4C-9645-EA7FCA285619}">
      <dsp:nvSpPr>
        <dsp:cNvPr id="0" name=""/>
        <dsp:cNvSpPr/>
      </dsp:nvSpPr>
      <dsp:spPr>
        <a:xfrm>
          <a:off x="3183731" y="4106257"/>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More expensive than EPROM </a:t>
          </a:r>
          <a:endParaRPr lang="en-US" sz="1200" b="1" kern="1200" dirty="0">
            <a:effectLst>
              <a:outerShdw blurRad="38100" dist="38100" dir="2700000" algn="tl">
                <a:srgbClr val="000000">
                  <a:alpha val="43137"/>
                </a:srgbClr>
              </a:outerShdw>
            </a:effectLst>
          </a:endParaRPr>
        </a:p>
      </dsp:txBody>
      <dsp:txXfrm>
        <a:off x="3205515" y="4128041"/>
        <a:ext cx="2123369" cy="700180"/>
      </dsp:txXfrm>
    </dsp:sp>
    <dsp:sp modelId="{48677A78-52B6-7B45-9BF1-CBA2C4872099}">
      <dsp:nvSpPr>
        <dsp:cNvPr id="0" name=""/>
        <dsp:cNvSpPr/>
      </dsp:nvSpPr>
      <dsp:spPr>
        <a:xfrm>
          <a:off x="5824686"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Flash Memory</a:t>
          </a:r>
        </a:p>
      </dsp:txBody>
      <dsp:txXfrm>
        <a:off x="5824686" y="0"/>
        <a:ext cx="2708671" cy="1531620"/>
      </dsp:txXfrm>
    </dsp:sp>
    <dsp:sp modelId="{BF72B8B5-A8A6-834B-A98F-81FAF85D1BED}">
      <dsp:nvSpPr>
        <dsp:cNvPr id="0" name=""/>
        <dsp:cNvSpPr/>
      </dsp:nvSpPr>
      <dsp:spPr>
        <a:xfrm>
          <a:off x="6095553"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Intermediate between EPROM and EEPROM in both cost and functionality</a:t>
          </a:r>
          <a:endParaRPr lang="en-US" sz="1200" b="1" kern="1200" dirty="0">
            <a:effectLst>
              <a:outerShdw blurRad="38100" dist="38100" dir="2700000" algn="tl">
                <a:srgbClr val="000000">
                  <a:alpha val="43137"/>
                </a:srgbClr>
              </a:outerShdw>
            </a:effectLst>
          </a:endParaRPr>
        </a:p>
      </dsp:txBody>
      <dsp:txXfrm>
        <a:off x="6124930" y="1561433"/>
        <a:ext cx="2108183" cy="944252"/>
      </dsp:txXfrm>
    </dsp:sp>
    <dsp:sp modelId="{0A9157C7-4363-1844-9081-88D1FC6FF148}">
      <dsp:nvSpPr>
        <dsp:cNvPr id="0" name=""/>
        <dsp:cNvSpPr/>
      </dsp:nvSpPr>
      <dsp:spPr>
        <a:xfrm>
          <a:off x="6095553"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Uses an electrical erasing technology, does not provide byte-level erasure</a:t>
          </a:r>
          <a:endParaRPr lang="en-US" sz="1200" b="1" kern="1200" dirty="0">
            <a:effectLst>
              <a:outerShdw blurRad="38100" dist="38100" dir="2700000" algn="tl">
                <a:srgbClr val="000000">
                  <a:alpha val="43137"/>
                </a:srgbClr>
              </a:outerShdw>
            </a:effectLst>
          </a:endParaRPr>
        </a:p>
      </dsp:txBody>
      <dsp:txXfrm>
        <a:off x="6124930" y="2718748"/>
        <a:ext cx="2108183" cy="944252"/>
      </dsp:txXfrm>
    </dsp:sp>
    <dsp:sp modelId="{73C35733-9ED5-034E-91F6-DD776EDA2725}">
      <dsp:nvSpPr>
        <dsp:cNvPr id="0" name=""/>
        <dsp:cNvSpPr/>
      </dsp:nvSpPr>
      <dsp:spPr>
        <a:xfrm>
          <a:off x="6095553"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Microchip is organized so that a section of memory cells are erased in a single action or “flash”</a:t>
          </a:r>
          <a:endParaRPr lang="en-US" sz="1200" b="1" kern="1200" dirty="0">
            <a:effectLst>
              <a:outerShdw blurRad="38100" dist="38100" dir="2700000" algn="tl">
                <a:srgbClr val="000000">
                  <a:alpha val="43137"/>
                </a:srgbClr>
              </a:outerShdw>
            </a:effectLst>
          </a:endParaRPr>
        </a:p>
      </dsp:txBody>
      <dsp:txXfrm>
        <a:off x="6124930" y="3876064"/>
        <a:ext cx="2108183" cy="94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BCEDA-1B03-9849-8E13-497008088137}">
      <dsp:nvSpPr>
        <dsp:cNvPr id="0" name=""/>
        <dsp:cNvSpPr/>
      </dsp:nvSpPr>
      <dsp:spPr>
        <a:xfrm>
          <a:off x="733425" y="1429897"/>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285736" y="1982209"/>
          <a:ext cx="3867426" cy="38674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838048" y="2534521"/>
          <a:ext cx="2762802" cy="276280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390775" y="3087247"/>
          <a:ext cx="1657350" cy="16573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943086" y="3639559"/>
          <a:ext cx="552726" cy="5527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534150" y="314865"/>
          <a:ext cx="2486025" cy="81383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1" kern="1200" dirty="0" smtClean="0">
              <a:solidFill>
                <a:srgbClr val="FF0000"/>
              </a:solidFill>
            </a:rPr>
            <a:t>Composed of a collection of DRAM chips</a:t>
          </a:r>
          <a:endParaRPr lang="en-US" sz="1600" b="1" kern="1200" dirty="0">
            <a:solidFill>
              <a:srgbClr val="FF0000"/>
            </a:solidFill>
          </a:endParaRPr>
        </a:p>
      </dsp:txBody>
      <dsp:txXfrm>
        <a:off x="6534150" y="314865"/>
        <a:ext cx="2486025" cy="813833"/>
      </dsp:txXfrm>
    </dsp:sp>
    <dsp:sp modelId="{ECCACFBC-6FE8-3A49-AD2B-79E2DA2407EC}">
      <dsp:nvSpPr>
        <dsp:cNvPr id="0" name=""/>
        <dsp:cNvSpPr/>
      </dsp:nvSpPr>
      <dsp:spPr>
        <a:xfrm>
          <a:off x="5912643" y="63436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923198" y="930620"/>
          <a:ext cx="3281553" cy="268905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534150" y="1281891"/>
          <a:ext cx="2486025" cy="561187"/>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GB" sz="1600" b="1" kern="1200" dirty="0" smtClean="0">
              <a:solidFill>
                <a:srgbClr val="008000"/>
              </a:solidFill>
            </a:rPr>
            <a:t>Grouped together to form a </a:t>
          </a:r>
          <a:r>
            <a:rPr lang="en-GB" sz="1600" b="1" i="1" kern="1200" dirty="0" smtClean="0">
              <a:solidFill>
                <a:srgbClr val="008000"/>
              </a:solidFill>
            </a:rPr>
            <a:t>memory bank</a:t>
          </a:r>
          <a:endParaRPr lang="en-GB" sz="1600" b="1" i="1" kern="1200" dirty="0">
            <a:solidFill>
              <a:srgbClr val="008000"/>
            </a:solidFill>
          </a:endParaRPr>
        </a:p>
      </dsp:txBody>
      <dsp:txXfrm>
        <a:off x="6534150" y="1281891"/>
        <a:ext cx="2486025" cy="561187"/>
      </dsp:txXfrm>
    </dsp:sp>
    <dsp:sp modelId="{FD651CF9-2939-7340-9033-50955A68CD2B}">
      <dsp:nvSpPr>
        <dsp:cNvPr id="0" name=""/>
        <dsp:cNvSpPr/>
      </dsp:nvSpPr>
      <dsp:spPr>
        <a:xfrm>
          <a:off x="5912643" y="1562485"/>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405404" y="1788216"/>
          <a:ext cx="2732307" cy="2278856"/>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534150" y="1995116"/>
          <a:ext cx="2486025" cy="990968"/>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1" kern="1200" dirty="0" smtClean="0">
              <a:solidFill>
                <a:srgbClr val="0000CC"/>
              </a:solidFill>
            </a:rPr>
            <a:t>Each bank is independently able to service a memory read or write request</a:t>
          </a:r>
          <a:endParaRPr lang="en-US" sz="1600" b="1" kern="1200" dirty="0">
            <a:solidFill>
              <a:srgbClr val="0000CC"/>
            </a:solidFill>
          </a:endParaRPr>
        </a:p>
      </dsp:txBody>
      <dsp:txXfrm>
        <a:off x="6534150" y="1995116"/>
        <a:ext cx="2486025" cy="990968"/>
      </dsp:txXfrm>
    </dsp:sp>
    <dsp:sp modelId="{48737FD0-232D-2342-9E7D-C70474E38A8F}">
      <dsp:nvSpPr>
        <dsp:cNvPr id="0" name=""/>
        <dsp:cNvSpPr/>
      </dsp:nvSpPr>
      <dsp:spPr>
        <a:xfrm>
          <a:off x="5912643" y="2490601"/>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878246" y="2610759"/>
          <a:ext cx="2154555" cy="191423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534150" y="3128961"/>
          <a:ext cx="2486025" cy="1551164"/>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b="1" i="1" kern="1200" dirty="0" smtClean="0">
              <a:solidFill>
                <a:srgbClr val="FF0000"/>
              </a:solidFill>
            </a:rPr>
            <a:t>K</a:t>
          </a:r>
          <a:r>
            <a:rPr lang="en-US" sz="1600" b="1" kern="1200" dirty="0" smtClean="0">
              <a:solidFill>
                <a:srgbClr val="FF0000"/>
              </a:solidFill>
            </a:rPr>
            <a:t> banks can service </a:t>
          </a:r>
          <a:r>
            <a:rPr lang="en-US" sz="1600" b="1" i="1" kern="1200" dirty="0" smtClean="0">
              <a:solidFill>
                <a:srgbClr val="FF0000"/>
              </a:solidFill>
            </a:rPr>
            <a:t>K</a:t>
          </a:r>
          <a:r>
            <a:rPr lang="en-US" sz="1600" b="1" kern="1200" dirty="0" smtClean="0">
              <a:solidFill>
                <a:srgbClr val="FF0000"/>
              </a:solidFill>
            </a:rPr>
            <a:t> requests simultaneously, increasing memory read or write rates by a factor of </a:t>
          </a:r>
          <a:r>
            <a:rPr lang="en-US" sz="1600" b="1" i="1" kern="1200" dirty="0" smtClean="0">
              <a:solidFill>
                <a:srgbClr val="FF0000"/>
              </a:solidFill>
            </a:rPr>
            <a:t>K</a:t>
          </a:r>
          <a:endParaRPr lang="en-US" sz="1600" b="1" kern="1200" dirty="0">
            <a:solidFill>
              <a:srgbClr val="FF0000"/>
            </a:solidFill>
          </a:endParaRPr>
        </a:p>
      </dsp:txBody>
      <dsp:txXfrm>
        <a:off x="6534150" y="3128961"/>
        <a:ext cx="2486025" cy="1551164"/>
      </dsp:txXfrm>
    </dsp:sp>
    <dsp:sp modelId="{7CDB84B8-63BA-6048-9CBF-1CBC25592950}">
      <dsp:nvSpPr>
        <dsp:cNvPr id="0" name=""/>
        <dsp:cNvSpPr/>
      </dsp:nvSpPr>
      <dsp:spPr>
        <a:xfrm>
          <a:off x="5912643" y="339882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4348934" y="3479210"/>
          <a:ext cx="1644091" cy="148332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553217" y="4680131"/>
          <a:ext cx="2486025" cy="1306355"/>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GB" sz="1600" b="1" kern="1200" dirty="0" smtClean="0">
              <a:solidFill>
                <a:srgbClr val="008000"/>
              </a:solidFill>
            </a:rPr>
            <a:t>If consecutive words of memory are stored in different banks, the transfer of a block of memory is speeded up</a:t>
          </a:r>
          <a:endParaRPr lang="en-GB" sz="1600" b="1" kern="1200" dirty="0">
            <a:solidFill>
              <a:srgbClr val="008000"/>
            </a:solidFill>
          </a:endParaRPr>
        </a:p>
      </dsp:txBody>
      <dsp:txXfrm>
        <a:off x="6553217" y="4680131"/>
        <a:ext cx="2486025" cy="1306355"/>
      </dsp:txXfrm>
    </dsp:sp>
    <dsp:sp modelId="{926DDFCA-82BF-8A4A-A31C-77A5937B820B}">
      <dsp:nvSpPr>
        <dsp:cNvPr id="0" name=""/>
        <dsp:cNvSpPr/>
      </dsp:nvSpPr>
      <dsp:spPr>
        <a:xfrm>
          <a:off x="5764989" y="6168822"/>
          <a:ext cx="773930" cy="46057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5071114" y="4481512"/>
          <a:ext cx="605781" cy="75819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FECDC-F79B-B344-8AF2-2E06E96ADAA6}">
      <dsp:nvSpPr>
        <dsp:cNvPr id="0" name=""/>
        <dsp:cNvSpPr/>
      </dsp:nvSpPr>
      <dsp:spPr>
        <a:xfrm>
          <a:off x="-297895" y="165742"/>
          <a:ext cx="8308716" cy="53908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One of the most widely used forms of DRAM</a:t>
          </a:r>
          <a:endParaRPr lang="en-US" sz="2400" kern="1200" dirty="0">
            <a:effectLst>
              <a:outerShdw blurRad="38100" dist="38100" dir="2700000" algn="tl">
                <a:srgbClr val="000000">
                  <a:alpha val="43137"/>
                </a:srgbClr>
              </a:outerShdw>
            </a:effectLst>
          </a:endParaRPr>
        </a:p>
      </dsp:txBody>
      <dsp:txXfrm>
        <a:off x="-282106" y="181531"/>
        <a:ext cx="6380041" cy="507505"/>
      </dsp:txXfrm>
    </dsp:sp>
    <dsp:sp modelId="{29FC9BE3-5D17-D947-B223-5867698AAC28}">
      <dsp:nvSpPr>
        <dsp:cNvPr id="0" name=""/>
        <dsp:cNvSpPr/>
      </dsp:nvSpPr>
      <dsp:spPr>
        <a:xfrm>
          <a:off x="104572" y="1086807"/>
          <a:ext cx="8018184"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sp:txBody>
      <dsp:txXfrm>
        <a:off x="152110" y="1134345"/>
        <a:ext cx="6049531" cy="1527984"/>
      </dsp:txXfrm>
    </dsp:sp>
    <dsp:sp modelId="{6DC128DD-9643-414F-B8E2-C8FCDA5CA536}">
      <dsp:nvSpPr>
        <dsp:cNvPr id="0" name=""/>
        <dsp:cNvSpPr/>
      </dsp:nvSpPr>
      <dsp:spPr>
        <a:xfrm>
          <a:off x="1034277" y="2924179"/>
          <a:ext cx="7391345"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DRAM then responds after a set number of clock cycles</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Meanwhile the master can safely do other tasks while the SDRAM is processing</a:t>
          </a:r>
          <a:endParaRPr lang="en-US" sz="1600" kern="1200" dirty="0">
            <a:effectLst>
              <a:outerShdw blurRad="38100" dist="38100" dir="2700000" algn="tl">
                <a:srgbClr val="000000">
                  <a:alpha val="43137"/>
                </a:srgbClr>
              </a:outerShdw>
            </a:effectLst>
          </a:endParaRPr>
        </a:p>
      </dsp:txBody>
      <dsp:txXfrm>
        <a:off x="1094536" y="2984438"/>
        <a:ext cx="5543721" cy="1936889"/>
      </dsp:txXfrm>
    </dsp:sp>
    <dsp:sp modelId="{4F5143D0-0BD0-9745-9E26-67D55601F120}">
      <dsp:nvSpPr>
        <dsp:cNvPr id="0" name=""/>
        <dsp:cNvSpPr/>
      </dsp:nvSpPr>
      <dsp:spPr>
        <a:xfrm>
          <a:off x="6428593" y="352408"/>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665966" y="352408"/>
        <a:ext cx="580243" cy="793879"/>
      </dsp:txXfrm>
    </dsp:sp>
    <dsp:sp modelId="{2D96FBAB-511F-A549-B207-756395476BB0}">
      <dsp:nvSpPr>
        <dsp:cNvPr id="0" name=""/>
        <dsp:cNvSpPr/>
      </dsp:nvSpPr>
      <dsp:spPr>
        <a:xfrm>
          <a:off x="7068673" y="2209795"/>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7306046" y="2209795"/>
        <a:ext cx="580243" cy="793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902B-E741-464F-B858-9C56E3E4C131}">
      <dsp:nvSpPr>
        <dsp:cNvPr id="0" name=""/>
        <dsp:cNvSpPr/>
      </dsp:nvSpPr>
      <dsp:spPr>
        <a:xfrm>
          <a:off x="3514496" y="1578711"/>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EC11E3E-3ED9-C646-8999-C23416019FC1}">
      <dsp:nvSpPr>
        <dsp:cNvPr id="0" name=""/>
        <dsp:cNvSpPr/>
      </dsp:nvSpPr>
      <dsp:spPr>
        <a:xfrm>
          <a:off x="3250120" y="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Developed by Rambus</a:t>
          </a:r>
          <a:endParaRPr lang="en-US" sz="1400" kern="1200" dirty="0"/>
        </a:p>
      </dsp:txBody>
      <dsp:txXfrm>
        <a:off x="3250120" y="0"/>
        <a:ext cx="2643759" cy="1440180"/>
      </dsp:txXfrm>
    </dsp:sp>
    <dsp:sp modelId="{0032B84C-09D1-504B-97A4-D60788A1A75F}">
      <dsp:nvSpPr>
        <dsp:cNvPr id="0" name=""/>
        <dsp:cNvSpPr/>
      </dsp:nvSpPr>
      <dsp:spPr>
        <a:xfrm>
          <a:off x="4200992"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98C07D3-4D37-1E4A-A33F-43EC4E740016}">
      <dsp:nvSpPr>
        <dsp:cNvPr id="0" name=""/>
        <dsp:cNvSpPr/>
      </dsp:nvSpPr>
      <dsp:spPr>
        <a:xfrm>
          <a:off x="6472862" y="1371600"/>
          <a:ext cx="2505402" cy="1577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Adopted by Intel for its Pentium and Itanium processors</a:t>
          </a:r>
          <a:endParaRPr lang="en-US" sz="1400" kern="1200" dirty="0"/>
        </a:p>
      </dsp:txBody>
      <dsp:txXfrm>
        <a:off x="6472862" y="1371600"/>
        <a:ext cx="2505402" cy="1577340"/>
      </dsp:txXfrm>
    </dsp:sp>
    <dsp:sp modelId="{33754A0B-882B-654B-9E3F-8B74B4E7DD3F}">
      <dsp:nvSpPr>
        <dsp:cNvPr id="0" name=""/>
        <dsp:cNvSpPr/>
      </dsp:nvSpPr>
      <dsp:spPr>
        <a:xfrm>
          <a:off x="4200992"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FB8688A-D97B-6945-8A70-2AF93B570210}">
      <dsp:nvSpPr>
        <dsp:cNvPr id="0" name=""/>
        <dsp:cNvSpPr/>
      </dsp:nvSpPr>
      <dsp:spPr>
        <a:xfrm>
          <a:off x="6472862"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Has become the main competitor to SDRAM</a:t>
          </a:r>
          <a:endParaRPr lang="en-US" sz="1400" kern="1200" dirty="0"/>
        </a:p>
      </dsp:txBody>
      <dsp:txXfrm>
        <a:off x="6472862" y="3723894"/>
        <a:ext cx="2505402" cy="1762506"/>
      </dsp:txXfrm>
    </dsp:sp>
    <dsp:sp modelId="{B6EE50AB-3A5D-9C42-B27B-0304100751AD}">
      <dsp:nvSpPr>
        <dsp:cNvPr id="0" name=""/>
        <dsp:cNvSpPr/>
      </dsp:nvSpPr>
      <dsp:spPr>
        <a:xfrm>
          <a:off x="3514496" y="3164967"/>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F66940FD-8B7B-F742-9AFA-C95DC9DD422B}">
      <dsp:nvSpPr>
        <dsp:cNvPr id="0" name=""/>
        <dsp:cNvSpPr/>
      </dsp:nvSpPr>
      <dsp:spPr>
        <a:xfrm>
          <a:off x="3250120" y="541782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Chips are vertical packages with all pins on one side</a:t>
          </a:r>
          <a:endParaRPr lang="en-US" sz="1400" kern="1200" dirty="0"/>
        </a:p>
        <a:p>
          <a:pPr marL="57150" lvl="1" indent="-57150" algn="l" defTabSz="488950" rtl="0">
            <a:lnSpc>
              <a:spcPct val="90000"/>
            </a:lnSpc>
            <a:spcBef>
              <a:spcPct val="0"/>
            </a:spcBef>
            <a:spcAft>
              <a:spcPct val="15000"/>
            </a:spcAft>
            <a:buChar char="••"/>
          </a:pPr>
          <a:r>
            <a:rPr lang="en-US" sz="1100" kern="1200" dirty="0" smtClean="0"/>
            <a:t>Exchanges data with the processor over 28 wires no more than 12 centimeters long</a:t>
          </a:r>
          <a:endParaRPr lang="en-US" sz="1100" kern="1200" dirty="0"/>
        </a:p>
      </dsp:txBody>
      <dsp:txXfrm>
        <a:off x="3250120" y="5417820"/>
        <a:ext cx="2643759" cy="1440180"/>
      </dsp:txXfrm>
    </dsp:sp>
    <dsp:sp modelId="{617A31E8-9CD0-F741-91B1-5E43ADD4666F}">
      <dsp:nvSpPr>
        <dsp:cNvPr id="0" name=""/>
        <dsp:cNvSpPr/>
      </dsp:nvSpPr>
      <dsp:spPr>
        <a:xfrm>
          <a:off x="2828000"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C58BF8D-6788-3F4E-B025-2F3F0AF51CC0}">
      <dsp:nvSpPr>
        <dsp:cNvPr id="0" name=""/>
        <dsp:cNvSpPr/>
      </dsp:nvSpPr>
      <dsp:spPr>
        <a:xfrm>
          <a:off x="165734"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Bus can address up to 320 RDRAM chips and is rated at 1.6 GBps</a:t>
          </a:r>
          <a:endParaRPr lang="en-US" sz="1400" kern="1200" dirty="0"/>
        </a:p>
      </dsp:txBody>
      <dsp:txXfrm>
        <a:off x="165734" y="3723894"/>
        <a:ext cx="2505402" cy="1762506"/>
      </dsp:txXfrm>
    </dsp:sp>
    <dsp:sp modelId="{9919920A-9981-594A-80CC-08D0D37C86ED}">
      <dsp:nvSpPr>
        <dsp:cNvPr id="0" name=""/>
        <dsp:cNvSpPr/>
      </dsp:nvSpPr>
      <dsp:spPr>
        <a:xfrm>
          <a:off x="2828000"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F746B81-2869-F147-ACC5-30E73A693EC3}">
      <dsp:nvSpPr>
        <dsp:cNvPr id="0" name=""/>
        <dsp:cNvSpPr/>
      </dsp:nvSpPr>
      <dsp:spPr>
        <a:xfrm>
          <a:off x="165734" y="1371600"/>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Bus delivers address and control information using an asynchronous block-oriented protocol</a:t>
          </a:r>
          <a:endParaRPr lang="en-US" sz="1400" kern="1200" dirty="0"/>
        </a:p>
        <a:p>
          <a:pPr marL="57150" lvl="1" indent="-57150" algn="l" defTabSz="488950" rtl="0">
            <a:lnSpc>
              <a:spcPct val="90000"/>
            </a:lnSpc>
            <a:spcBef>
              <a:spcPct val="0"/>
            </a:spcBef>
            <a:spcAft>
              <a:spcPct val="15000"/>
            </a:spcAft>
            <a:buChar char="••"/>
          </a:pPr>
          <a:r>
            <a:rPr lang="en-US" sz="1100" kern="1200" dirty="0" smtClean="0"/>
            <a:t>Gets a memory request over the high-speed bus</a:t>
          </a:r>
          <a:endParaRPr lang="en-US" sz="1100" kern="1200" dirty="0"/>
        </a:p>
        <a:p>
          <a:pPr marL="114300" lvl="2" indent="-57150" algn="l" defTabSz="488950" rtl="0">
            <a:lnSpc>
              <a:spcPct val="90000"/>
            </a:lnSpc>
            <a:spcBef>
              <a:spcPct val="0"/>
            </a:spcBef>
            <a:spcAft>
              <a:spcPct val="15000"/>
            </a:spcAft>
            <a:buChar char="••"/>
          </a:pPr>
          <a:r>
            <a:rPr lang="en-US" sz="1100" kern="1200" dirty="0" smtClean="0"/>
            <a:t>Request contains the desired address, the type of operation, and the number of bytes in the operation</a:t>
          </a:r>
          <a:endParaRPr lang="en-US" sz="1100" kern="1200" dirty="0"/>
        </a:p>
      </dsp:txBody>
      <dsp:txXfrm>
        <a:off x="165734" y="1371600"/>
        <a:ext cx="2505402" cy="1762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5 “Internal</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a:t>
            </a:r>
            <a:r>
              <a:rPr lang="en-GB" dirty="0" err="1" smtClean="0"/>
              <a:t>Thân</a:t>
            </a:r>
            <a:r>
              <a:rPr lang="en-GB" baseline="0" dirty="0" smtClean="0"/>
              <a:t> </a:t>
            </a:r>
            <a:r>
              <a:rPr lang="en-GB" baseline="0" dirty="0" err="1" smtClean="0"/>
              <a:t>Văn</a:t>
            </a:r>
            <a:r>
              <a:rPr lang="en-GB" baseline="0" dirty="0" smtClean="0"/>
              <a:t> </a:t>
            </a:r>
            <a:r>
              <a:rPr lang="en-GB" baseline="0" dirty="0" err="1" smtClean="0"/>
              <a:t>Sử</a:t>
            </a:r>
            <a:endParaRPr lang="en-GB" dirty="0" smtClean="0"/>
          </a:p>
          <a:p>
            <a:endParaRPr lang="en-GB" dirty="0" smtClean="0"/>
          </a:p>
          <a:p>
            <a:r>
              <a:rPr lang="en-GB" dirty="0" smtClean="0"/>
              <a:t>*BỘ</a:t>
            </a:r>
            <a:r>
              <a:rPr lang="en-GB" baseline="0" dirty="0" smtClean="0"/>
              <a:t> NHỚ NỘI*</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13</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5.3 shows a typical organization of a 16-Mbit DRAM. In this case, 4 bits</a:t>
            </a:r>
          </a:p>
          <a:p>
            <a:r>
              <a:rPr kumimoji="1" lang="en-US" sz="1200" kern="1200" baseline="0" dirty="0" smtClean="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smtClean="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smtClean="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smtClean="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smtClean="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smtClean="0">
                <a:solidFill>
                  <a:schemeClr val="tx1"/>
                </a:solidFill>
                <a:latin typeface="Times New Roman" pitchFamily="33" charset="0"/>
                <a:ea typeface="+mn-ea"/>
                <a:cs typeface="+mn-cs"/>
              </a:rPr>
              <a:t>2</a:t>
            </a:r>
            <a:r>
              <a:rPr kumimoji="1" lang="en-US" sz="1200" i="1" kern="1200" baseline="0" dirty="0" smtClean="0">
                <a:solidFill>
                  <a:schemeClr val="tx1"/>
                </a:solidFill>
                <a:latin typeface="Times New Roman" pitchFamily="33" charset="0"/>
                <a:ea typeface="+mn-ea"/>
                <a:cs typeface="+mn-cs"/>
              </a:rPr>
              <a:t>W</a:t>
            </a:r>
          </a:p>
          <a:p>
            <a:r>
              <a:rPr kumimoji="1" lang="en-US" sz="1200" kern="1200" baseline="0" dirty="0" smtClean="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smtClean="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smtClean="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smtClean="0">
                <a:solidFill>
                  <a:schemeClr val="tx1"/>
                </a:solidFill>
                <a:latin typeface="Times New Roman" pitchFamily="33" charset="0"/>
                <a:ea typeface="+mn-ea"/>
                <a:cs typeface="+mn-cs"/>
              </a:rPr>
              <a:t>depending on the bit pattern on the 11 input lines (2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2048).</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smtClean="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smtClean="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smtClean="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smtClean="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smtClean="0">
                <a:solidFill>
                  <a:schemeClr val="tx1"/>
                </a:solidFill>
                <a:latin typeface="Times New Roman" pitchFamily="33" charset="0"/>
                <a:ea typeface="+mn-ea"/>
                <a:cs typeface="+mn-cs"/>
              </a:rPr>
              <a:t>selects which row of cells is used for reading or writing.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smtClean="0">
                <a:solidFill>
                  <a:schemeClr val="tx1"/>
                </a:solidFill>
                <a:latin typeface="Times New Roman" pitchFamily="33" charset="0"/>
                <a:ea typeface="+mn-ea"/>
                <a:cs typeface="+mn-cs"/>
              </a:rPr>
              <a:t>DRAMs connected to the memory controller to read/write a word of data to the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Note that there are only 11 address lines (A0–A10), half the number you</a:t>
            </a:r>
          </a:p>
          <a:p>
            <a:r>
              <a:rPr kumimoji="1" lang="en-US" sz="1200" kern="1200" baseline="0" dirty="0" smtClean="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smtClean="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smtClean="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smtClean="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smtClean="0">
                <a:solidFill>
                  <a:schemeClr val="tx1"/>
                </a:solidFill>
                <a:latin typeface="Times New Roman" pitchFamily="33" charset="0"/>
                <a:ea typeface="+mn-ea"/>
                <a:cs typeface="+mn-cs"/>
              </a:rPr>
              <a:t>presented for the column address. </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smtClean="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smtClean="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smtClean="0">
                <a:solidFill>
                  <a:schemeClr val="tx1"/>
                </a:solidFill>
                <a:latin typeface="Times New Roman" pitchFamily="33" charset="0"/>
                <a:ea typeface="+mn-ea"/>
                <a:cs typeface="+mn-cs"/>
              </a:rPr>
              <a:t>of the chip memory grows by a factor of 4.</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5.3 also indicates the inclusion of refresh circuitry. All DRAMs require</a:t>
            </a:r>
          </a:p>
          <a:p>
            <a:r>
              <a:rPr kumimoji="1" lang="en-US" sz="1200" kern="1200" baseline="0" dirty="0" smtClean="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smtClean="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smtClean="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smtClean="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smtClean="0">
                <a:solidFill>
                  <a:schemeClr val="tx1"/>
                </a:solidFill>
                <a:latin typeface="Times New Roman" pitchFamily="33" charset="0"/>
                <a:ea typeface="+mn-ea"/>
                <a:cs typeface="+mn-cs"/>
              </a:rPr>
              <a:t>written back into the same location. This causes each cell in the row to be refreshed.</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14</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was mentioned in Chapter 2, an integrated circuit is mounted on a package that</a:t>
            </a:r>
          </a:p>
          <a:p>
            <a:r>
              <a:rPr kumimoji="1" lang="en-US" sz="1200" kern="1200" baseline="0" dirty="0" smtClean="0">
                <a:solidFill>
                  <a:schemeClr val="tx1"/>
                </a:solidFill>
                <a:latin typeface="Times New Roman" pitchFamily="33" charset="0"/>
                <a:ea typeface="+mn-ea"/>
                <a:cs typeface="+mn-cs"/>
              </a:rPr>
              <a:t>contains pins for connection to the outside world.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5.4a shows an example EPROM package, which is an 8-Mbit chip</a:t>
            </a:r>
          </a:p>
          <a:p>
            <a:r>
              <a:rPr kumimoji="1" lang="en-US" sz="1200" kern="1200" baseline="0" dirty="0" smtClean="0">
                <a:solidFill>
                  <a:schemeClr val="tx1"/>
                </a:solidFill>
                <a:latin typeface="Times New Roman" pitchFamily="33" charset="0"/>
                <a:ea typeface="+mn-ea"/>
                <a:cs typeface="+mn-cs"/>
              </a:rPr>
              <a:t>organized as 1M * 8. In this case, the organization is treated as a one-word-per-chip</a:t>
            </a:r>
          </a:p>
          <a:p>
            <a:r>
              <a:rPr kumimoji="1" lang="en-US" sz="1200" kern="1200" baseline="0" dirty="0" smtClean="0">
                <a:solidFill>
                  <a:schemeClr val="tx1"/>
                </a:solidFill>
                <a:latin typeface="Times New Roman" pitchFamily="33" charset="0"/>
                <a:ea typeface="+mn-ea"/>
                <a:cs typeface="+mn-cs"/>
              </a:rPr>
              <a:t>package. The package includes 32 pins, which is one of the standard chip package</a:t>
            </a:r>
          </a:p>
          <a:p>
            <a:r>
              <a:rPr kumimoji="1" lang="en-US" sz="1200" kern="1200" baseline="0" dirty="0" smtClean="0">
                <a:solidFill>
                  <a:schemeClr val="tx1"/>
                </a:solidFill>
                <a:latin typeface="Times New Roman" pitchFamily="33" charset="0"/>
                <a:ea typeface="+mn-ea"/>
                <a:cs typeface="+mn-cs"/>
              </a:rPr>
              <a:t>sizes. The pins support the following signal lines: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address of the word being accessed. For 1M words, a total of 20 (2</a:t>
            </a:r>
            <a:r>
              <a:rPr kumimoji="1" lang="en-US" sz="1200" kern="1200" baseline="30000" dirty="0" smtClean="0">
                <a:solidFill>
                  <a:schemeClr val="tx1"/>
                </a:solidFill>
                <a:latin typeface="Times New Roman" pitchFamily="33" charset="0"/>
                <a:ea typeface="+mn-ea"/>
                <a:cs typeface="+mn-cs"/>
              </a:rPr>
              <a:t>20</a:t>
            </a:r>
            <a:r>
              <a:rPr kumimoji="1" lang="en-US" sz="1200" kern="1200" baseline="0" dirty="0" smtClean="0">
                <a:solidFill>
                  <a:schemeClr val="tx1"/>
                </a:solidFill>
                <a:latin typeface="Times New Roman" pitchFamily="33" charset="0"/>
                <a:ea typeface="+mn-ea"/>
                <a:cs typeface="+mn-cs"/>
              </a:rPr>
              <a:t> = 1M)</a:t>
            </a:r>
          </a:p>
          <a:p>
            <a:r>
              <a:rPr kumimoji="1" lang="en-US" sz="1200" kern="1200" baseline="0" dirty="0" smtClean="0">
                <a:solidFill>
                  <a:schemeClr val="tx1"/>
                </a:solidFill>
                <a:latin typeface="Times New Roman" pitchFamily="33" charset="0"/>
                <a:ea typeface="+mn-ea"/>
                <a:cs typeface="+mn-cs"/>
              </a:rPr>
              <a:t>pins are needed (A0–A19).</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data to be read out, consisting of 8 lines (D0–D7).</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power supply to the chip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cc</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ground pin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ss</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chip enable (CE) pin. Because there may be more than one memory chip,</a:t>
            </a:r>
          </a:p>
          <a:p>
            <a:r>
              <a:rPr kumimoji="1" lang="en-US" sz="1200" kern="1200" baseline="0" dirty="0" smtClean="0">
                <a:solidFill>
                  <a:schemeClr val="tx1"/>
                </a:solidFill>
                <a:latin typeface="Times New Roman" pitchFamily="33" charset="0"/>
                <a:ea typeface="+mn-ea"/>
                <a:cs typeface="+mn-cs"/>
              </a:rPr>
              <a:t>each of which is connected to the same address bus, the CE pin is used to indicate</a:t>
            </a:r>
          </a:p>
          <a:p>
            <a:r>
              <a:rPr kumimoji="1" lang="en-US" sz="1200" kern="1200" baseline="0" dirty="0" smtClean="0">
                <a:solidFill>
                  <a:schemeClr val="tx1"/>
                </a:solidFill>
                <a:latin typeface="Times New Roman" pitchFamily="33" charset="0"/>
                <a:ea typeface="+mn-ea"/>
                <a:cs typeface="+mn-cs"/>
              </a:rPr>
              <a:t>whether or not the address is valid for this chip. The CE pin is activated</a:t>
            </a:r>
          </a:p>
          <a:p>
            <a:r>
              <a:rPr kumimoji="1" lang="en-US" sz="1200" kern="1200" baseline="0" dirty="0" smtClean="0">
                <a:solidFill>
                  <a:schemeClr val="tx1"/>
                </a:solidFill>
                <a:latin typeface="Times New Roman" pitchFamily="33" charset="0"/>
                <a:ea typeface="+mn-ea"/>
                <a:cs typeface="+mn-cs"/>
              </a:rPr>
              <a:t>by logic connected to the higher-order bits of the address bus (i.e., address bits</a:t>
            </a:r>
          </a:p>
          <a:p>
            <a:r>
              <a:rPr kumimoji="1" lang="en-US" sz="1200" kern="1200" baseline="0" dirty="0" smtClean="0">
                <a:solidFill>
                  <a:schemeClr val="tx1"/>
                </a:solidFill>
                <a:latin typeface="Times New Roman" pitchFamily="33" charset="0"/>
                <a:ea typeface="+mn-ea"/>
                <a:cs typeface="+mn-cs"/>
              </a:rPr>
              <a:t>above A19). The use of this signal is illustrated presently.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program voltage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pp</a:t>
            </a:r>
            <a:r>
              <a:rPr kumimoji="1" lang="en-US" sz="1200" kern="1200" baseline="0" dirty="0" smtClean="0">
                <a:solidFill>
                  <a:schemeClr val="tx1"/>
                </a:solidFill>
                <a:latin typeface="Times New Roman" pitchFamily="33" charset="0"/>
                <a:ea typeface="+mn-ea"/>
                <a:cs typeface="+mn-cs"/>
              </a:rPr>
              <a:t>) that is supplied during programming (write operations).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typical DRAM pin configuration is shown in Figure 5.4b, for a 16-Mbit chip</a:t>
            </a:r>
          </a:p>
          <a:p>
            <a:r>
              <a:rPr kumimoji="1" lang="en-US" sz="1200" kern="1200" baseline="0" dirty="0" smtClean="0">
                <a:solidFill>
                  <a:schemeClr val="tx1"/>
                </a:solidFill>
                <a:latin typeface="Times New Roman" pitchFamily="33" charset="0"/>
                <a:ea typeface="+mn-ea"/>
                <a:cs typeface="+mn-cs"/>
              </a:rPr>
              <a:t>organized as 4M * 4. There are several differences from a ROM chip. Because</a:t>
            </a:r>
          </a:p>
          <a:p>
            <a:r>
              <a:rPr kumimoji="1" lang="en-US" sz="1200" kern="1200" baseline="0" dirty="0" smtClean="0">
                <a:solidFill>
                  <a:schemeClr val="tx1"/>
                </a:solidFill>
                <a:latin typeface="Times New Roman" pitchFamily="33" charset="0"/>
                <a:ea typeface="+mn-ea"/>
                <a:cs typeface="+mn-cs"/>
              </a:rPr>
              <a:t>a RAM can be updated, the data pins are input/output. The write enable (WE)</a:t>
            </a:r>
          </a:p>
          <a:p>
            <a:r>
              <a:rPr kumimoji="1" lang="en-US" sz="1200" kern="1200" baseline="0" dirty="0" smtClean="0">
                <a:solidFill>
                  <a:schemeClr val="tx1"/>
                </a:solidFill>
                <a:latin typeface="Times New Roman" pitchFamily="33" charset="0"/>
                <a:ea typeface="+mn-ea"/>
                <a:cs typeface="+mn-cs"/>
              </a:rPr>
              <a:t>and output enable (OE) pins indicate whether this is a write or read operation.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the DRAM is accessed by row and column, and the address is multiplexed,</a:t>
            </a:r>
          </a:p>
          <a:p>
            <a:r>
              <a:rPr kumimoji="1" lang="en-US" sz="1200" kern="1200" baseline="0" dirty="0" smtClean="0">
                <a:solidFill>
                  <a:schemeClr val="tx1"/>
                </a:solidFill>
                <a:latin typeface="Times New Roman" pitchFamily="33" charset="0"/>
                <a:ea typeface="+mn-ea"/>
                <a:cs typeface="+mn-cs"/>
              </a:rPr>
              <a:t>only 11 address pins are needed to specify the 4M row/column combinations</a:t>
            </a:r>
          </a:p>
          <a:p>
            <a:r>
              <a:rPr kumimoji="1" lang="en-US" sz="1200" kern="1200" baseline="0" dirty="0" smtClean="0">
                <a:solidFill>
                  <a:schemeClr val="tx1"/>
                </a:solidFill>
                <a:latin typeface="Times New Roman" pitchFamily="33" charset="0"/>
                <a:ea typeface="+mn-ea"/>
                <a:cs typeface="+mn-cs"/>
              </a:rPr>
              <a:t>(2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a:t>
            </a:r>
            <a:r>
              <a:rPr kumimoji="1" lang="en-US" sz="1200" kern="1200" baseline="30000" dirty="0" smtClean="0">
                <a:solidFill>
                  <a:schemeClr val="tx1"/>
                </a:solidFill>
                <a:latin typeface="Times New Roman" pitchFamily="33" charset="0"/>
                <a:ea typeface="+mn-ea"/>
                <a:cs typeface="+mn-cs"/>
              </a:rPr>
              <a:t>22</a:t>
            </a:r>
            <a:r>
              <a:rPr kumimoji="1" lang="en-US" sz="1200" kern="1200" baseline="0" dirty="0" smtClean="0">
                <a:solidFill>
                  <a:schemeClr val="tx1"/>
                </a:solidFill>
                <a:latin typeface="Times New Roman" pitchFamily="33" charset="0"/>
                <a:ea typeface="+mn-ea"/>
                <a:cs typeface="+mn-cs"/>
              </a:rPr>
              <a:t> = 4M). The functions of the row address select (RAS) and column</a:t>
            </a:r>
          </a:p>
          <a:p>
            <a:r>
              <a:rPr kumimoji="1" lang="en-US" sz="1200" kern="1200" baseline="0" dirty="0" smtClean="0">
                <a:solidFill>
                  <a:schemeClr val="tx1"/>
                </a:solidFill>
                <a:latin typeface="Times New Roman" pitchFamily="33" charset="0"/>
                <a:ea typeface="+mn-ea"/>
                <a:cs typeface="+mn-cs"/>
              </a:rPr>
              <a:t>address select (CAS) pins were discussed previously. Finally, the no connect (NC)</a:t>
            </a:r>
          </a:p>
          <a:p>
            <a:r>
              <a:rPr kumimoji="1" lang="en-US" sz="1200" kern="1200" baseline="0" dirty="0" smtClean="0">
                <a:solidFill>
                  <a:schemeClr val="tx1"/>
                </a:solidFill>
                <a:latin typeface="Times New Roman" pitchFamily="33" charset="0"/>
                <a:ea typeface="+mn-ea"/>
                <a:cs typeface="+mn-cs"/>
              </a:rPr>
              <a:t>pin is provided so that there are an even number of pins.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smtClean="0">
                <a:solidFill>
                  <a:schemeClr val="tx1"/>
                </a:solidFill>
                <a:latin typeface="Times New Roman" pitchFamily="33" charset="0"/>
                <a:ea typeface="+mn-ea"/>
                <a:cs typeface="+mn-cs"/>
              </a:rPr>
              <a:t>number of chips equal to the number of bits per word. As an example, Figure 5.5</a:t>
            </a:r>
          </a:p>
          <a:p>
            <a:r>
              <a:rPr kumimoji="1" lang="en-US" sz="1200" kern="1200" baseline="0" dirty="0" smtClean="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smtClean="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smtClean="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smtClean="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smtClean="0">
                <a:solidFill>
                  <a:schemeClr val="tx1"/>
                </a:solidFill>
                <a:latin typeface="Times New Roman" pitchFamily="33" charset="0"/>
                <a:ea typeface="+mn-ea"/>
                <a:cs typeface="+mn-cs"/>
              </a:rPr>
              <a:t>output of 1 bit.</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smtClean="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smtClean="0">
                <a:solidFill>
                  <a:schemeClr val="tx1"/>
                </a:solidFill>
                <a:latin typeface="Times New Roman" pitchFamily="33" charset="0"/>
                <a:ea typeface="+mn-ea"/>
                <a:cs typeface="+mn-cs"/>
              </a:rPr>
              <a:t>needed. Figure 5.6 shows the possible organization of a memory consisting of 1M</a:t>
            </a:r>
          </a:p>
          <a:p>
            <a:r>
              <a:rPr kumimoji="1" lang="en-US" sz="1200" kern="1200" baseline="0" dirty="0" smtClean="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smtClean="0">
                <a:solidFill>
                  <a:schemeClr val="tx1"/>
                </a:solidFill>
                <a:latin typeface="Times New Roman" pitchFamily="33" charset="0"/>
                <a:ea typeface="+mn-ea"/>
                <a:cs typeface="+mn-cs"/>
              </a:rPr>
              <a:t>containing 256K words arranged as in Figure 5.5. For 1M word, 20 address lines are</a:t>
            </a:r>
          </a:p>
          <a:p>
            <a:r>
              <a:rPr kumimoji="1" lang="en-US" sz="1200" kern="1200" baseline="0" dirty="0" smtClean="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smtClean="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smtClean="0">
                <a:solidFill>
                  <a:schemeClr val="tx1"/>
                </a:solidFill>
                <a:latin typeface="Times New Roman" pitchFamily="33" charset="0"/>
                <a:ea typeface="+mn-ea"/>
                <a:cs typeface="+mn-cs"/>
              </a:rPr>
              <a:t>of the four columns of modules.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smtClean="0">
                <a:solidFill>
                  <a:schemeClr val="tx1"/>
                </a:solidFill>
                <a:latin typeface="Times New Roman" pitchFamily="33" charset="0"/>
                <a:ea typeface="+mn-ea"/>
                <a:cs typeface="+mn-cs"/>
              </a:rPr>
              <a:t>chips can be grouped together to form a </a:t>
            </a:r>
            <a:r>
              <a:rPr kumimoji="1" lang="en-US" sz="1200" i="1" kern="1200" baseline="0" dirty="0" smtClean="0">
                <a:solidFill>
                  <a:schemeClr val="tx1"/>
                </a:solidFill>
                <a:latin typeface="Times New Roman" pitchFamily="33" charset="0"/>
                <a:ea typeface="+mn-ea"/>
                <a:cs typeface="+mn-cs"/>
              </a:rPr>
              <a:t>memory bank. </a:t>
            </a:r>
            <a:r>
              <a:rPr kumimoji="1" lang="en-US" sz="1200" i="0" kern="1200" baseline="0" dirty="0" smtClean="0">
                <a:solidFill>
                  <a:schemeClr val="tx1"/>
                </a:solidFill>
                <a:latin typeface="Times New Roman" pitchFamily="33" charset="0"/>
                <a:ea typeface="+mn-ea"/>
                <a:cs typeface="+mn-cs"/>
              </a:rPr>
              <a:t>It is possible to organize</a:t>
            </a:r>
          </a:p>
          <a:p>
            <a:r>
              <a:rPr kumimoji="1" lang="en-US" sz="1200" kern="1200" baseline="0" dirty="0" smtClean="0">
                <a:solidFill>
                  <a:schemeClr val="tx1"/>
                </a:solidFill>
                <a:latin typeface="Times New Roman" pitchFamily="33" charset="0"/>
                <a:ea typeface="+mn-ea"/>
                <a:cs typeface="+mn-cs"/>
              </a:rPr>
              <a:t>the memory banks in a way known as </a:t>
            </a:r>
            <a:r>
              <a:rPr kumimoji="1" lang="en-US" sz="1200" i="1" kern="1200" baseline="0" dirty="0" smtClean="0">
                <a:solidFill>
                  <a:schemeClr val="tx1"/>
                </a:solidFill>
                <a:latin typeface="Times New Roman" pitchFamily="33" charset="0"/>
                <a:ea typeface="+mn-ea"/>
                <a:cs typeface="+mn-cs"/>
              </a:rPr>
              <a:t>interleaved memory</a:t>
            </a:r>
            <a:r>
              <a:rPr kumimoji="1" lang="en-US" sz="1200" kern="1200" baseline="0" dirty="0" smtClean="0">
                <a:solidFill>
                  <a:schemeClr val="tx1"/>
                </a:solidFill>
                <a:latin typeface="Times New Roman" pitchFamily="33" charset="0"/>
                <a:ea typeface="+mn-ea"/>
                <a:cs typeface="+mn-cs"/>
              </a:rPr>
              <a:t>. Each bank is independently</a:t>
            </a:r>
          </a:p>
          <a:p>
            <a:r>
              <a:rPr kumimoji="1" lang="en-US" sz="1200" kern="1200" baseline="0" dirty="0" smtClean="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banks can service</a:t>
            </a:r>
            <a:r>
              <a:rPr kumimoji="1" lang="en-US" sz="1200" i="1" kern="1200" baseline="0" dirty="0" smtClean="0">
                <a:solidFill>
                  <a:schemeClr val="tx1"/>
                </a:solidFill>
                <a:latin typeface="Times New Roman" pitchFamily="33" charset="0"/>
                <a:ea typeface="+mn-ea"/>
                <a:cs typeface="+mn-cs"/>
              </a:rPr>
              <a:t> K </a:t>
            </a:r>
            <a:r>
              <a:rPr kumimoji="1" lang="en-US" sz="1200" i="0" kern="1200" baseline="0" dirty="0" smtClean="0">
                <a:solidFill>
                  <a:schemeClr val="tx1"/>
                </a:solidFill>
                <a:latin typeface="Times New Roman" pitchFamily="33" charset="0"/>
                <a:ea typeface="+mn-ea"/>
                <a:cs typeface="+mn-cs"/>
              </a:rPr>
              <a:t>requests simultaneously, increasing memory read or write</a:t>
            </a:r>
          </a:p>
          <a:p>
            <a:r>
              <a:rPr kumimoji="1" lang="en-US" sz="1200" kern="1200" baseline="0" dirty="0" smtClean="0">
                <a:solidFill>
                  <a:schemeClr val="tx1"/>
                </a:solidFill>
                <a:latin typeface="Times New Roman" pitchFamily="33" charset="0"/>
                <a:ea typeface="+mn-ea"/>
                <a:cs typeface="+mn-cs"/>
              </a:rPr>
              <a:t>rates by a factor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If consecutive words of memory are stored in different</a:t>
            </a:r>
          </a:p>
          <a:p>
            <a:r>
              <a:rPr kumimoji="1" lang="en-US" sz="1200" kern="1200" baseline="0" dirty="0" smtClean="0">
                <a:solidFill>
                  <a:schemeClr val="tx1"/>
                </a:solidFill>
                <a:latin typeface="Times New Roman" pitchFamily="33" charset="0"/>
                <a:ea typeface="+mn-ea"/>
                <a:cs typeface="+mn-cs"/>
              </a:rPr>
              <a:t>banks, then the transfer of a block of memory is speeded up. Appendix E explores</a:t>
            </a:r>
          </a:p>
          <a:p>
            <a:r>
              <a:rPr kumimoji="1" lang="en-US" sz="1200" kern="1200" baseline="0" dirty="0" smtClean="0">
                <a:solidFill>
                  <a:schemeClr val="tx1"/>
                </a:solidFill>
                <a:latin typeface="Times New Roman" pitchFamily="33" charset="0"/>
                <a:ea typeface="+mn-ea"/>
                <a:cs typeface="+mn-cs"/>
              </a:rPr>
              <a:t>the topic of interleaved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18</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smtClean="0">
                <a:solidFill>
                  <a:schemeClr val="tx1"/>
                </a:solidFill>
                <a:latin typeface="Times New Roman" pitchFamily="33" charset="0"/>
                <a:ea typeface="+mn-ea"/>
                <a:cs typeface="+mn-cs"/>
              </a:rPr>
              <a:t>hard failures and soft errors. A </a:t>
            </a:r>
            <a:r>
              <a:rPr kumimoji="1" lang="en-US" sz="1200" b="1" kern="1200" baseline="0" dirty="0" smtClean="0">
                <a:solidFill>
                  <a:schemeClr val="tx1"/>
                </a:solidFill>
                <a:latin typeface="Times New Roman" pitchFamily="33" charset="0"/>
                <a:ea typeface="+mn-ea"/>
                <a:cs typeface="+mn-cs"/>
              </a:rPr>
              <a:t>hard failure </a:t>
            </a:r>
            <a:r>
              <a:rPr kumimoji="1" lang="en-US" sz="1200" b="0" kern="1200" baseline="0" dirty="0" smtClean="0">
                <a:solidFill>
                  <a:schemeClr val="tx1"/>
                </a:solidFill>
                <a:latin typeface="Times New Roman" pitchFamily="33" charset="0"/>
                <a:ea typeface="+mn-ea"/>
                <a:cs typeface="+mn-cs"/>
              </a:rPr>
              <a:t>is a permanent physical defect so that</a:t>
            </a:r>
          </a:p>
          <a:p>
            <a:r>
              <a:rPr kumimoji="1" lang="en-US" sz="1200" kern="1200" baseline="0" dirty="0" smtClean="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smtClean="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smtClean="0">
                <a:solidFill>
                  <a:schemeClr val="tx1"/>
                </a:solidFill>
                <a:latin typeface="Times New Roman" pitchFamily="33" charset="0"/>
                <a:ea typeface="+mn-ea"/>
                <a:cs typeface="+mn-cs"/>
              </a:rPr>
              <a:t>environmental abuse, manufacturing defects, and wear. A </a:t>
            </a:r>
            <a:r>
              <a:rPr kumimoji="1" lang="en-US" sz="1200" b="1" kern="1200" baseline="0" dirty="0" smtClean="0">
                <a:solidFill>
                  <a:schemeClr val="tx1"/>
                </a:solidFill>
                <a:latin typeface="Times New Roman" pitchFamily="33" charset="0"/>
                <a:ea typeface="+mn-ea"/>
                <a:cs typeface="+mn-cs"/>
              </a:rPr>
              <a:t>soft error </a:t>
            </a:r>
            <a:r>
              <a:rPr kumimoji="1" lang="en-US" sz="1200" b="0" kern="1200" baseline="0" dirty="0" smtClean="0">
                <a:solidFill>
                  <a:schemeClr val="tx1"/>
                </a:solidFill>
                <a:latin typeface="Times New Roman" pitchFamily="33" charset="0"/>
                <a:ea typeface="+mn-ea"/>
                <a:cs typeface="+mn-cs"/>
              </a:rPr>
              <a:t>is a random,</a:t>
            </a:r>
          </a:p>
          <a:p>
            <a:r>
              <a:rPr kumimoji="1" lang="en-US" sz="1200" kern="1200" baseline="0" dirty="0" smtClean="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smtClean="0">
                <a:solidFill>
                  <a:schemeClr val="tx1"/>
                </a:solidFill>
                <a:latin typeface="Times New Roman" pitchFamily="33" charset="0"/>
                <a:ea typeface="+mn-ea"/>
                <a:cs typeface="+mn-cs"/>
              </a:rPr>
              <a:t>damaging the memory. Soft errors can be caused by power supply problems</a:t>
            </a:r>
          </a:p>
          <a:p>
            <a:r>
              <a:rPr kumimoji="1" lang="en-US" sz="1200" kern="1200" baseline="0" dirty="0" smtClean="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smtClean="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smtClean="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smtClean="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19</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5.7 illustrates in general terms how the process is carried out. When</a:t>
            </a:r>
          </a:p>
          <a:p>
            <a:r>
              <a:rPr kumimoji="1" lang="en-US" sz="1200" kern="1200" baseline="0" dirty="0" smtClean="0">
                <a:solidFill>
                  <a:schemeClr val="tx1"/>
                </a:solidFill>
                <a:latin typeface="Times New Roman" pitchFamily="33" charset="0"/>
                <a:ea typeface="+mn-ea"/>
                <a:cs typeface="+mn-cs"/>
              </a:rPr>
              <a:t>data are to be written into memory, a calculation, depicted as a function </a:t>
            </a:r>
            <a:r>
              <a:rPr kumimoji="1" lang="en-US" sz="1200" i="1" kern="1200" baseline="0" dirty="0" smtClean="0">
                <a:solidFill>
                  <a:schemeClr val="tx1"/>
                </a:solidFill>
                <a:latin typeface="Times New Roman" pitchFamily="33" charset="0"/>
                <a:ea typeface="+mn-ea"/>
                <a:cs typeface="+mn-cs"/>
              </a:rPr>
              <a:t>f, </a:t>
            </a:r>
            <a:r>
              <a:rPr kumimoji="1" lang="en-US" sz="1200" i="0" kern="1200" baseline="0" dirty="0" smtClean="0">
                <a:solidFill>
                  <a:schemeClr val="tx1"/>
                </a:solidFill>
                <a:latin typeface="Times New Roman" pitchFamily="33" charset="0"/>
                <a:ea typeface="+mn-ea"/>
                <a:cs typeface="+mn-cs"/>
              </a:rPr>
              <a:t>is performed</a:t>
            </a:r>
          </a:p>
          <a:p>
            <a:r>
              <a:rPr kumimoji="1" lang="en-US" sz="1200" kern="1200" baseline="0" dirty="0" smtClean="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smtClean="0">
                <a:solidFill>
                  <a:schemeClr val="tx1"/>
                </a:solidFill>
                <a:latin typeface="Times New Roman" pitchFamily="33" charset="0"/>
                <a:ea typeface="+mn-ea"/>
                <a:cs typeface="+mn-cs"/>
              </a:rPr>
              <a:t>if an </a:t>
            </a:r>
            <a:r>
              <a:rPr kumimoji="1" lang="en-US" sz="1200" i="1" kern="1200" baseline="0" dirty="0" smtClean="0">
                <a:solidFill>
                  <a:schemeClr val="tx1"/>
                </a:solidFill>
                <a:latin typeface="Times New Roman" pitchFamily="33" charset="0"/>
                <a:ea typeface="+mn-ea"/>
                <a:cs typeface="+mn-cs"/>
              </a:rPr>
              <a:t>M-</a:t>
            </a:r>
            <a:r>
              <a:rPr kumimoji="1" lang="en-US" sz="1200" i="0" kern="1200" baseline="0" dirty="0" smtClean="0">
                <a:solidFill>
                  <a:schemeClr val="tx1"/>
                </a:solidFill>
                <a:latin typeface="Times New Roman" pitchFamily="33" charset="0"/>
                <a:ea typeface="+mn-ea"/>
                <a:cs typeface="+mn-cs"/>
              </a:rPr>
              <a:t>bit word of data is to be stored and the code is of length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bits, then the</a:t>
            </a:r>
          </a:p>
          <a:p>
            <a:r>
              <a:rPr kumimoji="1" lang="en-US" sz="1200" kern="1200" baseline="0" dirty="0" smtClean="0">
                <a:solidFill>
                  <a:schemeClr val="tx1"/>
                </a:solidFill>
                <a:latin typeface="Times New Roman" pitchFamily="33" charset="0"/>
                <a:ea typeface="+mn-ea"/>
                <a:cs typeface="+mn-cs"/>
              </a:rPr>
              <a:t>actual size of the stored word is </a:t>
            </a:r>
            <a:r>
              <a:rPr kumimoji="1" lang="en-US" sz="1200" i="1" kern="1200" baseline="0" dirty="0" smtClean="0">
                <a:solidFill>
                  <a:schemeClr val="tx1"/>
                </a:solidFill>
                <a:latin typeface="Times New Roman" pitchFamily="33" charset="0"/>
                <a:ea typeface="+mn-ea"/>
                <a:cs typeface="+mn-cs"/>
              </a:rPr>
              <a:t>M + K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smtClean="0">
                <a:solidFill>
                  <a:schemeClr val="tx1"/>
                </a:solidFill>
                <a:latin typeface="Times New Roman" pitchFamily="33" charset="0"/>
                <a:ea typeface="+mn-ea"/>
                <a:cs typeface="+mn-cs"/>
              </a:rPr>
              <a:t>correct errors. A new set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code bits is generated from the M data bits and</a:t>
            </a:r>
          </a:p>
          <a:p>
            <a:r>
              <a:rPr kumimoji="1" lang="en-US" sz="1200" kern="1200" baseline="0" dirty="0" smtClean="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No errors are detected. The fetched data bits are sent out.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smtClean="0">
                <a:solidFill>
                  <a:schemeClr val="tx1"/>
                </a:solidFill>
                <a:latin typeface="Times New Roman" pitchFamily="33" charset="0"/>
                <a:ea typeface="+mn-ea"/>
                <a:cs typeface="+mn-cs"/>
              </a:rPr>
              <a:t>error correction </a:t>
            </a:r>
            <a:r>
              <a:rPr kumimoji="1" lang="en-US" sz="1200" b="0" kern="1200" baseline="0" dirty="0" smtClean="0">
                <a:solidFill>
                  <a:schemeClr val="tx1"/>
                </a:solidFill>
                <a:latin typeface="Times New Roman" pitchFamily="33" charset="0"/>
                <a:ea typeface="+mn-ea"/>
                <a:cs typeface="+mn-cs"/>
              </a:rPr>
              <a:t>bits are fed into a corrector, which produces a corrected set of</a:t>
            </a:r>
          </a:p>
          <a:p>
            <a:r>
              <a:rPr kumimoji="1" lang="en-US" sz="1200" i="1" kern="1200" baseline="0" dirty="0" smtClean="0">
                <a:solidFill>
                  <a:schemeClr val="tx1"/>
                </a:solidFill>
                <a:latin typeface="Times New Roman" pitchFamily="33" charset="0"/>
                <a:ea typeface="+mn-ea"/>
                <a:cs typeface="+mn-cs"/>
              </a:rPr>
              <a:t>M </a:t>
            </a:r>
            <a:r>
              <a:rPr kumimoji="1" lang="en-US" sz="1200" i="0" kern="1200" baseline="0" dirty="0" smtClean="0">
                <a:solidFill>
                  <a:schemeClr val="tx1"/>
                </a:solidFill>
                <a:latin typeface="Times New Roman" pitchFamily="33" charset="0"/>
                <a:ea typeface="+mn-ea"/>
                <a:cs typeface="+mn-cs"/>
              </a:rPr>
              <a:t>bits to be sent out</a:t>
            </a:r>
            <a:r>
              <a:rPr kumimoji="1" lang="en-US" sz="1200" i="1"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Codes that operate in this fashion are referred to as </a:t>
            </a:r>
            <a:r>
              <a:rPr kumimoji="1" lang="en-US" sz="1200" b="1" kern="1200" baseline="0" dirty="0" smtClean="0">
                <a:solidFill>
                  <a:schemeClr val="tx1"/>
                </a:solidFill>
                <a:latin typeface="Times New Roman" pitchFamily="33" charset="0"/>
                <a:ea typeface="+mn-ea"/>
                <a:cs typeface="+mn-cs"/>
              </a:rPr>
              <a:t>error-correcting codes. </a:t>
            </a:r>
            <a:r>
              <a:rPr kumimoji="1" lang="en-US" sz="1200" b="0" kern="1200" baseline="0" dirty="0" smtClean="0">
                <a:solidFill>
                  <a:schemeClr val="tx1"/>
                </a:solidFill>
                <a:latin typeface="Times New Roman" pitchFamily="33" charset="0"/>
                <a:ea typeface="+mn-ea"/>
                <a:cs typeface="+mn-cs"/>
              </a:rPr>
              <a:t>A</a:t>
            </a:r>
          </a:p>
          <a:p>
            <a:r>
              <a:rPr kumimoji="1" lang="en-US" sz="1200" kern="1200" baseline="0" dirty="0" smtClean="0">
                <a:solidFill>
                  <a:schemeClr val="tx1"/>
                </a:solidFill>
                <a:latin typeface="Times New Roman" pitchFamily="33" charset="0"/>
                <a:ea typeface="+mn-ea"/>
                <a:cs typeface="+mn-cs"/>
              </a:rPr>
              <a:t>code is characterized by the number of bit errors in a word that it can correct and detect</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RAM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chứa</a:t>
            </a:r>
            <a:r>
              <a:rPr kumimoji="1" lang="en-US" sz="1200" kern="1200" baseline="0" dirty="0" smtClean="0">
                <a:solidFill>
                  <a:schemeClr val="tx1"/>
                </a:solidFill>
                <a:latin typeface="Times New Roman" pitchFamily="33" charset="0"/>
                <a:ea typeface="+mn-ea"/>
                <a:cs typeface="+mn-cs"/>
              </a:rPr>
              <a:t> chip, </a:t>
            </a:r>
            <a:r>
              <a:rPr kumimoji="1" lang="en-US" sz="1200" kern="1200" baseline="0" dirty="0" err="1" smtClean="0">
                <a:solidFill>
                  <a:schemeClr val="tx1"/>
                </a:solidFill>
                <a:latin typeface="Times New Roman" pitchFamily="33" charset="0"/>
                <a:ea typeface="+mn-ea"/>
                <a:cs typeface="+mn-cs"/>
              </a:rPr>
              <a:t>mỗi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thanh</a:t>
            </a:r>
            <a:r>
              <a:rPr kumimoji="1" lang="en-US" sz="1200" kern="1200" baseline="0" dirty="0" smtClean="0">
                <a:solidFill>
                  <a:schemeClr val="tx1"/>
                </a:solidFill>
                <a:latin typeface="Times New Roman" pitchFamily="33" charset="0"/>
                <a:ea typeface="+mn-ea"/>
                <a:cs typeface="+mn-cs"/>
              </a:rPr>
              <a:t> RAM </a:t>
            </a:r>
            <a:r>
              <a:rPr kumimoji="1" lang="en-US" sz="1200" kern="1200" baseline="0" dirty="0" err="1" smtClean="0">
                <a:solidFill>
                  <a:schemeClr val="tx1"/>
                </a:solidFill>
                <a:latin typeface="Times New Roman" pitchFamily="33" charset="0"/>
                <a:ea typeface="+mn-ea"/>
                <a:cs typeface="+mn-cs"/>
              </a:rPr>
              <a:t>chứa</a:t>
            </a:r>
            <a:r>
              <a:rPr kumimoji="1" lang="en-US" sz="1200" kern="1200" baseline="0" dirty="0" smtClean="0">
                <a:solidFill>
                  <a:schemeClr val="tx1"/>
                </a:solidFill>
                <a:latin typeface="Times New Roman" pitchFamily="33" charset="0"/>
                <a:ea typeface="+mn-ea"/>
                <a:cs typeface="+mn-cs"/>
              </a:rPr>
              <a:t> 8 bit.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ra</a:t>
            </a:r>
            <a:r>
              <a:rPr kumimoji="1" lang="en-US" sz="1200" kern="1200" baseline="0" dirty="0" smtClean="0">
                <a:solidFill>
                  <a:schemeClr val="tx1"/>
                </a:solidFill>
                <a:latin typeface="Times New Roman" pitchFamily="33" charset="0"/>
                <a:ea typeface="+mn-ea"/>
                <a:cs typeface="+mn-cs"/>
              </a:rPr>
              <a:t> 1 bit </a:t>
            </a:r>
            <a:r>
              <a:rPr kumimoji="1" lang="en-US" sz="1200" kern="1200" baseline="0" dirty="0" err="1" smtClean="0">
                <a:solidFill>
                  <a:schemeClr val="tx1"/>
                </a:solidFill>
                <a:latin typeface="Times New Roman" pitchFamily="33" charset="0"/>
                <a:ea typeface="+mn-ea"/>
                <a:cs typeface="+mn-cs"/>
              </a:rPr>
              <a:t>khi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kiểm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dữ</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liệu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vì</a:t>
            </a:r>
            <a:r>
              <a:rPr kumimoji="1" lang="en-US" sz="1200"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dữ</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liệu</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của</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bộ</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nhớ</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hiếm</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khi</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sai</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Trả</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lời</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cho</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câu</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hỏi</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Tại</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sao</a:t>
            </a:r>
            <a:r>
              <a:rPr kumimoji="1" lang="en-US" sz="1200" i="1" kern="1200" baseline="0" dirty="0" smtClean="0">
                <a:solidFill>
                  <a:schemeClr val="tx1"/>
                </a:solidFill>
                <a:latin typeface="Times New Roman" pitchFamily="33" charset="0"/>
                <a:ea typeface="+mn-ea"/>
                <a:cs typeface="+mn-cs"/>
              </a:rPr>
              <a:t> RAM </a:t>
            </a:r>
            <a:r>
              <a:rPr kumimoji="1" lang="en-US" sz="1200" i="1" kern="1200" baseline="0" dirty="0" err="1" smtClean="0">
                <a:solidFill>
                  <a:schemeClr val="tx1"/>
                </a:solidFill>
                <a:latin typeface="Times New Roman" pitchFamily="33" charset="0"/>
                <a:ea typeface="+mn-ea"/>
                <a:cs typeface="+mn-cs"/>
              </a:rPr>
              <a:t>có</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chứa</a:t>
            </a:r>
            <a:r>
              <a:rPr kumimoji="1" lang="en-US" sz="1200" i="1" kern="1200" baseline="0" dirty="0" smtClean="0">
                <a:solidFill>
                  <a:schemeClr val="tx1"/>
                </a:solidFill>
                <a:latin typeface="Times New Roman" pitchFamily="33" charset="0"/>
                <a:ea typeface="+mn-ea"/>
                <a:cs typeface="+mn-cs"/>
              </a:rPr>
              <a:t> chip. </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20</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simplest of the error-correcting codes is the </a:t>
            </a:r>
            <a:r>
              <a:rPr kumimoji="1" lang="en-US" sz="1200" b="1" kern="1200" baseline="0" dirty="0" smtClean="0">
                <a:solidFill>
                  <a:schemeClr val="tx1"/>
                </a:solidFill>
                <a:latin typeface="Times New Roman" pitchFamily="33" charset="0"/>
                <a:ea typeface="+mn-ea"/>
                <a:cs typeface="+mn-cs"/>
              </a:rPr>
              <a:t>Hamming code </a:t>
            </a:r>
            <a:r>
              <a:rPr kumimoji="1" lang="en-US" sz="1200" b="0" kern="1200" baseline="0" dirty="0" smtClean="0">
                <a:solidFill>
                  <a:schemeClr val="tx1"/>
                </a:solidFill>
                <a:latin typeface="Times New Roman" pitchFamily="33" charset="0"/>
                <a:ea typeface="+mn-ea"/>
                <a:cs typeface="+mn-cs"/>
              </a:rPr>
              <a:t>devised by</a:t>
            </a:r>
          </a:p>
          <a:p>
            <a:r>
              <a:rPr kumimoji="1" lang="en-US" sz="1200" kern="1200" baseline="0" dirty="0" smtClean="0">
                <a:solidFill>
                  <a:schemeClr val="tx1"/>
                </a:solidFill>
                <a:latin typeface="Times New Roman" pitchFamily="33" charset="0"/>
                <a:ea typeface="+mn-ea"/>
                <a:cs typeface="+mn-cs"/>
              </a:rPr>
              <a:t>Richard Hamming at Bell Laboratories. Figure 5.8 uses Venn diagrams to illustrate</a:t>
            </a:r>
          </a:p>
          <a:p>
            <a:r>
              <a:rPr kumimoji="1" lang="en-US" sz="1200" kern="1200" baseline="0" dirty="0" smtClean="0">
                <a:solidFill>
                  <a:schemeClr val="tx1"/>
                </a:solidFill>
                <a:latin typeface="Times New Roman" pitchFamily="33" charset="0"/>
                <a:ea typeface="+mn-ea"/>
                <a:cs typeface="+mn-cs"/>
              </a:rPr>
              <a:t>the use of this code on 4-bit words (</a:t>
            </a:r>
            <a:r>
              <a:rPr kumimoji="1" lang="en-US" sz="1200" i="1" kern="1200" baseline="0" dirty="0" smtClean="0">
                <a:solidFill>
                  <a:schemeClr val="tx1"/>
                </a:solidFill>
                <a:latin typeface="Times New Roman" pitchFamily="33" charset="0"/>
                <a:ea typeface="+mn-ea"/>
                <a:cs typeface="+mn-cs"/>
              </a:rPr>
              <a:t>M = 4). </a:t>
            </a:r>
            <a:r>
              <a:rPr kumimoji="1" lang="en-US" sz="1200" i="0" kern="1200" baseline="0" dirty="0" smtClean="0">
                <a:solidFill>
                  <a:schemeClr val="tx1"/>
                </a:solidFill>
                <a:latin typeface="Times New Roman" pitchFamily="33" charset="0"/>
                <a:ea typeface="+mn-ea"/>
                <a:cs typeface="+mn-cs"/>
              </a:rPr>
              <a:t>With three intersecting circles,</a:t>
            </a:r>
          </a:p>
          <a:p>
            <a:r>
              <a:rPr kumimoji="1" lang="en-US" sz="1200" kern="1200" baseline="0" dirty="0" smtClean="0">
                <a:solidFill>
                  <a:schemeClr val="tx1"/>
                </a:solidFill>
                <a:latin typeface="Times New Roman" pitchFamily="33" charset="0"/>
                <a:ea typeface="+mn-ea"/>
                <a:cs typeface="+mn-cs"/>
              </a:rPr>
              <a:t>there are seven compartments. We assign the 4 data bits to the inner compartments</a:t>
            </a:r>
          </a:p>
          <a:p>
            <a:r>
              <a:rPr kumimoji="1" lang="en-US" sz="1200" kern="1200" baseline="0" dirty="0" smtClean="0">
                <a:solidFill>
                  <a:schemeClr val="tx1"/>
                </a:solidFill>
                <a:latin typeface="Times New Roman" pitchFamily="33" charset="0"/>
                <a:ea typeface="+mn-ea"/>
                <a:cs typeface="+mn-cs"/>
              </a:rPr>
              <a:t>(Figure5.8a). The remaining compartments are filled with what are called </a:t>
            </a:r>
            <a:r>
              <a:rPr kumimoji="1" lang="en-US" sz="1200" i="1" kern="1200" baseline="0" dirty="0" smtClean="0">
                <a:solidFill>
                  <a:schemeClr val="tx1"/>
                </a:solidFill>
                <a:latin typeface="Times New Roman" pitchFamily="33" charset="0"/>
                <a:ea typeface="+mn-ea"/>
                <a:cs typeface="+mn-cs"/>
              </a:rPr>
              <a:t>parity</a:t>
            </a:r>
          </a:p>
          <a:p>
            <a:r>
              <a:rPr kumimoji="1" lang="en-US" sz="1200" i="1" kern="1200" baseline="0" dirty="0" smtClean="0">
                <a:solidFill>
                  <a:schemeClr val="tx1"/>
                </a:solidFill>
                <a:latin typeface="Times New Roman" pitchFamily="33" charset="0"/>
                <a:ea typeface="+mn-ea"/>
                <a:cs typeface="+mn-cs"/>
              </a:rPr>
              <a:t>bits. </a:t>
            </a:r>
            <a:r>
              <a:rPr kumimoji="1" lang="en-US" sz="1200" i="0" kern="1200" baseline="0" dirty="0" smtClean="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smtClean="0">
                <a:solidFill>
                  <a:schemeClr val="tx1"/>
                </a:solidFill>
                <a:latin typeface="Times New Roman" pitchFamily="33" charset="0"/>
                <a:ea typeface="+mn-ea"/>
                <a:cs typeface="+mn-cs"/>
              </a:rPr>
              <a:t>(Figure5.8b). Thus, because circle A includes three data 1s, the parity bit in that</a:t>
            </a:r>
          </a:p>
          <a:p>
            <a:r>
              <a:rPr kumimoji="1" lang="en-US" sz="1200" kern="1200" baseline="0" dirty="0" smtClean="0">
                <a:solidFill>
                  <a:schemeClr val="tx1"/>
                </a:solidFill>
                <a:latin typeface="Times New Roman" pitchFamily="33" charset="0"/>
                <a:ea typeface="+mn-ea"/>
                <a:cs typeface="+mn-cs"/>
              </a:rPr>
              <a:t>circle is set to 1. Now, if an error changes one of the data bits (Figure 5.8c), it is easily</a:t>
            </a:r>
          </a:p>
          <a:p>
            <a:r>
              <a:rPr kumimoji="1" lang="en-US" sz="1200" kern="1200" baseline="0" dirty="0" smtClean="0">
                <a:solidFill>
                  <a:schemeClr val="tx1"/>
                </a:solidFill>
                <a:latin typeface="Times New Roman" pitchFamily="33" charset="0"/>
                <a:ea typeface="+mn-ea"/>
                <a:cs typeface="+mn-cs"/>
              </a:rPr>
              <a:t>found. By checking the parity bits, discrepancies are found in circle A and circle</a:t>
            </a:r>
          </a:p>
          <a:p>
            <a:r>
              <a:rPr kumimoji="1" lang="en-US" sz="1200" kern="1200" baseline="0" dirty="0" smtClean="0">
                <a:solidFill>
                  <a:schemeClr val="tx1"/>
                </a:solidFill>
                <a:latin typeface="Times New Roman" pitchFamily="33" charset="0"/>
                <a:ea typeface="+mn-ea"/>
                <a:cs typeface="+mn-cs"/>
              </a:rPr>
              <a:t>C but not in circle B. Only one of the seven compartments is in A and C but not B.</a:t>
            </a:r>
          </a:p>
          <a:p>
            <a:r>
              <a:rPr kumimoji="1" lang="en-US" sz="1200" kern="1200" baseline="0" dirty="0" smtClean="0">
                <a:solidFill>
                  <a:schemeClr val="tx1"/>
                </a:solidFill>
                <a:latin typeface="Times New Roman" pitchFamily="33" charset="0"/>
                <a:ea typeface="+mn-ea"/>
                <a:cs typeface="+mn-cs"/>
              </a:rPr>
              <a:t>The error can therefore be corrected by changing that bit.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22</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FAF100D4-BB46-6748-84D4-F681254872AC}" type="slidenum">
              <a:rPr lang="en-US" smtClean="0"/>
              <a:pPr/>
              <a:t>4</a:t>
            </a:fld>
            <a:endParaRPr lang="en-US" dirty="0"/>
          </a:p>
        </p:txBody>
      </p:sp>
    </p:spTree>
    <p:extLst>
      <p:ext uri="{BB962C8B-B14F-4D97-AF65-F5344CB8AC3E}">
        <p14:creationId xmlns:p14="http://schemas.microsoft.com/office/powerpoint/2010/main" val="958855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smtClean="0">
                <a:solidFill>
                  <a:schemeClr val="tx1"/>
                </a:solidFill>
                <a:latin typeface="Times New Roman" pitchFamily="33" charset="0"/>
                <a:ea typeface="+mn-ea"/>
                <a:cs typeface="+mn-cs"/>
              </a:rPr>
              <a:t>12-bit word as depicted in Figure 5.9. The bit positions are numbered from 1 to 12.</a:t>
            </a:r>
          </a:p>
          <a:p>
            <a:r>
              <a:rPr kumimoji="1" lang="en-US" sz="1200" kern="1200" baseline="0" dirty="0" smtClean="0">
                <a:solidFill>
                  <a:schemeClr val="tx1"/>
                </a:solidFill>
                <a:latin typeface="Times New Roman" pitchFamily="33" charset="0"/>
                <a:ea typeface="+mn-ea"/>
                <a:cs typeface="+mn-cs"/>
              </a:rPr>
              <a:t>Those bit positions whose position numbers are powers of 2 are designated as check</a:t>
            </a:r>
          </a:p>
          <a:p>
            <a:r>
              <a:rPr kumimoji="1" lang="en-US" sz="1200" kern="1200" baseline="0" dirty="0" smtClean="0">
                <a:solidFill>
                  <a:schemeClr val="tx1"/>
                </a:solidFill>
                <a:latin typeface="Times New Roman" pitchFamily="33" charset="0"/>
                <a:ea typeface="+mn-ea"/>
                <a:cs typeface="+mn-cs"/>
              </a:rPr>
              <a:t>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5.10 illustrates the calculation. The data and check bits are</a:t>
            </a:r>
          </a:p>
          <a:p>
            <a:r>
              <a:rPr kumimoji="1" lang="en-US" sz="1200" kern="1200" baseline="0" dirty="0" smtClean="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smtClean="0">
                <a:solidFill>
                  <a:schemeClr val="tx1"/>
                </a:solidFill>
                <a:latin typeface="Times New Roman" pitchFamily="33" charset="0"/>
                <a:ea typeface="+mn-ea"/>
                <a:cs typeface="+mn-cs"/>
              </a:rPr>
              <a:t>in the table), and their bit position values are XORed to produce the Hamming</a:t>
            </a:r>
          </a:p>
          <a:p>
            <a:r>
              <a:rPr kumimoji="1" lang="en-US" sz="1200" kern="1200" baseline="0" dirty="0" smtClean="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smtClean="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smtClean="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smtClean="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smtClean="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smtClean="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The code just described is known as a </a:t>
            </a:r>
            <a:r>
              <a:rPr kumimoji="1" lang="en-US" sz="1200" b="1" kern="1200" baseline="0" dirty="0" smtClean="0">
                <a:solidFill>
                  <a:schemeClr val="tx1"/>
                </a:solidFill>
                <a:latin typeface="Times New Roman" pitchFamily="33" charset="0"/>
                <a:ea typeface="+mn-ea"/>
                <a:cs typeface="+mn-cs"/>
              </a:rPr>
              <a:t>single-error-correcting (SEC) code.</a:t>
            </a:r>
          </a:p>
          <a:p>
            <a:r>
              <a:rPr kumimoji="1" lang="en-US" sz="1200" kern="1200" baseline="0" dirty="0" smtClean="0">
                <a:solidFill>
                  <a:schemeClr val="tx1"/>
                </a:solidFill>
                <a:latin typeface="Times New Roman" pitchFamily="33" charset="0"/>
                <a:ea typeface="+mn-ea"/>
                <a:cs typeface="+mn-cs"/>
              </a:rPr>
              <a:t>More commonly, semiconductor memory is equipped with a </a:t>
            </a:r>
            <a:r>
              <a:rPr kumimoji="1" lang="en-US" sz="1200" b="1" kern="1200" baseline="0" dirty="0" smtClean="0">
                <a:solidFill>
                  <a:schemeClr val="tx1"/>
                </a:solidFill>
                <a:latin typeface="Times New Roman" pitchFamily="33" charset="0"/>
                <a:ea typeface="+mn-ea"/>
                <a:cs typeface="+mn-cs"/>
              </a:rPr>
              <a:t>single-error-correcting,</a:t>
            </a:r>
          </a:p>
          <a:p>
            <a:r>
              <a:rPr kumimoji="1" lang="en-US" sz="1200" b="1" kern="1200" baseline="0" dirty="0" smtClean="0">
                <a:solidFill>
                  <a:schemeClr val="tx1"/>
                </a:solidFill>
                <a:latin typeface="Times New Roman" pitchFamily="33" charset="0"/>
                <a:ea typeface="+mn-ea"/>
                <a:cs typeface="+mn-cs"/>
              </a:rPr>
              <a:t>double-error-detecting (SEC-DED) code. </a:t>
            </a:r>
            <a:r>
              <a:rPr kumimoji="1" lang="en-US" sz="1200" b="0" kern="1200" baseline="0" dirty="0" smtClean="0">
                <a:solidFill>
                  <a:schemeClr val="tx1"/>
                </a:solidFill>
                <a:latin typeface="Times New Roman" pitchFamily="33" charset="0"/>
                <a:ea typeface="+mn-ea"/>
                <a:cs typeface="+mn-cs"/>
              </a:rPr>
              <a:t>As Table 5.2 shows, such codes require</a:t>
            </a:r>
          </a:p>
          <a:p>
            <a:r>
              <a:rPr kumimoji="1" lang="en-US" sz="1200" kern="1200" baseline="0" dirty="0" smtClean="0">
                <a:solidFill>
                  <a:schemeClr val="tx1"/>
                </a:solidFill>
                <a:latin typeface="Times New Roman" pitchFamily="33" charset="0"/>
                <a:ea typeface="+mn-ea"/>
                <a:cs typeface="+mn-cs"/>
              </a:rPr>
              <a:t>one additional bit compared with SEC codes.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5.11 illustrates how such a code works, again with a 4-bit data word.</a:t>
            </a:r>
          </a:p>
          <a:p>
            <a:r>
              <a:rPr kumimoji="1" lang="en-US" sz="1200" kern="1200" baseline="0" dirty="0" smtClean="0">
                <a:solidFill>
                  <a:schemeClr val="tx1"/>
                </a:solidFill>
                <a:latin typeface="Times New Roman" pitchFamily="33" charset="0"/>
                <a:ea typeface="+mn-ea"/>
                <a:cs typeface="+mn-cs"/>
              </a:rPr>
              <a:t>The sequence shows that if two errors occur (Figure 5.11c), the checking procedure</a:t>
            </a:r>
          </a:p>
          <a:p>
            <a:r>
              <a:rPr kumimoji="1" lang="en-US" sz="1200" kern="1200" baseline="0" dirty="0" smtClean="0">
                <a:solidFill>
                  <a:schemeClr val="tx1"/>
                </a:solidFill>
                <a:latin typeface="Times New Roman" pitchFamily="33" charset="0"/>
                <a:ea typeface="+mn-ea"/>
                <a:cs typeface="+mn-cs"/>
              </a:rPr>
              <a:t>goes astray – chệch hướng (d) and worsens the problem by creating a third error (e). To overcome</a:t>
            </a:r>
          </a:p>
          <a:p>
            <a:r>
              <a:rPr kumimoji="1" lang="en-US" sz="1200" kern="1200" baseline="0" dirty="0" smtClean="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smtClean="0">
                <a:solidFill>
                  <a:schemeClr val="tx1"/>
                </a:solidFill>
                <a:latin typeface="Times New Roman" pitchFamily="33" charset="0"/>
                <a:ea typeface="+mn-ea"/>
                <a:cs typeface="+mn-cs"/>
              </a:rPr>
              <a:t>diagram is even. The extra parity bit catches the error (f).</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smtClean="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smtClean="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smtClean="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smtClean="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smtClean="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smtClean="0">
                <a:solidFill>
                  <a:schemeClr val="tx1"/>
                </a:solidFill>
                <a:latin typeface="Times New Roman" pitchFamily="33" charset="0"/>
                <a:ea typeface="+mn-ea"/>
                <a:cs typeface="+mn-cs"/>
              </a:rPr>
              <a:t>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first three columns of Table 5.2</a:t>
            </a:r>
          </a:p>
          <a:p>
            <a:r>
              <a:rPr kumimoji="1" lang="en-US" sz="1200" kern="1200" baseline="0" dirty="0" smtClean="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smtClean="0">
                <a:solidFill>
                  <a:schemeClr val="tx1"/>
                </a:solidFill>
                <a:latin typeface="Times New Roman" pitchFamily="33" charset="0"/>
                <a:ea typeface="+mn-ea"/>
                <a:cs typeface="+mn-cs"/>
              </a:rPr>
              <a:t>word with the following characteristics: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all 0s, no error has been detected.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smtClean="0">
                <a:solidFill>
                  <a:schemeClr val="tx1"/>
                </a:solidFill>
                <a:latin typeface="Times New Roman" pitchFamily="33" charset="0"/>
                <a:ea typeface="+mn-ea"/>
                <a:cs typeface="+mn-cs"/>
              </a:rPr>
              <a:t>occurred in one of the 4 check bits. No correction is needed.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smtClean="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smtClean="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27</a:t>
            </a:fld>
            <a:endParaRPr lang="en-US" dirty="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discussed in Chapter 2, one of the most critical system bottlenecks when using</a:t>
            </a:r>
          </a:p>
          <a:p>
            <a:r>
              <a:rPr kumimoji="1" lang="en-US" sz="1200" kern="1200" baseline="0" dirty="0" smtClean="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smtClean="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smtClean="0">
                <a:solidFill>
                  <a:schemeClr val="tx1"/>
                </a:solidFill>
                <a:latin typeface="Times New Roman" pitchFamily="33" charset="0"/>
                <a:ea typeface="+mn-ea"/>
                <a:cs typeface="+mn-cs"/>
              </a:rPr>
              <a:t>block of main memory remains the DRAM chip, as it has for decades; until</a:t>
            </a:r>
          </a:p>
          <a:p>
            <a:r>
              <a:rPr kumimoji="1" lang="en-US" sz="1200" kern="1200" baseline="0" dirty="0" smtClean="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smtClean="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smtClean="0">
                <a:solidFill>
                  <a:schemeClr val="tx1"/>
                </a:solidFill>
                <a:latin typeface="Times New Roman" pitchFamily="33" charset="0"/>
                <a:ea typeface="+mn-ea"/>
                <a:cs typeface="+mn-cs"/>
              </a:rPr>
              <a:t>and by its interface to the processor’s memory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We have seen that one attack on the performance problem of DRAM</a:t>
            </a:r>
          </a:p>
          <a:p>
            <a:r>
              <a:rPr kumimoji="1" lang="en-US" sz="1200" kern="1200" baseline="0" dirty="0" smtClean="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smtClean="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smtClean="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smtClean="0">
                <a:solidFill>
                  <a:schemeClr val="tx1"/>
                </a:solidFill>
                <a:latin typeface="Times New Roman" pitchFamily="33" charset="0"/>
                <a:ea typeface="+mn-ea"/>
                <a:cs typeface="+mn-cs"/>
              </a:rPr>
              <a:t>returns.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recent years, a number of enhancements to the basic DRAM architecture</a:t>
            </a:r>
          </a:p>
          <a:p>
            <a:r>
              <a:rPr kumimoji="1" lang="en-US" sz="1200" kern="1200" baseline="0" dirty="0" smtClean="0">
                <a:solidFill>
                  <a:schemeClr val="tx1"/>
                </a:solidFill>
                <a:latin typeface="Times New Roman" pitchFamily="33" charset="0"/>
                <a:ea typeface="+mn-ea"/>
                <a:cs typeface="+mn-cs"/>
              </a:rPr>
              <a:t>have been explored, and some of these are now on the market. The schemes that currently</a:t>
            </a:r>
          </a:p>
          <a:p>
            <a:r>
              <a:rPr kumimoji="1" lang="en-US" sz="1200" kern="1200" baseline="0" dirty="0" smtClean="0">
                <a:solidFill>
                  <a:schemeClr val="tx1"/>
                </a:solidFill>
                <a:latin typeface="Times New Roman" pitchFamily="33" charset="0"/>
                <a:ea typeface="+mn-ea"/>
                <a:cs typeface="+mn-cs"/>
              </a:rPr>
              <a:t>dominate the market are SDRAM, DDR-DRAM, and RDRAM. Table 5.3</a:t>
            </a:r>
          </a:p>
          <a:p>
            <a:r>
              <a:rPr kumimoji="1" lang="en-US" sz="1200" kern="1200" baseline="0" dirty="0" smtClean="0">
                <a:solidFill>
                  <a:schemeClr val="tx1"/>
                </a:solidFill>
                <a:latin typeface="Times New Roman" pitchFamily="33" charset="0"/>
                <a:ea typeface="+mn-ea"/>
                <a:cs typeface="+mn-cs"/>
              </a:rPr>
              <a:t>provides a performance comparison. CDRAM has also received considerable attention.</a:t>
            </a:r>
          </a:p>
          <a:p>
            <a:r>
              <a:rPr kumimoji="1" lang="en-US" sz="1200" kern="1200" baseline="0" dirty="0" smtClean="0">
                <a:solidFill>
                  <a:schemeClr val="tx1"/>
                </a:solidFill>
                <a:latin typeface="Times New Roman" pitchFamily="33" charset="0"/>
                <a:ea typeface="+mn-ea"/>
                <a:cs typeface="+mn-cs"/>
              </a:rPr>
              <a:t>We examine each of these approaches in this section.</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28</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One of the most widely used forms of DRAM is the </a:t>
            </a:r>
            <a:r>
              <a:rPr kumimoji="1" lang="en-US" sz="1200" b="1" kern="1200" baseline="0" dirty="0" smtClean="0">
                <a:solidFill>
                  <a:schemeClr val="tx1"/>
                </a:solidFill>
                <a:latin typeface="Times New Roman" pitchFamily="33" charset="0"/>
                <a:ea typeface="+mn-ea"/>
                <a:cs typeface="+mn-cs"/>
              </a:rPr>
              <a:t>synchronous DRAM</a:t>
            </a:r>
          </a:p>
          <a:p>
            <a:r>
              <a:rPr kumimoji="1" lang="en-US" sz="1200" b="1" kern="1200" baseline="0" dirty="0" smtClean="0">
                <a:solidFill>
                  <a:schemeClr val="tx1"/>
                </a:solidFill>
                <a:latin typeface="Times New Roman" pitchFamily="33" charset="0"/>
                <a:ea typeface="+mn-ea"/>
                <a:cs typeface="+mn-cs"/>
              </a:rPr>
              <a:t>(SDRAM) </a:t>
            </a:r>
            <a:r>
              <a:rPr kumimoji="1" lang="en-US" sz="1200" b="0" kern="1200" baseline="0" dirty="0" smtClean="0">
                <a:solidFill>
                  <a:schemeClr val="tx1"/>
                </a:solidFill>
                <a:latin typeface="Times New Roman" pitchFamily="33" charset="0"/>
                <a:ea typeface="+mn-ea"/>
                <a:cs typeface="+mn-cs"/>
              </a:rPr>
              <a:t>[VOGL94]. Unlike the traditional DRAM, which is asynchronous, the</a:t>
            </a:r>
          </a:p>
          <a:p>
            <a:r>
              <a:rPr kumimoji="1" lang="en-US" sz="1200" kern="1200" baseline="0" dirty="0" smtClean="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smtClean="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smtClean="0">
                <a:solidFill>
                  <a:schemeClr val="tx1"/>
                </a:solidFill>
                <a:latin typeface="Times New Roman" pitchFamily="33" charset="0"/>
                <a:ea typeface="+mn-ea"/>
                <a:cs typeface="+mn-cs"/>
              </a:rPr>
              <a:t>wait states.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smtClean="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smtClean="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smtClean="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smtClean="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smtClean="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smtClean="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smtClean="0">
                <a:solidFill>
                  <a:schemeClr val="tx1"/>
                </a:solidFill>
                <a:latin typeface="Times New Roman" pitchFamily="33" charset="0"/>
                <a:ea typeface="+mn-ea"/>
                <a:cs typeface="+mn-cs"/>
              </a:rPr>
              <a:t>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smtClean="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smtClean="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smtClean="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smtClean="0">
                <a:solidFill>
                  <a:schemeClr val="tx1"/>
                </a:solidFill>
                <a:latin typeface="Times New Roman" pitchFamily="33" charset="0"/>
                <a:ea typeface="+mn-ea"/>
                <a:cs typeface="+mn-cs"/>
              </a:rPr>
              <a:t>SDRAM is processing the request.</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5.12 shows the internal logic of IBM’s 64-Mb SDRAM [IBM01], which</a:t>
            </a:r>
          </a:p>
          <a:p>
            <a:r>
              <a:rPr kumimoji="1" lang="en-US" sz="1200" kern="1200" baseline="0" dirty="0" smtClean="0">
                <a:solidFill>
                  <a:schemeClr val="tx1"/>
                </a:solidFill>
                <a:latin typeface="Times New Roman" pitchFamily="33" charset="0"/>
                <a:ea typeface="+mn-ea"/>
                <a:cs typeface="+mn-cs"/>
              </a:rPr>
              <a:t>is typical 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33" charset="0"/>
                <a:ea typeface="+mn-ea"/>
                <a:cs typeface="+mn-cs"/>
              </a:rPr>
              <a:t>Table 5.4 defines the various pin assignments.</a:t>
            </a:r>
          </a:p>
          <a:p>
            <a:r>
              <a:rPr kumimoji="1" lang="en-US" sz="1200" kern="1200" baseline="0" dirty="0" smtClean="0">
                <a:solidFill>
                  <a:schemeClr val="tx1"/>
                </a:solidFill>
                <a:latin typeface="Times New Roman" pitchFamily="33" charset="0"/>
                <a:ea typeface="+mn-ea"/>
                <a:cs typeface="+mn-cs"/>
              </a:rPr>
              <a:t>The SDRAM employs a burst mode to eliminate the address setup time and</a:t>
            </a:r>
          </a:p>
          <a:p>
            <a:r>
              <a:rPr kumimoji="1" lang="en-US" sz="1200" kern="1200" baseline="0" dirty="0" smtClean="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smtClean="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smtClean="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smtClean="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smtClean="0">
                <a:solidFill>
                  <a:schemeClr val="tx1"/>
                </a:solidFill>
                <a:latin typeface="Times New Roman" pitchFamily="33" charset="0"/>
                <a:ea typeface="+mn-ea"/>
                <a:cs typeface="+mn-cs"/>
              </a:rPr>
              <a:t>architecture that improves opportunities for on-chip parallelism.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smtClean="0">
                <a:solidFill>
                  <a:schemeClr val="tx1"/>
                </a:solidFill>
                <a:latin typeface="Times New Roman" pitchFamily="33" charset="0"/>
                <a:ea typeface="+mn-ea"/>
                <a:cs typeface="+mn-cs"/>
              </a:rPr>
              <a:t>SDRAMs from conventional DRAMs. It provides a mechanism to</a:t>
            </a:r>
          </a:p>
          <a:p>
            <a:r>
              <a:rPr kumimoji="1" lang="en-US" sz="1200" kern="1200" baseline="0" dirty="0" smtClean="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smtClean="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smtClean="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smtClean="0">
                <a:solidFill>
                  <a:schemeClr val="tx1"/>
                </a:solidFill>
                <a:latin typeface="Times New Roman" pitchFamily="33" charset="0"/>
                <a:ea typeface="+mn-ea"/>
                <a:cs typeface="+mn-cs"/>
              </a:rPr>
              <a:t>receipt of a read request and the beginning of data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smtClean="0">
                <a:solidFill>
                  <a:schemeClr val="tx1"/>
                </a:solidFill>
                <a:latin typeface="Times New Roman" pitchFamily="33" charset="0"/>
                <a:ea typeface="+mn-ea"/>
                <a:cs typeface="+mn-cs"/>
              </a:rPr>
              <a:t>such as for applications like word processing, spreadsheets, and multimedia</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Chip </a:t>
            </a:r>
            <a:r>
              <a:rPr kumimoji="1" lang="en-US" sz="1200" kern="1200" baseline="0" dirty="0" err="1" smtClean="0">
                <a:solidFill>
                  <a:schemeClr val="tx1"/>
                </a:solidFill>
                <a:latin typeface="Times New Roman" pitchFamily="33" charset="0"/>
                <a:ea typeface="+mn-ea"/>
                <a:cs typeface="+mn-cs"/>
              </a:rPr>
              <a:t>không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gạch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đầu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ngta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đưa</a:t>
            </a:r>
            <a:r>
              <a:rPr kumimoji="1" lang="en-US" sz="1200" kern="1200" baseline="0" dirty="0" smtClean="0">
                <a:solidFill>
                  <a:schemeClr val="tx1"/>
                </a:solidFill>
                <a:latin typeface="Times New Roman" pitchFamily="33" charset="0"/>
                <a:ea typeface="+mn-ea"/>
                <a:cs typeface="+mn-cs"/>
              </a:rPr>
              <a:t> 5V </a:t>
            </a:r>
            <a:r>
              <a:rPr kumimoji="1" lang="en-US" sz="1200" kern="1200" baseline="0" dirty="0" err="1" smtClean="0">
                <a:solidFill>
                  <a:schemeClr val="tx1"/>
                </a:solidFill>
                <a:latin typeface="Times New Roman" pitchFamily="33" charset="0"/>
                <a:ea typeface="+mn-ea"/>
                <a:cs typeface="+mn-cs"/>
              </a:rPr>
              <a:t>vào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việc</a:t>
            </a:r>
            <a:r>
              <a:rPr kumimoji="1" lang="en-US" sz="1200" kern="1200" baseline="0" dirty="0" smtClean="0">
                <a:solidFill>
                  <a:schemeClr val="tx1"/>
                </a:solidFill>
                <a:latin typeface="Times New Roman" pitchFamily="33" charset="0"/>
                <a:ea typeface="+mn-ea"/>
                <a:cs typeface="+mn-cs"/>
              </a:rPr>
              <a:t>. Chip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gạch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đầu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ngta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vào</a:t>
            </a:r>
            <a:r>
              <a:rPr kumimoji="1" lang="en-US" sz="1200" kern="1200" baseline="0" dirty="0" smtClean="0">
                <a:solidFill>
                  <a:schemeClr val="tx1"/>
                </a:solidFill>
                <a:latin typeface="Times New Roman" pitchFamily="33" charset="0"/>
                <a:ea typeface="+mn-ea"/>
                <a:cs typeface="+mn-cs"/>
              </a:rPr>
              <a:t> 0V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việc</a:t>
            </a:r>
            <a:r>
              <a:rPr kumimoji="1" lang="en-US" sz="1200" kern="1200" baseline="0" dirty="0" smtClean="0">
                <a:solidFill>
                  <a:schemeClr val="tx1"/>
                </a:solidFill>
                <a:latin typeface="Times New Roman" pitchFamily="33" charset="0"/>
                <a:ea typeface="+mn-ea"/>
                <a:cs typeface="+mn-cs"/>
              </a:rPr>
              <a:t>.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32</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RDRAM, developed by Rambus [FARM92, CRIS97], has been adopted by Intel</a:t>
            </a:r>
          </a:p>
          <a:p>
            <a:r>
              <a:rPr kumimoji="1" lang="en-US" sz="1200" kern="1200" baseline="0" dirty="0" smtClean="0">
                <a:solidFill>
                  <a:schemeClr val="tx1"/>
                </a:solidFill>
                <a:latin typeface="Times New Roman" pitchFamily="33" charset="0"/>
                <a:ea typeface="+mn-ea"/>
                <a:cs typeface="+mn-cs"/>
              </a:rPr>
              <a:t>for its Pentium and Itanium processors. It has become the main competitor to</a:t>
            </a:r>
          </a:p>
          <a:p>
            <a:r>
              <a:rPr kumimoji="1" lang="en-US" sz="1200" kern="1200" baseline="0" dirty="0" smtClean="0">
                <a:solidFill>
                  <a:schemeClr val="tx1"/>
                </a:solidFill>
                <a:latin typeface="Times New Roman" pitchFamily="33" charset="0"/>
                <a:ea typeface="+mn-ea"/>
                <a:cs typeface="+mn-cs"/>
              </a:rPr>
              <a:t>SDRAM. RDRAM chips are vertical packages, with all pins on one side. The chip</a:t>
            </a:r>
          </a:p>
          <a:p>
            <a:r>
              <a:rPr kumimoji="1" lang="en-US" sz="1200" kern="1200" baseline="0" dirty="0" smtClean="0">
                <a:solidFill>
                  <a:schemeClr val="tx1"/>
                </a:solidFill>
                <a:latin typeface="Times New Roman" pitchFamily="33" charset="0"/>
                <a:ea typeface="+mn-ea"/>
                <a:cs typeface="+mn-cs"/>
              </a:rPr>
              <a:t>exchanges data with the processor over 28 wires no more than 12 centimeters long.</a:t>
            </a:r>
          </a:p>
          <a:p>
            <a:r>
              <a:rPr kumimoji="1" lang="en-US" sz="1200" kern="1200" baseline="0" dirty="0" smtClean="0">
                <a:solidFill>
                  <a:schemeClr val="tx1"/>
                </a:solidFill>
                <a:latin typeface="Times New Roman" pitchFamily="33" charset="0"/>
                <a:ea typeface="+mn-ea"/>
                <a:cs typeface="+mn-cs"/>
              </a:rPr>
              <a:t>The bus can address up to </a:t>
            </a:r>
            <a:r>
              <a:rPr kumimoji="1" lang="en-US" sz="1200" kern="1200" baseline="0" smtClean="0">
                <a:solidFill>
                  <a:schemeClr val="tx1"/>
                </a:solidFill>
                <a:latin typeface="Times New Roman" pitchFamily="33" charset="0"/>
                <a:ea typeface="+mn-ea"/>
                <a:cs typeface="+mn-cs"/>
              </a:rPr>
              <a:t>320 RDRAM </a:t>
            </a:r>
            <a:r>
              <a:rPr kumimoji="1" lang="en-US" sz="1200" kern="1200" baseline="0" dirty="0" smtClean="0">
                <a:solidFill>
                  <a:schemeClr val="tx1"/>
                </a:solidFill>
                <a:latin typeface="Times New Roman" pitchFamily="33" charset="0"/>
                <a:ea typeface="+mn-ea"/>
                <a:cs typeface="+mn-cs"/>
              </a:rPr>
              <a:t>chips and is rated at 1.6 GBps.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special RDRAM bus delivers address and control information using</a:t>
            </a:r>
          </a:p>
          <a:p>
            <a:r>
              <a:rPr kumimoji="1" lang="en-US" sz="1200" kern="1200" baseline="0" dirty="0" smtClean="0">
                <a:solidFill>
                  <a:schemeClr val="tx1"/>
                </a:solidFill>
                <a:latin typeface="Times New Roman" pitchFamily="33" charset="0"/>
                <a:ea typeface="+mn-ea"/>
                <a:cs typeface="+mn-cs"/>
              </a:rPr>
              <a:t>an asynchronous block-oriented protocol. After an initial 480 ns access time,</a:t>
            </a:r>
          </a:p>
          <a:p>
            <a:r>
              <a:rPr kumimoji="1" lang="en-US" sz="1200" kern="1200" baseline="0" dirty="0" smtClean="0">
                <a:solidFill>
                  <a:schemeClr val="tx1"/>
                </a:solidFill>
                <a:latin typeface="Times New Roman" pitchFamily="33" charset="0"/>
                <a:ea typeface="+mn-ea"/>
                <a:cs typeface="+mn-cs"/>
              </a:rPr>
              <a:t>this produces the 1.6 GBps data rate. What makes this speed possible is the bus</a:t>
            </a:r>
          </a:p>
          <a:p>
            <a:r>
              <a:rPr kumimoji="1" lang="en-US" sz="1200" kern="1200" baseline="0" dirty="0" smtClean="0">
                <a:solidFill>
                  <a:schemeClr val="tx1"/>
                </a:solidFill>
                <a:latin typeface="Times New Roman" pitchFamily="33" charset="0"/>
                <a:ea typeface="+mn-ea"/>
                <a:cs typeface="+mn-cs"/>
              </a:rPr>
              <a:t>itself, which defines impedances, clocking, and signals very precisely. Rather than</a:t>
            </a:r>
          </a:p>
          <a:p>
            <a:r>
              <a:rPr kumimoji="1" lang="en-US" sz="1200" kern="1200" baseline="0" dirty="0" smtClean="0">
                <a:solidFill>
                  <a:schemeClr val="tx1"/>
                </a:solidFill>
                <a:latin typeface="Times New Roman" pitchFamily="33" charset="0"/>
                <a:ea typeface="+mn-ea"/>
                <a:cs typeface="+mn-cs"/>
              </a:rPr>
              <a:t>being controlled by the explicit RAS, CAS, R/W, and CE signals used in conventional</a:t>
            </a:r>
          </a:p>
          <a:p>
            <a:r>
              <a:rPr kumimoji="1" lang="en-US" sz="1200" kern="1200" baseline="0" dirty="0" smtClean="0">
                <a:solidFill>
                  <a:schemeClr val="tx1"/>
                </a:solidFill>
                <a:latin typeface="Times New Roman" pitchFamily="33" charset="0"/>
                <a:ea typeface="+mn-ea"/>
                <a:cs typeface="+mn-cs"/>
              </a:rPr>
              <a:t>DRAMs, an RDRAM gets a memory request over the high-speed bus. This</a:t>
            </a:r>
          </a:p>
          <a:p>
            <a:r>
              <a:rPr kumimoji="1" lang="en-US" sz="1200" kern="1200" baseline="0" dirty="0" smtClean="0">
                <a:solidFill>
                  <a:schemeClr val="tx1"/>
                </a:solidFill>
                <a:latin typeface="Times New Roman" pitchFamily="33" charset="0"/>
                <a:ea typeface="+mn-ea"/>
                <a:cs typeface="+mn-cs"/>
              </a:rPr>
              <a:t>request contains the desired address, the type of operation, and the number of</a:t>
            </a:r>
          </a:p>
          <a:p>
            <a:r>
              <a:rPr kumimoji="1" lang="en-US" sz="1200" kern="1200" baseline="0" dirty="0" smtClean="0">
                <a:solidFill>
                  <a:schemeClr val="tx1"/>
                </a:solidFill>
                <a:latin typeface="Times New Roman" pitchFamily="33" charset="0"/>
                <a:ea typeface="+mn-ea"/>
                <a:cs typeface="+mn-cs"/>
              </a:rPr>
              <a:t>bytes in the operation.</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smtClean="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Table 5.1 lists the major types of semiconductor memory. The most common</a:t>
            </a:r>
          </a:p>
          <a:p>
            <a:r>
              <a:rPr kumimoji="1" lang="en-US" sz="1200" kern="1200" baseline="0" dirty="0" smtClean="0">
                <a:solidFill>
                  <a:schemeClr val="tx1"/>
                </a:solidFill>
                <a:latin typeface="Times New Roman" pitchFamily="33" charset="0"/>
                <a:ea typeface="+mn-ea"/>
                <a:cs typeface="+mn-cs"/>
              </a:rPr>
              <a:t>is referred to as </a:t>
            </a:r>
            <a:r>
              <a:rPr kumimoji="1" lang="en-US" sz="1200" i="1" kern="1200" baseline="0" dirty="0" smtClean="0">
                <a:solidFill>
                  <a:schemeClr val="tx1"/>
                </a:solidFill>
                <a:latin typeface="Times New Roman" pitchFamily="33" charset="0"/>
                <a:ea typeface="+mn-ea"/>
                <a:cs typeface="+mn-cs"/>
              </a:rPr>
              <a:t>random-access memory (RAM). </a:t>
            </a:r>
            <a:r>
              <a:rPr kumimoji="1" lang="en-US" sz="1200" i="0" kern="1200" baseline="0" dirty="0" smtClean="0">
                <a:solidFill>
                  <a:schemeClr val="tx1"/>
                </a:solidFill>
                <a:latin typeface="Times New Roman" pitchFamily="33" charset="0"/>
                <a:ea typeface="+mn-ea"/>
                <a:cs typeface="+mn-cs"/>
              </a:rPr>
              <a:t>This is, in fact, a misuse of the</a:t>
            </a:r>
          </a:p>
          <a:p>
            <a:r>
              <a:rPr kumimoji="1" lang="en-US" sz="1200" kern="1200" baseline="0" dirty="0" smtClean="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smtClean="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smtClean="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smtClean="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smtClean="0">
                <a:solidFill>
                  <a:schemeClr val="tx1"/>
                </a:solidFill>
                <a:latin typeface="Times New Roman" pitchFamily="33" charset="0"/>
                <a:ea typeface="+mn-ea"/>
                <a:cs typeface="+mn-cs"/>
              </a:rPr>
              <a:t>electrical signals.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smtClean="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smtClean="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smtClean="0">
                <a:solidFill>
                  <a:schemeClr val="tx1"/>
                </a:solidFill>
                <a:latin typeface="Times New Roman" pitchFamily="33" charset="0"/>
                <a:ea typeface="+mn-ea"/>
                <a:cs typeface="+mn-cs"/>
              </a:rPr>
              <a:t>forms of RAM used in computers are DRAM and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6</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5.14 illustrates the RDRAM layout. The configuration consists of</a:t>
            </a:r>
          </a:p>
          <a:p>
            <a:r>
              <a:rPr kumimoji="1" lang="en-US" sz="1200" kern="1200" baseline="0" dirty="0" smtClean="0">
                <a:solidFill>
                  <a:schemeClr val="tx1"/>
                </a:solidFill>
                <a:latin typeface="Times New Roman" pitchFamily="33" charset="0"/>
                <a:ea typeface="+mn-ea"/>
                <a:cs typeface="+mn-cs"/>
              </a:rPr>
              <a:t>a controller and a number of RDRAM modules connected via a common bus.</a:t>
            </a:r>
          </a:p>
          <a:p>
            <a:r>
              <a:rPr kumimoji="1" lang="en-US" sz="1200" kern="1200" baseline="0" dirty="0" smtClean="0">
                <a:solidFill>
                  <a:schemeClr val="tx1"/>
                </a:solidFill>
                <a:latin typeface="Times New Roman" pitchFamily="33" charset="0"/>
                <a:ea typeface="+mn-ea"/>
                <a:cs typeface="+mn-cs"/>
              </a:rPr>
              <a:t>The controller is at one end of the configuration, and the far end of the bus is</a:t>
            </a:r>
          </a:p>
          <a:p>
            <a:r>
              <a:rPr kumimoji="1" lang="en-US" sz="1200" kern="1200" baseline="0" dirty="0" smtClean="0">
                <a:solidFill>
                  <a:schemeClr val="tx1"/>
                </a:solidFill>
                <a:latin typeface="Times New Roman" pitchFamily="33" charset="0"/>
                <a:ea typeface="+mn-ea"/>
                <a:cs typeface="+mn-cs"/>
              </a:rPr>
              <a:t>a parallel termination of the bus lines. The bus includes 18 data lines (16 actual</a:t>
            </a:r>
          </a:p>
          <a:p>
            <a:r>
              <a:rPr kumimoji="1" lang="en-US" sz="1200" kern="1200" baseline="0" dirty="0" smtClean="0">
                <a:solidFill>
                  <a:schemeClr val="tx1"/>
                </a:solidFill>
                <a:latin typeface="Times New Roman" pitchFamily="33" charset="0"/>
                <a:ea typeface="+mn-ea"/>
                <a:cs typeface="+mn-cs"/>
              </a:rPr>
              <a:t>data, two parity) cycling at twice the clock rate; that is, 1 bit is sent at the leading</a:t>
            </a:r>
          </a:p>
          <a:p>
            <a:r>
              <a:rPr kumimoji="1" lang="en-US" sz="1200" kern="1200" baseline="0" dirty="0" smtClean="0">
                <a:solidFill>
                  <a:schemeClr val="tx1"/>
                </a:solidFill>
                <a:latin typeface="Times New Roman" pitchFamily="33" charset="0"/>
                <a:ea typeface="+mn-ea"/>
                <a:cs typeface="+mn-cs"/>
              </a:rPr>
              <a:t>and following edge of each clock signal. This results in a signal rate on each</a:t>
            </a:r>
          </a:p>
          <a:p>
            <a:r>
              <a:rPr kumimoji="1" lang="en-US" sz="1200" kern="1200" baseline="0" dirty="0" smtClean="0">
                <a:solidFill>
                  <a:schemeClr val="tx1"/>
                </a:solidFill>
                <a:latin typeface="Times New Roman" pitchFamily="33" charset="0"/>
                <a:ea typeface="+mn-ea"/>
                <a:cs typeface="+mn-cs"/>
              </a:rPr>
              <a:t>data line of 800 Mbps. There is a separate set of 8 lines (RC) used for address</a:t>
            </a:r>
          </a:p>
          <a:p>
            <a:r>
              <a:rPr kumimoji="1" lang="en-US" sz="1200" kern="1200" baseline="0" dirty="0" smtClean="0">
                <a:solidFill>
                  <a:schemeClr val="tx1"/>
                </a:solidFill>
                <a:latin typeface="Times New Roman" pitchFamily="33" charset="0"/>
                <a:ea typeface="+mn-ea"/>
                <a:cs typeface="+mn-cs"/>
              </a:rPr>
              <a:t>and control signals. There is also a clock signal that starts at the far end from</a:t>
            </a:r>
          </a:p>
          <a:p>
            <a:r>
              <a:rPr kumimoji="1" lang="en-US" sz="1200" kern="1200" baseline="0" dirty="0" smtClean="0">
                <a:solidFill>
                  <a:schemeClr val="tx1"/>
                </a:solidFill>
                <a:latin typeface="Times New Roman" pitchFamily="33" charset="0"/>
                <a:ea typeface="+mn-ea"/>
                <a:cs typeface="+mn-cs"/>
              </a:rPr>
              <a:t>the controller propagates to the controller end and then loops back. A RDRAM</a:t>
            </a:r>
          </a:p>
          <a:p>
            <a:r>
              <a:rPr kumimoji="1" lang="en-US" sz="1200" kern="1200" baseline="0" dirty="0" smtClean="0">
                <a:solidFill>
                  <a:schemeClr val="tx1"/>
                </a:solidFill>
                <a:latin typeface="Times New Roman" pitchFamily="33" charset="0"/>
                <a:ea typeface="+mn-ea"/>
                <a:cs typeface="+mn-cs"/>
              </a:rPr>
              <a:t>module sends data to the controller synchronously to the clock to master, and the</a:t>
            </a:r>
          </a:p>
          <a:p>
            <a:r>
              <a:rPr kumimoji="1" lang="en-US" sz="1200" kern="1200" baseline="0" dirty="0" smtClean="0">
                <a:solidFill>
                  <a:schemeClr val="tx1"/>
                </a:solidFill>
                <a:latin typeface="Times New Roman" pitchFamily="33" charset="0"/>
                <a:ea typeface="+mn-ea"/>
                <a:cs typeface="+mn-cs"/>
              </a:rPr>
              <a:t>controller sends data to an RDRAM synchronously with the clock signal in the</a:t>
            </a:r>
          </a:p>
          <a:p>
            <a:r>
              <a:rPr kumimoji="1" lang="en-US" sz="1200" kern="1200" baseline="0" dirty="0" smtClean="0">
                <a:solidFill>
                  <a:schemeClr val="tx1"/>
                </a:solidFill>
                <a:latin typeface="Times New Roman" pitchFamily="33" charset="0"/>
                <a:ea typeface="+mn-ea"/>
                <a:cs typeface="+mn-cs"/>
              </a:rPr>
              <a:t>opposite direction. The remaining bus lines include a reference voltage, ground,</a:t>
            </a:r>
          </a:p>
          <a:p>
            <a:r>
              <a:rPr kumimoji="1" lang="en-US" sz="1200" kern="1200" baseline="0" dirty="0" smtClean="0">
                <a:solidFill>
                  <a:schemeClr val="tx1"/>
                </a:solidFill>
                <a:latin typeface="Times New Roman" pitchFamily="33" charset="0"/>
                <a:ea typeface="+mn-ea"/>
                <a:cs typeface="+mn-cs"/>
              </a:rPr>
              <a:t>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SDRAM is limited by the fact that it can only send data to the processor once per</a:t>
            </a:r>
          </a:p>
          <a:p>
            <a:r>
              <a:rPr kumimoji="1" lang="en-US" sz="1200" kern="1200" baseline="0" dirty="0" smtClean="0">
                <a:solidFill>
                  <a:schemeClr val="tx1"/>
                </a:solidFill>
                <a:latin typeface="Times New Roman" pitchFamily="33" charset="0"/>
                <a:ea typeface="+mn-ea"/>
                <a:cs typeface="+mn-cs"/>
              </a:rPr>
              <a:t>bus clock cycle. A new version of SDRAM, referred to as double-data-rate SDRAM</a:t>
            </a:r>
          </a:p>
          <a:p>
            <a:r>
              <a:rPr kumimoji="1" lang="en-US" sz="1200" kern="1200" baseline="0" dirty="0" smtClean="0">
                <a:solidFill>
                  <a:schemeClr val="tx1"/>
                </a:solidFill>
                <a:latin typeface="Times New Roman" pitchFamily="33" charset="0"/>
                <a:ea typeface="+mn-ea"/>
                <a:cs typeface="+mn-cs"/>
              </a:rPr>
              <a:t>can send data twice per clock cycle, once on the rising edge of the clock pulse and</a:t>
            </a:r>
          </a:p>
          <a:p>
            <a:r>
              <a:rPr kumimoji="1" lang="en-US" sz="1200" kern="1200" baseline="0" dirty="0" smtClean="0">
                <a:solidFill>
                  <a:schemeClr val="tx1"/>
                </a:solidFill>
                <a:latin typeface="Times New Roman" pitchFamily="33" charset="0"/>
                <a:ea typeface="+mn-ea"/>
                <a:cs typeface="+mn-cs"/>
              </a:rPr>
              <a:t>once on the falling edge.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DDR DRAM was developed by the JEDEC Solid State Technology</a:t>
            </a:r>
          </a:p>
          <a:p>
            <a:r>
              <a:rPr kumimoji="1" lang="en-US" sz="1200" kern="1200" baseline="0" dirty="0" smtClean="0">
                <a:solidFill>
                  <a:schemeClr val="tx1"/>
                </a:solidFill>
                <a:latin typeface="Times New Roman" pitchFamily="33" charset="0"/>
                <a:ea typeface="+mn-ea"/>
                <a:cs typeface="+mn-cs"/>
              </a:rPr>
              <a:t>Association, the Electronic Industries Alliance’s semiconductor-engineering-standardization</a:t>
            </a:r>
          </a:p>
          <a:p>
            <a:r>
              <a:rPr kumimoji="1" lang="en-US" sz="1200" kern="1200" baseline="0" dirty="0" smtClean="0">
                <a:solidFill>
                  <a:schemeClr val="tx1"/>
                </a:solidFill>
                <a:latin typeface="Times New Roman" pitchFamily="33" charset="0"/>
                <a:ea typeface="+mn-ea"/>
                <a:cs typeface="+mn-cs"/>
              </a:rPr>
              <a:t>body. Numerous companies make DDR chips, which are widely used in</a:t>
            </a:r>
          </a:p>
          <a:p>
            <a:r>
              <a:rPr kumimoji="1" lang="en-US" sz="1200" kern="1200" baseline="0" dirty="0" smtClean="0">
                <a:solidFill>
                  <a:schemeClr val="tx1"/>
                </a:solidFill>
                <a:latin typeface="Times New Roman" pitchFamily="33" charset="0"/>
                <a:ea typeface="+mn-ea"/>
                <a:cs typeface="+mn-cs"/>
              </a:rPr>
              <a:t>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Figure 5.15 shows the basic timing for a DDR read. The data transfer is synchronized</a:t>
            </a:r>
          </a:p>
          <a:p>
            <a:r>
              <a:rPr kumimoji="1" lang="en-US" sz="1200" kern="1200" baseline="0" dirty="0" smtClean="0">
                <a:solidFill>
                  <a:schemeClr val="tx1"/>
                </a:solidFill>
                <a:latin typeface="Times New Roman" pitchFamily="33" charset="0"/>
                <a:ea typeface="+mn-ea"/>
                <a:cs typeface="+mn-cs"/>
              </a:rPr>
              <a:t>to both the rising and falling edge of the clock. It is also synchronized to</a:t>
            </a:r>
          </a:p>
          <a:p>
            <a:r>
              <a:rPr kumimoji="1" lang="en-US" sz="1200" kern="1200" baseline="0" dirty="0" smtClean="0">
                <a:solidFill>
                  <a:schemeClr val="tx1"/>
                </a:solidFill>
                <a:latin typeface="Times New Roman" pitchFamily="33" charset="0"/>
                <a:ea typeface="+mn-ea"/>
                <a:cs typeface="+mn-cs"/>
              </a:rPr>
              <a:t>a bidirectional data strobe (DQS) signal that is provided by the memory controller</a:t>
            </a:r>
          </a:p>
          <a:p>
            <a:r>
              <a:rPr kumimoji="1" lang="en-US" sz="1200" kern="1200" baseline="0" dirty="0" smtClean="0">
                <a:solidFill>
                  <a:schemeClr val="tx1"/>
                </a:solidFill>
                <a:latin typeface="Times New Roman" pitchFamily="33" charset="0"/>
                <a:ea typeface="+mn-ea"/>
                <a:cs typeface="+mn-cs"/>
              </a:rPr>
              <a:t>during a read and by the DRAM during a write. In typical implementations the</a:t>
            </a:r>
          </a:p>
          <a:p>
            <a:r>
              <a:rPr kumimoji="1" lang="en-US" sz="1200" kern="1200" baseline="0" dirty="0" smtClean="0">
                <a:solidFill>
                  <a:schemeClr val="tx1"/>
                </a:solidFill>
                <a:latin typeface="Times New Roman" pitchFamily="33" charset="0"/>
                <a:ea typeface="+mn-ea"/>
                <a:cs typeface="+mn-cs"/>
              </a:rPr>
              <a:t>DQS is ignored during the read. An explanation of the use of DQS on writes is</a:t>
            </a:r>
          </a:p>
          <a:p>
            <a:r>
              <a:rPr kumimoji="1" lang="en-US" sz="1200" kern="1200" baseline="0" dirty="0" smtClean="0">
                <a:solidFill>
                  <a:schemeClr val="tx1"/>
                </a:solidFill>
                <a:latin typeface="Times New Roman" pitchFamily="33" charset="0"/>
                <a:ea typeface="+mn-ea"/>
                <a:cs typeface="+mn-cs"/>
              </a:rPr>
              <a:t>beyond our scope; see [JACO08] for details.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have been two generations of improvement to the DDR technology.</a:t>
            </a:r>
          </a:p>
          <a:p>
            <a:r>
              <a:rPr kumimoji="1" lang="en-US" sz="1200" kern="1200" baseline="0" dirty="0" smtClean="0">
                <a:solidFill>
                  <a:schemeClr val="tx1"/>
                </a:solidFill>
                <a:latin typeface="Times New Roman" pitchFamily="33" charset="0"/>
                <a:ea typeface="+mn-ea"/>
                <a:cs typeface="+mn-cs"/>
              </a:rPr>
              <a:t>DDR2 increases the data transfer rate by increasing the operational frequency</a:t>
            </a:r>
          </a:p>
          <a:p>
            <a:r>
              <a:rPr kumimoji="1" lang="en-US" sz="1200" kern="1200" baseline="0" dirty="0" smtClean="0">
                <a:solidFill>
                  <a:schemeClr val="tx1"/>
                </a:solidFill>
                <a:latin typeface="Times New Roman" pitchFamily="33" charset="0"/>
                <a:ea typeface="+mn-ea"/>
                <a:cs typeface="+mn-cs"/>
              </a:rPr>
              <a:t>of the RAM chip and by increasing the prefetch buffer from 2 bits to 4 bits</a:t>
            </a:r>
          </a:p>
          <a:p>
            <a:r>
              <a:rPr kumimoji="1" lang="en-US" sz="1200" kern="1200" baseline="0" dirty="0" smtClean="0">
                <a:solidFill>
                  <a:schemeClr val="tx1"/>
                </a:solidFill>
                <a:latin typeface="Times New Roman" pitchFamily="33" charset="0"/>
                <a:ea typeface="+mn-ea"/>
                <a:cs typeface="+mn-cs"/>
              </a:rPr>
              <a:t>per chip. The prefetch buffer is a memory cache located on the RAM chip. The</a:t>
            </a:r>
          </a:p>
          <a:p>
            <a:r>
              <a:rPr kumimoji="1" lang="en-US" sz="1200" kern="1200" baseline="0" dirty="0" smtClean="0">
                <a:solidFill>
                  <a:schemeClr val="tx1"/>
                </a:solidFill>
                <a:latin typeface="Times New Roman" pitchFamily="33" charset="0"/>
                <a:ea typeface="+mn-ea"/>
                <a:cs typeface="+mn-cs"/>
              </a:rPr>
              <a:t>buffer enables the RAM chip to preposition bits to be placed on the data bus as</a:t>
            </a:r>
          </a:p>
          <a:p>
            <a:r>
              <a:rPr kumimoji="1" lang="en-US" sz="1200" kern="1200" baseline="0" dirty="0" smtClean="0">
                <a:solidFill>
                  <a:schemeClr val="tx1"/>
                </a:solidFill>
                <a:latin typeface="Times New Roman" pitchFamily="33" charset="0"/>
                <a:ea typeface="+mn-ea"/>
                <a:cs typeface="+mn-cs"/>
              </a:rPr>
              <a:t>rapidly as possible. DDR3, introduced in 2007, increases the prefetch buffer size</a:t>
            </a:r>
          </a:p>
          <a:p>
            <a:r>
              <a:rPr kumimoji="1" lang="en-US" sz="1200" kern="1200" baseline="0" dirty="0" smtClean="0">
                <a:solidFill>
                  <a:schemeClr val="tx1"/>
                </a:solidFill>
                <a:latin typeface="Times New Roman" pitchFamily="33" charset="0"/>
                <a:ea typeface="+mn-ea"/>
                <a:cs typeface="+mn-cs"/>
              </a:rPr>
              <a:t>to 8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Theoretically, a DDR module can transfer data at a clock rate in the range of</a:t>
            </a:r>
          </a:p>
          <a:p>
            <a:r>
              <a:rPr kumimoji="1" lang="en-US" sz="1200" kern="1200" baseline="0" dirty="0" smtClean="0">
                <a:solidFill>
                  <a:schemeClr val="tx1"/>
                </a:solidFill>
                <a:latin typeface="Times New Roman" pitchFamily="33" charset="0"/>
                <a:ea typeface="+mn-ea"/>
                <a:cs typeface="+mn-cs"/>
              </a:rPr>
              <a:t>200 to 600 MHz; a DDR2 module transfers at a clock rate of 400 to 1066 MHz; and</a:t>
            </a:r>
          </a:p>
          <a:p>
            <a:r>
              <a:rPr kumimoji="1" lang="en-US" sz="1200" kern="1200" baseline="0" dirty="0" smtClean="0">
                <a:solidFill>
                  <a:schemeClr val="tx1"/>
                </a:solidFill>
                <a:latin typeface="Times New Roman" pitchFamily="33" charset="0"/>
                <a:ea typeface="+mn-ea"/>
                <a:cs typeface="+mn-cs"/>
              </a:rPr>
              <a:t>a DDR3 module transfers at a clock rate of 800 to 1600 MHz. In practice, somewhat</a:t>
            </a:r>
          </a:p>
          <a:p>
            <a:r>
              <a:rPr kumimoji="1" lang="en-US" sz="1200" kern="1200" baseline="0" dirty="0" smtClean="0">
                <a:solidFill>
                  <a:schemeClr val="tx1"/>
                </a:solidFill>
                <a:latin typeface="Times New Roman" pitchFamily="33" charset="0"/>
                <a:ea typeface="+mn-ea"/>
                <a:cs typeface="+mn-cs"/>
              </a:rPr>
              <a:t>smaller rates are achieved.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baseline="0" dirty="0" smtClean="0">
                <a:solidFill>
                  <a:schemeClr val="tx1"/>
                </a:solidFill>
                <a:latin typeface="Times New Roman" pitchFamily="33" charset="0"/>
                <a:ea typeface="+mn-ea"/>
                <a:cs typeface="+mn-cs"/>
              </a:rPr>
              <a:t>Cache DRAM (CDRAM), </a:t>
            </a:r>
            <a:r>
              <a:rPr kumimoji="1" lang="en-US" sz="1200" b="0" kern="1200" baseline="0" dirty="0" smtClean="0">
                <a:solidFill>
                  <a:schemeClr val="tx1"/>
                </a:solidFill>
                <a:latin typeface="Times New Roman" pitchFamily="33" charset="0"/>
                <a:ea typeface="+mn-ea"/>
                <a:cs typeface="+mn-cs"/>
              </a:rPr>
              <a:t>developed by Mitsubishi [HIDA90, ZHAN01], integrates</a:t>
            </a:r>
          </a:p>
          <a:p>
            <a:r>
              <a:rPr kumimoji="1" lang="en-US" sz="1200" kern="1200" baseline="0" dirty="0" smtClean="0">
                <a:solidFill>
                  <a:schemeClr val="tx1"/>
                </a:solidFill>
                <a:latin typeface="Times New Roman" pitchFamily="33" charset="0"/>
                <a:ea typeface="+mn-ea"/>
                <a:cs typeface="+mn-cs"/>
              </a:rPr>
              <a:t>a small SRAM cache (16 Kb) onto a generic DRAM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be used in two ways. First, it can be used as a</a:t>
            </a:r>
          </a:p>
          <a:p>
            <a:r>
              <a:rPr kumimoji="1" lang="en-US" sz="1200" kern="1200" baseline="0" dirty="0" smtClean="0">
                <a:solidFill>
                  <a:schemeClr val="tx1"/>
                </a:solidFill>
                <a:latin typeface="Times New Roman" pitchFamily="33" charset="0"/>
                <a:ea typeface="+mn-ea"/>
                <a:cs typeface="+mn-cs"/>
              </a:rPr>
              <a:t>true cache, consisting of a number of 64-bit lines. The cache mode of the CDRAM</a:t>
            </a:r>
          </a:p>
          <a:p>
            <a:r>
              <a:rPr kumimoji="1" lang="en-US" sz="1200" kern="1200" baseline="0" dirty="0" smtClean="0">
                <a:solidFill>
                  <a:schemeClr val="tx1"/>
                </a:solidFill>
                <a:latin typeface="Times New Roman" pitchFamily="33" charset="0"/>
                <a:ea typeface="+mn-ea"/>
                <a:cs typeface="+mn-cs"/>
              </a:rPr>
              <a:t>is effective for ordinary random access to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also be used as a buffer to support the serial</a:t>
            </a:r>
          </a:p>
          <a:p>
            <a:r>
              <a:rPr kumimoji="1" lang="en-US" sz="1200" kern="1200" baseline="0" dirty="0" smtClean="0">
                <a:solidFill>
                  <a:schemeClr val="tx1"/>
                </a:solidFill>
                <a:latin typeface="Times New Roman" pitchFamily="33" charset="0"/>
                <a:ea typeface="+mn-ea"/>
                <a:cs typeface="+mn-cs"/>
              </a:rPr>
              <a:t>access of a block of data. For example, to refresh a bit-mapped screen, the CDRAM</a:t>
            </a:r>
          </a:p>
          <a:p>
            <a:r>
              <a:rPr kumimoji="1" lang="en-US" sz="1200" kern="1200" baseline="0" dirty="0" smtClean="0">
                <a:solidFill>
                  <a:schemeClr val="tx1"/>
                </a:solidFill>
                <a:latin typeface="Times New Roman" pitchFamily="33" charset="0"/>
                <a:ea typeface="+mn-ea"/>
                <a:cs typeface="+mn-cs"/>
              </a:rPr>
              <a:t>can prefetch the data from the DRAM into the SRAM buffer. Subsequent accesses</a:t>
            </a:r>
          </a:p>
          <a:p>
            <a:r>
              <a:rPr kumimoji="1" lang="en-US" sz="1200" kern="1200" baseline="0" dirty="0" smtClean="0">
                <a:solidFill>
                  <a:schemeClr val="tx1"/>
                </a:solidFill>
                <a:latin typeface="Times New Roman" pitchFamily="33" charset="0"/>
                <a:ea typeface="+mn-ea"/>
                <a:cs typeface="+mn-cs"/>
              </a:rPr>
              <a:t>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RAM technology is divided into two technologies: dynamic and</a:t>
            </a:r>
          </a:p>
          <a:p>
            <a:r>
              <a:rPr kumimoji="1" lang="en-US" sz="1200" kern="1200" baseline="0" dirty="0" smtClean="0">
                <a:solidFill>
                  <a:schemeClr val="tx1"/>
                </a:solidFill>
                <a:latin typeface="Times New Roman" pitchFamily="33" charset="0"/>
                <a:ea typeface="+mn-ea"/>
                <a:cs typeface="+mn-cs"/>
              </a:rPr>
              <a:t>static. A </a:t>
            </a:r>
            <a:r>
              <a:rPr kumimoji="1" lang="en-US" sz="1200" b="1" kern="1200" baseline="0" dirty="0" smtClean="0">
                <a:solidFill>
                  <a:schemeClr val="tx1"/>
                </a:solidFill>
                <a:latin typeface="Times New Roman" pitchFamily="33" charset="0"/>
                <a:ea typeface="+mn-ea"/>
                <a:cs typeface="+mn-cs"/>
              </a:rPr>
              <a:t>dynamic RAM (DRAM) </a:t>
            </a:r>
            <a:r>
              <a:rPr kumimoji="1" lang="en-US" sz="1200" b="0" kern="1200" baseline="0" dirty="0" smtClean="0">
                <a:solidFill>
                  <a:schemeClr val="tx1"/>
                </a:solidFill>
                <a:latin typeface="Times New Roman" pitchFamily="33" charset="0"/>
                <a:ea typeface="+mn-ea"/>
                <a:cs typeface="+mn-cs"/>
              </a:rPr>
              <a:t>is made with cells that store data as charge on</a:t>
            </a:r>
          </a:p>
          <a:p>
            <a:r>
              <a:rPr kumimoji="1" lang="en-US" sz="1200" kern="1200" baseline="0" dirty="0" smtClean="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smtClean="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smtClean="0">
                <a:solidFill>
                  <a:schemeClr val="tx1"/>
                </a:solidFill>
                <a:latin typeface="Times New Roman" pitchFamily="33" charset="0"/>
                <a:ea typeface="+mn-ea"/>
                <a:cs typeface="+mn-cs"/>
              </a:rPr>
              <a:t>RAMs require periodic charge refreshing to maintain data storage. The term</a:t>
            </a:r>
          </a:p>
          <a:p>
            <a:r>
              <a:rPr kumimoji="1" lang="en-US" sz="1200" i="1" kern="1200" baseline="0" dirty="0" smtClean="0">
                <a:solidFill>
                  <a:schemeClr val="tx1"/>
                </a:solidFill>
                <a:latin typeface="Times New Roman" pitchFamily="33" charset="0"/>
                <a:ea typeface="+mn-ea"/>
                <a:cs typeface="+mn-cs"/>
              </a:rPr>
              <a:t>dynamic </a:t>
            </a:r>
            <a:r>
              <a:rPr kumimoji="1" lang="en-US" sz="1200" i="0" kern="1200" baseline="0" dirty="0" smtClean="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smtClean="0">
                <a:solidFill>
                  <a:schemeClr val="tx1"/>
                </a:solidFill>
                <a:latin typeface="Times New Roman" pitchFamily="33" charset="0"/>
                <a:ea typeface="+mn-ea"/>
                <a:cs typeface="+mn-cs"/>
              </a:rPr>
              <a:t>continuously applied.</a:t>
            </a:r>
          </a:p>
          <a:p>
            <a:r>
              <a:rPr kumimoji="1" lang="en-US" sz="1200" kern="1200" baseline="0" dirty="0" smtClean="0">
                <a:solidFill>
                  <a:schemeClr val="tx1"/>
                </a:solidFill>
                <a:latin typeface="Times New Roman" pitchFamily="33" charset="0"/>
                <a:ea typeface="+mn-ea"/>
                <a:cs typeface="+mn-cs"/>
              </a:rPr>
              <a:t>DRAM </a:t>
            </a:r>
            <a:r>
              <a:rPr kumimoji="1" lang="en-US" sz="1200" kern="1200" baseline="0" dirty="0" err="1" smtClean="0">
                <a:solidFill>
                  <a:schemeClr val="tx1"/>
                </a:solidFill>
                <a:latin typeface="Times New Roman" pitchFamily="33" charset="0"/>
                <a:ea typeface="+mn-ea"/>
                <a:cs typeface="+mn-cs"/>
              </a:rPr>
              <a:t>là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Tại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sao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gọi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nhớ</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động</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8</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In contrast, a </a:t>
            </a:r>
            <a:r>
              <a:rPr kumimoji="1" lang="en-US" sz="1200" b="1" kern="1200" baseline="0" dirty="0" smtClean="0">
                <a:solidFill>
                  <a:schemeClr val="tx1"/>
                </a:solidFill>
                <a:latin typeface="Times New Roman" pitchFamily="33" charset="0"/>
                <a:ea typeface="+mn-ea"/>
                <a:cs typeface="+mn-cs"/>
              </a:rPr>
              <a:t>static RAM (SRAM) </a:t>
            </a:r>
            <a:r>
              <a:rPr kumimoji="1" lang="en-US" sz="1200" b="0" kern="1200" baseline="0" dirty="0" smtClean="0">
                <a:solidFill>
                  <a:schemeClr val="tx1"/>
                </a:solidFill>
                <a:latin typeface="Times New Roman" pitchFamily="33" charset="0"/>
                <a:ea typeface="+mn-ea"/>
                <a:cs typeface="+mn-cs"/>
              </a:rPr>
              <a:t>is a digital device that uses the</a:t>
            </a:r>
          </a:p>
          <a:p>
            <a:r>
              <a:rPr kumimoji="1" lang="en-US" sz="1200" kern="1200" baseline="0" dirty="0" smtClean="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smtClean="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smtClean="0">
                <a:solidFill>
                  <a:schemeClr val="tx1"/>
                </a:solidFill>
                <a:latin typeface="Times New Roman" pitchFamily="33" charset="0"/>
                <a:ea typeface="+mn-ea"/>
                <a:cs typeface="+mn-cs"/>
              </a:rPr>
              <a:t>of flip-flops). A static RAM will hold its data as long as power is supplied to it.</a:t>
            </a:r>
          </a:p>
          <a:p>
            <a:r>
              <a:rPr kumimoji="1" lang="en-US" sz="1200" kern="1200" baseline="0" dirty="0" smtClean="0">
                <a:solidFill>
                  <a:schemeClr val="tx1"/>
                </a:solidFill>
                <a:latin typeface="Times New Roman" pitchFamily="33" charset="0"/>
                <a:ea typeface="+mn-ea"/>
                <a:cs typeface="+mn-cs"/>
              </a:rPr>
              <a:t>Figure 5.2b is a typical SRAM structure for an individual cell. Four transistors</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cross connected in an arrangement that produces a stable logic</a:t>
            </a:r>
          </a:p>
          <a:p>
            <a:r>
              <a:rPr kumimoji="1" lang="en-US" sz="1200" kern="1200" baseline="0" dirty="0" smtClean="0">
                <a:solidFill>
                  <a:schemeClr val="tx1"/>
                </a:solidFill>
                <a:latin typeface="Times New Roman" pitchFamily="33" charset="0"/>
                <a:ea typeface="+mn-ea"/>
                <a:cs typeface="+mn-cs"/>
              </a:rPr>
              <a:t>state. In logic state 1,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high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low; in this state,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off</a:t>
            </a:r>
          </a:p>
          <a:p>
            <a:r>
              <a:rPr kumimoji="1" lang="en-US" sz="1200" kern="1200" baseline="0" dirty="0" smtClean="0">
                <a:solidFill>
                  <a:schemeClr val="tx1"/>
                </a:solidFill>
                <a:latin typeface="Times New Roman" pitchFamily="33" charset="0"/>
                <a:ea typeface="+mn-ea"/>
                <a:cs typeface="+mn-cs"/>
              </a:rPr>
              <a:t>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on. In logic state 0,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low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high; in this state,</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on 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off. Both states are stable as long as the direct</a:t>
            </a:r>
          </a:p>
          <a:p>
            <a:r>
              <a:rPr kumimoji="1" lang="en-US" sz="1200" kern="1200" baseline="0" dirty="0" smtClean="0">
                <a:solidFill>
                  <a:schemeClr val="tx1"/>
                </a:solidFill>
                <a:latin typeface="Times New Roman" pitchFamily="33" charset="0"/>
                <a:ea typeface="+mn-ea"/>
                <a:cs typeface="+mn-cs"/>
              </a:rPr>
              <a:t>current (dc) voltage is applied. Unlike the DRAM, no refresh is needed to retain data.</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in the DRAM, the SRAM address line is used to open or close a switch.</a:t>
            </a:r>
          </a:p>
          <a:p>
            <a:r>
              <a:rPr kumimoji="1" lang="en-US" sz="1200" kern="1200" baseline="0" dirty="0" smtClean="0">
                <a:solidFill>
                  <a:schemeClr val="tx1"/>
                </a:solidFill>
                <a:latin typeface="Times New Roman" pitchFamily="33" charset="0"/>
                <a:ea typeface="+mn-ea"/>
                <a:cs typeface="+mn-cs"/>
              </a:rPr>
              <a:t>The address line controls two transistors (T</a:t>
            </a:r>
            <a:r>
              <a:rPr kumimoji="1" lang="en-US" sz="1200" kern="1200" baseline="-25000" dirty="0" smtClean="0">
                <a:solidFill>
                  <a:schemeClr val="tx1"/>
                </a:solidFill>
                <a:latin typeface="Times New Roman" pitchFamily="33" charset="0"/>
                <a:ea typeface="+mn-ea"/>
                <a:cs typeface="+mn-cs"/>
              </a:rPr>
              <a:t>5</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6</a:t>
            </a:r>
            <a:r>
              <a:rPr kumimoji="1" lang="en-US" sz="1200" kern="1200" baseline="0" dirty="0" smtClean="0">
                <a:solidFill>
                  <a:schemeClr val="tx1"/>
                </a:solidFill>
                <a:latin typeface="Times New Roman" pitchFamily="33" charset="0"/>
                <a:ea typeface="+mn-ea"/>
                <a:cs typeface="+mn-cs"/>
              </a:rPr>
              <a:t>). When a signal is applied to</a:t>
            </a:r>
          </a:p>
          <a:p>
            <a:r>
              <a:rPr kumimoji="1" lang="en-US" sz="1200" kern="1200" baseline="0" dirty="0" smtClean="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smtClean="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smtClean="0">
                <a:solidFill>
                  <a:schemeClr val="tx1"/>
                </a:solidFill>
                <a:latin typeface="Times New Roman" pitchFamily="33" charset="0"/>
                <a:ea typeface="+mn-ea"/>
                <a:cs typeface="+mn-cs"/>
              </a:rPr>
              <a:t>is applied to line B. This forces the four transistors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into the proper</a:t>
            </a:r>
          </a:p>
          <a:p>
            <a:r>
              <a:rPr kumimoji="1" lang="en-US" sz="1200" kern="1200" baseline="0" dirty="0" smtClean="0">
                <a:solidFill>
                  <a:schemeClr val="tx1"/>
                </a:solidFill>
                <a:latin typeface="Times New Roman" pitchFamily="33" charset="0"/>
                <a:ea typeface="+mn-ea"/>
                <a:cs typeface="+mn-cs"/>
              </a:rPr>
              <a:t>state. For a read operation, the bit value is read from line B.</a:t>
            </a: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Both static and dynamic RAMs are volatile; that is,</a:t>
            </a:r>
          </a:p>
          <a:p>
            <a:r>
              <a:rPr kumimoji="1" lang="en-US" sz="1200" kern="1200" baseline="0" dirty="0" smtClean="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smtClean="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smtClean="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smtClean="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smtClean="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smtClean="0">
                <a:solidFill>
                  <a:schemeClr val="tx1"/>
                </a:solidFill>
                <a:latin typeface="Times New Roman" pitchFamily="33" charset="0"/>
                <a:ea typeface="+mn-ea"/>
                <a:cs typeface="+mn-cs"/>
              </a:rPr>
              <a:t>than compensated for by the smaller variable cost of DRAM cells. Thus, DRAMs</a:t>
            </a:r>
          </a:p>
          <a:p>
            <a:r>
              <a:rPr kumimoji="1" lang="en-US" sz="1200" kern="1200" baseline="0" dirty="0" smtClean="0">
                <a:solidFill>
                  <a:schemeClr val="tx1"/>
                </a:solidFill>
                <a:latin typeface="Times New Roman" pitchFamily="33" charset="0"/>
                <a:ea typeface="+mn-ea"/>
                <a:cs typeface="+mn-cs"/>
              </a:rPr>
              <a:t>tend to be favored for large memory requirements. A final point is that SRAMs are</a:t>
            </a:r>
          </a:p>
          <a:p>
            <a:r>
              <a:rPr kumimoji="1" lang="en-US" sz="1200" kern="1200" baseline="0" dirty="0" smtClean="0">
                <a:solidFill>
                  <a:schemeClr val="tx1"/>
                </a:solidFill>
                <a:latin typeface="Times New Roman" pitchFamily="33" charset="0"/>
                <a:ea typeface="+mn-ea"/>
                <a:cs typeface="+mn-cs"/>
              </a:rPr>
              <a:t>somewhat faster than DRAMs. Because of these relative characteristics, SRAM is</a:t>
            </a:r>
          </a:p>
          <a:p>
            <a:r>
              <a:rPr kumimoji="1" lang="en-US" sz="1200" kern="1200" baseline="0" dirty="0" smtClean="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the name suggests, a </a:t>
            </a:r>
            <a:r>
              <a:rPr kumimoji="1" lang="en-US" sz="1200" b="1" kern="1200" baseline="0" dirty="0" smtClean="0">
                <a:solidFill>
                  <a:schemeClr val="tx1"/>
                </a:solidFill>
                <a:latin typeface="Times New Roman" pitchFamily="33" charset="0"/>
                <a:ea typeface="+mn-ea"/>
                <a:cs typeface="+mn-cs"/>
              </a:rPr>
              <a:t>read-only memory (ROM) </a:t>
            </a:r>
            <a:r>
              <a:rPr kumimoji="1" lang="en-US" sz="1200" b="0" kern="1200" baseline="0" dirty="0" smtClean="0">
                <a:solidFill>
                  <a:schemeClr val="tx1"/>
                </a:solidFill>
                <a:latin typeface="Times New Roman" pitchFamily="33" charset="0"/>
                <a:ea typeface="+mn-ea"/>
                <a:cs typeface="+mn-cs"/>
              </a:rPr>
              <a:t>contains a permanent pattern</a:t>
            </a:r>
          </a:p>
          <a:p>
            <a:r>
              <a:rPr kumimoji="1" lang="en-US" sz="1200" kern="1200" baseline="0" dirty="0" smtClean="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smtClean="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smtClean="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smtClean="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Library subroutines for frequently wanted functions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System programs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Function tables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smtClean="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smtClean="0">
                <a:solidFill>
                  <a:schemeClr val="tx1"/>
                </a:solidFill>
                <a:latin typeface="Times New Roman" pitchFamily="33" charset="0"/>
                <a:ea typeface="+mn-ea"/>
                <a:cs typeface="+mn-cs"/>
              </a:rPr>
              <a:t>device.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smtClean="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smtClean="0">
                <a:solidFill>
                  <a:schemeClr val="tx1"/>
                </a:solidFill>
                <a:latin typeface="Times New Roman" pitchFamily="33" charset="0"/>
                <a:ea typeface="+mn-ea"/>
                <a:cs typeface="+mn-cs"/>
              </a:rPr>
              <a:t>thousands of copies of a particular ROM are fabricated.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smtClean="0">
                <a:solidFill>
                  <a:schemeClr val="tx1"/>
                </a:solidFill>
                <a:latin typeface="Times New Roman" pitchFamily="33" charset="0"/>
                <a:ea typeface="+mn-ea"/>
                <a:cs typeface="+mn-cs"/>
              </a:rPr>
              <a:t>be thrown out.</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When only a small number of ROMs with a particular memory content is</a:t>
            </a:r>
          </a:p>
          <a:p>
            <a:r>
              <a:rPr kumimoji="1" lang="en-US" sz="1200" kern="1200" baseline="0" dirty="0" smtClean="0">
                <a:solidFill>
                  <a:schemeClr val="tx1"/>
                </a:solidFill>
                <a:latin typeface="Times New Roman" pitchFamily="33" charset="0"/>
                <a:ea typeface="+mn-ea"/>
                <a:cs typeface="+mn-cs"/>
              </a:rPr>
              <a:t>needed, a less expensive alternative is the </a:t>
            </a:r>
            <a:r>
              <a:rPr kumimoji="1" lang="en-US" sz="1200" b="1" kern="1200" baseline="0" dirty="0" smtClean="0">
                <a:solidFill>
                  <a:schemeClr val="tx1"/>
                </a:solidFill>
                <a:latin typeface="Times New Roman" pitchFamily="33" charset="0"/>
                <a:ea typeface="+mn-ea"/>
                <a:cs typeface="+mn-cs"/>
              </a:rPr>
              <a:t>programmable ROM (PROM). </a:t>
            </a:r>
            <a:r>
              <a:rPr kumimoji="1" lang="en-US" sz="1200" b="0" kern="1200" baseline="0" dirty="0" smtClean="0">
                <a:solidFill>
                  <a:schemeClr val="tx1"/>
                </a:solidFill>
                <a:latin typeface="Times New Roman" pitchFamily="33" charset="0"/>
                <a:ea typeface="+mn-ea"/>
                <a:cs typeface="+mn-cs"/>
              </a:rPr>
              <a:t>Like the</a:t>
            </a:r>
          </a:p>
          <a:p>
            <a:r>
              <a:rPr kumimoji="1" lang="en-US" sz="1200" b="0" kern="1200" baseline="0" dirty="0" smtClean="0">
                <a:solidFill>
                  <a:schemeClr val="tx1"/>
                </a:solidFill>
                <a:latin typeface="Times New Roman" pitchFamily="33" charset="0"/>
                <a:ea typeface="+mn-ea"/>
                <a:cs typeface="+mn-cs"/>
              </a:rPr>
              <a:t>ROM, the PROM is nonvolatile and may be written into only once. For the PROM,</a:t>
            </a:r>
          </a:p>
          <a:p>
            <a:r>
              <a:rPr kumimoji="1" lang="en-US" sz="1200" b="0" kern="1200" baseline="0" dirty="0" smtClean="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smtClean="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smtClean="0">
                <a:solidFill>
                  <a:schemeClr val="tx1"/>
                </a:solidFill>
                <a:latin typeface="Times New Roman" pitchFamily="33" charset="0"/>
                <a:ea typeface="+mn-ea"/>
                <a:cs typeface="+mn-cs"/>
              </a:rPr>
              <a:t>required for the writing or “programming” process. PROMs provide flexibility and</a:t>
            </a:r>
          </a:p>
          <a:p>
            <a:r>
              <a:rPr kumimoji="1" lang="en-US" sz="1200" kern="1200" baseline="0" dirty="0" smtClean="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33" charset="0"/>
                <a:ea typeface="+mn-ea"/>
                <a:cs typeface="+mn-cs"/>
              </a:rPr>
              <a:t>Another variation on read-only memory is the </a:t>
            </a:r>
            <a:r>
              <a:rPr kumimoji="1" lang="en-US" sz="1200" b="1" kern="1200" baseline="0" dirty="0" smtClean="0">
                <a:solidFill>
                  <a:schemeClr val="tx1"/>
                </a:solidFill>
                <a:latin typeface="Times New Roman" pitchFamily="33" charset="0"/>
                <a:ea typeface="+mn-ea"/>
                <a:cs typeface="+mn-cs"/>
              </a:rPr>
              <a:t>read-mostly memory, </a:t>
            </a:r>
            <a:r>
              <a:rPr kumimoji="1" lang="en-US" sz="1200" b="0" kern="1200" baseline="0" dirty="0" smtClean="0">
                <a:solidFill>
                  <a:schemeClr val="tx1"/>
                </a:solidFill>
                <a:latin typeface="Times New Roman" pitchFamily="33" charset="0"/>
                <a:ea typeface="+mn-ea"/>
                <a:cs typeface="+mn-cs"/>
              </a:rPr>
              <a:t>which is</a:t>
            </a:r>
          </a:p>
          <a:p>
            <a:r>
              <a:rPr kumimoji="1" lang="en-US" sz="1200" kern="1200" baseline="0" dirty="0" smtClean="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smtClean="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smtClean="0">
                <a:solidFill>
                  <a:schemeClr val="tx1"/>
                </a:solidFill>
                <a:latin typeface="Times New Roman" pitchFamily="33" charset="0"/>
                <a:ea typeface="+mn-ea"/>
                <a:cs typeface="+mn-cs"/>
              </a:rPr>
              <a:t>forms of read-mostly memory: EPROM, EEPROM, and flash memory.</a:t>
            </a:r>
          </a:p>
          <a:p>
            <a:endParaRPr lang="en-US" dirty="0" smtClean="0"/>
          </a:p>
          <a:p>
            <a:r>
              <a:rPr kumimoji="1" lang="en-US" sz="1200" kern="1200" baseline="0" dirty="0" smtClean="0">
                <a:solidFill>
                  <a:schemeClr val="tx1"/>
                </a:solidFill>
                <a:latin typeface="Times New Roman" pitchFamily="33" charset="0"/>
                <a:ea typeface="+mn-ea"/>
                <a:cs typeface="+mn-cs"/>
              </a:rPr>
              <a:t>The optically </a:t>
            </a:r>
            <a:r>
              <a:rPr kumimoji="1" lang="en-US" sz="1200" b="1" kern="1200" baseline="0" dirty="0" smtClean="0">
                <a:solidFill>
                  <a:schemeClr val="tx1"/>
                </a:solidFill>
                <a:latin typeface="Times New Roman" pitchFamily="33" charset="0"/>
                <a:ea typeface="+mn-ea"/>
                <a:cs typeface="+mn-cs"/>
              </a:rPr>
              <a:t>erasable programmable read-only memory (EPROM) </a:t>
            </a:r>
            <a:r>
              <a:rPr kumimoji="1" lang="en-US" sz="1200" b="0" kern="1200" baseline="0" dirty="0" smtClean="0">
                <a:solidFill>
                  <a:schemeClr val="tx1"/>
                </a:solidFill>
                <a:latin typeface="Times New Roman" pitchFamily="33" charset="0"/>
                <a:ea typeface="+mn-ea"/>
                <a:cs typeface="+mn-cs"/>
              </a:rPr>
              <a:t>is read</a:t>
            </a:r>
          </a:p>
          <a:p>
            <a:r>
              <a:rPr kumimoji="1" lang="en-US" sz="1200" kern="1200" baseline="0" dirty="0" smtClean="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smtClean="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smtClean="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smtClean="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smtClean="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smtClean="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smtClean="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smtClean="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smtClean="0">
                <a:solidFill>
                  <a:schemeClr val="tx1"/>
                </a:solidFill>
                <a:latin typeface="Times New Roman" pitchFamily="33" charset="0"/>
                <a:ea typeface="+mn-ea"/>
                <a:cs typeface="+mn-cs"/>
              </a:rPr>
              <a:t>update capability.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more attractive form of read-mostly memory is </a:t>
            </a:r>
            <a:r>
              <a:rPr kumimoji="1" lang="en-US" sz="1200" b="1" kern="1200" baseline="0" dirty="0" smtClean="0">
                <a:solidFill>
                  <a:schemeClr val="tx1"/>
                </a:solidFill>
                <a:latin typeface="Times New Roman" pitchFamily="33" charset="0"/>
                <a:ea typeface="+mn-ea"/>
                <a:cs typeface="+mn-cs"/>
              </a:rPr>
              <a:t>electrically erasable programmable</a:t>
            </a:r>
          </a:p>
          <a:p>
            <a:r>
              <a:rPr kumimoji="1" lang="en-US" sz="1200" b="1" kern="1200" baseline="0" dirty="0" smtClean="0">
                <a:solidFill>
                  <a:schemeClr val="tx1"/>
                </a:solidFill>
                <a:latin typeface="Times New Roman" pitchFamily="33" charset="0"/>
                <a:ea typeface="+mn-ea"/>
                <a:cs typeface="+mn-cs"/>
              </a:rPr>
              <a:t>read-only memory (EEPROM). </a:t>
            </a:r>
            <a:r>
              <a:rPr kumimoji="1" lang="en-US" sz="1200" b="0" kern="1200" baseline="0" dirty="0" smtClean="0">
                <a:solidFill>
                  <a:schemeClr val="tx1"/>
                </a:solidFill>
                <a:latin typeface="Times New Roman" pitchFamily="33" charset="0"/>
                <a:ea typeface="+mn-ea"/>
                <a:cs typeface="+mn-cs"/>
              </a:rPr>
              <a:t>This is a read-mostly memory that can</a:t>
            </a:r>
          </a:p>
          <a:p>
            <a:r>
              <a:rPr kumimoji="1" lang="en-US" sz="1200" kern="1200" baseline="0" dirty="0" smtClean="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smtClean="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smtClean="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smtClean="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smtClean="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smtClean="0">
                <a:solidFill>
                  <a:schemeClr val="tx1"/>
                </a:solidFill>
                <a:latin typeface="Times New Roman" pitchFamily="33" charset="0"/>
                <a:ea typeface="+mn-ea"/>
                <a:cs typeface="+mn-cs"/>
              </a:rPr>
              <a:t>than EPROM and also is less dense, supporting fewer bits per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form of semiconductor memory is </a:t>
            </a:r>
            <a:r>
              <a:rPr kumimoji="1" lang="en-US" sz="1200" b="1" kern="1200" baseline="0" dirty="0" smtClean="0">
                <a:solidFill>
                  <a:schemeClr val="tx1"/>
                </a:solidFill>
                <a:latin typeface="Times New Roman" pitchFamily="33" charset="0"/>
                <a:ea typeface="+mn-ea"/>
                <a:cs typeface="+mn-cs"/>
              </a:rPr>
              <a:t>flash memory </a:t>
            </a:r>
            <a:r>
              <a:rPr kumimoji="1" lang="en-US" sz="1200" b="0" kern="1200" baseline="0" dirty="0" smtClean="0">
                <a:solidFill>
                  <a:schemeClr val="tx1"/>
                </a:solidFill>
                <a:latin typeface="Times New Roman" pitchFamily="33" charset="0"/>
                <a:ea typeface="+mn-ea"/>
                <a:cs typeface="+mn-cs"/>
              </a:rPr>
              <a:t>(so named because</a:t>
            </a:r>
          </a:p>
          <a:p>
            <a:r>
              <a:rPr kumimoji="1" lang="en-US" sz="1200" kern="1200" baseline="0" dirty="0" smtClean="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smtClean="0">
                <a:solidFill>
                  <a:schemeClr val="tx1"/>
                </a:solidFill>
                <a:latin typeface="Times New Roman" pitchFamily="33" charset="0"/>
                <a:ea typeface="+mn-ea"/>
                <a:cs typeface="+mn-cs"/>
              </a:rPr>
              <a:t>flash memory is intermediate between EPROM and EEPROM in both cost and</a:t>
            </a:r>
          </a:p>
          <a:p>
            <a:r>
              <a:rPr kumimoji="1" lang="en-US" sz="1200" kern="1200" baseline="0" dirty="0" smtClean="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smtClean="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smtClean="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smtClean="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smtClean="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smtClean="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smtClean="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smtClean="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2/7/2017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2/7/2017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2/7/2017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2/7/2017</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2/7/2017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2/7/2017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2/7/2017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2/7/2017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2/7/2017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2/7/2017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2/7/2017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2/7/2017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2/7/2017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2/7/2017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2/7/2017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2/7/2017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2/7/2017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2/7/2017</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2/7/2017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2/7/2017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42844" y="6443418"/>
            <a:ext cx="8715404" cy="414606"/>
          </a:xfrm>
        </p:spPr>
        <p:txBody>
          <a:bodyPr>
            <a:noAutofit/>
          </a:bodyPr>
          <a:lstStyle/>
          <a:p>
            <a:r>
              <a:rPr lang="en-GB" sz="1800" dirty="0" smtClean="0"/>
              <a:t>William Stallings,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5072074"/>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857620" y="5214950"/>
            <a:ext cx="5124455" cy="838200"/>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smtClean="0">
                <a:ln>
                  <a:noFill/>
                </a:ln>
                <a:solidFill>
                  <a:srgbClr val="002060"/>
                </a:solidFill>
                <a:effectLst/>
                <a:uLnTx/>
                <a:uFillTx/>
                <a:latin typeface="+mn-lt"/>
                <a:ea typeface="+mn-ea"/>
                <a:cs typeface="+mn-cs"/>
              </a:rPr>
              <a:t>Internal Memory</a:t>
            </a:r>
            <a:endParaRPr kumimoji="0" lang="en-US" sz="44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285728"/>
            <a:ext cx="7556313" cy="676260"/>
          </a:xfrm>
        </p:spPr>
        <p:txBody>
          <a:bodyPr/>
          <a:lstStyle/>
          <a:p>
            <a:r>
              <a:rPr lang="en-US" dirty="0" smtClean="0">
                <a:effectLst>
                  <a:outerShdw blurRad="38100" dist="38100" dir="2700000" algn="tl">
                    <a:srgbClr val="000000">
                      <a:alpha val="43137"/>
                    </a:srgbClr>
                  </a:outerShdw>
                </a:effectLst>
              </a:rPr>
              <a:t>Read Only Memory (ROM)</a:t>
            </a:r>
            <a:endParaRPr lang="en-US" dirty="0">
              <a:effectLst>
                <a:outerShdw blurRad="38100" dist="38100" dir="2700000" algn="tl">
                  <a:srgbClr val="000000">
                    <a:alpha val="43137"/>
                  </a:srgbClr>
                </a:outerShdw>
              </a:effectLst>
            </a:endParaRPr>
          </a:p>
        </p:txBody>
      </p:sp>
      <p:sp>
        <p:nvSpPr>
          <p:cNvPr id="68613" name="Rectangle 5"/>
          <p:cNvSpPr>
            <a:spLocks noGrp="1" noChangeArrowheads="1"/>
          </p:cNvSpPr>
          <p:nvPr>
            <p:ph idx="1"/>
          </p:nvPr>
        </p:nvSpPr>
        <p:spPr>
          <a:xfrm>
            <a:off x="498474" y="1142984"/>
            <a:ext cx="7556313" cy="4800600"/>
          </a:xfrm>
        </p:spPr>
        <p:txBody>
          <a:bodyPr>
            <a:noAutofit/>
          </a:bodyPr>
          <a:lstStyle/>
          <a:p>
            <a:r>
              <a:rPr lang="en-US" sz="2400" dirty="0" smtClean="0">
                <a:solidFill>
                  <a:srgbClr val="002060"/>
                </a:solidFill>
              </a:rPr>
              <a:t>Contains a permanent pattern of data that cannot be  changed or added to</a:t>
            </a:r>
          </a:p>
          <a:p>
            <a:r>
              <a:rPr lang="en-US" sz="2400" dirty="0" smtClean="0">
                <a:solidFill>
                  <a:srgbClr val="002060"/>
                </a:solidFill>
              </a:rPr>
              <a:t>No power source is required to maintain the bit values in memory</a:t>
            </a:r>
          </a:p>
          <a:p>
            <a:r>
              <a:rPr lang="en-US" sz="2400" dirty="0" smtClean="0">
                <a:solidFill>
                  <a:srgbClr val="002060"/>
                </a:solidFill>
              </a:rPr>
              <a:t>Data or program is permanently in main memory and never needs to be loaded from a secondary storage device</a:t>
            </a:r>
          </a:p>
          <a:p>
            <a:r>
              <a:rPr lang="en-US" sz="2400" dirty="0" smtClean="0">
                <a:solidFill>
                  <a:srgbClr val="002060"/>
                </a:solidFill>
              </a:rPr>
              <a:t>Data is actually wired into the chip as part of the fabrication process</a:t>
            </a:r>
          </a:p>
          <a:p>
            <a:pPr lvl="1"/>
            <a:r>
              <a:rPr lang="en-US" sz="2000" dirty="0" smtClean="0">
                <a:solidFill>
                  <a:srgbClr val="FF0000"/>
                </a:solidFill>
              </a:rPr>
              <a:t>Disadvantages of this:</a:t>
            </a:r>
          </a:p>
          <a:p>
            <a:pPr lvl="2"/>
            <a:r>
              <a:rPr lang="en-US" sz="2000" dirty="0" smtClean="0">
                <a:solidFill>
                  <a:srgbClr val="FF0000"/>
                </a:solidFill>
              </a:rPr>
              <a:t>No room for error, if one bit is wrong the whole batch of ROMs must be thrown out </a:t>
            </a:r>
            <a:r>
              <a:rPr lang="en-US" sz="2000" i="1" dirty="0" smtClean="0">
                <a:solidFill>
                  <a:srgbClr val="FF0000"/>
                </a:solidFill>
              </a:rPr>
              <a:t>(</a:t>
            </a:r>
            <a:r>
              <a:rPr lang="en-US" sz="2000" i="1" dirty="0" err="1" smtClean="0">
                <a:solidFill>
                  <a:srgbClr val="FF0000"/>
                </a:solidFill>
              </a:rPr>
              <a:t>Không</a:t>
            </a:r>
            <a:r>
              <a:rPr lang="en-US" sz="2000" i="1" dirty="0" smtClean="0">
                <a:solidFill>
                  <a:srgbClr val="FF0000"/>
                </a:solidFill>
              </a:rPr>
              <a:t> </a:t>
            </a:r>
            <a:r>
              <a:rPr lang="en-US" sz="2000" i="1" dirty="0" err="1" smtClean="0">
                <a:solidFill>
                  <a:srgbClr val="FF0000"/>
                </a:solidFill>
              </a:rPr>
              <a:t>chấp</a:t>
            </a:r>
            <a:r>
              <a:rPr lang="en-US" sz="2000" i="1" dirty="0" smtClean="0">
                <a:solidFill>
                  <a:srgbClr val="FF0000"/>
                </a:solidFill>
              </a:rPr>
              <a:t> </a:t>
            </a:r>
            <a:r>
              <a:rPr lang="en-US" sz="2000" i="1" dirty="0" err="1" smtClean="0">
                <a:solidFill>
                  <a:srgbClr val="FF0000"/>
                </a:solidFill>
              </a:rPr>
              <a:t>nhận</a:t>
            </a:r>
            <a:r>
              <a:rPr lang="en-US" sz="2000" i="1" dirty="0" smtClean="0">
                <a:solidFill>
                  <a:srgbClr val="FF0000"/>
                </a:solidFill>
              </a:rPr>
              <a:t> </a:t>
            </a:r>
            <a:r>
              <a:rPr lang="en-US" sz="2000" i="1" dirty="0" err="1" smtClean="0">
                <a:solidFill>
                  <a:srgbClr val="FF0000"/>
                </a:solidFill>
              </a:rPr>
              <a:t>lỗi</a:t>
            </a:r>
            <a:r>
              <a:rPr lang="en-US" sz="2000" i="1" dirty="0" smtClean="0">
                <a:solidFill>
                  <a:srgbClr val="FF0000"/>
                </a:solidFill>
              </a:rPr>
              <a:t>)</a:t>
            </a:r>
            <a:endParaRPr lang="en-US" sz="2000" dirty="0" smtClean="0">
              <a:solidFill>
                <a:srgbClr val="FF0000"/>
              </a:solidFill>
            </a:endParaRPr>
          </a:p>
          <a:p>
            <a:pPr lvl="2"/>
            <a:r>
              <a:rPr lang="en-US" sz="2000" dirty="0" smtClean="0">
                <a:solidFill>
                  <a:srgbClr val="FF0000"/>
                </a:solidFill>
              </a:rPr>
              <a:t>Data insertion step includes a relatively large fixed cost</a:t>
            </a:r>
          </a:p>
          <a:p>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Programmable ROM (PROM)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144963"/>
          </a:xfrm>
        </p:spPr>
        <p:txBody>
          <a:bodyPr>
            <a:noAutofit/>
          </a:bodyPr>
          <a:lstStyle/>
          <a:p>
            <a:r>
              <a:rPr lang="en-US" sz="2400" dirty="0" smtClean="0">
                <a:solidFill>
                  <a:srgbClr val="002060"/>
                </a:solidFill>
              </a:rPr>
              <a:t>Less expensive alternative</a:t>
            </a:r>
          </a:p>
          <a:p>
            <a:r>
              <a:rPr lang="en-US" sz="2400" dirty="0" smtClean="0">
                <a:solidFill>
                  <a:srgbClr val="002060"/>
                </a:solidFill>
              </a:rPr>
              <a:t>Nonvolatile and may be written into only once</a:t>
            </a:r>
          </a:p>
          <a:p>
            <a:r>
              <a:rPr lang="en-US" sz="2400" dirty="0" smtClean="0">
                <a:solidFill>
                  <a:srgbClr val="002060"/>
                </a:solidFill>
              </a:rPr>
              <a:t>Writing process is performed electrically and may be performed by supplier or customer at a time later than the original chip fabrication</a:t>
            </a:r>
          </a:p>
          <a:p>
            <a:r>
              <a:rPr lang="en-US" sz="2400" dirty="0" smtClean="0">
                <a:solidFill>
                  <a:srgbClr val="002060"/>
                </a:solidFill>
              </a:rPr>
              <a:t>Special equipment is required for the writing process</a:t>
            </a:r>
          </a:p>
          <a:p>
            <a:r>
              <a:rPr lang="en-US" sz="2400" dirty="0" smtClean="0">
                <a:solidFill>
                  <a:srgbClr val="002060"/>
                </a:solidFill>
              </a:rPr>
              <a:t>Provides flexibility and convenience</a:t>
            </a:r>
          </a:p>
          <a:p>
            <a:r>
              <a:rPr lang="en-US" sz="2400" dirty="0" smtClean="0">
                <a:solidFill>
                  <a:srgbClr val="002060"/>
                </a:solidFill>
              </a:rPr>
              <a:t>Attractive for high volume production runs </a:t>
            </a:r>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9144000" cy="995362"/>
          </a:xfrm>
        </p:spPr>
        <p:txBody>
          <a:bodyPr/>
          <a:lstStyle/>
          <a:p>
            <a:pPr algn="ctr"/>
            <a:r>
              <a:rPr lang="en-US" sz="4000" dirty="0" smtClean="0">
                <a:effectLst>
                  <a:outerShdw blurRad="38100" dist="38100" dir="2700000" algn="tl">
                    <a:srgbClr val="000000">
                      <a:alpha val="43137"/>
                    </a:srgbClr>
                  </a:outerShdw>
                </a:effectLst>
                <a:latin typeface="+mn-lt"/>
              </a:rPr>
              <a:t>Read-Mostly Memory</a:t>
            </a:r>
            <a:endParaRPr lang="en-US" sz="4000" dirty="0">
              <a:effectLst>
                <a:outerShdw blurRad="38100" dist="38100" dir="2700000" algn="tl">
                  <a:srgbClr val="000000">
                    <a:alpha val="43137"/>
                  </a:srgbClr>
                </a:outerShdw>
              </a:effectLst>
              <a:latin typeface="+mn-lt"/>
            </a:endParaRPr>
          </a:p>
        </p:txBody>
      </p:sp>
      <p:graphicFrame>
        <p:nvGraphicFramePr>
          <p:cNvPr id="30" name="Content Placeholder 29"/>
          <p:cNvGraphicFramePr>
            <a:graphicFrameLocks noGrp="1"/>
          </p:cNvGraphicFramePr>
          <p:nvPr>
            <p:ph idx="4294967295"/>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304800"/>
            <a:ext cx="7556500" cy="811212"/>
          </a:xfrm>
        </p:spPr>
        <p:txBody>
          <a:bodyPr/>
          <a:lstStyle/>
          <a:p>
            <a:r>
              <a:rPr lang="en-US" dirty="0">
                <a:effectLst>
                  <a:outerShdw blurRad="38100" dist="38100" dir="2700000" algn="tl">
                    <a:srgbClr val="000000">
                      <a:alpha val="43137"/>
                    </a:srgbClr>
                  </a:outerShdw>
                </a:effectLst>
              </a:rPr>
              <a:t>Typical 16 Mb DRAM (4M x 4)</a:t>
            </a:r>
          </a:p>
        </p:txBody>
      </p:sp>
      <p:pic>
        <p:nvPicPr>
          <p:cNvPr id="6146" name="Picture 2"/>
          <p:cNvPicPr>
            <a:picLocks noChangeAspect="1" noChangeArrowheads="1"/>
          </p:cNvPicPr>
          <p:nvPr/>
        </p:nvPicPr>
        <p:blipFill>
          <a:blip r:embed="rId3"/>
          <a:srcRect/>
          <a:stretch>
            <a:fillRect/>
          </a:stretch>
        </p:blipFill>
        <p:spPr bwMode="auto">
          <a:xfrm>
            <a:off x="322682" y="1142984"/>
            <a:ext cx="8498638" cy="5495998"/>
          </a:xfrm>
          <a:prstGeom prst="rect">
            <a:avLst/>
          </a:prstGeom>
          <a:noFill/>
          <a:ln w="9525">
            <a:noFill/>
            <a:miter lim="800000"/>
            <a:headEnd/>
            <a:tailEnd/>
          </a:ln>
          <a:effectLst/>
        </p:spPr>
      </p:pic>
      <p:sp>
        <p:nvSpPr>
          <p:cNvPr id="5" name="Rectangle 4"/>
          <p:cNvSpPr/>
          <p:nvPr/>
        </p:nvSpPr>
        <p:spPr>
          <a:xfrm>
            <a:off x="0" y="3929066"/>
            <a:ext cx="1285852"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Address lines</a:t>
            </a:r>
            <a:endParaRPr lang="en-US" sz="1200" b="1" dirty="0">
              <a:solidFill>
                <a:srgbClr val="002060"/>
              </a:solidFill>
            </a:endParaRPr>
          </a:p>
        </p:txBody>
      </p:sp>
      <p:sp>
        <p:nvSpPr>
          <p:cNvPr id="6" name="Rectangle 5"/>
          <p:cNvSpPr/>
          <p:nvPr/>
        </p:nvSpPr>
        <p:spPr>
          <a:xfrm>
            <a:off x="8072462" y="4786322"/>
            <a:ext cx="1071538"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Data lines</a:t>
            </a:r>
            <a:endParaRPr lang="en-US" sz="1200" b="1" dirty="0">
              <a:solidFill>
                <a:srgbClr val="002060"/>
              </a:solidFill>
            </a:endParaRPr>
          </a:p>
        </p:txBody>
      </p:sp>
      <p:sp>
        <p:nvSpPr>
          <p:cNvPr id="7" name="Rectangle 6"/>
          <p:cNvSpPr/>
          <p:nvPr/>
        </p:nvSpPr>
        <p:spPr>
          <a:xfrm>
            <a:off x="0" y="1643050"/>
            <a:ext cx="3714776" cy="64294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smtClean="0">
                <a:solidFill>
                  <a:srgbClr val="002060"/>
                </a:solidFill>
              </a:rPr>
              <a:t>MUl</a:t>
            </a:r>
            <a:r>
              <a:rPr lang="en-US" sz="1200" b="1" dirty="0" smtClean="0">
                <a:solidFill>
                  <a:srgbClr val="002060"/>
                </a:solidFill>
              </a:rPr>
              <a:t>tiple</a:t>
            </a:r>
            <a:r>
              <a:rPr lang="en-US" sz="1200" b="1" u="sng" dirty="0" smtClean="0">
                <a:solidFill>
                  <a:srgbClr val="002060"/>
                </a:solidFill>
              </a:rPr>
              <a:t>X</a:t>
            </a:r>
            <a:r>
              <a:rPr lang="en-US" sz="1200" b="1" dirty="0" smtClean="0">
                <a:solidFill>
                  <a:srgbClr val="002060"/>
                </a:solidFill>
              </a:rPr>
              <a:t>er </a:t>
            </a:r>
            <a:r>
              <a:rPr lang="en-US" sz="1200" dirty="0" smtClean="0">
                <a:solidFill>
                  <a:srgbClr val="002060"/>
                </a:solidFill>
              </a:rPr>
              <a:t>is a device that selects one of several  input signals and forwards the selected input into a single line</a:t>
            </a:r>
            <a:endParaRPr lang="en-US" sz="1200" b="1" dirty="0">
              <a:solidFill>
                <a:srgbClr val="002060"/>
              </a:solidFill>
            </a:endParaRPr>
          </a:p>
        </p:txBody>
      </p:sp>
      <p:sp>
        <p:nvSpPr>
          <p:cNvPr id="3" name="Hình Bầu dục 2"/>
          <p:cNvSpPr/>
          <p:nvPr/>
        </p:nvSpPr>
        <p:spPr>
          <a:xfrm>
            <a:off x="5868144" y="4293096"/>
            <a:ext cx="216024" cy="28803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9144000" cy="1116012"/>
          </a:xfrm>
        </p:spPr>
        <p:txBody>
          <a:bodyPr/>
          <a:lstStyle/>
          <a:p>
            <a:pPr algn="ctr"/>
            <a:r>
              <a:rPr lang="en-GB" dirty="0" smtClean="0">
                <a:effectLst>
                  <a:outerShdw blurRad="38100" dist="38100" dir="2700000" algn="tl">
                    <a:srgbClr val="000000">
                      <a:alpha val="43137"/>
                    </a:srgbClr>
                  </a:outerShdw>
                </a:effectLst>
              </a:rPr>
              <a:t>Chip Packaging</a:t>
            </a:r>
            <a:endParaRPr lang="en-GB"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785786" y="964930"/>
            <a:ext cx="7572428" cy="553590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latin typeface="+mn-lt"/>
              </a:rPr>
              <a:t>Figure 5.5</a:t>
            </a:r>
            <a:endParaRPr lang="en-US" dirty="0">
              <a:solidFill>
                <a:schemeClr val="tx2"/>
              </a:solidFill>
              <a:effectLst>
                <a:outerShdw blurRad="38100" dist="38100" dir="2700000" algn="tl">
                  <a:srgbClr val="000000">
                    <a:alpha val="43137"/>
                  </a:srgbClr>
                </a:outerShdw>
              </a:effectLst>
              <a:latin typeface="+mn-lt"/>
            </a:endParaRP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latin typeface="+mn-lt"/>
              </a:rPr>
              <a:t>256-KByte </a:t>
            </a:r>
          </a:p>
          <a:p>
            <a:pPr algn="ctr"/>
            <a:r>
              <a:rPr lang="en-US" dirty="0" smtClean="0">
                <a:solidFill>
                  <a:schemeClr val="bg1"/>
                </a:solidFill>
                <a:effectLst>
                  <a:outerShdw blurRad="38100" dist="38100" dir="2700000" algn="tl">
                    <a:srgbClr val="000000">
                      <a:alpha val="43137"/>
                    </a:srgbClr>
                  </a:outerShdw>
                </a:effectLst>
                <a:latin typeface="+mn-lt"/>
              </a:rPr>
              <a:t>Memory </a:t>
            </a:r>
          </a:p>
          <a:p>
            <a:pPr algn="ctr"/>
            <a:r>
              <a:rPr lang="en-US" dirty="0" smtClean="0">
                <a:solidFill>
                  <a:schemeClr val="bg1"/>
                </a:solidFill>
                <a:effectLst>
                  <a:outerShdw blurRad="38100" dist="38100" dir="2700000" algn="tl">
                    <a:srgbClr val="000000">
                      <a:alpha val="43137"/>
                    </a:srgbClr>
                  </a:outerShdw>
                </a:effectLst>
                <a:latin typeface="+mn-lt"/>
              </a:rPr>
              <a:t>Organization</a:t>
            </a:r>
            <a:endParaRPr lang="en-US" dirty="0">
              <a:solidFill>
                <a:schemeClr val="bg1"/>
              </a:solidFill>
              <a:effectLst>
                <a:outerShdw blurRad="38100" dist="38100" dir="2700000" algn="tl">
                  <a:srgbClr val="000000">
                    <a:alpha val="43137"/>
                  </a:srgbClr>
                </a:outerShdw>
              </a:effectLst>
              <a:latin typeface="+mn-lt"/>
            </a:endParaRP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pic>
        <p:nvPicPr>
          <p:cNvPr id="8194" name="Picture 2"/>
          <p:cNvPicPr>
            <a:picLocks noChangeAspect="1" noChangeArrowheads="1"/>
          </p:cNvPicPr>
          <p:nvPr/>
        </p:nvPicPr>
        <p:blipFill>
          <a:blip r:embed="rId3"/>
          <a:srcRect/>
          <a:stretch>
            <a:fillRect/>
          </a:stretch>
        </p:blipFill>
        <p:spPr bwMode="auto">
          <a:xfrm>
            <a:off x="357158" y="338082"/>
            <a:ext cx="6162752" cy="6162752"/>
          </a:xfrm>
          <a:prstGeom prst="rect">
            <a:avLst/>
          </a:prstGeom>
          <a:noFill/>
          <a:ln w="9525">
            <a:noFill/>
            <a:miter lim="800000"/>
            <a:headEnd/>
            <a:tailEnd/>
          </a:ln>
          <a:effectLst/>
        </p:spPr>
      </p:pic>
      <p:sp>
        <p:nvSpPr>
          <p:cNvPr id="6" name="TextBox 5"/>
          <p:cNvSpPr txBox="1"/>
          <p:nvPr/>
        </p:nvSpPr>
        <p:spPr>
          <a:xfrm>
            <a:off x="5572132" y="4573984"/>
            <a:ext cx="3286148" cy="1569660"/>
          </a:xfrm>
          <a:prstGeom prst="rect">
            <a:avLst/>
          </a:prstGeom>
          <a:noFill/>
        </p:spPr>
        <p:txBody>
          <a:bodyPr wrap="square" rtlCol="0">
            <a:spAutoFit/>
          </a:bodyPr>
          <a:lstStyle/>
          <a:p>
            <a:r>
              <a:rPr lang="en-US" smtClean="0"/>
              <a:t>1chip: 512*512= 2</a:t>
            </a:r>
            <a:r>
              <a:rPr lang="en-US" baseline="30000" smtClean="0"/>
              <a:t>18</a:t>
            </a:r>
            <a:r>
              <a:rPr lang="en-US" smtClean="0"/>
              <a:t> bits  </a:t>
            </a:r>
          </a:p>
          <a:p>
            <a:r>
              <a:rPr lang="en-US" smtClean="0"/>
              <a:t>                         =256kb</a:t>
            </a:r>
          </a:p>
          <a:p>
            <a:r>
              <a:rPr lang="en-US" smtClean="0"/>
              <a:t>8 chips </a:t>
            </a:r>
            <a:r>
              <a:rPr lang="en-US" smtClean="0">
                <a:sym typeface="Wingdings" pitchFamily="2" charset="2"/>
              </a:rPr>
              <a:t> 256KB</a:t>
            </a:r>
          </a:p>
          <a:p>
            <a:r>
              <a:rPr lang="en-US" smtClean="0">
                <a:sym typeface="Wingdings" pitchFamily="2" charset="2"/>
              </a:rPr>
              <a:t>( 8bits/word)</a:t>
            </a:r>
            <a:endParaRPr lang="en-US"/>
          </a:p>
        </p:txBody>
      </p:sp>
      <p:sp>
        <p:nvSpPr>
          <p:cNvPr id="9" name="Rectangle 8"/>
          <p:cNvSpPr/>
          <p:nvPr/>
        </p:nvSpPr>
        <p:spPr>
          <a:xfrm>
            <a:off x="1285852" y="285728"/>
            <a:ext cx="64294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MAR</a:t>
            </a:r>
            <a:endParaRPr lang="en-US" sz="1600"/>
          </a:p>
        </p:txBody>
      </p:sp>
      <p:cxnSp>
        <p:nvCxnSpPr>
          <p:cNvPr id="12" name="Straight Arrow Connector 11"/>
          <p:cNvCxnSpPr>
            <a:stCxn id="9" idx="2"/>
          </p:cNvCxnSpPr>
          <p:nvPr/>
        </p:nvCxnSpPr>
        <p:spPr>
          <a:xfrm rot="5400000">
            <a:off x="1339431" y="732216"/>
            <a:ext cx="357190" cy="178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142852"/>
            <a:ext cx="7556500" cy="623870"/>
          </a:xfrm>
        </p:spPr>
        <p:txBody>
          <a:bodyPr/>
          <a:lstStyle/>
          <a:p>
            <a:r>
              <a:rPr lang="en-GB" dirty="0">
                <a:effectLst>
                  <a:outerShdw blurRad="38100" dist="38100" dir="2700000" algn="tl">
                    <a:srgbClr val="000000">
                      <a:alpha val="43137"/>
                    </a:srgbClr>
                  </a:outerShdw>
                </a:effectLst>
              </a:rPr>
              <a:t>1MByte Module </a:t>
            </a:r>
            <a:r>
              <a:rPr lang="en-GB" dirty="0" smtClean="0">
                <a:effectLst>
                  <a:outerShdw blurRad="38100" dist="38100" dir="2700000" algn="tl">
                    <a:srgbClr val="000000">
                      <a:alpha val="43137"/>
                    </a:srgbClr>
                  </a:outerShdw>
                </a:effectLst>
              </a:rPr>
              <a:t>Organization</a:t>
            </a:r>
            <a:endParaRPr lang="en-GB"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780516" y="857232"/>
            <a:ext cx="7582970" cy="5000660"/>
          </a:xfrm>
          <a:prstGeom prst="rect">
            <a:avLst/>
          </a:prstGeom>
          <a:noFill/>
          <a:ln w="9525">
            <a:noFill/>
            <a:miter lim="800000"/>
            <a:headEnd/>
            <a:tailEnd/>
          </a:ln>
          <a:effectLst/>
        </p:spPr>
      </p:pic>
      <p:sp>
        <p:nvSpPr>
          <p:cNvPr id="5" name="Rectangle 4"/>
          <p:cNvSpPr/>
          <p:nvPr/>
        </p:nvSpPr>
        <p:spPr>
          <a:xfrm>
            <a:off x="285720" y="6072206"/>
            <a:ext cx="8358246" cy="400110"/>
          </a:xfrm>
          <a:prstGeom prst="rect">
            <a:avLst/>
          </a:prstGeom>
        </p:spPr>
        <p:txBody>
          <a:bodyPr wrap="square">
            <a:spAutoFit/>
          </a:bodyPr>
          <a:lstStyle/>
          <a:p>
            <a:r>
              <a:rPr kumimoji="1" lang="en-US" sz="2000" smtClean="0"/>
              <a:t>E: enable, signal permits the chip operating or not </a:t>
            </a:r>
            <a:endParaRPr lang="en-US" sz="2000"/>
          </a:p>
        </p:txBody>
      </p:sp>
      <p:sp>
        <p:nvSpPr>
          <p:cNvPr id="6" name="Rectangle 5"/>
          <p:cNvSpPr/>
          <p:nvPr/>
        </p:nvSpPr>
        <p:spPr>
          <a:xfrm>
            <a:off x="0" y="2714620"/>
            <a:ext cx="1214414" cy="307777"/>
          </a:xfrm>
          <a:prstGeom prst="rect">
            <a:avLst/>
          </a:prstGeom>
          <a:solidFill>
            <a:srgbClr val="92D050"/>
          </a:solidFill>
        </p:spPr>
        <p:txBody>
          <a:bodyPr wrap="square">
            <a:spAutoFit/>
          </a:bodyPr>
          <a:lstStyle/>
          <a:p>
            <a:pPr algn="ctr"/>
            <a:r>
              <a:rPr kumimoji="1" lang="en-US" sz="1400" smtClean="0"/>
              <a:t>Select row </a:t>
            </a:r>
            <a:endParaRPr lang="en-US" sz="1400"/>
          </a:p>
        </p:txBody>
      </p:sp>
      <p:sp>
        <p:nvSpPr>
          <p:cNvPr id="7" name="Rectangle 6"/>
          <p:cNvSpPr/>
          <p:nvPr/>
        </p:nvSpPr>
        <p:spPr>
          <a:xfrm>
            <a:off x="-32" y="1928802"/>
            <a:ext cx="1214446" cy="307777"/>
          </a:xfrm>
          <a:prstGeom prst="rect">
            <a:avLst/>
          </a:prstGeom>
          <a:solidFill>
            <a:srgbClr val="92D050"/>
          </a:solidFill>
        </p:spPr>
        <p:txBody>
          <a:bodyPr wrap="square">
            <a:spAutoFit/>
          </a:bodyPr>
          <a:lstStyle/>
          <a:p>
            <a:pPr algn="ctr"/>
            <a:r>
              <a:rPr kumimoji="1" lang="en-US" sz="1400" smtClean="0"/>
              <a:t>Select column</a:t>
            </a:r>
            <a:endParaRPr lang="en-US" sz="1400"/>
          </a:p>
        </p:txBody>
      </p:sp>
      <p:sp>
        <p:nvSpPr>
          <p:cNvPr id="8" name="Rectangle 7"/>
          <p:cNvSpPr/>
          <p:nvPr/>
        </p:nvSpPr>
        <p:spPr>
          <a:xfrm>
            <a:off x="0" y="3214686"/>
            <a:ext cx="1214414" cy="307777"/>
          </a:xfrm>
          <a:prstGeom prst="rect">
            <a:avLst/>
          </a:prstGeom>
          <a:solidFill>
            <a:srgbClr val="92D050"/>
          </a:solidFill>
        </p:spPr>
        <p:txBody>
          <a:bodyPr wrap="square">
            <a:spAutoFit/>
          </a:bodyPr>
          <a:lstStyle/>
          <a:p>
            <a:pPr algn="ctr"/>
            <a:r>
              <a:rPr kumimoji="1" lang="en-US" sz="1400" smtClean="0"/>
              <a:t>Enable</a:t>
            </a:r>
            <a:endParaRPr lang="en-US" sz="1400"/>
          </a:p>
        </p:txBody>
      </p:sp>
      <p:sp>
        <p:nvSpPr>
          <p:cNvPr id="9" name="Rectangle 8"/>
          <p:cNvSpPr/>
          <p:nvPr/>
        </p:nvSpPr>
        <p:spPr>
          <a:xfrm>
            <a:off x="8286776" y="2928934"/>
            <a:ext cx="714348" cy="523220"/>
          </a:xfrm>
          <a:prstGeom prst="rect">
            <a:avLst/>
          </a:prstGeom>
          <a:solidFill>
            <a:srgbClr val="92D050"/>
          </a:solidFill>
        </p:spPr>
        <p:txBody>
          <a:bodyPr wrap="square">
            <a:spAutoFit/>
          </a:bodyPr>
          <a:lstStyle/>
          <a:p>
            <a:pPr algn="ctr"/>
            <a:r>
              <a:rPr kumimoji="1" lang="en-US" sz="1400" smtClean="0"/>
              <a:t>Data buffer</a:t>
            </a:r>
            <a:endParaRPr lang="en-US" sz="140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Memory</a:t>
            </a:r>
          </a:p>
        </p:txBody>
      </p:sp>
      <p:graphicFrame>
        <p:nvGraphicFramePr>
          <p:cNvPr id="10" name="Content Placeholder 9"/>
          <p:cNvGraphicFramePr>
            <a:graphicFrameLocks noGrp="1"/>
          </p:cNvGraphicFramePr>
          <p:nvPr>
            <p:ph idx="4294967295"/>
          </p:nvPr>
        </p:nvGraphicFramePr>
        <p:xfrm>
          <a:off x="-609600" y="228600"/>
          <a:ext cx="97536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ram-11_3"/>
          <p:cNvPicPr>
            <a:picLocks noChangeAspect="1" noChangeArrowheads="1"/>
          </p:cNvPicPr>
          <p:nvPr/>
        </p:nvPicPr>
        <p:blipFill>
          <a:blip r:embed="rId8"/>
          <a:srcRect/>
          <a:stretch>
            <a:fillRect/>
          </a:stretch>
        </p:blipFill>
        <p:spPr bwMode="auto">
          <a:xfrm>
            <a:off x="0" y="4198090"/>
            <a:ext cx="3546546" cy="26599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14290"/>
            <a:ext cx="7556313" cy="752460"/>
          </a:xfrm>
        </p:spPr>
        <p:txBody>
          <a:bodyPr/>
          <a:lstStyle/>
          <a:p>
            <a:r>
              <a:rPr lang="en-US" dirty="0" smtClean="0">
                <a:effectLst>
                  <a:outerShdw blurRad="38100" dist="38100" dir="2700000" algn="tl">
                    <a:srgbClr val="000000">
                      <a:alpha val="43137"/>
                    </a:srgbClr>
                  </a:outerShdw>
                </a:effectLst>
              </a:rPr>
              <a:t>5.2- Error </a:t>
            </a:r>
            <a:r>
              <a:rPr lang="en-US" dirty="0">
                <a:effectLst>
                  <a:outerShdw blurRad="38100" dist="38100" dir="2700000" algn="tl">
                    <a:srgbClr val="000000">
                      <a:alpha val="43137"/>
                    </a:srgbClr>
                  </a:outerShdw>
                </a:effectLst>
              </a:rPr>
              <a:t>Correction</a:t>
            </a:r>
          </a:p>
        </p:txBody>
      </p:sp>
      <p:sp>
        <p:nvSpPr>
          <p:cNvPr id="70659" name="Rectangle 3"/>
          <p:cNvSpPr>
            <a:spLocks noGrp="1" noChangeArrowheads="1"/>
          </p:cNvSpPr>
          <p:nvPr>
            <p:ph idx="1"/>
          </p:nvPr>
        </p:nvSpPr>
        <p:spPr>
          <a:xfrm>
            <a:off x="285720" y="1071546"/>
            <a:ext cx="8643998" cy="5429288"/>
          </a:xfrm>
        </p:spPr>
        <p:txBody>
          <a:bodyPr>
            <a:noAutofit/>
          </a:bodyPr>
          <a:lstStyle/>
          <a:p>
            <a:r>
              <a:rPr lang="en-US" b="1" dirty="0">
                <a:solidFill>
                  <a:srgbClr val="FF0000"/>
                </a:solidFill>
              </a:rPr>
              <a:t>Hard Failure</a:t>
            </a:r>
          </a:p>
          <a:p>
            <a:pPr lvl="1"/>
            <a:r>
              <a:rPr lang="en-US" dirty="0">
                <a:solidFill>
                  <a:srgbClr val="002060"/>
                </a:solidFill>
              </a:rPr>
              <a:t>Permanent</a:t>
            </a:r>
            <a:r>
              <a:rPr lang="en-US" dirty="0" smtClean="0">
                <a:solidFill>
                  <a:srgbClr val="002060"/>
                </a:solidFill>
              </a:rPr>
              <a:t> physical defect (khuyết tật). </a:t>
            </a:r>
          </a:p>
          <a:p>
            <a:pPr lvl="1"/>
            <a:r>
              <a:rPr lang="en-US" dirty="0" smtClean="0">
                <a:solidFill>
                  <a:srgbClr val="002060"/>
                </a:solidFill>
              </a:rPr>
              <a:t>Memory cell or cells affected cannot reliably store data but become stuck at 0 or 1 or switch erratically between 0 and 1</a:t>
            </a:r>
          </a:p>
          <a:p>
            <a:pPr lvl="1"/>
            <a:r>
              <a:rPr lang="en-US" b="1" dirty="0" smtClean="0">
                <a:solidFill>
                  <a:srgbClr val="FF0000"/>
                </a:solidFill>
              </a:rPr>
              <a:t>Can be caused by</a:t>
            </a:r>
            <a:r>
              <a:rPr lang="en-US" b="1" dirty="0" smtClean="0">
                <a:solidFill>
                  <a:srgbClr val="002060"/>
                </a:solidFill>
              </a:rPr>
              <a:t>: </a:t>
            </a:r>
          </a:p>
          <a:p>
            <a:pPr lvl="2"/>
            <a:r>
              <a:rPr lang="en-US" dirty="0" smtClean="0">
                <a:solidFill>
                  <a:srgbClr val="002060"/>
                </a:solidFill>
              </a:rPr>
              <a:t>Harsh (khắc nghiệt) environmental abuse(sự ngược đãi)</a:t>
            </a:r>
          </a:p>
          <a:p>
            <a:pPr lvl="2"/>
            <a:r>
              <a:rPr lang="en-US" dirty="0" smtClean="0">
                <a:solidFill>
                  <a:srgbClr val="002060"/>
                </a:solidFill>
              </a:rPr>
              <a:t>Manufacturing defects</a:t>
            </a:r>
          </a:p>
          <a:p>
            <a:pPr lvl="2"/>
            <a:r>
              <a:rPr lang="en-US" dirty="0" smtClean="0">
                <a:solidFill>
                  <a:srgbClr val="002060"/>
                </a:solidFill>
              </a:rPr>
              <a:t>Wear (hao mòn)</a:t>
            </a:r>
          </a:p>
          <a:p>
            <a:r>
              <a:rPr lang="en-US" b="1" dirty="0">
                <a:solidFill>
                  <a:srgbClr val="0000CC"/>
                </a:solidFill>
              </a:rPr>
              <a:t>Soft Error</a:t>
            </a:r>
          </a:p>
          <a:p>
            <a:pPr lvl="1"/>
            <a:r>
              <a:rPr lang="en-US" dirty="0">
                <a:solidFill>
                  <a:srgbClr val="002060"/>
                </a:solidFill>
              </a:rPr>
              <a:t>Random, non-</a:t>
            </a:r>
            <a:r>
              <a:rPr lang="en-US" dirty="0" smtClean="0">
                <a:solidFill>
                  <a:srgbClr val="002060"/>
                </a:solidFill>
              </a:rPr>
              <a:t>destructive event that alters the contents of one or more memory cells </a:t>
            </a:r>
          </a:p>
          <a:p>
            <a:pPr lvl="1"/>
            <a:r>
              <a:rPr lang="en-US" dirty="0">
                <a:solidFill>
                  <a:srgbClr val="002060"/>
                </a:solidFill>
              </a:rPr>
              <a:t>No permanent damage to </a:t>
            </a:r>
            <a:r>
              <a:rPr lang="en-US" dirty="0" smtClean="0">
                <a:solidFill>
                  <a:srgbClr val="002060"/>
                </a:solidFill>
              </a:rPr>
              <a:t>memory</a:t>
            </a:r>
          </a:p>
          <a:p>
            <a:pPr lvl="1"/>
            <a:r>
              <a:rPr lang="en-US" b="1" dirty="0" smtClean="0">
                <a:solidFill>
                  <a:srgbClr val="0000CC"/>
                </a:solidFill>
              </a:rPr>
              <a:t>Can be caused by</a:t>
            </a:r>
            <a:r>
              <a:rPr lang="en-US" dirty="0" smtClean="0">
                <a:solidFill>
                  <a:srgbClr val="002060"/>
                </a:solidFill>
              </a:rPr>
              <a:t>: </a:t>
            </a:r>
          </a:p>
          <a:p>
            <a:pPr lvl="2"/>
            <a:r>
              <a:rPr lang="en-US" dirty="0" smtClean="0">
                <a:solidFill>
                  <a:srgbClr val="002060"/>
                </a:solidFill>
              </a:rPr>
              <a:t>Power supply problems</a:t>
            </a:r>
          </a:p>
          <a:p>
            <a:pPr lvl="2"/>
            <a:r>
              <a:rPr lang="en-US" dirty="0" smtClean="0">
                <a:solidFill>
                  <a:srgbClr val="002060"/>
                </a:solidFill>
              </a:rPr>
              <a:t>Alpha particles </a:t>
            </a:r>
          </a:p>
        </p:txBody>
      </p:sp>
      <p:sp>
        <p:nvSpPr>
          <p:cNvPr id="4" name="Rectangle 3"/>
          <p:cNvSpPr/>
          <p:nvPr/>
        </p:nvSpPr>
        <p:spPr>
          <a:xfrm>
            <a:off x="4214810" y="5357826"/>
            <a:ext cx="4572000" cy="1200329"/>
          </a:xfrm>
          <a:prstGeom prst="rect">
            <a:avLst/>
          </a:prstGeom>
          <a:solidFill>
            <a:schemeClr val="accent6">
              <a:lumMod val="75000"/>
            </a:schemeClr>
          </a:solidFill>
        </p:spPr>
        <p:txBody>
          <a:bodyPr>
            <a:spAutoFit/>
          </a:bodyPr>
          <a:lstStyle/>
          <a:p>
            <a:r>
              <a:rPr lang="en-US" sz="1800" dirty="0" smtClean="0">
                <a:solidFill>
                  <a:schemeClr val="bg1"/>
                </a:solidFill>
              </a:rPr>
              <a:t>Alpha particles: Phenomenon in which 2 protons and 2 neutrons  bound together into a particle identical to a helium nucleus (Wiki for  more details).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smtClean="0">
                <a:effectLst>
                  <a:outerShdw blurRad="38100" dist="38100" dir="2700000" algn="tl">
                    <a:srgbClr val="000000">
                      <a:alpha val="43137"/>
                    </a:srgbClr>
                  </a:outerShdw>
                </a:effectLst>
              </a:rPr>
              <a:t>Error </a:t>
            </a:r>
            <a:r>
              <a:rPr lang="en-US" dirty="0">
                <a:effectLst>
                  <a:outerShdw blurRad="38100" dist="38100" dir="2700000" algn="tl">
                    <a:srgbClr val="000000">
                      <a:alpha val="43137"/>
                    </a:srgbClr>
                  </a:outerShdw>
                </a:effectLst>
              </a:rPr>
              <a:t>Correcting </a:t>
            </a:r>
            <a:r>
              <a:rPr lang="en-US" dirty="0" smtClean="0">
                <a:effectLst>
                  <a:outerShdw blurRad="38100" dist="38100" dir="2700000" algn="tl">
                    <a:srgbClr val="000000">
                      <a:alpha val="43137"/>
                    </a:srgbClr>
                  </a:outerShdw>
                </a:effectLst>
              </a:rPr>
              <a:t>Code (ECC) </a:t>
            </a:r>
            <a:r>
              <a:rPr lang="en-US" dirty="0">
                <a:effectLst>
                  <a:outerShdw blurRad="38100" dist="38100" dir="2700000" algn="tl">
                    <a:srgbClr val="000000">
                      <a:alpha val="43137"/>
                    </a:srgbClr>
                  </a:outerShdw>
                </a:effectLst>
              </a:rPr>
              <a:t>Function</a:t>
            </a:r>
          </a:p>
        </p:txBody>
      </p:sp>
      <p:sp>
        <p:nvSpPr>
          <p:cNvPr id="8" name="Rectangle 7"/>
          <p:cNvSpPr/>
          <p:nvPr/>
        </p:nvSpPr>
        <p:spPr>
          <a:xfrm>
            <a:off x="2714612" y="2643182"/>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bits</a:t>
            </a:r>
            <a:endParaRPr lang="en-US" sz="1600" dirty="0">
              <a:solidFill>
                <a:schemeClr val="tx1"/>
              </a:solidFill>
            </a:endParaRPr>
          </a:p>
        </p:txBody>
      </p:sp>
      <p:sp>
        <p:nvSpPr>
          <p:cNvPr id="9" name="Rectangle 8"/>
          <p:cNvSpPr/>
          <p:nvPr/>
        </p:nvSpPr>
        <p:spPr>
          <a:xfrm>
            <a:off x="3500430" y="3500438"/>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solidFill>
                  <a:schemeClr val="tx1"/>
                </a:solidFill>
              </a:rPr>
              <a:t>M+K</a:t>
            </a:r>
            <a:endParaRPr lang="en-US" sz="1600" i="1" dirty="0">
              <a:solidFill>
                <a:schemeClr val="tx1"/>
              </a:solidFill>
            </a:endParaRPr>
          </a:p>
        </p:txBody>
      </p:sp>
      <p:sp>
        <p:nvSpPr>
          <p:cNvPr id="10" name="Rectangle 9"/>
          <p:cNvSpPr/>
          <p:nvPr/>
        </p:nvSpPr>
        <p:spPr>
          <a:xfrm>
            <a:off x="214282" y="4714884"/>
            <a:ext cx="8786842" cy="1938992"/>
          </a:xfrm>
          <a:prstGeom prst="rect">
            <a:avLst/>
          </a:prstGeom>
        </p:spPr>
        <p:txBody>
          <a:bodyPr wrap="square">
            <a:spAutoFit/>
          </a:bodyPr>
          <a:lstStyle/>
          <a:p>
            <a:r>
              <a:rPr kumimoji="1" lang="en-US" sz="2000" dirty="0" smtClean="0"/>
              <a:t>• No errors are detected. The fetched data bits are sent out.</a:t>
            </a:r>
          </a:p>
          <a:p>
            <a:r>
              <a:rPr kumimoji="1" lang="en-US" sz="2000" dirty="0" smtClean="0"/>
              <a:t>• An error is detected, and it is possible to correct the error. The data bits plus </a:t>
            </a:r>
            <a:r>
              <a:rPr kumimoji="1" lang="en-US" sz="2000" b="1" dirty="0" smtClean="0"/>
              <a:t>error correction </a:t>
            </a:r>
            <a:r>
              <a:rPr kumimoji="1" lang="en-US" sz="2000" dirty="0" smtClean="0"/>
              <a:t>bits are fed into a corrector, which produces a corrected set of </a:t>
            </a:r>
            <a:r>
              <a:rPr kumimoji="1" lang="en-US" sz="2000" i="1" dirty="0" smtClean="0"/>
              <a:t>M </a:t>
            </a:r>
            <a:r>
              <a:rPr kumimoji="1" lang="en-US" sz="2000" dirty="0" smtClean="0"/>
              <a:t>bits to be sent out</a:t>
            </a:r>
            <a:r>
              <a:rPr kumimoji="1" lang="en-US" sz="2000" i="1" dirty="0" smtClean="0"/>
              <a:t>.</a:t>
            </a:r>
          </a:p>
          <a:p>
            <a:r>
              <a:rPr kumimoji="1" lang="en-US" sz="2000" dirty="0" smtClean="0"/>
              <a:t>• An error is detected, but it is not possible to correct it. This condition is reported.</a:t>
            </a:r>
          </a:p>
          <a:p>
            <a:r>
              <a:rPr kumimoji="1" lang="en-US" sz="2000" i="1" dirty="0" smtClean="0"/>
              <a:t>Next slide: An example for ECC function</a:t>
            </a:r>
            <a:r>
              <a:rPr kumimoji="1" lang="en-US" sz="2000" dirty="0" smtClean="0"/>
              <a:t>.</a:t>
            </a:r>
            <a:endParaRPr lang="en-US" sz="2000" dirty="0"/>
          </a:p>
        </p:txBody>
      </p:sp>
      <p:grpSp>
        <p:nvGrpSpPr>
          <p:cNvPr id="12" name="Group 11"/>
          <p:cNvGrpSpPr/>
          <p:nvPr/>
        </p:nvGrpSpPr>
        <p:grpSpPr>
          <a:xfrm>
            <a:off x="571472" y="1071546"/>
            <a:ext cx="7996854" cy="3429024"/>
            <a:chOff x="571472" y="1071546"/>
            <a:chExt cx="7996854" cy="3429024"/>
          </a:xfrm>
        </p:grpSpPr>
        <p:pic>
          <p:nvPicPr>
            <p:cNvPr id="10243" name="Picture 3"/>
            <p:cNvPicPr>
              <a:picLocks noChangeAspect="1" noChangeArrowheads="1"/>
            </p:cNvPicPr>
            <p:nvPr/>
          </p:nvPicPr>
          <p:blipFill>
            <a:blip r:embed="rId3"/>
            <a:srcRect/>
            <a:stretch>
              <a:fillRect/>
            </a:stretch>
          </p:blipFill>
          <p:spPr bwMode="auto">
            <a:xfrm>
              <a:off x="575674" y="1071546"/>
              <a:ext cx="7992652" cy="3429024"/>
            </a:xfrm>
            <a:prstGeom prst="rect">
              <a:avLst/>
            </a:prstGeom>
            <a:noFill/>
            <a:ln w="9525">
              <a:noFill/>
              <a:miter lim="800000"/>
              <a:headEnd/>
              <a:tailEnd/>
            </a:ln>
            <a:effectLst/>
          </p:spPr>
        </p:pic>
        <p:sp>
          <p:nvSpPr>
            <p:cNvPr id="5" name="Rectangle 4"/>
            <p:cNvSpPr/>
            <p:nvPr/>
          </p:nvSpPr>
          <p:spPr>
            <a:xfrm>
              <a:off x="571472" y="3357562"/>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Write</a:t>
              </a:r>
              <a:endParaRPr lang="en-US" sz="1800" b="1" dirty="0"/>
            </a:p>
          </p:txBody>
        </p:sp>
        <p:sp>
          <p:nvSpPr>
            <p:cNvPr id="6" name="Rectangle 5"/>
            <p:cNvSpPr/>
            <p:nvPr/>
          </p:nvSpPr>
          <p:spPr>
            <a:xfrm>
              <a:off x="4857752" y="3143248"/>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Read</a:t>
              </a:r>
              <a:endParaRPr lang="en-US" sz="1800" b="1" dirty="0"/>
            </a:p>
          </p:txBody>
        </p:sp>
        <p:sp>
          <p:nvSpPr>
            <p:cNvPr id="11" name="Rectangle 10"/>
            <p:cNvSpPr/>
            <p:nvPr/>
          </p:nvSpPr>
          <p:spPr>
            <a:xfrm>
              <a:off x="5429256" y="2071678"/>
              <a:ext cx="2500330" cy="4286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No error/Correctable</a:t>
              </a:r>
              <a:endParaRPr lang="en-US" sz="1600" dirty="0">
                <a:solidFill>
                  <a:schemeClr val="tx1"/>
                </a:solidFill>
              </a:endParaRPr>
            </a:p>
          </p:txBody>
        </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498474" y="1731969"/>
            <a:ext cx="8145492" cy="4840303"/>
          </a:xfrm>
        </p:spPr>
        <p:txBody>
          <a:bodyPr>
            <a:normAutofit fontScale="85000" lnSpcReduction="20000"/>
          </a:bodyPr>
          <a:lstStyle/>
          <a:p>
            <a:r>
              <a:rPr lang="en-US" sz="3200" dirty="0" smtClean="0">
                <a:solidFill>
                  <a:srgbClr val="002060"/>
                </a:solidFill>
              </a:rPr>
              <a:t>How are main memory structured?</a:t>
            </a:r>
          </a:p>
          <a:p>
            <a:r>
              <a:rPr lang="en-US" sz="3200" dirty="0" smtClean="0">
                <a:solidFill>
                  <a:srgbClr val="002060"/>
                </a:solidFill>
              </a:rPr>
              <a:t>Whether main memory may cause errors?</a:t>
            </a:r>
          </a:p>
          <a:p>
            <a:r>
              <a:rPr lang="en-US" sz="3200" dirty="0" smtClean="0">
                <a:solidFill>
                  <a:srgbClr val="002060"/>
                </a:solidFill>
              </a:rPr>
              <a:t>How many types of memory</a:t>
            </a:r>
            <a:r>
              <a:rPr lang="en-US" sz="3200" smtClean="0">
                <a:solidFill>
                  <a:srgbClr val="002060"/>
                </a:solidFill>
              </a:rPr>
              <a:t>? </a:t>
            </a:r>
          </a:p>
          <a:p>
            <a:r>
              <a:rPr lang="en-US" sz="3200" smtClean="0">
                <a:solidFill>
                  <a:srgbClr val="002060"/>
                </a:solidFill>
              </a:rPr>
              <a:t>After studying this chapter, you should be able to: </a:t>
            </a:r>
          </a:p>
          <a:p>
            <a:pPr lvl="1"/>
            <a:r>
              <a:rPr lang="en-US" sz="3000" smtClean="0">
                <a:solidFill>
                  <a:srgbClr val="002060"/>
                </a:solidFill>
              </a:rPr>
              <a:t>Present an overview of the principle types of semiconductor main memory. </a:t>
            </a:r>
          </a:p>
          <a:p>
            <a:pPr lvl="1"/>
            <a:r>
              <a:rPr lang="en-US" sz="3000" smtClean="0">
                <a:solidFill>
                  <a:srgbClr val="002060"/>
                </a:solidFill>
              </a:rPr>
              <a:t>Understand the operation of a basic code that can detect and correct singlebit errors in 8-bit words. </a:t>
            </a:r>
          </a:p>
          <a:p>
            <a:pPr lvl="1"/>
            <a:r>
              <a:rPr lang="en-US" sz="3000" smtClean="0">
                <a:solidFill>
                  <a:srgbClr val="002060"/>
                </a:solidFill>
              </a:rPr>
              <a:t>Summarize the properties of contemporary advanced DRAM organizations.</a:t>
            </a:r>
            <a:endParaRPr lang="en-US" sz="3000" dirty="0" smtClean="0">
              <a:solidFill>
                <a:srgbClr val="002060"/>
              </a:solidFill>
            </a:endParaRPr>
          </a:p>
          <a:p>
            <a:endParaRPr lang="en-US" sz="3200" dirty="0" smtClean="0">
              <a:solidFill>
                <a:srgbClr val="002060"/>
              </a:solidFill>
            </a:endParaRPr>
          </a:p>
          <a:p>
            <a:endParaRPr lang="en-US" sz="32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smtClean="0">
                <a:effectLst>
                  <a:outerShdw blurRad="38100" dist="38100" dir="2700000" algn="tl">
                    <a:srgbClr val="000000">
                      <a:alpha val="43137"/>
                    </a:srgbClr>
                  </a:outerShdw>
                </a:effectLst>
              </a:rPr>
              <a:t>ECC Function: Examples</a:t>
            </a:r>
            <a:endParaRPr lang="en-US" dirty="0">
              <a:effectLst>
                <a:outerShdw blurRad="38100" dist="38100" dir="2700000" algn="tl">
                  <a:srgbClr val="000000">
                    <a:alpha val="43137"/>
                  </a:srgbClr>
                </a:outerShdw>
              </a:effectLst>
            </a:endParaRPr>
          </a:p>
        </p:txBody>
      </p:sp>
      <p:sp>
        <p:nvSpPr>
          <p:cNvPr id="10" name="Rectangle 9"/>
          <p:cNvSpPr/>
          <p:nvPr/>
        </p:nvSpPr>
        <p:spPr>
          <a:xfrm>
            <a:off x="214282" y="1000109"/>
            <a:ext cx="8786842" cy="4585871"/>
          </a:xfrm>
          <a:prstGeom prst="rect">
            <a:avLst/>
          </a:prstGeom>
        </p:spPr>
        <p:txBody>
          <a:bodyPr wrap="square">
            <a:spAutoFit/>
          </a:bodyPr>
          <a:lstStyle/>
          <a:p>
            <a:r>
              <a:rPr kumimoji="1" lang="en-US" smtClean="0"/>
              <a:t>• The XOR operation is ussually used in ECC functions</a:t>
            </a:r>
          </a:p>
          <a:p>
            <a:pPr>
              <a:buFont typeface="Arial" pitchFamily="34" charset="0"/>
              <a:buChar char="•"/>
            </a:pPr>
            <a:r>
              <a:rPr kumimoji="1" lang="en-US" smtClean="0"/>
              <a:t> The most simple data for checking is the original data </a:t>
            </a:r>
            <a:r>
              <a:rPr kumimoji="1" lang="en-US" smtClean="0">
                <a:sym typeface="Wingdings" pitchFamily="2" charset="2"/>
              </a:rPr>
              <a:t> A copy of original data is  written to memory . 8-bit data: 00001111, ECC data:  00001111  Memory must be increased  to double size</a:t>
            </a:r>
          </a:p>
          <a:p>
            <a:pPr>
              <a:buFont typeface="Arial" pitchFamily="34" charset="0"/>
              <a:buChar char="•"/>
            </a:pPr>
            <a:r>
              <a:rPr kumimoji="1" lang="en-US" smtClean="0">
                <a:sym typeface="Wingdings" pitchFamily="2" charset="2"/>
              </a:rPr>
              <a:t>  XORs some bits of M-bit original data to K-bit ECC will decrease memory size.</a:t>
            </a:r>
          </a:p>
          <a:p>
            <a:pPr>
              <a:buFont typeface="Arial" pitchFamily="34" charset="0"/>
              <a:buChar char="•"/>
            </a:pPr>
            <a:r>
              <a:rPr kumimoji="1" lang="en-US" smtClean="0">
                <a:sym typeface="Wingdings" pitchFamily="2" charset="2"/>
              </a:rPr>
              <a:t>Examples:</a:t>
            </a:r>
          </a:p>
          <a:p>
            <a:r>
              <a:rPr kumimoji="1" lang="en-US" smtClean="0">
                <a:sym typeface="Wingdings" pitchFamily="2" charset="2"/>
              </a:rPr>
              <a:t>  8 bits  3 bits:      </a:t>
            </a:r>
            <a:r>
              <a:rPr kumimoji="1" lang="en-US" sz="3200" b="1" u="sng" smtClean="0">
                <a:solidFill>
                  <a:srgbClr val="FF0000"/>
                </a:solidFill>
                <a:sym typeface="Wingdings" pitchFamily="2" charset="2"/>
              </a:rPr>
              <a:t>010</a:t>
            </a:r>
            <a:r>
              <a:rPr kumimoji="1" lang="en-US" sz="3200" b="1" u="sng" smtClean="0">
                <a:solidFill>
                  <a:srgbClr val="0070C0"/>
                </a:solidFill>
                <a:sym typeface="Wingdings" pitchFamily="2" charset="2"/>
              </a:rPr>
              <a:t>101</a:t>
            </a:r>
            <a:r>
              <a:rPr kumimoji="1" lang="en-US" sz="3200" b="1" u="sng" smtClean="0">
                <a:solidFill>
                  <a:srgbClr val="008000"/>
                </a:solidFill>
                <a:sym typeface="Wingdings" pitchFamily="2" charset="2"/>
              </a:rPr>
              <a:t>10</a:t>
            </a:r>
            <a:r>
              <a:rPr kumimoji="1" lang="en-US" sz="3200" smtClean="0">
                <a:sym typeface="Wingdings" pitchFamily="2" charset="2"/>
              </a:rPr>
              <a:t>   </a:t>
            </a:r>
            <a:r>
              <a:rPr kumimoji="1" lang="en-US" sz="3200" b="1" smtClean="0">
                <a:solidFill>
                  <a:srgbClr val="FF0000"/>
                </a:solidFill>
                <a:sym typeface="Wingdings" pitchFamily="2" charset="2"/>
              </a:rPr>
              <a:t>1</a:t>
            </a:r>
            <a:r>
              <a:rPr kumimoji="1" lang="en-US" sz="3200" smtClean="0">
                <a:solidFill>
                  <a:srgbClr val="0000CC"/>
                </a:solidFill>
                <a:sym typeface="Wingdings" pitchFamily="2" charset="2"/>
              </a:rPr>
              <a:t>0</a:t>
            </a:r>
            <a:r>
              <a:rPr kumimoji="1" lang="en-US" sz="3200" b="1" smtClean="0">
                <a:solidFill>
                  <a:srgbClr val="008000"/>
                </a:solidFill>
                <a:sym typeface="Wingdings" pitchFamily="2" charset="2"/>
              </a:rPr>
              <a:t>1</a:t>
            </a:r>
            <a:endParaRPr kumimoji="1" lang="en-US" b="1" smtClean="0">
              <a:solidFill>
                <a:srgbClr val="008000"/>
              </a:solidFill>
            </a:endParaRPr>
          </a:p>
          <a:p>
            <a:r>
              <a:rPr kumimoji="1" lang="en-US" smtClean="0">
                <a:sym typeface="Wingdings" pitchFamily="2" charset="2"/>
              </a:rPr>
              <a:t>  8 bits  2 bits:      </a:t>
            </a:r>
            <a:r>
              <a:rPr kumimoji="1" lang="en-US" sz="3200" b="1" u="sng" smtClean="0">
                <a:solidFill>
                  <a:srgbClr val="FF0000"/>
                </a:solidFill>
                <a:sym typeface="Wingdings" pitchFamily="2" charset="2"/>
              </a:rPr>
              <a:t>0101</a:t>
            </a:r>
            <a:r>
              <a:rPr kumimoji="1" lang="en-US" sz="3200" b="1" u="sng" smtClean="0">
                <a:solidFill>
                  <a:srgbClr val="0000CC"/>
                </a:solidFill>
                <a:sym typeface="Wingdings" pitchFamily="2" charset="2"/>
              </a:rPr>
              <a:t>0110</a:t>
            </a:r>
            <a:r>
              <a:rPr kumimoji="1" lang="en-US" sz="3200" smtClean="0">
                <a:sym typeface="Wingdings" pitchFamily="2" charset="2"/>
              </a:rPr>
              <a:t>   </a:t>
            </a:r>
            <a:r>
              <a:rPr kumimoji="1" lang="en-US" sz="3200" b="1" smtClean="0">
                <a:solidFill>
                  <a:srgbClr val="FF0000"/>
                </a:solidFill>
                <a:sym typeface="Wingdings" pitchFamily="2" charset="2"/>
              </a:rPr>
              <a:t>0</a:t>
            </a:r>
            <a:r>
              <a:rPr kumimoji="1" lang="en-US" sz="3200" b="1" smtClean="0">
                <a:solidFill>
                  <a:srgbClr val="0000CC"/>
                </a:solidFill>
                <a:sym typeface="Wingdings" pitchFamily="2" charset="2"/>
              </a:rPr>
              <a:t>0</a:t>
            </a:r>
            <a:endParaRPr kumimoji="1" lang="en-US" b="1" smtClean="0">
              <a:solidFill>
                <a:srgbClr val="008000"/>
              </a:solidFill>
            </a:endParaRPr>
          </a:p>
          <a:p>
            <a:r>
              <a:rPr kumimoji="1" lang="en-US" smtClean="0">
                <a:sym typeface="Wingdings" pitchFamily="2" charset="2"/>
              </a:rPr>
              <a:t>  8 bits  1 bits:      </a:t>
            </a:r>
            <a:r>
              <a:rPr kumimoji="1" lang="en-US" sz="3200" b="1" smtClean="0">
                <a:sym typeface="Wingdings" pitchFamily="2" charset="2"/>
              </a:rPr>
              <a:t>01010110</a:t>
            </a:r>
            <a:r>
              <a:rPr kumimoji="1" lang="en-US" sz="3200" smtClean="0">
                <a:sym typeface="Wingdings" pitchFamily="2" charset="2"/>
              </a:rPr>
              <a:t>   </a:t>
            </a:r>
            <a:r>
              <a:rPr kumimoji="1" lang="en-US" sz="3200" b="1" smtClean="0">
                <a:sym typeface="Wingdings" pitchFamily="2" charset="2"/>
              </a:rPr>
              <a:t>0</a:t>
            </a:r>
          </a:p>
          <a:p>
            <a:r>
              <a:rPr kumimoji="1" lang="en-US" b="1" smtClean="0">
                <a:sym typeface="Wingdings" pitchFamily="2" charset="2"/>
              </a:rPr>
              <a:t>- Main memory bank usually includes 9 chips. Why?</a:t>
            </a:r>
            <a:endParaRPr kumimoji="1" lang="en-US" b="1" smtClean="0"/>
          </a:p>
        </p:txBody>
      </p:sp>
      <p:pic>
        <p:nvPicPr>
          <p:cNvPr id="1027" name="Picture 3"/>
          <p:cNvPicPr>
            <a:picLocks noChangeAspect="1" noChangeArrowheads="1"/>
          </p:cNvPicPr>
          <p:nvPr/>
        </p:nvPicPr>
        <p:blipFill>
          <a:blip r:embed="rId3">
            <a:lum bright="7000" contrast="13000"/>
          </a:blip>
          <a:srcRect/>
          <a:stretch>
            <a:fillRect/>
          </a:stretch>
        </p:blipFill>
        <p:spPr bwMode="auto">
          <a:xfrm>
            <a:off x="2343114" y="5500702"/>
            <a:ext cx="4086274" cy="118849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57620" y="871100"/>
            <a:ext cx="5095936" cy="5486858"/>
          </a:xfrm>
          <a:prstGeom prst="rect">
            <a:avLst/>
          </a:prstGeom>
          <a:noFill/>
          <a:ln w="9525">
            <a:noFill/>
            <a:miter lim="800000"/>
            <a:headEnd/>
            <a:tailEnd/>
          </a:ln>
          <a:effectLst/>
        </p:spPr>
      </p:pic>
      <p:sp>
        <p:nvSpPr>
          <p:cNvPr id="22" name="Title 21"/>
          <p:cNvSpPr>
            <a:spLocks noGrp="1"/>
          </p:cNvSpPr>
          <p:nvPr>
            <p:ph type="title"/>
          </p:nvPr>
        </p:nvSpPr>
        <p:spPr>
          <a:xfrm>
            <a:off x="381000" y="357166"/>
            <a:ext cx="3255264" cy="2486020"/>
          </a:xfrm>
        </p:spPr>
        <p:txBody>
          <a:bodyPr>
            <a:normAutofit fontScale="90000"/>
          </a:bodyPr>
          <a:lstStyle/>
          <a:p>
            <a:pPr algn="ctr"/>
            <a:r>
              <a:rPr lang="en-US" sz="4000" dirty="0" smtClean="0">
                <a:solidFill>
                  <a:srgbClr val="FF0000"/>
                </a:solidFill>
                <a:effectLst>
                  <a:outerShdw blurRad="38100" dist="38100" dir="2700000" algn="tl">
                    <a:srgbClr val="000000">
                      <a:alpha val="43137"/>
                    </a:srgbClr>
                  </a:outerShdw>
                </a:effectLst>
              </a:rPr>
              <a:t>Hamming </a:t>
            </a:r>
            <a:r>
              <a:rPr lang="en-US" sz="4000" dirty="0" smtClean="0">
                <a:effectLst>
                  <a:outerShdw blurRad="38100" dist="38100" dir="2700000" algn="tl">
                    <a:srgbClr val="000000">
                      <a:alpha val="43137"/>
                    </a:srgbClr>
                  </a:outerShdw>
                </a:effectLst>
              </a:rPr>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Error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Correcting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Code</a:t>
            </a:r>
            <a:endParaRPr lang="en-US" sz="4000" dirty="0">
              <a:effectLst>
                <a:outerShdw blurRad="38100" dist="38100" dir="2700000" algn="tl">
                  <a:srgbClr val="000000">
                    <a:alpha val="43137"/>
                  </a:srgbClr>
                </a:outerShdw>
              </a:effectLst>
            </a:endParaRPr>
          </a:p>
        </p:txBody>
      </p:sp>
      <p:sp>
        <p:nvSpPr>
          <p:cNvPr id="4" name="Rectangle 3"/>
          <p:cNvSpPr/>
          <p:nvPr/>
        </p:nvSpPr>
        <p:spPr>
          <a:xfrm>
            <a:off x="428596" y="3000372"/>
            <a:ext cx="3143272" cy="830997"/>
          </a:xfrm>
          <a:prstGeom prst="rect">
            <a:avLst/>
          </a:prstGeom>
        </p:spPr>
        <p:txBody>
          <a:bodyPr wrap="square">
            <a:spAutoFit/>
          </a:bodyPr>
          <a:lstStyle/>
          <a:p>
            <a:r>
              <a:rPr kumimoji="1" lang="en-US" dirty="0" smtClean="0">
                <a:solidFill>
                  <a:schemeClr val="bg1"/>
                </a:solidFill>
              </a:rPr>
              <a:t>Richard Hamming at Bell Laboratories</a:t>
            </a:r>
            <a:endParaRPr lang="en-US" dirty="0">
              <a:solidFill>
                <a:schemeClr val="bg1"/>
              </a:solidFill>
            </a:endParaRPr>
          </a:p>
        </p:txBody>
      </p:sp>
      <p:sp>
        <p:nvSpPr>
          <p:cNvPr id="6" name="Rectangle 5"/>
          <p:cNvSpPr/>
          <p:nvPr/>
        </p:nvSpPr>
        <p:spPr>
          <a:xfrm>
            <a:off x="4357686" y="385684"/>
            <a:ext cx="1357290" cy="400110"/>
          </a:xfrm>
          <a:prstGeom prst="rect">
            <a:avLst/>
          </a:prstGeom>
          <a:solidFill>
            <a:schemeClr val="accent6">
              <a:lumMod val="20000"/>
              <a:lumOff val="80000"/>
            </a:schemeClr>
          </a:solidFill>
          <a:ln>
            <a:solidFill>
              <a:schemeClr val="tx1"/>
            </a:solidFill>
          </a:ln>
        </p:spPr>
        <p:txBody>
          <a:bodyPr wrap="square">
            <a:spAutoFit/>
          </a:bodyPr>
          <a:lstStyle/>
          <a:p>
            <a:r>
              <a:rPr kumimoji="1" lang="en-US" sz="2000" dirty="0" smtClean="0">
                <a:solidFill>
                  <a:srgbClr val="002060"/>
                </a:solidFill>
              </a:rPr>
              <a:t>Data: 4 bits</a:t>
            </a:r>
            <a:endParaRPr lang="en-US" sz="2000" dirty="0">
              <a:solidFill>
                <a:srgbClr val="002060"/>
              </a:solidFill>
            </a:endParaRPr>
          </a:p>
        </p:txBody>
      </p:sp>
      <p:sp>
        <p:nvSpPr>
          <p:cNvPr id="7" name="Rectangle 6"/>
          <p:cNvSpPr/>
          <p:nvPr/>
        </p:nvSpPr>
        <p:spPr>
          <a:xfrm>
            <a:off x="428596" y="4002480"/>
            <a:ext cx="3143272" cy="1569660"/>
          </a:xfrm>
          <a:prstGeom prst="rect">
            <a:avLst/>
          </a:prstGeom>
          <a:solidFill>
            <a:srgbClr val="99FF99"/>
          </a:solidFill>
        </p:spPr>
        <p:txBody>
          <a:bodyPr wrap="square">
            <a:spAutoFit/>
          </a:bodyPr>
          <a:lstStyle/>
          <a:p>
            <a:r>
              <a:rPr kumimoji="1" lang="en-US" b="1" dirty="0" smtClean="0">
                <a:solidFill>
                  <a:srgbClr val="FF0000"/>
                </a:solidFill>
              </a:rPr>
              <a:t>Parity bit (P) =1 if number of 1s is odd. Based on parity bit, data can be corrected.</a:t>
            </a:r>
            <a:endParaRPr lang="en-US" b="1" dirty="0">
              <a:solidFill>
                <a:srgbClr val="FF0000"/>
              </a:solidFill>
            </a:endParaRPr>
          </a:p>
        </p:txBody>
      </p:sp>
      <p:sp>
        <p:nvSpPr>
          <p:cNvPr id="9" name="Rectangle 8"/>
          <p:cNvSpPr/>
          <p:nvPr/>
        </p:nvSpPr>
        <p:spPr>
          <a:xfrm>
            <a:off x="6572264" y="5643578"/>
            <a:ext cx="928694" cy="285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0 </a:t>
            </a:r>
            <a:r>
              <a:rPr lang="en-US" sz="1800" b="1" dirty="0" smtClean="0">
                <a:sym typeface="Wingdings" pitchFamily="2" charset="2"/>
              </a:rPr>
              <a:t> 1</a:t>
            </a:r>
            <a:endParaRPr lang="en-US" sz="1800" b="1" dirty="0"/>
          </a:p>
        </p:txBody>
      </p:sp>
      <p:cxnSp>
        <p:nvCxnSpPr>
          <p:cNvPr id="14" name="Straight Arrow Connector 13"/>
          <p:cNvCxnSpPr>
            <a:endCxn id="9" idx="0"/>
          </p:cNvCxnSpPr>
          <p:nvPr/>
        </p:nvCxnSpPr>
        <p:spPr>
          <a:xfrm rot="5400000">
            <a:off x="6804439" y="5161373"/>
            <a:ext cx="714378" cy="250033"/>
          </a:xfrm>
          <a:prstGeom prst="straightConnector1">
            <a:avLst/>
          </a:prstGeom>
          <a:ln w="127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43702" y="285728"/>
            <a:ext cx="2143140" cy="338554"/>
          </a:xfrm>
          <a:prstGeom prst="rect">
            <a:avLst/>
          </a:prstGeom>
          <a:solidFill>
            <a:schemeClr val="accent6">
              <a:lumMod val="20000"/>
              <a:lumOff val="80000"/>
            </a:schemeClr>
          </a:solidFill>
        </p:spPr>
        <p:txBody>
          <a:bodyPr wrap="square" rtlCol="0">
            <a:spAutoFit/>
          </a:bodyPr>
          <a:lstStyle/>
          <a:p>
            <a:pPr algn="ctr"/>
            <a:r>
              <a:rPr lang="en-US" sz="1600" smtClean="0"/>
              <a:t>1 XOR 1 XOR 1 = 1</a:t>
            </a:r>
            <a:endParaRPr lang="en-US" sz="1600"/>
          </a:p>
        </p:txBody>
      </p:sp>
      <p:cxnSp>
        <p:nvCxnSpPr>
          <p:cNvPr id="12" name="Straight Arrow Connector 11"/>
          <p:cNvCxnSpPr>
            <a:stCxn id="10" idx="2"/>
          </p:cNvCxnSpPr>
          <p:nvPr/>
        </p:nvCxnSpPr>
        <p:spPr>
          <a:xfrm rot="5400000">
            <a:off x="7241607" y="1097947"/>
            <a:ext cx="947330" cy="158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7215206" y="571480"/>
            <a:ext cx="1285884" cy="107157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1472" y="214290"/>
            <a:ext cx="7746841" cy="752460"/>
          </a:xfrm>
        </p:spPr>
        <p:txBody>
          <a:bodyPr/>
          <a:lstStyle/>
          <a:p>
            <a:r>
              <a:rPr lang="en-US" dirty="0" smtClean="0">
                <a:effectLst>
                  <a:outerShdw blurRad="38100" dist="38100" dir="2700000" algn="tl">
                    <a:srgbClr val="000000">
                      <a:alpha val="43137"/>
                    </a:srgbClr>
                  </a:outerShdw>
                </a:effectLst>
              </a:rPr>
              <a:t>Increase in Word Length with ECC</a:t>
            </a:r>
            <a:endParaRPr lang="en-US" dirty="0">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25873" y="1500175"/>
            <a:ext cx="9092254" cy="3857652"/>
          </a:xfrm>
          <a:prstGeom prst="rect">
            <a:avLst/>
          </a:prstGeom>
          <a:noFill/>
          <a:ln w="9525">
            <a:noFill/>
            <a:miter lim="800000"/>
            <a:headEnd/>
            <a:tailEnd/>
          </a:ln>
          <a:effectLst/>
        </p:spPr>
      </p:pic>
      <p:sp>
        <p:nvSpPr>
          <p:cNvPr id="4" name="TextBox 3"/>
          <p:cNvSpPr txBox="1"/>
          <p:nvPr/>
        </p:nvSpPr>
        <p:spPr>
          <a:xfrm>
            <a:off x="357158" y="5572140"/>
            <a:ext cx="5929354" cy="830997"/>
          </a:xfrm>
          <a:prstGeom prst="rect">
            <a:avLst/>
          </a:prstGeom>
          <a:noFill/>
        </p:spPr>
        <p:txBody>
          <a:bodyPr wrap="square" rtlCol="0">
            <a:spAutoFit/>
          </a:bodyPr>
          <a:lstStyle/>
          <a:p>
            <a:r>
              <a:rPr lang="en-US" smtClean="0"/>
              <a:t>Data 4 bits (2</a:t>
            </a:r>
            <a:r>
              <a:rPr lang="en-US" baseline="30000" smtClean="0"/>
              <a:t>2</a:t>
            </a:r>
            <a:r>
              <a:rPr lang="en-US" smtClean="0"/>
              <a:t>) </a:t>
            </a:r>
            <a:r>
              <a:rPr lang="en-US" smtClean="0">
                <a:sym typeface="Wingdings" pitchFamily="2" charset="2"/>
              </a:rPr>
              <a:t> At least 3 bit ECC (2+1) </a:t>
            </a:r>
          </a:p>
          <a:p>
            <a:r>
              <a:rPr lang="en-US" smtClean="0">
                <a:sym typeface="Wingdings" pitchFamily="2" charset="2"/>
              </a:rPr>
              <a:t>Data 8 bits (2</a:t>
            </a:r>
            <a:r>
              <a:rPr lang="en-US" baseline="30000" smtClean="0">
                <a:sym typeface="Wingdings" pitchFamily="2" charset="2"/>
              </a:rPr>
              <a:t>3</a:t>
            </a:r>
            <a:r>
              <a:rPr lang="en-US" smtClean="0">
                <a:sym typeface="Wingdings" pitchFamily="2" charset="2"/>
              </a:rPr>
              <a:t>)   At least 4 bit ECC (3+1)</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838200"/>
            <a:ext cx="7556313" cy="1116106"/>
          </a:xfrm>
        </p:spPr>
        <p:txBody>
          <a:bodyPr/>
          <a:lstStyle/>
          <a:p>
            <a:r>
              <a:rPr lang="en-US" dirty="0" smtClean="0">
                <a:effectLst>
                  <a:outerShdw blurRad="38100" dist="38100" dir="2700000" algn="tl">
                    <a:srgbClr val="000000">
                      <a:alpha val="43137"/>
                    </a:srgbClr>
                  </a:outerShdw>
                </a:effectLst>
              </a:rPr>
              <a:t>Layout of Data Bits and Check Bits</a:t>
            </a:r>
            <a:endParaRPr lang="en-US" dirty="0">
              <a:effectLst>
                <a:outerShdw blurRad="38100" dist="38100" dir="2700000" algn="tl">
                  <a:srgbClr val="000000">
                    <a:alpha val="43137"/>
                  </a:srgbClr>
                </a:outerShdw>
              </a:effectLst>
            </a:endParaRPr>
          </a:p>
        </p:txBody>
      </p:sp>
      <p:grpSp>
        <p:nvGrpSpPr>
          <p:cNvPr id="6" name="Group 5"/>
          <p:cNvGrpSpPr/>
          <p:nvPr/>
        </p:nvGrpSpPr>
        <p:grpSpPr>
          <a:xfrm>
            <a:off x="0" y="1643050"/>
            <a:ext cx="9144001" cy="4398500"/>
            <a:chOff x="0" y="1643050"/>
            <a:chExt cx="9144001" cy="4398500"/>
          </a:xfrm>
        </p:grpSpPr>
        <p:pic>
          <p:nvPicPr>
            <p:cNvPr id="7" name="Picture 6"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4545" b="60909"/>
                <a:stretch>
                  <a:fillRect/>
                </a:stretch>
              </p:blipFill>
            </mc:Choice>
            <mc:Fallback>
              <p:blipFill>
                <a:blip r:embed="rId4"/>
                <a:srcRect l="7059" t="4545" b="60909"/>
                <a:stretch>
                  <a:fillRect/>
                </a:stretch>
              </p:blipFill>
            </mc:Fallback>
          </mc:AlternateContent>
          <p:spPr>
            <a:xfrm>
              <a:off x="0" y="1643050"/>
              <a:ext cx="9144001" cy="4398500"/>
            </a:xfrm>
            <a:prstGeom prst="rect">
              <a:avLst/>
            </a:prstGeom>
          </p:spPr>
        </p:pic>
        <p:sp>
          <p:nvSpPr>
            <p:cNvPr id="4" name="TextBox 3"/>
            <p:cNvSpPr txBox="1"/>
            <p:nvPr/>
          </p:nvSpPr>
          <p:spPr>
            <a:xfrm>
              <a:off x="1643042" y="4714884"/>
              <a:ext cx="7215238" cy="461665"/>
            </a:xfrm>
            <a:prstGeom prst="rect">
              <a:avLst/>
            </a:prstGeom>
            <a:noFill/>
          </p:spPr>
          <p:txBody>
            <a:bodyPr wrap="square" rtlCol="0">
              <a:spAutoFit/>
            </a:bodyPr>
            <a:lstStyle/>
            <a:p>
              <a:r>
                <a:rPr lang="en-US" smtClean="0"/>
                <a:t> Check positions:  2</a:t>
              </a:r>
              <a:r>
                <a:rPr lang="en-US" baseline="30000" smtClean="0"/>
                <a:t>3</a:t>
              </a:r>
              <a:r>
                <a:rPr lang="en-US" smtClean="0"/>
                <a:t>                             2</a:t>
              </a:r>
              <a:r>
                <a:rPr lang="en-US" baseline="30000" smtClean="0"/>
                <a:t>2</a:t>
              </a:r>
              <a:r>
                <a:rPr lang="en-US" smtClean="0"/>
                <a:t>              2</a:t>
              </a:r>
              <a:r>
                <a:rPr lang="en-US" baseline="30000" smtClean="0"/>
                <a:t>1</a:t>
              </a:r>
              <a:r>
                <a:rPr lang="en-US" smtClean="0"/>
                <a:t>    2</a:t>
              </a:r>
              <a:r>
                <a:rPr lang="en-US" baseline="30000" smtClean="0"/>
                <a:t>0</a:t>
              </a:r>
              <a:endParaRPr lang="en-US" baseline="30000"/>
            </a:p>
          </p:txBody>
        </p:sp>
      </p:grpSp>
      <p:sp>
        <p:nvSpPr>
          <p:cNvPr id="8" name="TextBox 7"/>
          <p:cNvSpPr txBox="1"/>
          <p:nvPr/>
        </p:nvSpPr>
        <p:spPr>
          <a:xfrm>
            <a:off x="357158" y="5786454"/>
            <a:ext cx="8429684" cy="461665"/>
          </a:xfrm>
          <a:prstGeom prst="rect">
            <a:avLst/>
          </a:prstGeom>
          <a:noFill/>
        </p:spPr>
        <p:txBody>
          <a:bodyPr wrap="square" rtlCol="0">
            <a:spAutoFit/>
          </a:bodyPr>
          <a:lstStyle/>
          <a:p>
            <a:r>
              <a:rPr lang="en-US" smtClean="0"/>
              <a:t>(Algorithm for computing Ci bit  is pre-defined)</a:t>
            </a:r>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90600" y="214290"/>
            <a:ext cx="7556500" cy="619108"/>
          </a:xfrm>
        </p:spPr>
        <p:txBody>
          <a:bodyPr/>
          <a:lstStyle/>
          <a:p>
            <a:r>
              <a:rPr lang="en-US" dirty="0" smtClean="0">
                <a:effectLst>
                  <a:outerShdw blurRad="38100" dist="38100" dir="2700000" algn="tl">
                    <a:srgbClr val="000000">
                      <a:alpha val="43137"/>
                    </a:srgbClr>
                  </a:outerShdw>
                </a:effectLst>
              </a:rPr>
              <a:t>Check Bit Calculation</a:t>
            </a:r>
            <a:endParaRPr lang="en-US" dirty="0">
              <a:effectLst>
                <a:outerShdw blurRad="38100" dist="38100" dir="2700000" algn="tl">
                  <a:srgbClr val="000000">
                    <a:alpha val="43137"/>
                  </a:srgbClr>
                </a:outerShdw>
              </a:effectLst>
            </a:endParaRPr>
          </a:p>
        </p:txBody>
      </p:sp>
      <p:sp>
        <p:nvSpPr>
          <p:cNvPr id="8" name="TextBox 7"/>
          <p:cNvSpPr txBox="1"/>
          <p:nvPr/>
        </p:nvSpPr>
        <p:spPr>
          <a:xfrm>
            <a:off x="5429256" y="785794"/>
            <a:ext cx="1071570" cy="461665"/>
          </a:xfrm>
          <a:prstGeom prst="rect">
            <a:avLst/>
          </a:prstGeom>
          <a:noFill/>
        </p:spPr>
        <p:txBody>
          <a:bodyPr wrap="square" rtlCol="0">
            <a:spAutoFit/>
          </a:bodyPr>
          <a:lstStyle/>
          <a:p>
            <a:r>
              <a:rPr lang="en-US" smtClean="0"/>
              <a:t>Error</a:t>
            </a:r>
            <a:endParaRPr lang="en-US"/>
          </a:p>
        </p:txBody>
      </p:sp>
      <p:grpSp>
        <p:nvGrpSpPr>
          <p:cNvPr id="11" name="Group 10"/>
          <p:cNvGrpSpPr/>
          <p:nvPr/>
        </p:nvGrpSpPr>
        <p:grpSpPr>
          <a:xfrm>
            <a:off x="-71470" y="1131153"/>
            <a:ext cx="7731550" cy="5550934"/>
            <a:chOff x="609600" y="1307066"/>
            <a:chExt cx="7731550" cy="5550934"/>
          </a:xfrm>
        </p:grpSpPr>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8182" b="40909"/>
                <a:stretch>
                  <a:fillRect/>
                </a:stretch>
              </p:blipFill>
            </mc:Choice>
            <mc:Fallback>
              <p:blipFill>
                <a:blip r:embed="rId4"/>
                <a:srcRect l="8235" t="8182" b="40909"/>
                <a:stretch>
                  <a:fillRect/>
                </a:stretch>
              </p:blipFill>
            </mc:Fallback>
          </mc:AlternateContent>
          <p:spPr>
            <a:xfrm>
              <a:off x="609600" y="1307066"/>
              <a:ext cx="7731550" cy="5550934"/>
            </a:xfrm>
            <a:prstGeom prst="rect">
              <a:avLst/>
            </a:prstGeom>
          </p:spPr>
        </p:pic>
        <p:sp>
          <p:nvSpPr>
            <p:cNvPr id="7" name="Rectangle 6"/>
            <p:cNvSpPr/>
            <p:nvPr/>
          </p:nvSpPr>
          <p:spPr>
            <a:xfrm>
              <a:off x="5000628" y="3714752"/>
              <a:ext cx="285752" cy="11430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4571865" y="2033414"/>
              <a:ext cx="2467293" cy="1038258"/>
            </a:xfrm>
            <a:prstGeom prst="straightConnector1">
              <a:avLst/>
            </a:prstGeom>
            <a:ln w="31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7358082" y="3429000"/>
            <a:ext cx="1785918" cy="369332"/>
          </a:xfrm>
          <a:prstGeom prst="rect">
            <a:avLst/>
          </a:prstGeom>
          <a:solidFill>
            <a:srgbClr val="FF0000"/>
          </a:solidFill>
        </p:spPr>
        <p:txBody>
          <a:bodyPr wrap="square" rtlCol="0">
            <a:spAutoFit/>
          </a:bodyPr>
          <a:lstStyle/>
          <a:p>
            <a:r>
              <a:rPr lang="en-US" sz="1800" smtClean="0">
                <a:solidFill>
                  <a:schemeClr val="bg1"/>
                </a:solidFill>
              </a:rPr>
              <a:t>ECC write: 0111</a:t>
            </a:r>
            <a:endParaRPr lang="en-US" sz="1800">
              <a:solidFill>
                <a:schemeClr val="bg1"/>
              </a:solidFill>
            </a:endParaRPr>
          </a:p>
        </p:txBody>
      </p:sp>
      <p:sp>
        <p:nvSpPr>
          <p:cNvPr id="14" name="TextBox 13"/>
          <p:cNvSpPr txBox="1"/>
          <p:nvPr/>
        </p:nvSpPr>
        <p:spPr>
          <a:xfrm>
            <a:off x="7358082" y="5417122"/>
            <a:ext cx="1785918" cy="369332"/>
          </a:xfrm>
          <a:prstGeom prst="rect">
            <a:avLst/>
          </a:prstGeom>
          <a:solidFill>
            <a:srgbClr val="FF0000"/>
          </a:solidFill>
        </p:spPr>
        <p:txBody>
          <a:bodyPr wrap="square" rtlCol="0">
            <a:spAutoFit/>
          </a:bodyPr>
          <a:lstStyle/>
          <a:p>
            <a:r>
              <a:rPr lang="en-US" sz="1800" smtClean="0">
                <a:solidFill>
                  <a:schemeClr val="bg1"/>
                </a:solidFill>
              </a:rPr>
              <a:t>ECC read: 0001</a:t>
            </a:r>
            <a:endParaRPr lang="en-US" sz="1800">
              <a:solidFill>
                <a:schemeClr val="bg1"/>
              </a:solidFill>
            </a:endParaRPr>
          </a:p>
        </p:txBody>
      </p:sp>
      <p:sp>
        <p:nvSpPr>
          <p:cNvPr id="15" name="TextBox 14"/>
          <p:cNvSpPr txBox="1"/>
          <p:nvPr/>
        </p:nvSpPr>
        <p:spPr>
          <a:xfrm>
            <a:off x="5572132" y="6000768"/>
            <a:ext cx="3286148" cy="369332"/>
          </a:xfrm>
          <a:prstGeom prst="rect">
            <a:avLst/>
          </a:prstGeom>
          <a:solidFill>
            <a:srgbClr val="FF0000"/>
          </a:solidFill>
        </p:spPr>
        <p:txBody>
          <a:bodyPr wrap="square" rtlCol="0">
            <a:spAutoFit/>
          </a:bodyPr>
          <a:lstStyle/>
          <a:p>
            <a:r>
              <a:rPr lang="en-US" sz="1800" smtClean="0">
                <a:solidFill>
                  <a:schemeClr val="bg1"/>
                </a:solidFill>
              </a:rPr>
              <a:t>0111 XOR 0001 != 0 </a:t>
            </a:r>
            <a:r>
              <a:rPr lang="en-US" sz="1800" smtClean="0">
                <a:solidFill>
                  <a:schemeClr val="bg1"/>
                </a:solidFill>
                <a:sym typeface="Wingdings" pitchFamily="2" charset="2"/>
              </a:rPr>
              <a:t> Error</a:t>
            </a:r>
            <a:endParaRPr lang="en-US" sz="1800">
              <a:solidFill>
                <a:schemeClr val="bg1"/>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7556313" cy="1116106"/>
          </a:xfrm>
        </p:spPr>
        <p:txBody>
          <a:bodyPr/>
          <a:lstStyle/>
          <a:p>
            <a:r>
              <a:rPr lang="en-US" dirty="0" smtClean="0">
                <a:effectLst>
                  <a:outerShdw blurRad="38100" dist="38100" dir="2700000" algn="tl">
                    <a:srgbClr val="000000">
                      <a:alpha val="43137"/>
                    </a:srgbClr>
                  </a:outerShdw>
                </a:effectLst>
              </a:rPr>
              <a:t>Hamming SEC-DED Code</a:t>
            </a:r>
            <a:br>
              <a:rPr lang="en-US" dirty="0" smtClean="0">
                <a:effectLst>
                  <a:outerShdw blurRad="38100" dist="38100" dir="2700000" algn="tl">
                    <a:srgbClr val="000000">
                      <a:alpha val="43137"/>
                    </a:srgbClr>
                  </a:outerShdw>
                </a:effectLst>
              </a:rPr>
            </a:br>
            <a:r>
              <a:rPr lang="en-US" sz="1600" b="1" u="sng" dirty="0" smtClean="0">
                <a:effectLst>
                  <a:outerShdw blurRad="38100" dist="38100" dir="2700000" algn="tl">
                    <a:srgbClr val="000000">
                      <a:alpha val="43137"/>
                    </a:srgbClr>
                  </a:outerShdw>
                </a:effectLst>
              </a:rPr>
              <a:t>S</a:t>
            </a:r>
            <a:r>
              <a:rPr lang="en-US" sz="1600" dirty="0" smtClean="0">
                <a:effectLst>
                  <a:outerShdw blurRad="38100" dist="38100" dir="2700000" algn="tl">
                    <a:srgbClr val="000000">
                      <a:alpha val="43137"/>
                    </a:srgbClr>
                  </a:outerShdw>
                </a:effectLst>
              </a:rPr>
              <a:t>ingle-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C</a:t>
            </a:r>
            <a:r>
              <a:rPr lang="en-US" sz="1600" dirty="0" smtClean="0">
                <a:effectLst>
                  <a:outerShdw blurRad="38100" dist="38100" dir="2700000" algn="tl">
                    <a:srgbClr val="000000">
                      <a:alpha val="43137"/>
                    </a:srgbClr>
                  </a:outerShdw>
                </a:effectLst>
              </a:rPr>
              <a:t>orrecting/</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ouble-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etecting</a:t>
            </a:r>
            <a:endParaRPr lang="en-US" dirty="0">
              <a:effectLst>
                <a:outerShdw blurRad="38100" dist="38100" dir="2700000" algn="tl">
                  <a:srgbClr val="000000">
                    <a:alpha val="43137"/>
                  </a:srgbClr>
                </a:outerShdw>
              </a:effectLst>
            </a:endParaRPr>
          </a:p>
        </p:txBody>
      </p:sp>
      <p:sp>
        <p:nvSpPr>
          <p:cNvPr id="5" name="Rectangle 4"/>
          <p:cNvSpPr/>
          <p:nvPr/>
        </p:nvSpPr>
        <p:spPr>
          <a:xfrm>
            <a:off x="7429520" y="1928802"/>
            <a:ext cx="1714480" cy="3416320"/>
          </a:xfrm>
          <a:prstGeom prst="rect">
            <a:avLst/>
          </a:prstGeom>
        </p:spPr>
        <p:txBody>
          <a:bodyPr wrap="square">
            <a:spAutoFit/>
          </a:bodyPr>
          <a:lstStyle/>
          <a:p>
            <a:r>
              <a:rPr kumimoji="1" lang="en-US" sz="1800" dirty="0" smtClean="0"/>
              <a:t>The sequence shows that if two errors occur (Figure 5.11c), the checking procedure</a:t>
            </a:r>
          </a:p>
          <a:p>
            <a:r>
              <a:rPr kumimoji="1" lang="en-US" sz="1800" dirty="0" smtClean="0"/>
              <a:t>goes astray – chệch hướng (d) and worsens the problem by creating a third error (e). </a:t>
            </a:r>
          </a:p>
        </p:txBody>
      </p:sp>
      <p:sp>
        <p:nvSpPr>
          <p:cNvPr id="6" name="Rectangle 5"/>
          <p:cNvSpPr/>
          <p:nvPr/>
        </p:nvSpPr>
        <p:spPr>
          <a:xfrm>
            <a:off x="0" y="6072206"/>
            <a:ext cx="9144000" cy="707886"/>
          </a:xfrm>
          <a:prstGeom prst="rect">
            <a:avLst/>
          </a:prstGeom>
        </p:spPr>
        <p:txBody>
          <a:bodyPr wrap="square">
            <a:spAutoFit/>
          </a:bodyPr>
          <a:lstStyle/>
          <a:p>
            <a:r>
              <a:rPr kumimoji="1" lang="en-US" sz="2000" dirty="0" smtClean="0"/>
              <a:t>To overcome the problem, an eighth bit is added that is set so that the total number of 1s in the diagram is even. The extra parity bit catches the error (f).</a:t>
            </a:r>
          </a:p>
        </p:txBody>
      </p:sp>
      <p:pic>
        <p:nvPicPr>
          <p:cNvPr id="1026" name="Picture 2"/>
          <p:cNvPicPr>
            <a:picLocks noChangeAspect="1" noChangeArrowheads="1"/>
          </p:cNvPicPr>
          <p:nvPr/>
        </p:nvPicPr>
        <p:blipFill>
          <a:blip r:embed="rId3"/>
          <a:srcRect/>
          <a:stretch>
            <a:fillRect/>
          </a:stretch>
        </p:blipFill>
        <p:spPr bwMode="auto">
          <a:xfrm>
            <a:off x="504760" y="1370442"/>
            <a:ext cx="6210380" cy="4416012"/>
          </a:xfrm>
          <a:prstGeom prst="rect">
            <a:avLst/>
          </a:prstGeom>
          <a:noFill/>
          <a:ln w="9525">
            <a:noFill/>
            <a:miter lim="800000"/>
            <a:headEnd/>
            <a:tailEnd/>
          </a:ln>
          <a:effectLst/>
        </p:spPr>
      </p:pic>
      <p:cxnSp>
        <p:nvCxnSpPr>
          <p:cNvPr id="8" name="Straight Arrow Connector 7"/>
          <p:cNvCxnSpPr/>
          <p:nvPr/>
        </p:nvCxnSpPr>
        <p:spPr>
          <a:xfrm rot="10800000">
            <a:off x="6500826" y="2714620"/>
            <a:ext cx="928694"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000232" y="3857628"/>
            <a:ext cx="5500726" cy="57150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928794" y="4572008"/>
            <a:ext cx="1928826" cy="7143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821901" y="5607859"/>
            <a:ext cx="1000132" cy="642942"/>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929190" y="4929198"/>
            <a:ext cx="642942"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929190" y="4214818"/>
            <a:ext cx="1071570" cy="857256"/>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flipH="1" flipV="1">
            <a:off x="4607719" y="4536289"/>
            <a:ext cx="857256"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57200" y="4648200"/>
            <a:ext cx="8412480" cy="1905000"/>
          </a:xfrm>
          <a:prstGeom prst="rect">
            <a:avLst/>
          </a:prstGeom>
        </p:spPr>
      </p:pic>
      <p:sp>
        <p:nvSpPr>
          <p:cNvPr id="15" name="Rectangle 14"/>
          <p:cNvSpPr/>
          <p:nvPr/>
        </p:nvSpPr>
        <p:spPr>
          <a:xfrm>
            <a:off x="609600" y="1066800"/>
            <a:ext cx="5562600" cy="3016210"/>
          </a:xfrm>
          <a:prstGeom prst="rect">
            <a:avLst/>
          </a:prstGeom>
        </p:spPr>
        <p:txBody>
          <a:bodyPr wrap="square">
            <a:spAutoFit/>
          </a:bodyPr>
          <a:lstStyle/>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Performance </a:t>
            </a:r>
            <a:r>
              <a:rPr lang="en-US" sz="3600" dirty="0">
                <a:solidFill>
                  <a:schemeClr val="accent1"/>
                </a:solidFill>
                <a:effectLst>
                  <a:outerShdw blurRad="38100" dist="38100" dir="2700000" algn="tl">
                    <a:srgbClr val="000000">
                      <a:alpha val="43137"/>
                    </a:srgbClr>
                  </a:outerShdw>
                </a:effectLst>
                <a:latin typeface="+mj-lt"/>
                <a:ea typeface="+mj-ea"/>
                <a:cs typeface="+mj-cs"/>
              </a:rPr>
              <a:t>Comparison</a:t>
            </a:r>
            <a:endParaRPr lang="en-US" sz="3600" dirty="0" smtClean="0">
              <a:solidFill>
                <a:schemeClr val="accent1"/>
              </a:solidFill>
              <a:effectLst>
                <a:outerShdw blurRad="38100" dist="38100" dir="2700000" algn="tl">
                  <a:srgbClr val="000000">
                    <a:alpha val="43137"/>
                  </a:srgbClr>
                </a:outerShdw>
              </a:effectLst>
              <a:latin typeface="+mj-lt"/>
              <a:ea typeface="+mj-ea"/>
              <a:cs typeface="+mj-cs"/>
            </a:endParaRPr>
          </a:p>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DRAM Alternatives</a:t>
            </a: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16" name="Rectangle 15"/>
          <p:cNvSpPr/>
          <p:nvPr/>
        </p:nvSpPr>
        <p:spPr>
          <a:xfrm>
            <a:off x="2209800" y="6477001"/>
            <a:ext cx="5638800" cy="307777"/>
          </a:xfrm>
          <a:prstGeom prst="rect">
            <a:avLst/>
          </a:prstGeom>
        </p:spPr>
        <p:txBody>
          <a:bodyPr wrap="square">
            <a:spAutoFit/>
          </a:bodyPr>
          <a:lstStyle/>
          <a:p>
            <a:r>
              <a:rPr lang="en-US" sz="1400" b="1" dirty="0" smtClean="0"/>
              <a:t>Table 5.3   Performance Comparison of Some DRAM Alternatives</a:t>
            </a:r>
            <a:endParaRPr lang="en-US" sz="1400" dirty="0"/>
          </a:p>
        </p:txBody>
      </p:sp>
      <p:sp>
        <p:nvSpPr>
          <p:cNvPr id="5" name="TextBox 4"/>
          <p:cNvSpPr txBox="1"/>
          <p:nvPr/>
        </p:nvSpPr>
        <p:spPr>
          <a:xfrm>
            <a:off x="7162800" y="914400"/>
            <a:ext cx="1474683" cy="461665"/>
          </a:xfrm>
          <a:prstGeom prst="rect">
            <a:avLst/>
          </a:prstGeom>
          <a:noFill/>
        </p:spPr>
        <p:txBody>
          <a:bodyPr wrap="none" rtlCol="0">
            <a:spAutoFit/>
          </a:bodyPr>
          <a:lstStyle/>
          <a:p>
            <a:r>
              <a:rPr lang="en-US" dirty="0" smtClean="0">
                <a:solidFill>
                  <a:schemeClr val="tx2"/>
                </a:solidFill>
                <a:effectLst>
                  <a:outerShdw blurRad="38100" dist="38100" dir="2700000" algn="tl">
                    <a:srgbClr val="000000">
                      <a:alpha val="43137"/>
                    </a:srgbClr>
                  </a:outerShdw>
                </a:effectLst>
                <a:latin typeface="+mn-lt"/>
              </a:rPr>
              <a:t>Table 5.3</a:t>
            </a:r>
            <a:endParaRPr lang="en-US" dirty="0">
              <a:solidFill>
                <a:schemeClr val="tx2"/>
              </a:solidFill>
              <a:effectLst>
                <a:outerShdw blurRad="38100" dist="38100" dir="2700000" algn="tl">
                  <a:srgbClr val="000000">
                    <a:alpha val="43137"/>
                  </a:srgbClr>
                </a:outerShdw>
              </a:effectLst>
              <a:latin typeface="+mn-lt"/>
            </a:endParaRPr>
          </a:p>
        </p:txBody>
      </p:sp>
      <p:pic>
        <p:nvPicPr>
          <p:cNvPr id="13314" name="Picture 2"/>
          <p:cNvPicPr>
            <a:picLocks noChangeAspect="1" noChangeArrowheads="1"/>
          </p:cNvPicPr>
          <p:nvPr/>
        </p:nvPicPr>
        <p:blipFill>
          <a:blip r:embed="rId5"/>
          <a:srcRect/>
          <a:stretch>
            <a:fillRect/>
          </a:stretch>
        </p:blipFill>
        <p:spPr bwMode="auto">
          <a:xfrm>
            <a:off x="7072330" y="3131337"/>
            <a:ext cx="1571642" cy="995376"/>
          </a:xfrm>
          <a:prstGeom prst="rect">
            <a:avLst/>
          </a:prstGeom>
          <a:noFill/>
          <a:ln w="9525">
            <a:noFill/>
            <a:miter lim="800000"/>
            <a:headEnd/>
            <a:tailEnd/>
          </a:ln>
          <a:effectLst/>
        </p:spPr>
      </p:pic>
      <p:cxnSp>
        <p:nvCxnSpPr>
          <p:cNvPr id="8" name="Straight Arrow Connector 7"/>
          <p:cNvCxnSpPr/>
          <p:nvPr/>
        </p:nvCxnSpPr>
        <p:spPr>
          <a:xfrm rot="5400000" flipH="1" flipV="1">
            <a:off x="7679553" y="4107661"/>
            <a:ext cx="78581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2"/>
          </p:nvPr>
        </p:nvSpPr>
        <p:spPr>
          <a:xfrm>
            <a:off x="285721" y="1214422"/>
            <a:ext cx="5962680" cy="2928958"/>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One of the most critical system bottlenecks when using high-performance processors is the interface to main internal memory</a:t>
            </a: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The traditional DRAM chip is constrained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smtClean="0">
                <a:solidFill>
                  <a:srgbClr val="FFFFFF"/>
                </a:solidFill>
              </a:rPr>
              <a:t>SDRAM</a:t>
            </a:r>
          </a:p>
          <a:p>
            <a:pPr algn="ctr"/>
            <a:endParaRPr lang="en-US" dirty="0" smtClean="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smtClean="0">
                <a:solidFill>
                  <a:srgbClr val="FFFFFF"/>
                </a:solidFill>
              </a:rPr>
              <a:t>RDRAM</a:t>
            </a:r>
          </a:p>
          <a:p>
            <a:pPr algn="ctr"/>
            <a:endParaRPr lang="en-US" dirty="0" smtClean="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smtClean="0">
              <a:solidFill>
                <a:srgbClr val="FFFFFF"/>
              </a:solidFill>
            </a:endParaRPr>
          </a:p>
          <a:p>
            <a:pPr algn="ctr"/>
            <a:r>
              <a:rPr lang="en-US" dirty="0" smtClean="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
        <p:nvSpPr>
          <p:cNvPr id="60418" name="Rectangle 2"/>
          <p:cNvSpPr>
            <a:spLocks noGrp="1" noChangeArrowheads="1"/>
          </p:cNvSpPr>
          <p:nvPr>
            <p:ph type="title"/>
          </p:nvPr>
        </p:nvSpPr>
        <p:spPr>
          <a:xfrm>
            <a:off x="32" y="-71462"/>
            <a:ext cx="9144000" cy="990600"/>
          </a:xfrm>
        </p:spPr>
        <p:txBody>
          <a:bodyPr>
            <a:noAutofit/>
          </a:bodyPr>
          <a:lstStyle/>
          <a:p>
            <a:pPr algn="ctr"/>
            <a:r>
              <a:rPr lang="en-US" sz="3600" dirty="0" smtClean="0">
                <a:effectLst>
                  <a:outerShdw blurRad="38100" dist="38100" dir="2700000" algn="tl">
                    <a:srgbClr val="000000">
                      <a:alpha val="43137"/>
                    </a:srgbClr>
                  </a:outerShdw>
                </a:effectLst>
              </a:rPr>
              <a:t>5.3- Advanced </a:t>
            </a:r>
            <a:r>
              <a:rPr lang="en-US" sz="3600" dirty="0">
                <a:effectLst>
                  <a:outerShdw blurRad="38100" dist="38100" dir="2700000" algn="tl">
                    <a:srgbClr val="000000">
                      <a:alpha val="43137"/>
                    </a:srgbClr>
                  </a:outerShdw>
                </a:effectLst>
              </a:rPr>
              <a:t>DRAM Organization</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42910" y="785794"/>
            <a:ext cx="7932832" cy="5857916"/>
          </a:xfrm>
          <a:prstGeom prst="rect">
            <a:avLst/>
          </a:prstGeom>
          <a:noFill/>
          <a:ln w="28575">
            <a:solidFill>
              <a:schemeClr val="tx1"/>
            </a:solidFill>
            <a:miter lim="800000"/>
            <a:headEnd/>
            <a:tailEnd/>
          </a:ln>
          <a:effectLst/>
        </p:spPr>
      </p:pic>
      <p:sp>
        <p:nvSpPr>
          <p:cNvPr id="160770" name="Rectangle 2"/>
          <p:cNvSpPr>
            <a:spLocks noGrp="1" noChangeArrowheads="1"/>
          </p:cNvSpPr>
          <p:nvPr>
            <p:ph type="title" idx="4294967295"/>
          </p:nvPr>
        </p:nvSpPr>
        <p:spPr>
          <a:xfrm>
            <a:off x="142844" y="28572"/>
            <a:ext cx="3143272" cy="757222"/>
          </a:xfrm>
        </p:spPr>
        <p:txBody>
          <a:bodyPr vert="horz" anchor="ctr" anchorCtr="1"/>
          <a:lstStyle/>
          <a:p>
            <a:pPr algn="ctr"/>
            <a:r>
              <a:rPr lang="en-GB" kern="1300" spc="1000" dirty="0" smtClean="0">
                <a:effectLst>
                  <a:outerShdw blurRad="38100" dist="38100" dir="2700000" algn="tl">
                    <a:srgbClr val="000000">
                      <a:alpha val="43137"/>
                    </a:srgbClr>
                  </a:outerShdw>
                </a:effectLst>
              </a:rPr>
              <a:t>SDRAM</a:t>
            </a:r>
            <a:endParaRPr lang="en-GB" kern="1300" spc="1000"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rgbClr val="002060"/>
                </a:solidFill>
              </a:rPr>
              <a:t>5.1 Semiconductor Main Memory</a:t>
            </a:r>
          </a:p>
          <a:p>
            <a:r>
              <a:rPr lang="en-US" sz="2800" dirty="0" smtClean="0">
                <a:solidFill>
                  <a:srgbClr val="002060"/>
                </a:solidFill>
              </a:rPr>
              <a:t>5.2 Error Correction</a:t>
            </a:r>
          </a:p>
          <a:p>
            <a:r>
              <a:rPr lang="en-US" sz="2800" dirty="0" smtClean="0">
                <a:solidFill>
                  <a:srgbClr val="002060"/>
                </a:solidFill>
              </a:rPr>
              <a:t>5.3 Advanced Dram Organization </a:t>
            </a:r>
          </a:p>
        </p:txBody>
      </p:sp>
      <p:sp>
        <p:nvSpPr>
          <p:cNvPr id="4" name="Rectangle 3"/>
          <p:cNvSpPr/>
          <p:nvPr/>
        </p:nvSpPr>
        <p:spPr>
          <a:xfrm>
            <a:off x="500034" y="4714884"/>
            <a:ext cx="8286808" cy="1569660"/>
          </a:xfrm>
          <a:prstGeom prst="rect">
            <a:avLst/>
          </a:prstGeom>
        </p:spPr>
        <p:txBody>
          <a:bodyPr wrap="square">
            <a:spAutoFit/>
          </a:bodyPr>
          <a:lstStyle/>
          <a:p>
            <a:r>
              <a:rPr lang="en-US" b="1" dirty="0" smtClean="0"/>
              <a:t>Semiconductor- </a:t>
            </a:r>
            <a:r>
              <a:rPr lang="vi-VN" b="1" smtClean="0"/>
              <a:t>Chất bán dẫn</a:t>
            </a:r>
            <a:r>
              <a:rPr lang="vi-VN" smtClean="0"/>
              <a:t> </a:t>
            </a:r>
            <a:r>
              <a:rPr lang="en-US" smtClean="0"/>
              <a:t> (silic, germanium) </a:t>
            </a:r>
            <a:r>
              <a:rPr lang="vi-VN" smtClean="0"/>
              <a:t>là vật liệu trung gian giữa chất dẫn điện và chất cách điện. Chất bán dẫn </a:t>
            </a:r>
            <a:r>
              <a:rPr lang="en-US" dirty="0" smtClean="0"/>
              <a:t>chỉ </a:t>
            </a:r>
            <a:r>
              <a:rPr lang="vi-VN" smtClean="0"/>
              <a:t>hoạt động như một chất </a:t>
            </a:r>
            <a:r>
              <a:rPr lang="en-US" dirty="0" smtClean="0"/>
              <a:t>dẫn điện ở một điều kiện nào đó</a:t>
            </a:r>
            <a:r>
              <a:rPr lang="vi-VN" smtClean="0"/>
              <a:t>.</a:t>
            </a:r>
            <a:r>
              <a:rPr lang="en-US" dirty="0" smtClean="0"/>
              <a:t> Chất bán dẫn được dùng để tạo ra các transistor (transfer-resistor).</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1116106"/>
          </a:xfrm>
        </p:spPr>
        <p:txBody>
          <a:bodyPr/>
          <a:lstStyle/>
          <a:p>
            <a:r>
              <a:rPr lang="en-US" dirty="0" smtClean="0">
                <a:effectLst>
                  <a:outerShdw blurRad="38100" dist="38100" dir="2700000" algn="tl">
                    <a:srgbClr val="000000">
                      <a:alpha val="43137"/>
                    </a:srgbClr>
                  </a:outerShdw>
                </a:effectLst>
              </a:rPr>
              <a:t>SDRAM Pin Assignments</a:t>
            </a:r>
            <a:endParaRPr lang="en-US" dirty="0">
              <a:effectLst>
                <a:outerShdw blurRad="38100" dist="38100" dir="2700000" algn="tl">
                  <a:srgbClr val="000000">
                    <a:alpha val="43137"/>
                  </a:srgbClr>
                </a:outerShdw>
              </a:effectLst>
            </a:endParaRPr>
          </a:p>
        </p:txBody>
      </p:sp>
      <p:pic>
        <p:nvPicPr>
          <p:cNvPr id="16386" name="Picture 2"/>
          <p:cNvPicPr>
            <a:picLocks noChangeAspect="1" noChangeArrowheads="1"/>
          </p:cNvPicPr>
          <p:nvPr/>
        </p:nvPicPr>
        <p:blipFill>
          <a:blip r:embed="rId3"/>
          <a:srcRect/>
          <a:stretch>
            <a:fillRect/>
          </a:stretch>
        </p:blipFill>
        <p:spPr bwMode="auto">
          <a:xfrm>
            <a:off x="1424681" y="1428736"/>
            <a:ext cx="6294638" cy="514353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2286000"/>
            <a:ext cx="9144000" cy="4204110"/>
          </a:xfrm>
          <a:prstGeom prst="rect">
            <a:avLst/>
          </a:prstGeom>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smtClean="0">
                <a:effectLst>
                  <a:outerShdw blurRad="38100" dist="38100" dir="2700000" algn="tl">
                    <a:srgbClr val="000000">
                      <a:alpha val="43137"/>
                    </a:srgbClr>
                  </a:outerShdw>
                </a:effectLst>
              </a:rPr>
              <a:t>RDRAM</a:t>
            </a:r>
            <a:endParaRPr lang="en-US" dirty="0">
              <a:effectLst>
                <a:outerShdw blurRad="38100" dist="38100" dir="2700000" algn="tl">
                  <a:srgbClr val="000000">
                    <a:alpha val="43137"/>
                  </a:srgbClr>
                </a:outerShdw>
              </a:effectLst>
            </a:endParaRPr>
          </a:p>
        </p:txBody>
      </p:sp>
      <p:graphicFrame>
        <p:nvGraphicFramePr>
          <p:cNvPr id="40" name="Content Placeholder 39"/>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5" name="Picture 44"/>
          <p:cNvPicPr>
            <a:picLocks noChangeAspect="1"/>
          </p:cNvPicPr>
          <p:nvPr/>
        </p:nvPicPr>
        <p:blipFill>
          <a:blip r:embed="rId8"/>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9"/>
          <a:stretch>
            <a:fillRect/>
          </a:stretch>
        </p:blipFill>
        <p:spPr>
          <a:xfrm>
            <a:off x="4267200" y="3048000"/>
            <a:ext cx="625410" cy="482600"/>
          </a:xfrm>
          <a:prstGeom prst="rect">
            <a:avLst/>
          </a:prstGeom>
          <a:effectLst>
            <a:softEdge rad="101600"/>
          </a:effectLst>
        </p:spPr>
      </p:pic>
      <p:sp>
        <p:nvSpPr>
          <p:cNvPr id="6" name="TextBox 5"/>
          <p:cNvSpPr txBox="1"/>
          <p:nvPr/>
        </p:nvSpPr>
        <p:spPr>
          <a:xfrm>
            <a:off x="285720" y="885750"/>
            <a:ext cx="5357850" cy="400110"/>
          </a:xfrm>
          <a:prstGeom prst="rect">
            <a:avLst/>
          </a:prstGeom>
          <a:solidFill>
            <a:schemeClr val="accent6">
              <a:lumMod val="20000"/>
              <a:lumOff val="80000"/>
            </a:schemeClr>
          </a:solidFill>
        </p:spPr>
        <p:txBody>
          <a:bodyPr wrap="square" rtlCol="0">
            <a:spAutoFit/>
          </a:bodyPr>
          <a:lstStyle/>
          <a:p>
            <a:r>
              <a:rPr lang="en-US" sz="2000" smtClean="0"/>
              <a:t>Rambus Dynamic Random Access Memory </a:t>
            </a:r>
            <a:endParaRPr lang="en-US" sz="2000"/>
          </a:p>
        </p:txBody>
      </p:sp>
      <p:sp>
        <p:nvSpPr>
          <p:cNvPr id="7" name="TextBox 6"/>
          <p:cNvSpPr txBox="1"/>
          <p:nvPr/>
        </p:nvSpPr>
        <p:spPr>
          <a:xfrm>
            <a:off x="0" y="3286124"/>
            <a:ext cx="2786050" cy="369332"/>
          </a:xfrm>
          <a:prstGeom prst="rect">
            <a:avLst/>
          </a:prstGeom>
          <a:solidFill>
            <a:schemeClr val="accent6">
              <a:lumMod val="20000"/>
              <a:lumOff val="80000"/>
            </a:schemeClr>
          </a:solidFill>
        </p:spPr>
        <p:txBody>
          <a:bodyPr wrap="square" rtlCol="0">
            <a:spAutoFit/>
          </a:bodyPr>
          <a:lstStyle/>
          <a:p>
            <a:r>
              <a:rPr lang="en-US" sz="1800" smtClean="0"/>
              <a:t>Protocol: pre-defined rule </a:t>
            </a:r>
            <a:endParaRPr lang="en-US" sz="18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RDRAM Structure</a:t>
            </a:r>
            <a:endParaRPr lang="en-GB"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Double Data Rate SDRAM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(DDR SDRAM)</a:t>
            </a:r>
            <a:endParaRPr lang="en-GB" dirty="0">
              <a:effectLst>
                <a:outerShdw blurRad="38100" dist="38100" dir="2700000" algn="tl">
                  <a:srgbClr val="000000">
                    <a:alpha val="43137"/>
                  </a:srgbClr>
                </a:outerShdw>
              </a:effectLst>
            </a:endParaRPr>
          </a:p>
        </p:txBody>
      </p:sp>
      <p:sp>
        <p:nvSpPr>
          <p:cNvPr id="166917" name="Rectangle 5"/>
          <p:cNvSpPr>
            <a:spLocks noGrp="1" noChangeArrowheads="1"/>
          </p:cNvSpPr>
          <p:nvPr>
            <p:ph idx="1"/>
          </p:nvPr>
        </p:nvSpPr>
        <p:spPr>
          <a:xfrm>
            <a:off x="457200" y="2209800"/>
            <a:ext cx="7556313" cy="4373563"/>
          </a:xfrm>
        </p:spPr>
        <p:txBody>
          <a:bodyPr/>
          <a:lstStyle/>
          <a:p>
            <a:r>
              <a:rPr lang="en-GB" dirty="0"/>
              <a:t>SDRAM can only send data once per</a:t>
            </a:r>
            <a:r>
              <a:rPr lang="en-GB" dirty="0" smtClean="0"/>
              <a:t> bus clock cycle</a:t>
            </a:r>
          </a:p>
          <a:p>
            <a:r>
              <a:rPr lang="en-GB" dirty="0"/>
              <a:t>Double-data-rate SDRAM can send data twice per clock </a:t>
            </a:r>
            <a:r>
              <a:rPr lang="en-GB" dirty="0" smtClean="0"/>
              <a:t>cycle, once on the rising edge of the clock pulse and once on the falling edge</a:t>
            </a:r>
          </a:p>
          <a:p>
            <a:r>
              <a:rPr lang="en-GB" dirty="0" smtClean="0"/>
              <a:t>Developed by the JEDEC Solid State Technology Association (Electronic Industries Alliance’s semiconductor-engineering-standardization body)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Timing</a:t>
            </a:r>
            <a:endParaRPr lang="en-GB" sz="3600" dirty="0">
              <a:effectLst>
                <a:outerShdw blurRad="38100" dist="38100" dir="2700000" algn="tl">
                  <a:srgbClr val="000000">
                    <a:alpha val="43137"/>
                  </a:srgbClr>
                </a:outerShdw>
              </a:effectLst>
            </a:endParaRPr>
          </a:p>
        </p:txBody>
      </p:sp>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a:t>
            </a:r>
            <a:r>
              <a:rPr lang="en-GB" dirty="0" smtClean="0">
                <a:effectLst>
                  <a:outerShdw blurRad="38100" dist="38100" dir="2700000" algn="tl">
                    <a:srgbClr val="000000">
                      <a:alpha val="43137"/>
                    </a:srgbClr>
                  </a:outerShdw>
                </a:effectLst>
              </a:rPr>
              <a:t>DRAM (CDRAM)</a:t>
            </a:r>
            <a:endParaRPr lang="en-GB" dirty="0">
              <a:effectLst>
                <a:outerShdw blurRad="38100" dist="38100" dir="2700000" algn="tl">
                  <a:srgbClr val="000000">
                    <a:alpha val="43137"/>
                  </a:srgbClr>
                </a:outerShdw>
              </a:effectLst>
            </a:endParaRPr>
          </a:p>
        </p:txBody>
      </p:sp>
      <p:sp>
        <p:nvSpPr>
          <p:cNvPr id="167941" name="Rectangle 5"/>
          <p:cNvSpPr>
            <a:spLocks noGrp="1" noChangeArrowheads="1"/>
          </p:cNvSpPr>
          <p:nvPr>
            <p:ph idx="1"/>
          </p:nvPr>
        </p:nvSpPr>
        <p:spPr>
          <a:xfrm>
            <a:off x="533400" y="2209800"/>
            <a:ext cx="7556313" cy="4144963"/>
          </a:xfrm>
        </p:spPr>
        <p:txBody>
          <a:bodyPr/>
          <a:lstStyle/>
          <a:p>
            <a:r>
              <a:rPr lang="en-GB" dirty="0" smtClean="0"/>
              <a:t>Developed by Mitsubishi</a:t>
            </a:r>
          </a:p>
          <a:p>
            <a:r>
              <a:rPr lang="en-GB" dirty="0" smtClean="0"/>
              <a:t>Integrates a small SRAM cache onto a generic DRAM chip</a:t>
            </a:r>
          </a:p>
          <a:p>
            <a:r>
              <a:rPr lang="en-GB" dirty="0" smtClean="0"/>
              <a:t>SRAM on the CDRAM can be used in two ways:</a:t>
            </a:r>
          </a:p>
          <a:p>
            <a:pPr lvl="1"/>
            <a:r>
              <a:rPr lang="en-GB" dirty="0" smtClean="0"/>
              <a:t>It can be used as a true cache consisting of a number of 64-bit lines</a:t>
            </a:r>
          </a:p>
          <a:p>
            <a:pPr lvl="2"/>
            <a:r>
              <a:rPr lang="en-GB" dirty="0" smtClean="0"/>
              <a:t>Cache mode of the CDRAM is effective for ordinary random access to memory</a:t>
            </a:r>
          </a:p>
          <a:p>
            <a:pPr lvl="1"/>
            <a:r>
              <a:rPr lang="en-GB" dirty="0" smtClean="0"/>
              <a:t>Can also be used as a buffer to support the serial access of a block of data</a:t>
            </a:r>
            <a:endParaRPr lang="en-GB"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587452"/>
          </a:xfrm>
        </p:spPr>
        <p:txBody>
          <a:bodyPr/>
          <a:lstStyle/>
          <a:p>
            <a:r>
              <a:rPr lang="en-US" dirty="0" smtClean="0"/>
              <a:t>Exercises</a:t>
            </a:r>
            <a:endParaRPr lang="en-US" dirty="0"/>
          </a:p>
        </p:txBody>
      </p:sp>
      <p:sp>
        <p:nvSpPr>
          <p:cNvPr id="3" name="Content Placeholder 2"/>
          <p:cNvSpPr>
            <a:spLocks noGrp="1"/>
          </p:cNvSpPr>
          <p:nvPr>
            <p:ph idx="1"/>
          </p:nvPr>
        </p:nvSpPr>
        <p:spPr>
          <a:xfrm>
            <a:off x="498474" y="714356"/>
            <a:ext cx="7556313" cy="6104235"/>
          </a:xfrm>
        </p:spPr>
        <p:txBody>
          <a:bodyPr>
            <a:noAutofit/>
          </a:bodyPr>
          <a:lstStyle/>
          <a:p>
            <a:r>
              <a:rPr lang="en-US" sz="1600" dirty="0" smtClean="0">
                <a:solidFill>
                  <a:srgbClr val="002060"/>
                </a:solidFill>
              </a:rPr>
              <a:t>5.1 What are the key properties of semiconductor memory? </a:t>
            </a:r>
          </a:p>
          <a:p>
            <a:r>
              <a:rPr lang="en-US" sz="1600" dirty="0" smtClean="0">
                <a:solidFill>
                  <a:srgbClr val="002060"/>
                </a:solidFill>
              </a:rPr>
              <a:t>5.2 What are two interpretations of the term random-access memory?</a:t>
            </a:r>
          </a:p>
          <a:p>
            <a:r>
              <a:rPr lang="en-US" sz="1600" dirty="0" smtClean="0">
                <a:solidFill>
                  <a:srgbClr val="002060"/>
                </a:solidFill>
              </a:rPr>
              <a:t> 5.3 What is the difference between DRAM and SRAM in terms of application? </a:t>
            </a:r>
          </a:p>
          <a:p>
            <a:r>
              <a:rPr lang="en-US" sz="1600" dirty="0" smtClean="0">
                <a:solidFill>
                  <a:srgbClr val="002060"/>
                </a:solidFill>
              </a:rPr>
              <a:t>5.4 What is the difference between DRAM and SRAM in terms of characteristics such as speed, size, and cost? </a:t>
            </a:r>
          </a:p>
          <a:p>
            <a:r>
              <a:rPr lang="en-US" sz="1600" dirty="0" smtClean="0">
                <a:solidFill>
                  <a:srgbClr val="002060"/>
                </a:solidFill>
              </a:rPr>
              <a:t>5.5 Explain why one type of RAM is considered to be analog and the other digital. </a:t>
            </a:r>
          </a:p>
          <a:p>
            <a:r>
              <a:rPr lang="en-US" sz="1600" dirty="0" smtClean="0">
                <a:solidFill>
                  <a:srgbClr val="002060"/>
                </a:solidFill>
              </a:rPr>
              <a:t>5.6 What are some applications for ROM? </a:t>
            </a:r>
          </a:p>
          <a:p>
            <a:r>
              <a:rPr lang="en-US" sz="1600" dirty="0" smtClean="0">
                <a:solidFill>
                  <a:srgbClr val="002060"/>
                </a:solidFill>
              </a:rPr>
              <a:t>5.7 What are the differences among EPROM, EEPROM, and flash memory? </a:t>
            </a:r>
          </a:p>
          <a:p>
            <a:r>
              <a:rPr lang="en-US" sz="1600" dirty="0" smtClean="0">
                <a:solidFill>
                  <a:srgbClr val="002060"/>
                </a:solidFill>
              </a:rPr>
              <a:t>5.8 Explain the function of each pin in Figure 5.4b. 182 CHAPTER 5 / INTERNAL MEMORY </a:t>
            </a:r>
          </a:p>
          <a:p>
            <a:r>
              <a:rPr lang="en-US" sz="1600" dirty="0" smtClean="0">
                <a:solidFill>
                  <a:srgbClr val="002060"/>
                </a:solidFill>
              </a:rPr>
              <a:t>5.9 What is a parity bit? </a:t>
            </a:r>
          </a:p>
          <a:p>
            <a:r>
              <a:rPr lang="en-US" sz="1600" dirty="0" smtClean="0">
                <a:solidFill>
                  <a:srgbClr val="002060"/>
                </a:solidFill>
              </a:rPr>
              <a:t>5.10 How is the syndrome for the Hamming code interpreted? </a:t>
            </a:r>
          </a:p>
          <a:p>
            <a:r>
              <a:rPr lang="en-US" sz="1600" dirty="0" smtClean="0">
                <a:solidFill>
                  <a:srgbClr val="002060"/>
                </a:solidFill>
              </a:rPr>
              <a:t>5.11 How does SDRAM differ from ordinary DRAM?</a:t>
            </a:r>
            <a:endParaRPr lang="en-US" sz="1600" dirty="0">
              <a:solidFill>
                <a:srgbClr val="00206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Semiconductor main memory</a:t>
            </a:r>
          </a:p>
          <a:p>
            <a:pPr lvl="1"/>
            <a:r>
              <a:rPr lang="en-US" dirty="0" smtClean="0"/>
              <a:t>Organization</a:t>
            </a:r>
          </a:p>
          <a:p>
            <a:pPr lvl="1"/>
            <a:r>
              <a:rPr lang="en-US" dirty="0" smtClean="0"/>
              <a:t>DRAM and SRAM</a:t>
            </a:r>
          </a:p>
          <a:p>
            <a:pPr lvl="1"/>
            <a:r>
              <a:rPr lang="en-US" dirty="0" smtClean="0"/>
              <a:t>Types of ROM</a:t>
            </a:r>
          </a:p>
          <a:p>
            <a:pPr lvl="1"/>
            <a:r>
              <a:rPr lang="en-US" dirty="0" smtClean="0"/>
              <a:t>Chip logic</a:t>
            </a:r>
          </a:p>
          <a:p>
            <a:pPr lvl="1"/>
            <a:r>
              <a:rPr lang="en-US" dirty="0" smtClean="0"/>
              <a:t>Chip packaging</a:t>
            </a:r>
          </a:p>
          <a:p>
            <a:pPr lvl="1"/>
            <a:r>
              <a:rPr lang="en-US" dirty="0" smtClean="0"/>
              <a:t>Module organization</a:t>
            </a:r>
          </a:p>
          <a:p>
            <a:pPr lvl="1"/>
            <a:r>
              <a:rPr lang="en-US" dirty="0" smtClean="0"/>
              <a:t>Interleaved memory</a:t>
            </a:r>
          </a:p>
          <a:p>
            <a:pPr>
              <a:spcBef>
                <a:spcPts val="600"/>
              </a:spcBef>
            </a:pPr>
            <a:r>
              <a:rPr lang="en-US" dirty="0" smtClean="0"/>
              <a:t>Error correction</a:t>
            </a:r>
          </a:p>
          <a:p>
            <a:pPr lvl="1"/>
            <a:r>
              <a:rPr lang="en-US" dirty="0" smtClean="0"/>
              <a:t>Hard failure</a:t>
            </a:r>
          </a:p>
          <a:p>
            <a:pPr lvl="1"/>
            <a:r>
              <a:rPr lang="en-US" dirty="0" smtClean="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smtClean="0"/>
              <a:t>Hamming code</a:t>
            </a:r>
          </a:p>
          <a:p>
            <a:pPr marL="228600" lvl="1">
              <a:spcBef>
                <a:spcPts val="1800"/>
              </a:spcBef>
              <a:buClr>
                <a:schemeClr val="accent1"/>
              </a:buClr>
            </a:pPr>
            <a:r>
              <a:rPr lang="en-US" dirty="0" smtClean="0"/>
              <a:t>Advanced DRAM organization</a:t>
            </a:r>
          </a:p>
          <a:p>
            <a:pPr lvl="1"/>
            <a:r>
              <a:rPr lang="en-US" dirty="0" smtClean="0"/>
              <a:t>Synchronous DRAM</a:t>
            </a:r>
          </a:p>
          <a:p>
            <a:pPr lvl="1"/>
            <a:r>
              <a:rPr lang="en-US" dirty="0" smtClean="0"/>
              <a:t>Rambus DRAM</a:t>
            </a:r>
          </a:p>
          <a:p>
            <a:pPr lvl="1"/>
            <a:r>
              <a:rPr lang="en-US" dirty="0" smtClean="0"/>
              <a:t>DDR SDRAM</a:t>
            </a:r>
          </a:p>
          <a:p>
            <a:pPr lvl="1"/>
            <a:r>
              <a:rPr lang="en-US" dirty="0" smtClean="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Internal</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5.1- Semiconductor Main Memory</a:t>
            </a:r>
            <a:endParaRPr lang="en-US" b="1" dirty="0"/>
          </a:p>
        </p:txBody>
      </p:sp>
      <p:sp>
        <p:nvSpPr>
          <p:cNvPr id="3" name="Content Placeholder 2"/>
          <p:cNvSpPr>
            <a:spLocks noGrp="1"/>
          </p:cNvSpPr>
          <p:nvPr>
            <p:ph idx="1"/>
          </p:nvPr>
        </p:nvSpPr>
        <p:spPr/>
        <p:txBody>
          <a:bodyPr>
            <a:normAutofit fontScale="77500" lnSpcReduction="20000"/>
          </a:bodyPr>
          <a:lstStyle/>
          <a:p>
            <a:r>
              <a:rPr lang="en-US" sz="2800" dirty="0" smtClean="0">
                <a:solidFill>
                  <a:srgbClr val="002060"/>
                </a:solidFill>
              </a:rPr>
              <a:t>Organization</a:t>
            </a:r>
          </a:p>
          <a:p>
            <a:r>
              <a:rPr lang="en-US" sz="2800" dirty="0" smtClean="0">
                <a:solidFill>
                  <a:srgbClr val="002060"/>
                </a:solidFill>
              </a:rPr>
              <a:t>Semiconductor Memory Types</a:t>
            </a:r>
          </a:p>
          <a:p>
            <a:r>
              <a:rPr lang="en-US" sz="2800" dirty="0" smtClean="0">
                <a:solidFill>
                  <a:srgbClr val="002060"/>
                </a:solidFill>
              </a:rPr>
              <a:t>Dynamic RAM and Static RAM</a:t>
            </a:r>
          </a:p>
          <a:p>
            <a:r>
              <a:rPr lang="en-US" sz="2800" dirty="0" smtClean="0">
                <a:solidFill>
                  <a:srgbClr val="002060"/>
                </a:solidFill>
              </a:rPr>
              <a:t>Types of ROM</a:t>
            </a:r>
          </a:p>
          <a:p>
            <a:r>
              <a:rPr lang="en-US" sz="2800" dirty="0" smtClean="0">
                <a:solidFill>
                  <a:srgbClr val="002060"/>
                </a:solidFill>
              </a:rPr>
              <a:t>Chip Logic</a:t>
            </a:r>
          </a:p>
          <a:p>
            <a:r>
              <a:rPr lang="en-US" sz="2800" dirty="0" smtClean="0">
                <a:solidFill>
                  <a:srgbClr val="002060"/>
                </a:solidFill>
              </a:rPr>
              <a:t>Chip Packaging</a:t>
            </a:r>
          </a:p>
          <a:p>
            <a:r>
              <a:rPr lang="en-US" sz="2800" dirty="0" smtClean="0">
                <a:solidFill>
                  <a:srgbClr val="002060"/>
                </a:solidFill>
              </a:rPr>
              <a:t>Module Organization</a:t>
            </a:r>
          </a:p>
          <a:p>
            <a:r>
              <a:rPr lang="en-US" sz="2800" dirty="0" smtClean="0">
                <a:solidFill>
                  <a:srgbClr val="002060"/>
                </a:solidFill>
              </a:rPr>
              <a:t>Interleaved Memory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Organization</a:t>
            </a:r>
            <a:endParaRPr lang="en-US" b="1" dirty="0"/>
          </a:p>
        </p:txBody>
      </p:sp>
      <p:sp>
        <p:nvSpPr>
          <p:cNvPr id="3" name="Content Placeholder 2"/>
          <p:cNvSpPr>
            <a:spLocks noGrp="1"/>
          </p:cNvSpPr>
          <p:nvPr>
            <p:ph idx="1"/>
          </p:nvPr>
        </p:nvSpPr>
        <p:spPr>
          <a:xfrm>
            <a:off x="428596" y="2624142"/>
            <a:ext cx="8288367" cy="4019568"/>
          </a:xfrm>
        </p:spPr>
        <p:txBody>
          <a:bodyPr>
            <a:normAutofit lnSpcReduction="10000"/>
          </a:bodyPr>
          <a:lstStyle/>
          <a:p>
            <a:r>
              <a:rPr lang="en-US" sz="2800" dirty="0" smtClean="0">
                <a:solidFill>
                  <a:srgbClr val="002060"/>
                </a:solidFill>
              </a:rPr>
              <a:t> Basic element of a semiconductor memory is the memory cell.</a:t>
            </a:r>
          </a:p>
          <a:p>
            <a:r>
              <a:rPr lang="en-US" sz="2800" dirty="0" smtClean="0">
                <a:solidFill>
                  <a:srgbClr val="002060"/>
                </a:solidFill>
              </a:rPr>
              <a:t>Cell properties:</a:t>
            </a:r>
          </a:p>
          <a:p>
            <a:pPr lvl="1"/>
            <a:r>
              <a:rPr lang="en-US" sz="2600" dirty="0" smtClean="0">
                <a:solidFill>
                  <a:srgbClr val="002060"/>
                </a:solidFill>
              </a:rPr>
              <a:t>1-They exhibit two stable (or semistable) states, which can be used to represent binary 1 and 0. </a:t>
            </a:r>
          </a:p>
          <a:p>
            <a:pPr lvl="1"/>
            <a:r>
              <a:rPr lang="en-US" sz="2600" dirty="0" smtClean="0">
                <a:solidFill>
                  <a:srgbClr val="002060"/>
                </a:solidFill>
              </a:rPr>
              <a:t>2- They are capable of being written into (at least once), to set the state. </a:t>
            </a:r>
          </a:p>
          <a:p>
            <a:pPr lvl="1"/>
            <a:r>
              <a:rPr lang="en-US" sz="2600" dirty="0" smtClean="0">
                <a:solidFill>
                  <a:srgbClr val="002060"/>
                </a:solidFill>
              </a:rPr>
              <a:t>3- They are capable of being read to sense the state</a:t>
            </a:r>
          </a:p>
        </p:txBody>
      </p:sp>
      <p:pic>
        <p:nvPicPr>
          <p:cNvPr id="1026" name="Picture 2"/>
          <p:cNvPicPr>
            <a:picLocks noChangeAspect="1" noChangeArrowheads="1"/>
          </p:cNvPicPr>
          <p:nvPr/>
        </p:nvPicPr>
        <p:blipFill>
          <a:blip r:embed="rId2"/>
          <a:srcRect/>
          <a:stretch>
            <a:fillRect/>
          </a:stretch>
        </p:blipFill>
        <p:spPr bwMode="auto">
          <a:xfrm>
            <a:off x="3643306" y="642918"/>
            <a:ext cx="4562475" cy="1866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14363" y="1557338"/>
            <a:ext cx="7915275" cy="3743325"/>
          </a:xfrm>
          <a:prstGeom prst="rect">
            <a:avLst/>
          </a:prstGeom>
          <a:noFill/>
          <a:ln w="9525">
            <a:noFill/>
            <a:miter lim="800000"/>
            <a:headEnd/>
            <a:tailEnd/>
          </a:ln>
          <a:effectLst/>
        </p:spPr>
      </p:pic>
      <p:sp>
        <p:nvSpPr>
          <p:cNvPr id="7" name="Rectangle 6"/>
          <p:cNvSpPr/>
          <p:nvPr/>
        </p:nvSpPr>
        <p:spPr>
          <a:xfrm>
            <a:off x="428596" y="5429264"/>
            <a:ext cx="8358246" cy="1200329"/>
          </a:xfrm>
          <a:prstGeom prst="rect">
            <a:avLst/>
          </a:prstGeom>
        </p:spPr>
        <p:txBody>
          <a:bodyPr wrap="square">
            <a:spAutoFit/>
          </a:bodyPr>
          <a:lstStyle/>
          <a:p>
            <a:r>
              <a:rPr kumimoji="1" lang="en-US" dirty="0" smtClean="0"/>
              <a:t>All of the memory types that we will explore in this chapter are random access. That is, individual words of memory are directly accessed through wired-in addressing logic.</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Dynamic RAM (DRAM)</a:t>
            </a:r>
            <a:endParaRPr lang="en-GB" dirty="0">
              <a:effectLst>
                <a:outerShdw blurRad="38100" dist="38100" dir="2700000" algn="tl">
                  <a:srgbClr val="000000">
                    <a:alpha val="43137"/>
                  </a:srgbClr>
                </a:outerShdw>
              </a:effectLst>
            </a:endParaRPr>
          </a:p>
        </p:txBody>
      </p:sp>
      <p:sp>
        <p:nvSpPr>
          <p:cNvPr id="21509" name="Rectangle 5"/>
          <p:cNvSpPr>
            <a:spLocks noGrp="1" noChangeArrowheads="1"/>
          </p:cNvSpPr>
          <p:nvPr>
            <p:ph idx="1"/>
          </p:nvPr>
        </p:nvSpPr>
        <p:spPr>
          <a:xfrm>
            <a:off x="357158" y="2071678"/>
            <a:ext cx="8286808" cy="4572032"/>
          </a:xfrm>
        </p:spPr>
        <p:txBody>
          <a:bodyPr>
            <a:noAutofit/>
          </a:bodyPr>
          <a:lstStyle/>
          <a:p>
            <a:r>
              <a:rPr lang="en-GB" dirty="0" smtClean="0">
                <a:solidFill>
                  <a:srgbClr val="002060"/>
                </a:solidFill>
              </a:rPr>
              <a:t>RAM technology is divided into two technologies:</a:t>
            </a:r>
          </a:p>
          <a:p>
            <a:pPr lvl="1"/>
            <a:r>
              <a:rPr lang="en-GB" dirty="0" smtClean="0">
                <a:solidFill>
                  <a:srgbClr val="002060"/>
                </a:solidFill>
              </a:rPr>
              <a:t>Dynamic RAM (DRAM)</a:t>
            </a:r>
          </a:p>
          <a:p>
            <a:pPr lvl="1"/>
            <a:r>
              <a:rPr lang="en-GB" dirty="0" smtClean="0">
                <a:solidFill>
                  <a:srgbClr val="002060"/>
                </a:solidFill>
              </a:rPr>
              <a:t>Static RAM (SRAM)</a:t>
            </a:r>
          </a:p>
          <a:p>
            <a:pPr marL="228600" lvl="1">
              <a:spcBef>
                <a:spcPts val="2000"/>
              </a:spcBef>
              <a:buClr>
                <a:schemeClr val="accent1"/>
              </a:buClr>
            </a:pPr>
            <a:r>
              <a:rPr lang="en-GB" sz="2000" dirty="0" smtClean="0">
                <a:solidFill>
                  <a:srgbClr val="002060"/>
                </a:solidFill>
              </a:rPr>
              <a:t>DRAM</a:t>
            </a:r>
          </a:p>
          <a:p>
            <a:pPr marL="457200" lvl="2">
              <a:spcBef>
                <a:spcPts val="2000"/>
              </a:spcBef>
            </a:pPr>
            <a:r>
              <a:rPr lang="en-GB" sz="2000" dirty="0" smtClean="0">
                <a:solidFill>
                  <a:srgbClr val="002060"/>
                </a:solidFill>
              </a:rPr>
              <a:t>Made with cells that store data as charge on capacitors (tụ điện)</a:t>
            </a:r>
          </a:p>
          <a:p>
            <a:pPr marL="457200" lvl="2">
              <a:spcBef>
                <a:spcPts val="2000"/>
              </a:spcBef>
            </a:pPr>
            <a:r>
              <a:rPr lang="en-GB" sz="2000" dirty="0" smtClean="0">
                <a:solidFill>
                  <a:srgbClr val="002060"/>
                </a:solidFill>
              </a:rPr>
              <a:t>Presence or absence of charge in a capacitor is interpreted as a binary 1 or 0</a:t>
            </a:r>
          </a:p>
          <a:p>
            <a:pPr marL="457200" lvl="2">
              <a:spcBef>
                <a:spcPts val="2000"/>
              </a:spcBef>
            </a:pPr>
            <a:r>
              <a:rPr lang="en-GB" sz="2000" dirty="0" smtClean="0">
                <a:solidFill>
                  <a:srgbClr val="002060"/>
                </a:solidFill>
              </a:rPr>
              <a:t>Requires periodic charge refreshing to maintain data storage</a:t>
            </a:r>
          </a:p>
          <a:p>
            <a:pPr marL="457200" lvl="2">
              <a:spcBef>
                <a:spcPts val="2000"/>
              </a:spcBef>
            </a:pPr>
            <a:r>
              <a:rPr lang="en-GB" sz="2000" dirty="0" smtClean="0">
                <a:solidFill>
                  <a:srgbClr val="002060"/>
                </a:solidFill>
              </a:rPr>
              <a:t>The term </a:t>
            </a:r>
            <a:r>
              <a:rPr lang="en-GB" sz="2000" i="1" u="sng" dirty="0" smtClean="0">
                <a:solidFill>
                  <a:srgbClr val="002060"/>
                </a:solidFill>
              </a:rPr>
              <a:t>dynamic</a:t>
            </a:r>
            <a:r>
              <a:rPr lang="en-GB" sz="2000" i="1" dirty="0" smtClean="0">
                <a:solidFill>
                  <a:srgbClr val="002060"/>
                </a:solidFill>
              </a:rPr>
              <a:t> </a:t>
            </a:r>
            <a:r>
              <a:rPr lang="en-GB" sz="2000" u="sng" dirty="0" smtClean="0">
                <a:solidFill>
                  <a:srgbClr val="002060"/>
                </a:solidFill>
              </a:rPr>
              <a:t>refers to (</a:t>
            </a:r>
            <a:r>
              <a:rPr lang="en-GB" sz="2000" u="sng" dirty="0" err="1" smtClean="0">
                <a:solidFill>
                  <a:srgbClr val="002060"/>
                </a:solidFill>
              </a:rPr>
              <a:t>có</a:t>
            </a:r>
            <a:r>
              <a:rPr lang="en-GB" sz="2000" u="sng" dirty="0" smtClean="0">
                <a:solidFill>
                  <a:srgbClr val="002060"/>
                </a:solidFill>
              </a:rPr>
              <a:t> </a:t>
            </a:r>
            <a:r>
              <a:rPr lang="en-GB" sz="2000" u="sng" dirty="0" err="1" smtClean="0">
                <a:solidFill>
                  <a:srgbClr val="002060"/>
                </a:solidFill>
              </a:rPr>
              <a:t>nghĩa</a:t>
            </a:r>
            <a:r>
              <a:rPr lang="en-GB" sz="2000" u="sng" dirty="0" smtClean="0">
                <a:solidFill>
                  <a:srgbClr val="002060"/>
                </a:solidFill>
              </a:rPr>
              <a:t> </a:t>
            </a:r>
            <a:r>
              <a:rPr lang="en-GB" sz="2000" u="sng" dirty="0" err="1" smtClean="0">
                <a:solidFill>
                  <a:srgbClr val="002060"/>
                </a:solidFill>
              </a:rPr>
              <a:t>là</a:t>
            </a:r>
            <a:r>
              <a:rPr lang="en-GB" sz="2000" u="sng" dirty="0" smtClean="0">
                <a:solidFill>
                  <a:srgbClr val="002060"/>
                </a:solidFill>
              </a:rPr>
              <a:t>) </a:t>
            </a:r>
            <a:r>
              <a:rPr lang="en-GB" sz="2000" dirty="0" smtClean="0">
                <a:solidFill>
                  <a:srgbClr val="002060"/>
                </a:solidFill>
              </a:rPr>
              <a:t>tendency of the stored charge to leak away, even with power continuously applied</a:t>
            </a:r>
          </a:p>
        </p:txBody>
      </p:sp>
      <p:pic>
        <p:nvPicPr>
          <p:cNvPr id="3074" name="Picture 2"/>
          <p:cNvPicPr>
            <a:picLocks noChangeAspect="1" noChangeArrowheads="1"/>
          </p:cNvPicPr>
          <p:nvPr/>
        </p:nvPicPr>
        <p:blipFill>
          <a:blip r:embed="rId3"/>
          <a:srcRect/>
          <a:stretch>
            <a:fillRect/>
          </a:stretch>
        </p:blipFill>
        <p:spPr bwMode="auto">
          <a:xfrm>
            <a:off x="5643570" y="214290"/>
            <a:ext cx="2276475" cy="1847850"/>
          </a:xfrm>
          <a:prstGeom prst="rect">
            <a:avLst/>
          </a:prstGeom>
          <a:noFill/>
          <a:ln w="9525">
            <a:noFill/>
            <a:miter lim="800000"/>
            <a:headEnd/>
            <a:tailEnd/>
          </a:ln>
          <a:effectLst/>
        </p:spPr>
      </p:pic>
      <p:sp>
        <p:nvSpPr>
          <p:cNvPr id="5" name="Rectangle 4"/>
          <p:cNvSpPr/>
          <p:nvPr/>
        </p:nvSpPr>
        <p:spPr>
          <a:xfrm>
            <a:off x="3357554" y="2928934"/>
            <a:ext cx="5357850"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How Dram cell works? Read by yourself.</a:t>
            </a:r>
            <a:endParaRPr lang="en-US" sz="20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500042"/>
            <a:ext cx="4016633" cy="1357322"/>
          </a:xfrm>
        </p:spPr>
        <p:txBody>
          <a:bodyPr>
            <a:noAutofit/>
          </a:bodyPr>
          <a:lstStyle/>
          <a:p>
            <a:pPr algn="ctr"/>
            <a:r>
              <a:rPr lang="en-GB" sz="4400" dirty="0" smtClean="0">
                <a:effectLst>
                  <a:outerShdw blurRad="38100" dist="38100" dir="2700000" algn="tl">
                    <a:srgbClr val="000000">
                      <a:alpha val="43137"/>
                    </a:srgbClr>
                  </a:outerShdw>
                </a:effectLst>
              </a:rPr>
              <a:t>Static RAM (SRAM)</a:t>
            </a:r>
            <a:endParaRPr lang="en-GB" sz="4400" dirty="0">
              <a:effectLst>
                <a:outerShdw blurRad="38100" dist="38100" dir="2700000" algn="tl">
                  <a:srgbClr val="000000">
                    <a:alpha val="43137"/>
                  </a:srgbClr>
                </a:outerShdw>
              </a:effectLst>
            </a:endParaRPr>
          </a:p>
        </p:txBody>
      </p:sp>
      <p:sp>
        <p:nvSpPr>
          <p:cNvPr id="21509" name="Rectangle 5"/>
          <p:cNvSpPr>
            <a:spLocks noGrp="1" noChangeArrowheads="1"/>
          </p:cNvSpPr>
          <p:nvPr>
            <p:ph type="body" sz="half" idx="2"/>
          </p:nvPr>
        </p:nvSpPr>
        <p:spPr>
          <a:xfrm>
            <a:off x="285720" y="2143116"/>
            <a:ext cx="4015304" cy="3535363"/>
          </a:xfrm>
        </p:spPr>
        <p:txBody>
          <a:bodyPr>
            <a:normAutofit/>
          </a:bodyPr>
          <a:lstStyle/>
          <a:p>
            <a:pPr marL="228600" lvl="1" indent="-182880">
              <a:spcBef>
                <a:spcPts val="2000"/>
              </a:spcBef>
              <a:buClr>
                <a:schemeClr val="bg2"/>
              </a:buClr>
              <a:buFont typeface="Wingdings" charset="2"/>
              <a:buChar char="§"/>
            </a:pPr>
            <a:r>
              <a:rPr lang="en-GB" sz="1800" dirty="0" smtClean="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smtClean="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smtClean="0">
                <a:solidFill>
                  <a:schemeClr val="bg1"/>
                </a:solidFill>
              </a:rPr>
              <a:t>Will hold its data as long as power is supplied to it</a:t>
            </a:r>
          </a:p>
          <a:p>
            <a:pPr marL="228600" lvl="1">
              <a:spcBef>
                <a:spcPts val="2000"/>
              </a:spcBef>
              <a:buClr>
                <a:schemeClr val="accent1"/>
              </a:buClr>
            </a:pPr>
            <a:endParaRPr lang="en-GB" sz="2000" dirty="0" smtClean="0"/>
          </a:p>
        </p:txBody>
      </p:sp>
      <p:pic>
        <p:nvPicPr>
          <p:cNvPr id="4" name="Picture 3"/>
          <p:cNvPicPr>
            <a:picLocks noChangeAspect="1"/>
          </p:cNvPicPr>
          <p:nvPr/>
        </p:nvPicPr>
        <p:blipFill>
          <a:blip r:embed="rId3"/>
          <a:stretch>
            <a:fillRect/>
          </a:stretch>
        </p:blipFill>
        <p:spPr>
          <a:xfrm>
            <a:off x="1048183" y="5072074"/>
            <a:ext cx="2409966" cy="1670908"/>
          </a:xfrm>
          <a:prstGeom prst="rect">
            <a:avLst/>
          </a:prstGeom>
          <a:effectLst>
            <a:softEdge rad="203200"/>
          </a:effectLst>
        </p:spPr>
      </p:pic>
      <p:pic>
        <p:nvPicPr>
          <p:cNvPr id="5122" name="Picture 2"/>
          <p:cNvPicPr>
            <a:picLocks noChangeAspect="1" noChangeArrowheads="1"/>
          </p:cNvPicPr>
          <p:nvPr/>
        </p:nvPicPr>
        <p:blipFill>
          <a:blip r:embed="rId4"/>
          <a:srcRect/>
          <a:stretch>
            <a:fillRect/>
          </a:stretch>
        </p:blipFill>
        <p:spPr bwMode="auto">
          <a:xfrm>
            <a:off x="4357686" y="681986"/>
            <a:ext cx="4781604" cy="524734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smtClean="0">
                <a:solidFill>
                  <a:schemeClr val="accent3"/>
                </a:solidFill>
                <a:effectLst>
                  <a:outerShdw blurRad="38100" dist="38100" dir="2700000" algn="tl">
                    <a:srgbClr val="000000">
                      <a:alpha val="43137"/>
                    </a:srgbClr>
                  </a:outerShdw>
                </a:effectLst>
              </a:rPr>
              <a:t>versus </a:t>
            </a:r>
            <a:r>
              <a:rPr lang="en-GB" sz="4000" dirty="0" smtClean="0">
                <a:effectLst>
                  <a:outerShdw blurRad="38100" dist="38100" dir="2700000" algn="tl">
                    <a:srgbClr val="000000">
                      <a:alpha val="43137"/>
                    </a:srgbClr>
                  </a:outerShdw>
                </a:effectLst>
              </a:rPr>
              <a:t>DRAM</a:t>
            </a:r>
            <a:endParaRPr lang="en-GB" sz="4000" dirty="0">
              <a:effectLst>
                <a:outerShdw blurRad="38100" dist="38100" dir="2700000" algn="tl">
                  <a:srgbClr val="000000">
                    <a:alpha val="43137"/>
                  </a:srgbClr>
                </a:outerShdw>
              </a:effectLst>
            </a:endParaRPr>
          </a:p>
        </p:txBody>
      </p:sp>
      <p:sp>
        <p:nvSpPr>
          <p:cNvPr id="158723" name="Rectangle 3"/>
          <p:cNvSpPr>
            <a:spLocks noGrp="1" noChangeArrowheads="1"/>
          </p:cNvSpPr>
          <p:nvPr>
            <p:ph type="body" sz="half" idx="2"/>
          </p:nvPr>
        </p:nvSpPr>
        <p:spPr>
          <a:xfrm>
            <a:off x="71406" y="1447800"/>
            <a:ext cx="6858048" cy="5124472"/>
          </a:xfrm>
        </p:spPr>
        <p:txBody>
          <a:bodyPr>
            <a:noAutofit/>
          </a:bodyPr>
          <a:lstStyle/>
          <a:p>
            <a:pPr marL="228600" indent="-228600">
              <a:spcBef>
                <a:spcPts val="2000"/>
              </a:spcBef>
              <a:buFont typeface="Wingdings" pitchFamily="2" charset="2"/>
              <a:buChar char="n"/>
            </a:pPr>
            <a:r>
              <a:rPr lang="en-GB" sz="2400" b="1" dirty="0">
                <a:solidFill>
                  <a:srgbClr val="002060"/>
                </a:solidFill>
              </a:rPr>
              <a:t>Both </a:t>
            </a:r>
            <a:r>
              <a:rPr lang="en-GB" sz="2400" b="1" dirty="0" smtClean="0">
                <a:solidFill>
                  <a:srgbClr val="002060"/>
                </a:solidFill>
              </a:rPr>
              <a:t>volatile: </a:t>
            </a:r>
            <a:r>
              <a:rPr lang="en-GB" sz="2000" dirty="0" smtClean="0">
                <a:solidFill>
                  <a:srgbClr val="002060"/>
                </a:solidFill>
              </a:rPr>
              <a:t>Power must be continuously supplied to the memory to preserve the bit values</a:t>
            </a:r>
          </a:p>
          <a:p>
            <a:pPr marL="228600" indent="-228600">
              <a:spcBef>
                <a:spcPts val="2000"/>
              </a:spcBef>
              <a:buFont typeface="Wingdings" pitchFamily="2" charset="2"/>
              <a:buChar char="n"/>
            </a:pPr>
            <a:r>
              <a:rPr lang="en-GB" sz="2400" b="1" dirty="0">
                <a:solidFill>
                  <a:schemeClr val="tx1"/>
                </a:solidFill>
              </a:rPr>
              <a:t>Dynamic cell </a:t>
            </a:r>
          </a:p>
          <a:p>
            <a:pPr lvl="1" indent="-228600">
              <a:buFont typeface="Wingdings" pitchFamily="2" charset="2"/>
              <a:buChar char="n"/>
            </a:pPr>
            <a:r>
              <a:rPr lang="en-GB" sz="2000" dirty="0">
                <a:solidFill>
                  <a:schemeClr val="tx1"/>
                </a:solidFill>
              </a:rPr>
              <a:t>Simpler to build, smaller</a:t>
            </a:r>
          </a:p>
          <a:p>
            <a:pPr lvl="1" indent="-228600">
              <a:buFont typeface="Wingdings" pitchFamily="2" charset="2"/>
              <a:buChar char="n"/>
            </a:pPr>
            <a:r>
              <a:rPr lang="en-GB" sz="2000" smtClean="0">
                <a:solidFill>
                  <a:schemeClr val="tx1"/>
                </a:solidFill>
              </a:rPr>
              <a:t> (</a:t>
            </a:r>
            <a:r>
              <a:rPr lang="en-GB" sz="2000" dirty="0" smtClean="0">
                <a:solidFill>
                  <a:schemeClr val="tx1"/>
                </a:solidFill>
              </a:rPr>
              <a:t>smaller cells = more cells per unit area)</a:t>
            </a:r>
          </a:p>
          <a:p>
            <a:pPr lvl="1" indent="-228600">
              <a:buFont typeface="Wingdings" pitchFamily="2" charset="2"/>
              <a:buChar char="n"/>
            </a:pPr>
            <a:r>
              <a:rPr lang="en-GB" sz="2000" dirty="0">
                <a:solidFill>
                  <a:schemeClr val="tx1"/>
                </a:solidFill>
              </a:rPr>
              <a:t>Less </a:t>
            </a:r>
            <a:r>
              <a:rPr lang="en-GB" sz="2000" dirty="0" smtClean="0">
                <a:solidFill>
                  <a:schemeClr val="tx1"/>
                </a:solidFill>
              </a:rPr>
              <a:t>expensive</a:t>
            </a:r>
          </a:p>
          <a:p>
            <a:pPr lvl="1" indent="-228600">
              <a:buFont typeface="Wingdings" pitchFamily="2" charset="2"/>
              <a:buChar char="n"/>
            </a:pPr>
            <a:r>
              <a:rPr lang="en-GB" sz="2000" dirty="0" smtClean="0">
                <a:solidFill>
                  <a:schemeClr val="tx1"/>
                </a:solidFill>
              </a:rPr>
              <a:t>Requires the supporting refresh circuitry</a:t>
            </a:r>
          </a:p>
          <a:p>
            <a:pPr lvl="1" indent="-228600">
              <a:buFont typeface="Wingdings" pitchFamily="2" charset="2"/>
              <a:buChar char="n"/>
            </a:pPr>
            <a:r>
              <a:rPr lang="en-GB" sz="2000" dirty="0" smtClean="0">
                <a:solidFill>
                  <a:schemeClr val="tx1"/>
                </a:solidFill>
              </a:rPr>
              <a:t>Tend to be favored for large memory requirements</a:t>
            </a:r>
          </a:p>
          <a:p>
            <a:pPr lvl="1" indent="-228600">
              <a:buFont typeface="Wingdings" pitchFamily="2" charset="2"/>
              <a:buChar char="n"/>
            </a:pPr>
            <a:r>
              <a:rPr lang="en-GB" sz="2000" dirty="0" smtClean="0">
                <a:solidFill>
                  <a:schemeClr val="tx1"/>
                </a:solidFill>
              </a:rPr>
              <a:t>Used for main memory</a:t>
            </a:r>
          </a:p>
          <a:p>
            <a:pPr marL="228600" indent="-228600">
              <a:spcBef>
                <a:spcPts val="2000"/>
              </a:spcBef>
              <a:buFont typeface="Wingdings" pitchFamily="2" charset="2"/>
              <a:buChar char="n"/>
            </a:pPr>
            <a:r>
              <a:rPr lang="en-GB" sz="2400" b="1" dirty="0" smtClean="0">
                <a:solidFill>
                  <a:schemeClr val="tx1"/>
                </a:solidFill>
              </a:rPr>
              <a:t>Static</a:t>
            </a:r>
            <a:endParaRPr lang="en-GB" sz="2400" b="1" dirty="0">
              <a:solidFill>
                <a:schemeClr val="tx1"/>
              </a:solidFill>
            </a:endParaRPr>
          </a:p>
          <a:p>
            <a:pPr lvl="1" indent="-228600">
              <a:buFont typeface="Wingdings" pitchFamily="2" charset="2"/>
              <a:buChar char="n"/>
            </a:pPr>
            <a:r>
              <a:rPr lang="en-GB" sz="2000" dirty="0">
                <a:solidFill>
                  <a:schemeClr val="tx1"/>
                </a:solidFill>
              </a:rPr>
              <a:t>Faster</a:t>
            </a:r>
            <a:endParaRPr lang="en-GB" sz="2000" dirty="0" smtClean="0">
              <a:solidFill>
                <a:schemeClr val="tx1"/>
              </a:solidFill>
            </a:endParaRPr>
          </a:p>
          <a:p>
            <a:pPr lvl="1" indent="-228600">
              <a:buFont typeface="Wingdings" pitchFamily="2" charset="2"/>
              <a:buChar char="n"/>
            </a:pPr>
            <a:r>
              <a:rPr lang="en-GB" sz="2000" dirty="0" smtClean="0">
                <a:solidFill>
                  <a:schemeClr val="tx1"/>
                </a:solidFill>
              </a:rPr>
              <a:t>Used for cache memory (both on and off chip)</a:t>
            </a:r>
          </a:p>
          <a:p>
            <a:endParaRPr lang="en-GB" sz="1600" dirty="0">
              <a:solidFill>
                <a:schemeClr val="tx1"/>
              </a:solidFill>
            </a:endParaRPr>
          </a:p>
        </p:txBody>
      </p:sp>
      <p:sp>
        <p:nvSpPr>
          <p:cNvPr id="8" name="Rectangle 7"/>
          <p:cNvSpPr/>
          <p:nvPr/>
        </p:nvSpPr>
        <p:spPr>
          <a:xfrm>
            <a:off x="7086600" y="838200"/>
            <a:ext cx="1573768" cy="707886"/>
          </a:xfrm>
          <a:prstGeom prst="rect">
            <a:avLst/>
          </a:prstGeom>
        </p:spPr>
        <p:txBody>
          <a:bodyPr wrap="none">
            <a:spAutoFit/>
          </a:bodyPr>
          <a:lstStyle/>
          <a:p>
            <a:r>
              <a:rPr lang="en-GB" sz="4000" dirty="0" smtClean="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smtClean="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4010</TotalTime>
  <Words>7540</Words>
  <Application>Microsoft Office PowerPoint</Application>
  <PresentationFormat>Trình chiếu Trên màn hình (4:3)</PresentationFormat>
  <Paragraphs>729</Paragraphs>
  <Slides>38</Slides>
  <Notes>34</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38</vt:i4>
      </vt:variant>
    </vt:vector>
  </HeadingPairs>
  <TitlesOfParts>
    <vt:vector size="44"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5.1- Semiconductor Main Memory</vt:lpstr>
      <vt:lpstr>Organization</vt:lpstr>
      <vt:lpstr>Semiconductor Memory Types</vt:lpstr>
      <vt:lpstr>Dynamic RAM (DRAM)</vt:lpstr>
      <vt:lpstr>Static RAM (SRAM)</vt:lpstr>
      <vt:lpstr>SRAM versus DRAM</vt:lpstr>
      <vt:lpstr>Read Only Memory (ROM)</vt:lpstr>
      <vt:lpstr>Programmable ROM (PROM)</vt:lpstr>
      <vt:lpstr>Read-Mostly Memory</vt:lpstr>
      <vt:lpstr>Typical 16 Mb DRAM (4M x 4)</vt:lpstr>
      <vt:lpstr>Chip Packaging</vt:lpstr>
      <vt:lpstr>Bản trình bày PowerPoint</vt:lpstr>
      <vt:lpstr>1MByte Module Organization</vt:lpstr>
      <vt:lpstr>Interleaved Memory</vt:lpstr>
      <vt:lpstr>5.2- Error Correction</vt:lpstr>
      <vt:lpstr>Error Correcting Code (ECC) Function</vt:lpstr>
      <vt:lpstr>ECC Function: Examples</vt:lpstr>
      <vt:lpstr>Hamming  Error  Correcting  Code</vt:lpstr>
      <vt:lpstr>Increase in Word Length with ECC</vt:lpstr>
      <vt:lpstr>Layout of Data Bits and Check Bits</vt:lpstr>
      <vt:lpstr>Check Bit Calculation</vt:lpstr>
      <vt:lpstr>Hamming SEC-DED Code Single-Error Correcting/Double-Error Detecting</vt:lpstr>
      <vt:lpstr>Bản trình bày PowerPoint</vt:lpstr>
      <vt:lpstr>5.3- Advanced DRAM Organization</vt:lpstr>
      <vt:lpstr>Synchronous DRAM (SDRAM)</vt:lpstr>
      <vt:lpstr>SDRAM</vt:lpstr>
      <vt:lpstr>SDRAM Pin Assignments</vt:lpstr>
      <vt:lpstr>SDRAM Read Timing</vt:lpstr>
      <vt:lpstr>RDRAM</vt:lpstr>
      <vt:lpstr>RDRAM Structure</vt:lpstr>
      <vt:lpstr>Double Data Rate SDRAM  (DDR SDRAM)</vt:lpstr>
      <vt:lpstr>DDR SDRAM  Read Timing</vt:lpstr>
      <vt:lpstr>Cache DRAM (CDRAM)</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Nguyen Quy</cp:lastModifiedBy>
  <cp:revision>167</cp:revision>
  <dcterms:created xsi:type="dcterms:W3CDTF">2012-06-20T14:41:03Z</dcterms:created>
  <dcterms:modified xsi:type="dcterms:W3CDTF">2017-02-07T01:31:40Z</dcterms:modified>
</cp:coreProperties>
</file>