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4"/>
  </p:notesMasterIdLst>
  <p:handoutMasterIdLst>
    <p:handoutMasterId r:id="rId55"/>
  </p:handoutMasterIdLst>
  <p:sldIdLst>
    <p:sldId id="313" r:id="rId2"/>
    <p:sldId id="337" r:id="rId3"/>
    <p:sldId id="338" r:id="rId4"/>
    <p:sldId id="259" r:id="rId5"/>
    <p:sldId id="295" r:id="rId6"/>
    <p:sldId id="298" r:id="rId7"/>
    <p:sldId id="290" r:id="rId8"/>
    <p:sldId id="297" r:id="rId9"/>
    <p:sldId id="345" r:id="rId10"/>
    <p:sldId id="266" r:id="rId11"/>
    <p:sldId id="267" r:id="rId12"/>
    <p:sldId id="291" r:id="rId13"/>
    <p:sldId id="299" r:id="rId14"/>
    <p:sldId id="300" r:id="rId15"/>
    <p:sldId id="260" r:id="rId16"/>
    <p:sldId id="261" r:id="rId17"/>
    <p:sldId id="346" r:id="rId18"/>
    <p:sldId id="301" r:id="rId19"/>
    <p:sldId id="316" r:id="rId20"/>
    <p:sldId id="340" r:id="rId21"/>
    <p:sldId id="271" r:id="rId22"/>
    <p:sldId id="272" r:id="rId23"/>
    <p:sldId id="273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277" r:id="rId32"/>
    <p:sldId id="326" r:id="rId33"/>
    <p:sldId id="325" r:id="rId34"/>
    <p:sldId id="278" r:id="rId35"/>
    <p:sldId id="342" r:id="rId36"/>
    <p:sldId id="279" r:id="rId37"/>
    <p:sldId id="280" r:id="rId38"/>
    <p:sldId id="287" r:id="rId39"/>
    <p:sldId id="339" r:id="rId40"/>
    <p:sldId id="327" r:id="rId41"/>
    <p:sldId id="330" r:id="rId42"/>
    <p:sldId id="331" r:id="rId43"/>
    <p:sldId id="332" r:id="rId44"/>
    <p:sldId id="333" r:id="rId45"/>
    <p:sldId id="334" r:id="rId46"/>
    <p:sldId id="335" r:id="rId47"/>
    <p:sldId id="288" r:id="rId48"/>
    <p:sldId id="336" r:id="rId49"/>
    <p:sldId id="329" r:id="rId50"/>
    <p:sldId id="344" r:id="rId51"/>
    <p:sldId id="343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80000" autoAdjust="0"/>
  </p:normalViewPr>
  <p:slideViewPr>
    <p:cSldViewPr>
      <p:cViewPr>
        <p:scale>
          <a:sx n="75" d="100"/>
          <a:sy n="75" d="100"/>
        </p:scale>
        <p:origin x="152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1.xml"/><Relationship Id="rId18" Type="http://schemas.openxmlformats.org/officeDocument/2006/relationships/slide" Target="slides/slide52.xml"/><Relationship Id="rId3" Type="http://schemas.openxmlformats.org/officeDocument/2006/relationships/slide" Target="slides/slide5.xml"/><Relationship Id="rId7" Type="http://schemas.openxmlformats.org/officeDocument/2006/relationships/slide" Target="slides/slide16.xml"/><Relationship Id="rId12" Type="http://schemas.openxmlformats.org/officeDocument/2006/relationships/slide" Target="slides/slide26.xml"/><Relationship Id="rId17" Type="http://schemas.openxmlformats.org/officeDocument/2006/relationships/slide" Target="slides/slide38.xml"/><Relationship Id="rId2" Type="http://schemas.openxmlformats.org/officeDocument/2006/relationships/slide" Target="slides/slide4.xml"/><Relationship Id="rId16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11" Type="http://schemas.openxmlformats.org/officeDocument/2006/relationships/slide" Target="slides/slide24.xml"/><Relationship Id="rId5" Type="http://schemas.openxmlformats.org/officeDocument/2006/relationships/slide" Target="slides/slide12.xml"/><Relationship Id="rId15" Type="http://schemas.openxmlformats.org/officeDocument/2006/relationships/slide" Target="slides/slide36.xml"/><Relationship Id="rId10" Type="http://schemas.openxmlformats.org/officeDocument/2006/relationships/slide" Target="slides/slide23.xml"/><Relationship Id="rId4" Type="http://schemas.openxmlformats.org/officeDocument/2006/relationships/slide" Target="slides/slide11.xml"/><Relationship Id="rId9" Type="http://schemas.openxmlformats.org/officeDocument/2006/relationships/slide" Target="slides/slide22.xml"/><Relationship Id="rId14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  <dgm:t>
        <a:bodyPr/>
        <a:lstStyle/>
        <a:p>
          <a:endParaRPr lang="en-US"/>
        </a:p>
      </dgm:t>
    </dgm:pt>
    <dgm:pt modelId="{34522D51-39B4-EA42-9485-920402BA5A19}" type="pres">
      <dgm:prSet presAssocID="{7B5E3EF0-8E13-DE43-85BB-4C2F56DC1F1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  <dgm:t>
        <a:bodyPr/>
        <a:lstStyle/>
        <a:p>
          <a:endParaRPr lang="en-US"/>
        </a:p>
      </dgm:t>
    </dgm:pt>
    <dgm:pt modelId="{93157058-68D4-8C45-8A69-AC4C39654B29}" type="pres">
      <dgm:prSet presAssocID="{EE58DF71-EC3B-C348-8B26-F1A06B27B5C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  <dgm:t>
        <a:bodyPr/>
        <a:lstStyle/>
        <a:p>
          <a:endParaRPr lang="en-US"/>
        </a:p>
      </dgm:t>
    </dgm:pt>
    <dgm:pt modelId="{382B29E0-2BD8-3140-9020-936DC523F83E}" type="pres">
      <dgm:prSet presAssocID="{F4939A35-96F8-D648-83C1-4AB4AABAD1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  <dgm:t>
        <a:bodyPr/>
        <a:lstStyle/>
        <a:p>
          <a:endParaRPr lang="en-US"/>
        </a:p>
      </dgm:t>
    </dgm:pt>
    <dgm:pt modelId="{3C818732-1280-0F42-A7AF-FD7CA17E3B46}" type="pres">
      <dgm:prSet presAssocID="{5592C533-0230-7F43-9738-AAAD3041122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  <dgm:t>
        <a:bodyPr/>
        <a:lstStyle/>
        <a:p>
          <a:endParaRPr lang="en-US"/>
        </a:p>
      </dgm:t>
    </dgm:pt>
    <dgm:pt modelId="{B3803603-2E30-D44D-A25E-D9E82EC7BA62}" type="pres">
      <dgm:prSet presAssocID="{D09A3BFB-5816-014E-900D-F28DCD4DAF7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2000" dirty="0" smtClean="0">
              <a:solidFill>
                <a:schemeClr val="tx1"/>
              </a:solidFill>
            </a:rPr>
            <a:t>The term </a:t>
          </a:r>
          <a:r>
            <a:rPr lang="en-GB" sz="2000" i="1" dirty="0" smtClean="0">
              <a:solidFill>
                <a:schemeClr val="tx1"/>
              </a:solidFill>
            </a:rPr>
            <a:t>solid state </a:t>
          </a:r>
          <a:r>
            <a:rPr lang="en-GB" sz="2000" dirty="0" smtClean="0">
              <a:solidFill>
                <a:schemeClr val="tx1"/>
              </a:solidFill>
            </a:rPr>
            <a:t>refers to electronic circuitry built with semiconductors</a:t>
          </a:r>
          <a:endParaRPr lang="en-GB" sz="2000" dirty="0">
            <a:solidFill>
              <a:schemeClr val="tx1"/>
            </a:solidFill>
          </a:endParaRP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 smtClean="0">
              <a:solidFill>
                <a:srgbClr val="2B142D"/>
              </a:solidFill>
            </a:rPr>
            <a:t>NOR</a:t>
          </a:r>
          <a:endParaRPr lang="en-US" sz="1400" dirty="0">
            <a:solidFill>
              <a:srgbClr val="2B142D"/>
            </a:solidFill>
          </a:endParaRP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  <dgm:t>
        <a:bodyPr/>
        <a:lstStyle/>
        <a:p>
          <a:endParaRPr lang="en-US"/>
        </a:p>
      </dgm:t>
    </dgm:pt>
    <dgm:pt modelId="{0876EC72-7248-FA43-B8B7-F00504123DD3}" type="pres">
      <dgm:prSet presAssocID="{13435AD7-077A-6542-9B94-1F9631157D42}" presName="textNode" presStyleLbl="bgShp" presStyleIdx="0" presStyleCnt="3"/>
      <dgm:spPr/>
      <dgm:t>
        <a:bodyPr/>
        <a:lstStyle/>
        <a:p>
          <a:endParaRPr lang="en-US"/>
        </a:p>
      </dgm:t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  <dgm:t>
        <a:bodyPr/>
        <a:lstStyle/>
        <a:p>
          <a:endParaRPr lang="en-US"/>
        </a:p>
      </dgm:t>
    </dgm:pt>
    <dgm:pt modelId="{FB1E6312-A2B4-E64A-916F-8C75CD946D63}" type="pres">
      <dgm:prSet presAssocID="{FE10FCF3-7F0A-5D44-A1CC-88333730FA57}" presName="textNode" presStyleLbl="bgShp" presStyleIdx="1" presStyleCnt="3"/>
      <dgm:spPr/>
      <dgm:t>
        <a:bodyPr/>
        <a:lstStyle/>
        <a:p>
          <a:endParaRPr lang="en-US"/>
        </a:p>
      </dgm:t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  <dgm:t>
        <a:bodyPr/>
        <a:lstStyle/>
        <a:p>
          <a:endParaRPr lang="en-US"/>
        </a:p>
      </dgm:t>
    </dgm:pt>
    <dgm:pt modelId="{ABF3E7A2-80A5-E440-90F1-C4F471078F33}" type="pres">
      <dgm:prSet presAssocID="{B00402C8-A192-4342-B352-AD178A2B221B}" presName="textNode" presStyleLbl="bgShp" presStyleIdx="2" presStyleCnt="3"/>
      <dgm:spPr/>
      <dgm:t>
        <a:bodyPr/>
        <a:lstStyle/>
        <a:p>
          <a:endParaRPr lang="en-US"/>
        </a:p>
      </dgm:t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60392" y="186263"/>
        <a:ext cx="2782370" cy="1293041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7680697" y="1009252"/>
        <a:ext cx="123640" cy="80821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21826" y="2173824"/>
        <a:ext cx="2363247" cy="1293041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4155647" y="2349388"/>
        <a:ext cx="628521" cy="340628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0043" y="1946952"/>
        <a:ext cx="2927099" cy="1272314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 rot="-5400000">
        <a:off x="1342509" y="3209034"/>
        <a:ext cx="340628" cy="639545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3389" y="4470588"/>
        <a:ext cx="2187184" cy="1638930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607210" y="5329853"/>
        <a:ext cx="314309" cy="287500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35823" y="3697834"/>
        <a:ext cx="2208706" cy="1293041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438690" y="4389918"/>
        <a:ext cx="645519" cy="30903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04465" y="4991330"/>
        <a:ext cx="2208706" cy="129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1081" y="0"/>
          <a:ext cx="2811465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sz="18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1" y="0"/>
        <a:ext cx="2811465" cy="1577340"/>
      </dsp:txXfrm>
    </dsp:sp>
    <dsp:sp modelId="{F9DE3759-9123-F942-917A-D96EAB4B5437}">
      <dsp:nvSpPr>
        <dsp:cNvPr id="0" name=""/>
        <dsp:cNvSpPr/>
      </dsp:nvSpPr>
      <dsp:spPr>
        <a:xfrm>
          <a:off x="282227" y="1577340"/>
          <a:ext cx="224917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The term </a:t>
          </a:r>
          <a:r>
            <a:rPr lang="en-GB" sz="2000" i="1" kern="1200" dirty="0" smtClean="0">
              <a:solidFill>
                <a:schemeClr val="tx1"/>
              </a:solidFill>
            </a:rPr>
            <a:t>solid state </a:t>
          </a:r>
          <a:r>
            <a:rPr lang="en-GB" sz="2000" kern="1200" dirty="0" smtClean="0">
              <a:solidFill>
                <a:schemeClr val="tx1"/>
              </a:solidFill>
            </a:rPr>
            <a:t>refers to electronic circuitry built with semiconductors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348103" y="1643216"/>
        <a:ext cx="2117420" cy="3285818"/>
      </dsp:txXfrm>
    </dsp:sp>
    <dsp:sp modelId="{91930B80-2F5F-AE47-8EB2-E716A9F6D90D}">
      <dsp:nvSpPr>
        <dsp:cNvPr id="0" name=""/>
        <dsp:cNvSpPr/>
      </dsp:nvSpPr>
      <dsp:spPr>
        <a:xfrm>
          <a:off x="3023407" y="0"/>
          <a:ext cx="2811465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23407" y="0"/>
        <a:ext cx="2811465" cy="1577340"/>
      </dsp:txXfrm>
    </dsp:sp>
    <dsp:sp modelId="{5D5C1D58-691E-0B4D-94E6-5544AFDA8F99}">
      <dsp:nvSpPr>
        <dsp:cNvPr id="0" name=""/>
        <dsp:cNvSpPr/>
      </dsp:nvSpPr>
      <dsp:spPr>
        <a:xfrm>
          <a:off x="3215790" y="1219194"/>
          <a:ext cx="2434212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74364" y="1277768"/>
        <a:ext cx="2317064" cy="1882712"/>
      </dsp:txXfrm>
    </dsp:sp>
    <dsp:sp modelId="{53D534FA-A6F8-7949-B30C-41D3653A317C}">
      <dsp:nvSpPr>
        <dsp:cNvPr id="0" name=""/>
        <dsp:cNvSpPr/>
      </dsp:nvSpPr>
      <dsp:spPr>
        <a:xfrm>
          <a:off x="3305115" y="3505205"/>
          <a:ext cx="224917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41087" y="3541177"/>
        <a:ext cx="2177228" cy="1156245"/>
      </dsp:txXfrm>
    </dsp:sp>
    <dsp:sp modelId="{3EA9209F-C67D-0A4C-A5EE-5EEF350C96EC}">
      <dsp:nvSpPr>
        <dsp:cNvPr id="0" name=""/>
        <dsp:cNvSpPr/>
      </dsp:nvSpPr>
      <dsp:spPr>
        <a:xfrm>
          <a:off x="6045732" y="0"/>
          <a:ext cx="2811465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732" y="0"/>
        <a:ext cx="2811465" cy="1577340"/>
      </dsp:txXfrm>
    </dsp:sp>
    <dsp:sp modelId="{B118A533-1F25-9D40-8090-4E8D3DF7B3A3}">
      <dsp:nvSpPr>
        <dsp:cNvPr id="0" name=""/>
        <dsp:cNvSpPr/>
      </dsp:nvSpPr>
      <dsp:spPr>
        <a:xfrm>
          <a:off x="6156290" y="1407592"/>
          <a:ext cx="2597771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2B142D"/>
              </a:solidFill>
            </a:rPr>
            <a:t>NOR</a:t>
          </a:r>
          <a:endParaRPr lang="en-US" sz="1400" kern="1200" dirty="0">
            <a:solidFill>
              <a:srgbClr val="2B142D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03334" y="1454636"/>
        <a:ext cx="2503683" cy="1512112"/>
      </dsp:txXfrm>
    </dsp:sp>
    <dsp:sp modelId="{463875B1-A785-594E-AF6A-84A6EA326777}">
      <dsp:nvSpPr>
        <dsp:cNvPr id="0" name=""/>
        <dsp:cNvSpPr/>
      </dsp:nvSpPr>
      <dsp:spPr>
        <a:xfrm>
          <a:off x="6252904" y="3276600"/>
          <a:ext cx="2397123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03359" y="3327055"/>
        <a:ext cx="2296213" cy="1621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by Thân</a:t>
            </a:r>
            <a:r>
              <a:rPr lang="en-GB" baseline="0" smtClean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pits (</a:t>
            </a:r>
            <a:r>
              <a:rPr lang="en-US" sz="1200" b="1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hố)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along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(dạng xoắn) recording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 smtClean="0"/>
              <a:t>William Stallings, Computer Organization 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CRC- cyclic redundancy check – Data for error checking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Synch. Byte: Byte for identify the beginning of data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 smtClean="0">
                <a:solidFill>
                  <a:srgbClr val="001642"/>
                </a:solidFill>
              </a:rPr>
              <a:t>Magnetizable coating is applied to both sides of the platter</a:t>
            </a:r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A narrower head means narrower tracks and therefore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 smtClean="0">
                <a:solidFill>
                  <a:srgbClr val="001642"/>
                </a:solidFill>
              </a:rPr>
              <a:t>contaminants (chất ô nhiễm)</a:t>
            </a:r>
            <a:endParaRPr lang="en-GB" sz="2000" dirty="0" smtClean="0">
              <a:solidFill>
                <a:srgbClr val="001642"/>
              </a:solidFill>
            </a:endParaRPr>
          </a:p>
          <a:p>
            <a:r>
              <a:rPr lang="en-GB" sz="2000" dirty="0" smtClean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 smtClean="0">
                <a:solidFill>
                  <a:srgbClr val="001642"/>
                </a:solidFill>
              </a:rPr>
              <a:t>conventional rigid (rời) </a:t>
            </a:r>
            <a:r>
              <a:rPr lang="en-GB" sz="2000" dirty="0" smtClean="0">
                <a:solidFill>
                  <a:srgbClr val="001642"/>
                </a:solidFill>
              </a:rPr>
              <a:t>disk heads, thus allowing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Is actually an </a:t>
            </a:r>
            <a:r>
              <a:rPr lang="en-GB" sz="2000" smtClean="0">
                <a:solidFill>
                  <a:srgbClr val="001642"/>
                </a:solidFill>
              </a:rPr>
              <a:t>aerodynamic foil (lá) </a:t>
            </a:r>
            <a:r>
              <a:rPr lang="en-GB" sz="2000" dirty="0" smtClean="0">
                <a:solidFill>
                  <a:srgbClr val="001642"/>
                </a:solidFill>
              </a:rPr>
              <a:t>that rests lightly on the platter’s surface when the disk is motionless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 smtClean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  <a:endParaRPr lang="en-US" sz="2400" dirty="0">
              <a:solidFill>
                <a:srgbClr val="0016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98474" y="1412776"/>
            <a:ext cx="7556313" cy="47133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r>
              <a:rPr lang="en-US" dirty="0" smtClean="0"/>
              <a:t> quay 5400RPM, seek time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8,5ms, 512 sectors/track.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1 sector: 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quay 1 </a:t>
            </a:r>
            <a:r>
              <a:rPr lang="en-US" dirty="0" err="1" smtClean="0"/>
              <a:t>vòng</a:t>
            </a:r>
            <a:r>
              <a:rPr lang="en-US" dirty="0" smtClean="0"/>
              <a:t> = 1*60*1000ms/5400=11,1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T1 = seek time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= 8,5ms</a:t>
            </a:r>
          </a:p>
          <a:p>
            <a:r>
              <a:rPr lang="en-US" dirty="0" smtClean="0"/>
              <a:t>T2 = average </a:t>
            </a:r>
            <a:r>
              <a:rPr lang="en-US" dirty="0" err="1" smtClean="0"/>
              <a:t>rottional</a:t>
            </a:r>
            <a:r>
              <a:rPr lang="en-US" dirty="0" smtClean="0"/>
              <a:t> delay =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quay ½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/>
          </a:p>
          <a:p>
            <a:pPr marL="457200" lvl="2" indent="0">
              <a:buNone/>
            </a:pPr>
            <a:r>
              <a:rPr lang="en-US" dirty="0" smtClean="0"/>
              <a:t>  = 1*60*1000 </a:t>
            </a:r>
            <a:r>
              <a:rPr lang="en-US" dirty="0" err="1" smtClean="0"/>
              <a:t>ms</a:t>
            </a:r>
            <a:r>
              <a:rPr lang="en-US" dirty="0" smtClean="0"/>
              <a:t>/(5400*2)=5,5 </a:t>
            </a:r>
            <a:r>
              <a:rPr lang="en-US" dirty="0" err="1" smtClean="0"/>
              <a:t>ms</a:t>
            </a:r>
            <a:endParaRPr lang="en-US" dirty="0"/>
          </a:p>
          <a:p>
            <a:r>
              <a:rPr lang="en-US" dirty="0" smtClean="0"/>
              <a:t>T3 = transfer time =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quay 1/512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/>
          </a:p>
          <a:p>
            <a:pPr marL="457200" lvl="2" indent="0">
              <a:buNone/>
            </a:pPr>
            <a:r>
              <a:rPr lang="en-US" dirty="0" smtClean="0"/>
              <a:t>  = 11,1 </a:t>
            </a:r>
            <a:r>
              <a:rPr lang="en-US" dirty="0" err="1" smtClean="0"/>
              <a:t>ms</a:t>
            </a:r>
            <a:r>
              <a:rPr lang="en-US" dirty="0" smtClean="0"/>
              <a:t>/512 = 0,02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T = T1+T2+T3=14,02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Check the result above. </a:t>
            </a:r>
          </a:p>
        </p:txBody>
      </p:sp>
    </p:spTree>
    <p:extLst>
      <p:ext uri="{BB962C8B-B14F-4D97-AF65-F5344CB8AC3E}">
        <p14:creationId xmlns:p14="http://schemas.microsoft.com/office/powerpoint/2010/main" val="386603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actual details of disk I/O operation depend on the computer system, the operating</a:t>
            </a:r>
          </a:p>
          <a:p>
            <a:r>
              <a:rPr lang="en-US" smtClean="0"/>
              <a:t>system, and the nature of the I/O channel and disk controller hardware. 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1642"/>
                </a:solidFill>
              </a:rPr>
              <a:t>When the disk drive is operating the disk is rotating at constant speed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Seek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 smtClean="0">
                <a:solidFill>
                  <a:srgbClr val="001642"/>
                </a:solidFill>
              </a:rPr>
              <a:t>the track</a:t>
            </a:r>
            <a:endParaRPr lang="en-US" dirty="0" smtClean="0">
              <a:solidFill>
                <a:srgbClr val="001642"/>
              </a:solidFill>
            </a:endParaRPr>
          </a:p>
          <a:p>
            <a:pPr lvl="1"/>
            <a:endParaRPr lang="en-US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557214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increase disk accessing?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Present an overview of magnetic tape storage technology.</a:t>
            </a:r>
            <a:endParaRPr lang="en-US" sz="2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smtClean="0">
                <a:solidFill>
                  <a:srgbClr val="001642"/>
                </a:solidFill>
              </a:rPr>
              <a:t>Rotational </a:t>
            </a:r>
            <a:r>
              <a:rPr lang="en-US" sz="2800" dirty="0" smtClean="0">
                <a:solidFill>
                  <a:srgbClr val="001642"/>
                </a:solidFill>
              </a:rPr>
              <a:t>delay </a:t>
            </a:r>
            <a:r>
              <a:rPr lang="en-US" sz="2800" i="1" dirty="0" smtClean="0">
                <a:solidFill>
                  <a:srgbClr val="001642"/>
                </a:solidFill>
              </a:rPr>
              <a:t>(rotational latency)</a:t>
            </a:r>
            <a:endParaRPr lang="en-US" sz="2800" dirty="0" smtClean="0">
              <a:solidFill>
                <a:srgbClr val="001642"/>
              </a:solidFill>
            </a:endParaRPr>
          </a:p>
          <a:p>
            <a:pPr lvl="1"/>
            <a:r>
              <a:rPr lang="en-US" sz="2400" dirty="0" smtClean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This is the data transfer portion of </a:t>
            </a:r>
            <a:r>
              <a:rPr lang="en-US" sz="2000" smtClean="0">
                <a:solidFill>
                  <a:srgbClr val="001642"/>
                </a:solidFill>
              </a:rPr>
              <a:t>the operation</a:t>
            </a:r>
            <a:endParaRPr lang="en-US" sz="2000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smtClean="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</a:t>
            </a:r>
            <a:r>
              <a:rPr lang="en-GB" sz="2000" dirty="0" smtClean="0">
                <a:solidFill>
                  <a:srgbClr val="001642"/>
                </a:solidFill>
              </a:rPr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 smtClean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ndependent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smtClean="0"/>
              <a:t>R</a:t>
            </a:r>
            <a:r>
              <a:rPr lang="en-US" sz="2400" smtClean="0"/>
              <a:t>edundant </a:t>
            </a:r>
            <a:r>
              <a:rPr lang="en-US" sz="2400" u="sng" smtClean="0"/>
              <a:t>A</a:t>
            </a:r>
            <a:r>
              <a:rPr lang="en-US" sz="240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nexpensive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Long life</a:t>
            </a:r>
          </a:p>
          <a:p>
            <a:r>
              <a:rPr lang="en-US" smtClean="0">
                <a:solidFill>
                  <a:schemeClr val="bg1"/>
                </a:solidFill>
              </a:rPr>
              <a:t>Availability</a:t>
            </a:r>
          </a:p>
          <a:p>
            <a:r>
              <a:rPr lang="en-US" smtClean="0">
                <a:solidFill>
                  <a:schemeClr val="bg1"/>
                </a:solidFill>
              </a:rPr>
              <a:t>Performance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Parallel accessing</a:t>
            </a:r>
          </a:p>
          <a:p>
            <a:r>
              <a:rPr lang="en-US" smtClean="0">
                <a:solidFill>
                  <a:schemeClr val="bg1"/>
                </a:solidFill>
              </a:rPr>
              <a:t>Reliability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Backup, checking</a:t>
            </a:r>
          </a:p>
          <a:p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 smtClean="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 smtClean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 smtClean="0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 smtClean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 smtClean="0"/>
              <a:t>Characteristics</a:t>
            </a:r>
            <a:endParaRPr lang="en-US" sz="2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 smtClean="0"/>
              <a:t>Positive Aspects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 smtClean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 smtClean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 smtClean="0"/>
              <a:t>    Performance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very high data transfer rates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 smtClean="0">
                <a:solidFill>
                  <a:schemeClr val="bg1"/>
                </a:solidFill>
              </a:rPr>
              <a:t>drive </a:t>
            </a:r>
            <a:r>
              <a:rPr lang="en-US" dirty="0" smtClean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 smtClean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transaction-oriented environment performance suffers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 smtClean="0"/>
              <a:t>Redundancy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 smtClean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6.1 Magnetic Disk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6.2 Raid 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6.3 Solid State Drives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6.4 Optical Memory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6.5 Magnetic Tape</a:t>
            </a:r>
            <a:endParaRPr lang="en-US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 smtClean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 smtClean="0"/>
              <a:t> Characteristics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 smtClean="0"/>
              <a:t> Performance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445840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Three disks would have to fail within the </a:t>
            </a:r>
            <a:r>
              <a:rPr lang="en-US" b="1" u="sng" dirty="0" smtClean="0">
                <a:solidFill>
                  <a:srgbClr val="001642"/>
                </a:solidFill>
              </a:rPr>
              <a:t>m</a:t>
            </a:r>
            <a:r>
              <a:rPr lang="en-US" dirty="0" smtClean="0">
                <a:solidFill>
                  <a:srgbClr val="001642"/>
                </a:solidFill>
              </a:rPr>
              <a:t>ean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ime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o </a:t>
            </a:r>
            <a:r>
              <a:rPr lang="en-US" b="1" u="sng" dirty="0" smtClean="0">
                <a:solidFill>
                  <a:srgbClr val="001642"/>
                </a:solidFill>
              </a:rPr>
              <a:t>r</a:t>
            </a:r>
            <a:r>
              <a:rPr lang="en-US" dirty="0" smtClean="0">
                <a:solidFill>
                  <a:srgbClr val="001642"/>
                </a:solidFill>
              </a:rPr>
              <a:t>epair (MTTR) interval to cause data to </a:t>
            </a:r>
            <a:r>
              <a:rPr lang="en-US" smtClean="0">
                <a:solidFill>
                  <a:srgbClr val="001642"/>
                </a:solidFill>
              </a:rPr>
              <a:t>be lost (</a:t>
            </a:r>
            <a:r>
              <a:rPr lang="en-US" smtClean="0"/>
              <a:t>usually expressed in hours</a:t>
            </a:r>
            <a:r>
              <a:rPr lang="en-US" smtClean="0">
                <a:solidFill>
                  <a:srgbClr val="001642"/>
                </a:solidFill>
              </a:rPr>
              <a:t>)</a:t>
            </a:r>
            <a:endParaRPr lang="en-US" dirty="0" smtClean="0">
              <a:solidFill>
                <a:srgbClr val="001642"/>
              </a:solidFill>
            </a:endParaRPr>
          </a:p>
          <a:p>
            <a:r>
              <a:rPr lang="en-US" smtClean="0">
                <a:solidFill>
                  <a:srgbClr val="001642"/>
                </a:solidFill>
              </a:rPr>
              <a:t>Incurs (bears) </a:t>
            </a:r>
            <a:r>
              <a:rPr lang="en-US" dirty="0" smtClean="0">
                <a:solidFill>
                  <a:srgbClr val="001642"/>
                </a:solidFill>
              </a:rPr>
              <a:t>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142844" y="1171596"/>
          <a:ext cx="88582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mtClean="0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 smtClean="0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 smtClean="0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tx1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High-performance </a:t>
            </a:r>
            <a:r>
              <a:rPr lang="en-GB" sz="2000" b="1" u="sng" dirty="0" smtClean="0">
                <a:solidFill>
                  <a:schemeClr val="tx1"/>
                </a:solidFill>
              </a:rPr>
              <a:t>i</a:t>
            </a:r>
            <a:r>
              <a:rPr lang="en-GB" sz="2000" dirty="0" smtClean="0">
                <a:solidFill>
                  <a:schemeClr val="tx1"/>
                </a:solidFill>
              </a:rPr>
              <a:t>nput/</a:t>
            </a:r>
            <a:r>
              <a:rPr lang="en-GB" sz="2000" b="1" u="sng" dirty="0" smtClean="0">
                <a:solidFill>
                  <a:schemeClr val="tx1"/>
                </a:solidFill>
              </a:rPr>
              <a:t>o</a:t>
            </a:r>
            <a:r>
              <a:rPr lang="en-GB" sz="2000" dirty="0" smtClean="0">
                <a:solidFill>
                  <a:schemeClr val="tx1"/>
                </a:solidFill>
              </a:rPr>
              <a:t>utput operations </a:t>
            </a:r>
            <a:r>
              <a:rPr lang="en-GB" sz="2000" b="1" u="sng" dirty="0" smtClean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er </a:t>
            </a:r>
            <a:r>
              <a:rPr lang="en-GB" sz="2000" b="1" u="sng" dirty="0" smtClean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econ</a:t>
            </a:r>
            <a:r>
              <a:rPr lang="en-GB" sz="2000" dirty="0" smtClean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smtClean="0">
                <a:solidFill>
                  <a:schemeClr val="tx1"/>
                </a:solidFill>
              </a:rPr>
              <a:t>Durability/ Longer </a:t>
            </a:r>
            <a:r>
              <a:rPr lang="en-GB" sz="2000" dirty="0" smtClean="0">
                <a:solidFill>
                  <a:schemeClr val="tx1"/>
                </a:solidFill>
              </a:rPr>
              <a:t>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4156118" cy="4467235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 smtClean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</a:t>
            </a:r>
            <a:r>
              <a:rPr lang="en-GB" sz="2000" b="1" u="sng" dirty="0" smtClean="0">
                <a:solidFill>
                  <a:srgbClr val="001642"/>
                </a:solidFill>
              </a:rPr>
              <a:t>entire block</a:t>
            </a:r>
            <a:r>
              <a:rPr lang="en-GB" sz="2000" dirty="0" smtClean="0">
                <a:solidFill>
                  <a:srgbClr val="001642"/>
                </a:solidFill>
              </a:rPr>
              <a:t> must be read from the flash memory and placed in a RAM buffer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entire block from the buffer is now written back to the flash memory</a:t>
            </a:r>
          </a:p>
          <a:p>
            <a:pPr lvl="1"/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714488"/>
            <a:ext cx="4500594" cy="476727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 smtClean="0">
                <a:solidFill>
                  <a:srgbClr val="001642"/>
                </a:solidFill>
              </a:rPr>
              <a:t>becomes </a:t>
            </a:r>
            <a:r>
              <a:rPr lang="en-US" sz="2000" b="1" u="sng" dirty="0" smtClean="0">
                <a:solidFill>
                  <a:srgbClr val="001642"/>
                </a:solidFill>
              </a:rPr>
              <a:t>unusable </a:t>
            </a:r>
            <a:r>
              <a:rPr lang="en-US" sz="2000" u="sng" dirty="0" smtClean="0">
                <a:solidFill>
                  <a:srgbClr val="001642"/>
                </a:solidFill>
              </a:rPr>
              <a:t>after </a:t>
            </a:r>
            <a:r>
              <a:rPr lang="en-US" sz="2000" b="1" u="sng" dirty="0" smtClean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Techniques for prolonging life: 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  <a:latin typeface="+mn-lt"/>
              </a:rPr>
              <a:t>There are two practical issues peculiar to SSDs </a:t>
            </a:r>
            <a:r>
              <a:rPr lang="en-GB" b="1" smtClean="0">
                <a:solidFill>
                  <a:schemeClr val="accent3"/>
                </a:solidFill>
                <a:latin typeface="+mn-lt"/>
              </a:rPr>
              <a:t>that are not 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faced by HDDs: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24880" cy="483395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b="1" dirty="0" smtClean="0">
                <a:solidFill>
                  <a:schemeClr val="tx1"/>
                </a:solidFill>
              </a:rPr>
              <a:t>Production: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disk is formed from </a:t>
            </a:r>
            <a:r>
              <a:rPr lang="en-US" smtClean="0">
                <a:solidFill>
                  <a:schemeClr val="tx1"/>
                </a:solidFill>
              </a:rPr>
              <a:t>a resin (nhựa nhân tạo) </a:t>
            </a:r>
            <a:r>
              <a:rPr lang="en-US" dirty="0" smtClean="0">
                <a:solidFill>
                  <a:schemeClr val="tx1"/>
                </a:solidFill>
              </a:rPr>
              <a:t>such as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Digitally recorded information is imprinted as a series of </a:t>
            </a:r>
            <a:r>
              <a:rPr lang="en-US" smtClean="0">
                <a:solidFill>
                  <a:schemeClr val="tx1"/>
                </a:solidFill>
              </a:rPr>
              <a:t>microscopic pits (hố) </a:t>
            </a:r>
            <a:r>
              <a:rPr lang="en-US" dirty="0" smtClean="0">
                <a:solidFill>
                  <a:schemeClr val="tx1"/>
                </a:solidFill>
              </a:rPr>
              <a:t>on the surface of </a:t>
            </a:r>
            <a:r>
              <a:rPr lang="en-US" smtClean="0">
                <a:solidFill>
                  <a:schemeClr val="tx1"/>
                </a:solidFill>
              </a:rPr>
              <a:t>the polycarbonate. This </a:t>
            </a:r>
            <a:r>
              <a:rPr lang="en-US" dirty="0" smtClean="0">
                <a:solidFill>
                  <a:schemeClr val="tx1"/>
                </a:solidFill>
              </a:rPr>
              <a:t>is done with a finely focused, high intensity laser to create a </a:t>
            </a:r>
            <a:r>
              <a:rPr lang="en-US" smtClean="0">
                <a:solidFill>
                  <a:schemeClr val="tx1"/>
                </a:solidFill>
              </a:rPr>
              <a:t>master disk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master is used, in turn, to make a die to stamp out copies onto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pitted surface is then coated with a highly reflective surface, usually  aluminum or gold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shiny surface is protected against dust and scratches by </a:t>
            </a:r>
            <a:r>
              <a:rPr lang="en-US" smtClean="0">
                <a:solidFill>
                  <a:schemeClr val="tx1"/>
                </a:solidFill>
              </a:rPr>
              <a:t>a top                     </a:t>
            </a:r>
            <a:r>
              <a:rPr lang="en-US" dirty="0" smtClean="0">
                <a:solidFill>
                  <a:schemeClr val="tx1"/>
                </a:solidFill>
              </a:rPr>
              <a:t>coat of clear acrylic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Finally a label can be silkscreened onto the acrylic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56" y="0"/>
            <a:ext cx="1533444" cy="1081078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A disk is a circular </a:t>
            </a:r>
            <a:r>
              <a:rPr lang="en-GB" i="1" dirty="0" smtClean="0">
                <a:solidFill>
                  <a:srgbClr val="001642"/>
                </a:solidFill>
              </a:rPr>
              <a:t>platter</a:t>
            </a:r>
            <a:r>
              <a:rPr lang="en-GB" dirty="0" smtClean="0">
                <a:solidFill>
                  <a:srgbClr val="001642"/>
                </a:solidFill>
              </a:rPr>
              <a:t> constructed of nonmagnetic material, called </a:t>
            </a:r>
            <a:r>
              <a:rPr lang="en-GB" smtClean="0">
                <a:solidFill>
                  <a:srgbClr val="001642"/>
                </a:solidFill>
              </a:rPr>
              <a:t>the </a:t>
            </a:r>
            <a:r>
              <a:rPr lang="en-GB" i="1" smtClean="0">
                <a:solidFill>
                  <a:srgbClr val="001642"/>
                </a:solidFill>
              </a:rPr>
              <a:t>substrate-chất nền, </a:t>
            </a:r>
            <a:r>
              <a:rPr lang="en-GB" dirty="0" smtClean="0">
                <a:solidFill>
                  <a:srgbClr val="001642"/>
                </a:solidFill>
              </a:rPr>
              <a:t>coated with a magnetizable material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 smtClean="0">
                <a:solidFill>
                  <a:srgbClr val="001642"/>
                </a:solidFill>
              </a:rPr>
              <a:t>aluminium alloy (hợp kim nhôm) </a:t>
            </a:r>
            <a:r>
              <a:rPr lang="en-GB" dirty="0" smtClean="0">
                <a:solidFill>
                  <a:srgbClr val="001642"/>
                </a:solidFill>
              </a:rPr>
              <a:t>material 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Recently glass substrates have been introduced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Benefits of the glass substrate: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Improvement in the uniformity of the magnetic film surface to increase disk reliability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 significant reduction in overall surface defects to help reduce read-write errors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Ability to support lower </a:t>
            </a:r>
            <a:r>
              <a:rPr lang="en-GB" smtClean="0">
                <a:solidFill>
                  <a:srgbClr val="001642"/>
                </a:solidFill>
              </a:rPr>
              <a:t>fly heights (cho phép mỏng hơn)</a:t>
            </a:r>
            <a:endParaRPr lang="en-GB" dirty="0" smtClean="0">
              <a:solidFill>
                <a:srgbClr val="001642"/>
              </a:solidFill>
            </a:endParaRPr>
          </a:p>
          <a:p>
            <a:pPr lvl="1"/>
            <a:r>
              <a:rPr lang="en-GB" smtClean="0">
                <a:solidFill>
                  <a:srgbClr val="001642"/>
                </a:solidFill>
              </a:rPr>
              <a:t>Better stiffness (cứng) </a:t>
            </a:r>
            <a:r>
              <a:rPr lang="en-GB" dirty="0" smtClean="0">
                <a:solidFill>
                  <a:srgbClr val="001642"/>
                </a:solidFill>
              </a:rPr>
              <a:t>to reduce disk dynamics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Greater ability </a:t>
            </a:r>
            <a:r>
              <a:rPr lang="en-GB" smtClean="0">
                <a:solidFill>
                  <a:srgbClr val="001642"/>
                </a:solidFill>
              </a:rPr>
              <a:t>to withstand(anti) </a:t>
            </a:r>
            <a:r>
              <a:rPr lang="en-GB" dirty="0" smtClean="0">
                <a:solidFill>
                  <a:srgbClr val="001642"/>
                </a:solidFill>
              </a:rPr>
              <a:t>shock and damage</a:t>
            </a: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 smtClean="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  <p:pic>
        <p:nvPicPr>
          <p:cNvPr id="8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6966576" y="357166"/>
            <a:ext cx="2106018" cy="19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285860"/>
            <a:ext cx="3657600" cy="53578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Medium includes </a:t>
            </a:r>
            <a:r>
              <a:rPr lang="en-US" smtClean="0">
                <a:solidFill>
                  <a:schemeClr val="tx1"/>
                </a:solidFill>
              </a:rPr>
              <a:t>a dye </a:t>
            </a:r>
            <a:r>
              <a:rPr lang="en-US" sz="1100" smtClean="0">
                <a:solidFill>
                  <a:schemeClr val="tx1"/>
                </a:solidFill>
              </a:rPr>
              <a:t>(thuốc nhuộm)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layer which is used to change reflectivity and is activated by a high-intensity laser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Amorphous </a:t>
            </a:r>
            <a:r>
              <a:rPr lang="en-US" sz="1200" smtClean="0">
                <a:solidFill>
                  <a:schemeClr val="tx1"/>
                </a:solidFill>
              </a:rPr>
              <a:t>(vô định hình)</a:t>
            </a:r>
            <a:r>
              <a:rPr lang="en-US" smtClean="0">
                <a:solidFill>
                  <a:schemeClr val="tx1"/>
                </a:solidFill>
              </a:rPr>
              <a:t>state: Molecules </a:t>
            </a:r>
            <a:r>
              <a:rPr lang="en-US" dirty="0" smtClean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Crystalline state: Has </a:t>
            </a:r>
            <a:r>
              <a:rPr lang="en-US" dirty="0" smtClean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CD: 700MB/single side</a:t>
            </a:r>
          </a:p>
          <a:p>
            <a:r>
              <a:rPr lang="en-US" sz="1800" smtClean="0"/>
              <a:t>DVD: 4.7GB/single layer/single side</a:t>
            </a:r>
          </a:p>
          <a:p>
            <a:r>
              <a:rPr lang="en-US" sz="1800" smtClean="0"/>
              <a:t>HD DVD: 15 GB/single layer/single side</a:t>
            </a:r>
          </a:p>
          <a:p>
            <a:r>
              <a:rPr lang="en-US" sz="1800" smtClean="0"/>
              <a:t>Blu-ray: 25GB/single layer/single side</a:t>
            </a:r>
            <a:endParaRPr lang="en-US" sz="1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 smtClean="0">
                <a:solidFill>
                  <a:schemeClr val="tx1"/>
                </a:solidFill>
              </a:rPr>
              <a:t>physical records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 smtClean="0">
                <a:solidFill>
                  <a:schemeClr val="tx1"/>
                </a:solidFill>
              </a:rPr>
              <a:t>inter-record gaps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Linear tape-open (LTO)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 What are the advantages of using a glass substrate for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6.2 How are data written onto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6.3 How are data read from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6.4 Explain the difference between a simple CAV system and a multiple zoned recording system.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6.5 Define the terms track, cylinder, and sector.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6.6 What is the typical disk sector size?</a:t>
            </a:r>
          </a:p>
          <a:p>
            <a:pPr>
              <a:buNone/>
            </a:pPr>
            <a:endParaRPr lang="en-US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6.8 What common characteristics are shared by all RAID levels?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6.9 Briefly define the seven RAID levels.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6.10 Explain the term striped data.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6.11 How is redundancy achieved in a RAID system?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6.12 In the context of RAID, what is the distinction between parallel access and independent access?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>
                <a:solidFill>
                  <a:schemeClr val="tx1"/>
                </a:solidFill>
              </a:rPr>
              <a:t>Magnetic tape</a:t>
            </a:r>
            <a:endParaRPr lang="en-US" sz="1765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 smtClean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Inductive Write: Ghi cảm ứng điện từ</a:t>
            </a:r>
          </a:p>
          <a:p>
            <a:r>
              <a:rPr lang="en-US" sz="1800" smtClean="0"/>
              <a:t>Magneto-resistive Read: đọc từ điện</a:t>
            </a:r>
          </a:p>
          <a:p>
            <a:r>
              <a:rPr lang="en-US" sz="1800" smtClean="0"/>
              <a:t>N: North, S: South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4200" y="642918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32" y="142852"/>
            <a:ext cx="6505888" cy="6334868"/>
          </a:xfrm>
          <a:prstGeom prst="rect">
            <a:avLst/>
          </a:prstGeom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791200" y="3698875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Allocation Unit in Windows: Cluster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28670"/>
            <a:ext cx="48577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74625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Characteristics: Read by yourself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6567</TotalTime>
  <Words>12795</Words>
  <Application>Microsoft Office PowerPoint</Application>
  <PresentationFormat>Trình chiếu Trên màn hình (4:3)</PresentationFormat>
  <Paragraphs>1163</Paragraphs>
  <Slides>52</Slides>
  <Notes>46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52</vt:i4>
      </vt:variant>
    </vt:vector>
  </HeadingPairs>
  <TitlesOfParts>
    <vt:vector size="58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6.1- Magnetic Disk</vt:lpstr>
      <vt:lpstr>Magnetic Read and Write  Mechanisms</vt:lpstr>
      <vt:lpstr>Inductive Write/Magnetoresistive Read Head</vt:lpstr>
      <vt:lpstr>Disk Data  Layout</vt:lpstr>
      <vt:lpstr>Disk Allocation Unit in Windows: Cluster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Bản trình bày PowerPoint</vt:lpstr>
      <vt:lpstr> Disk Classification</vt:lpstr>
      <vt:lpstr>Typical Hard Disk Parameters</vt:lpstr>
      <vt:lpstr>Exercise </vt:lpstr>
      <vt:lpstr>Timing of Disk I/O Transfer</vt:lpstr>
      <vt:lpstr>Disk Performance  Parameters</vt:lpstr>
      <vt:lpstr>Disk Performance  Parameters</vt:lpstr>
      <vt:lpstr>6.2- RAID</vt:lpstr>
      <vt:lpstr>Bản trình bày PowerPoint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Bản trình bày PowerPoint</vt:lpstr>
      <vt:lpstr>Bản trình bày PowerPoint</vt:lpstr>
      <vt:lpstr>6.3-Solid State Drive (SSD)</vt:lpstr>
      <vt:lpstr>Bản trình bày PowerPoint</vt:lpstr>
      <vt:lpstr>SSD Compared to HDD</vt:lpstr>
      <vt:lpstr>SSD  Organization</vt:lpstr>
      <vt:lpstr>Practical Issues</vt:lpstr>
      <vt:lpstr>6.4- Optical Memory Compact Disk Read-Only Memory</vt:lpstr>
      <vt:lpstr>Bản trình bày PowerPoint</vt:lpstr>
      <vt:lpstr>CD Operation</vt:lpstr>
      <vt:lpstr>CD-ROM Block Format</vt:lpstr>
      <vt:lpstr>Bản trình bày PowerPoint</vt:lpstr>
      <vt:lpstr>CD Recordable    CD Rewritable  (CD-R)    (CD-RW)</vt:lpstr>
      <vt:lpstr>Digital  Versatile Disk  (DVD) Đĩa Đa năng Số</vt:lpstr>
      <vt:lpstr>Bản trình bày PowerPoint</vt:lpstr>
      <vt:lpstr>6.5- Magnetic Tape</vt:lpstr>
      <vt:lpstr>Magnetic Tape  Features</vt:lpstr>
      <vt:lpstr>Table 6.7: LTO Tape Drives </vt:lpstr>
      <vt:lpstr>Exercises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Nguyen Quy</cp:lastModifiedBy>
  <cp:revision>163</cp:revision>
  <dcterms:created xsi:type="dcterms:W3CDTF">2012-06-20T16:57:50Z</dcterms:created>
  <dcterms:modified xsi:type="dcterms:W3CDTF">2017-02-09T03:14:08Z</dcterms:modified>
</cp:coreProperties>
</file>