
<file path=[Content_Types].xml><?xml version="1.0" encoding="utf-8"?>
<Types xmlns="http://schemas.openxmlformats.org/package/2006/content-types">
  <Default Extension="png" ContentType="image/png"/>
  <Default Extension="pdf" ContentType="application/pd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73" r:id="rId1"/>
  </p:sldMasterIdLst>
  <p:notesMasterIdLst>
    <p:notesMasterId r:id="rId37"/>
  </p:notesMasterIdLst>
  <p:handoutMasterIdLst>
    <p:handoutMasterId r:id="rId38"/>
  </p:handoutMasterIdLst>
  <p:sldIdLst>
    <p:sldId id="332" r:id="rId2"/>
    <p:sldId id="350" r:id="rId3"/>
    <p:sldId id="351" r:id="rId4"/>
    <p:sldId id="352" r:id="rId5"/>
    <p:sldId id="257" r:id="rId6"/>
    <p:sldId id="259" r:id="rId7"/>
    <p:sldId id="311" r:id="rId8"/>
    <p:sldId id="260" r:id="rId9"/>
    <p:sldId id="261" r:id="rId10"/>
    <p:sldId id="336" r:id="rId11"/>
    <p:sldId id="263" r:id="rId12"/>
    <p:sldId id="264" r:id="rId13"/>
    <p:sldId id="327" r:id="rId14"/>
    <p:sldId id="267" r:id="rId15"/>
    <p:sldId id="269" r:id="rId16"/>
    <p:sldId id="328" r:id="rId17"/>
    <p:sldId id="268" r:id="rId18"/>
    <p:sldId id="270" r:id="rId19"/>
    <p:sldId id="338" r:id="rId20"/>
    <p:sldId id="273" r:id="rId21"/>
    <p:sldId id="274" r:id="rId22"/>
    <p:sldId id="279" r:id="rId23"/>
    <p:sldId id="313" r:id="rId24"/>
    <p:sldId id="314" r:id="rId25"/>
    <p:sldId id="282" r:id="rId26"/>
    <p:sldId id="315" r:id="rId27"/>
    <p:sldId id="284" r:id="rId28"/>
    <p:sldId id="285" r:id="rId29"/>
    <p:sldId id="325" r:id="rId30"/>
    <p:sldId id="326" r:id="rId31"/>
    <p:sldId id="291" r:id="rId32"/>
    <p:sldId id="292" r:id="rId33"/>
    <p:sldId id="339" r:id="rId34"/>
    <p:sldId id="355" r:id="rId35"/>
    <p:sldId id="334" r:id="rId3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10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10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10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10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10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pitchFamily="-110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pitchFamily="-110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pitchFamily="-110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pitchFamily="-110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731" autoAdjust="0"/>
    <p:restoredTop sz="83818" autoAdjust="0"/>
  </p:normalViewPr>
  <p:slideViewPr>
    <p:cSldViewPr>
      <p:cViewPr varScale="1">
        <p:scale>
          <a:sx n="58" d="100"/>
          <a:sy n="58" d="100"/>
        </p:scale>
        <p:origin x="1410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68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4.xml"/><Relationship Id="rId13" Type="http://schemas.openxmlformats.org/officeDocument/2006/relationships/slide" Target="slides/slide21.xml"/><Relationship Id="rId18" Type="http://schemas.openxmlformats.org/officeDocument/2006/relationships/slide" Target="slides/slide32.xml"/><Relationship Id="rId3" Type="http://schemas.openxmlformats.org/officeDocument/2006/relationships/slide" Target="slides/slide6.xml"/><Relationship Id="rId7" Type="http://schemas.openxmlformats.org/officeDocument/2006/relationships/slide" Target="slides/slide12.xml"/><Relationship Id="rId12" Type="http://schemas.openxmlformats.org/officeDocument/2006/relationships/slide" Target="slides/slide20.xml"/><Relationship Id="rId17" Type="http://schemas.openxmlformats.org/officeDocument/2006/relationships/slide" Target="slides/slide31.xml"/><Relationship Id="rId2" Type="http://schemas.openxmlformats.org/officeDocument/2006/relationships/slide" Target="slides/slide5.xml"/><Relationship Id="rId16" Type="http://schemas.openxmlformats.org/officeDocument/2006/relationships/slide" Target="slides/slide28.xml"/><Relationship Id="rId1" Type="http://schemas.openxmlformats.org/officeDocument/2006/relationships/slide" Target="slides/slide1.xml"/><Relationship Id="rId6" Type="http://schemas.openxmlformats.org/officeDocument/2006/relationships/slide" Target="slides/slide11.xml"/><Relationship Id="rId11" Type="http://schemas.openxmlformats.org/officeDocument/2006/relationships/slide" Target="slides/slide18.xml"/><Relationship Id="rId5" Type="http://schemas.openxmlformats.org/officeDocument/2006/relationships/slide" Target="slides/slide9.xml"/><Relationship Id="rId15" Type="http://schemas.openxmlformats.org/officeDocument/2006/relationships/slide" Target="slides/slide27.xml"/><Relationship Id="rId10" Type="http://schemas.openxmlformats.org/officeDocument/2006/relationships/slide" Target="slides/slide17.xml"/><Relationship Id="rId19" Type="http://schemas.openxmlformats.org/officeDocument/2006/relationships/slide" Target="slides/slide35.xml"/><Relationship Id="rId4" Type="http://schemas.openxmlformats.org/officeDocument/2006/relationships/slide" Target="slides/slide8.xml"/><Relationship Id="rId9" Type="http://schemas.openxmlformats.org/officeDocument/2006/relationships/slide" Target="slides/slide15.xml"/><Relationship Id="rId14" Type="http://schemas.openxmlformats.org/officeDocument/2006/relationships/slide" Target="slides/slide2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E194F6F-9ED9-DE4B-B6F3-F3BB763DE96C}" type="doc">
      <dgm:prSet loTypeId="urn:microsoft.com/office/officeart/2005/8/layout/radial5" loCatId="relationship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3B2DB20-34D3-B94C-8E7D-4013FC316C24}">
      <dgm:prSet custT="1"/>
      <dgm:spPr>
        <a:ln>
          <a:solidFill>
            <a:schemeClr val="accent1"/>
          </a:solidFill>
        </a:ln>
      </dgm:spPr>
      <dgm:t>
        <a:bodyPr/>
        <a:lstStyle/>
        <a:p>
          <a:pPr rtl="0"/>
          <a:r>
            <a:rPr lang="en-US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The major functions for an I/O module fall into the following categories:</a:t>
          </a:r>
          <a:endParaRPr lang="en-US" sz="14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CD95B4C-05D2-DE44-9F6A-B2BFD20C5AAA}" type="parTrans" cxnId="{1284E748-990F-3843-A288-1B5BF5DEAF5C}">
      <dgm:prSet/>
      <dgm:spPr/>
      <dgm:t>
        <a:bodyPr/>
        <a:lstStyle/>
        <a:p>
          <a:endParaRPr lang="en-US"/>
        </a:p>
      </dgm:t>
    </dgm:pt>
    <dgm:pt modelId="{3F25218F-57E0-3B48-B983-AC981535E102}" type="sibTrans" cxnId="{1284E748-990F-3843-A288-1B5BF5DEAF5C}">
      <dgm:prSet/>
      <dgm:spPr/>
      <dgm:t>
        <a:bodyPr/>
        <a:lstStyle/>
        <a:p>
          <a:endParaRPr lang="en-US"/>
        </a:p>
      </dgm:t>
    </dgm:pt>
    <dgm:pt modelId="{EBD84724-F8BF-964B-9F88-D22139FB9B0C}">
      <dgm:prSet custT="1"/>
      <dgm:spPr>
        <a:solidFill>
          <a:schemeClr val="accent3"/>
        </a:solidFill>
        <a:ln>
          <a:solidFill>
            <a:schemeClr val="accent3"/>
          </a:solidFill>
        </a:ln>
      </dgm:spPr>
      <dgm:t>
        <a:bodyPr/>
        <a:lstStyle/>
        <a:p>
          <a:pPr rtl="0"/>
          <a:r>
            <a:rPr lang="en-US" sz="1800" u="sng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Control and timing</a:t>
          </a:r>
          <a:endParaRPr lang="en-US" sz="1800" u="sng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9EE07AA-AB4E-E04C-A16E-E25FCB371941}" type="parTrans" cxnId="{6A86E70A-6C21-2146-B5B2-5FD60A0103A4}">
      <dgm:prSet/>
      <dgm:spPr>
        <a:solidFill>
          <a:schemeClr val="accent4"/>
        </a:solidFill>
        <a:ln>
          <a:solidFill>
            <a:schemeClr val="accent4"/>
          </a:solidFill>
        </a:ln>
      </dgm:spPr>
      <dgm:t>
        <a:bodyPr/>
        <a:lstStyle/>
        <a:p>
          <a:endParaRPr lang="en-US" dirty="0"/>
        </a:p>
      </dgm:t>
    </dgm:pt>
    <dgm:pt modelId="{191E1671-3506-A64A-8A92-387DEAAFE83B}" type="sibTrans" cxnId="{6A86E70A-6C21-2146-B5B2-5FD60A0103A4}">
      <dgm:prSet/>
      <dgm:spPr/>
      <dgm:t>
        <a:bodyPr/>
        <a:lstStyle/>
        <a:p>
          <a:endParaRPr lang="en-US"/>
        </a:p>
      </dgm:t>
    </dgm:pt>
    <dgm:pt modelId="{00A6B839-240A-884A-BF23-881985952448}">
      <dgm:prSet custT="1"/>
      <dgm:spPr>
        <a:solidFill>
          <a:schemeClr val="accent3"/>
        </a:solidFill>
        <a:ln>
          <a:solidFill>
            <a:schemeClr val="accent3"/>
          </a:solidFill>
        </a:ln>
      </dgm:spPr>
      <dgm:t>
        <a:bodyPr/>
        <a:lstStyle/>
        <a:p>
          <a:pPr rtl="0"/>
          <a:r>
            <a:rPr lang="en-US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Coordinates the flow of traffic between internal resources and external devices</a:t>
          </a:r>
          <a:endParaRPr lang="en-US" sz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ADDE3A91-E7B3-3441-9031-A0CE707835D1}" type="parTrans" cxnId="{3DB8AA2B-7640-8641-B6A5-3EF80ED2CD09}">
      <dgm:prSet/>
      <dgm:spPr/>
      <dgm:t>
        <a:bodyPr/>
        <a:lstStyle/>
        <a:p>
          <a:endParaRPr lang="en-US"/>
        </a:p>
      </dgm:t>
    </dgm:pt>
    <dgm:pt modelId="{E384F904-F6CD-EE48-ABEF-66B811DDE737}" type="sibTrans" cxnId="{3DB8AA2B-7640-8641-B6A5-3EF80ED2CD09}">
      <dgm:prSet/>
      <dgm:spPr/>
      <dgm:t>
        <a:bodyPr/>
        <a:lstStyle/>
        <a:p>
          <a:endParaRPr lang="en-US"/>
        </a:p>
      </dgm:t>
    </dgm:pt>
    <dgm:pt modelId="{ED9A7A6D-1492-574C-BEC0-995B3565471D}">
      <dgm:prSet/>
      <dgm:spPr>
        <a:solidFill>
          <a:schemeClr val="accent3"/>
        </a:solidFill>
        <a:ln>
          <a:solidFill>
            <a:schemeClr val="accent3"/>
          </a:solidFill>
        </a:ln>
      </dgm:spPr>
      <dgm:t>
        <a:bodyPr/>
        <a:lstStyle/>
        <a:p>
          <a:pPr rtl="0"/>
          <a:r>
            <a:rPr lang="en-US" u="sng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Processor communication</a:t>
          </a:r>
          <a:endParaRPr lang="en-US" u="sng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F73FB3D-8302-4C41-A5BE-5C0E5E510926}" type="parTrans" cxnId="{3757F3E3-0028-5A4D-BB20-6CC2CC4052B6}">
      <dgm:prSet/>
      <dgm:spPr>
        <a:solidFill>
          <a:schemeClr val="accent4"/>
        </a:solidFill>
        <a:ln>
          <a:solidFill>
            <a:schemeClr val="accent4"/>
          </a:solidFill>
        </a:ln>
      </dgm:spPr>
      <dgm:t>
        <a:bodyPr/>
        <a:lstStyle/>
        <a:p>
          <a:endParaRPr lang="en-US" dirty="0"/>
        </a:p>
      </dgm:t>
    </dgm:pt>
    <dgm:pt modelId="{25334A5A-D6C8-6B48-A8D4-F494437E4D1F}" type="sibTrans" cxnId="{3757F3E3-0028-5A4D-BB20-6CC2CC4052B6}">
      <dgm:prSet/>
      <dgm:spPr/>
      <dgm:t>
        <a:bodyPr/>
        <a:lstStyle/>
        <a:p>
          <a:endParaRPr lang="en-US"/>
        </a:p>
      </dgm:t>
    </dgm:pt>
    <dgm:pt modelId="{24DDBC64-CAD2-9B42-B013-05F84A676732}">
      <dgm:prSet/>
      <dgm:spPr>
        <a:solidFill>
          <a:schemeClr val="accent3"/>
        </a:solidFill>
        <a:ln>
          <a:solidFill>
            <a:schemeClr val="accent3"/>
          </a:solidFill>
        </a:ln>
      </dgm:spPr>
      <dgm:t>
        <a:bodyPr/>
        <a:lstStyle/>
        <a:p>
          <a:pPr rtl="0"/>
          <a:r>
            <a: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Involves command decoding, data, status reporting, address recognition</a:t>
          </a:r>
          <a:endParaRPr lang="en-US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01667FA2-00E9-FE48-9162-E1DCD2E161AB}" type="parTrans" cxnId="{6BF0F906-5BBE-B14B-9F54-D1444F32487B}">
      <dgm:prSet/>
      <dgm:spPr/>
      <dgm:t>
        <a:bodyPr/>
        <a:lstStyle/>
        <a:p>
          <a:endParaRPr lang="en-US"/>
        </a:p>
      </dgm:t>
    </dgm:pt>
    <dgm:pt modelId="{0B1193DF-6507-0E48-8181-3DB96AE1034D}" type="sibTrans" cxnId="{6BF0F906-5BBE-B14B-9F54-D1444F32487B}">
      <dgm:prSet/>
      <dgm:spPr/>
      <dgm:t>
        <a:bodyPr/>
        <a:lstStyle/>
        <a:p>
          <a:endParaRPr lang="en-US"/>
        </a:p>
      </dgm:t>
    </dgm:pt>
    <dgm:pt modelId="{25AF8E0A-552B-614B-98BC-2E6D7B5AA5D3}">
      <dgm:prSet/>
      <dgm:spPr>
        <a:solidFill>
          <a:schemeClr val="accent3"/>
        </a:solidFill>
        <a:ln>
          <a:solidFill>
            <a:schemeClr val="accent3"/>
          </a:solidFill>
        </a:ln>
      </dgm:spPr>
      <dgm:t>
        <a:bodyPr/>
        <a:lstStyle/>
        <a:p>
          <a:pPr rtl="0"/>
          <a:r>
            <a:rPr lang="en-US" u="sng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Device communication</a:t>
          </a:r>
          <a:endParaRPr lang="en-US" u="sng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542BB37-7F59-2346-84BD-623971566760}" type="parTrans" cxnId="{A1039388-E50A-D84C-ACBE-94FEF1E4E764}">
      <dgm:prSet/>
      <dgm:spPr>
        <a:solidFill>
          <a:schemeClr val="accent4"/>
        </a:solidFill>
        <a:ln>
          <a:solidFill>
            <a:schemeClr val="accent4"/>
          </a:solidFill>
        </a:ln>
      </dgm:spPr>
      <dgm:t>
        <a:bodyPr/>
        <a:lstStyle/>
        <a:p>
          <a:endParaRPr lang="en-US" dirty="0"/>
        </a:p>
      </dgm:t>
    </dgm:pt>
    <dgm:pt modelId="{82FB3DBC-4B0D-CD43-9CDC-D1A0F6A824D9}" type="sibTrans" cxnId="{A1039388-E50A-D84C-ACBE-94FEF1E4E764}">
      <dgm:prSet/>
      <dgm:spPr/>
      <dgm:t>
        <a:bodyPr/>
        <a:lstStyle/>
        <a:p>
          <a:endParaRPr lang="en-US"/>
        </a:p>
      </dgm:t>
    </dgm:pt>
    <dgm:pt modelId="{A0433E5B-642A-EA4A-8645-EAC3F998B308}">
      <dgm:prSet/>
      <dgm:spPr>
        <a:solidFill>
          <a:schemeClr val="accent3"/>
        </a:solidFill>
        <a:ln>
          <a:solidFill>
            <a:schemeClr val="accent3"/>
          </a:solidFill>
        </a:ln>
      </dgm:spPr>
      <dgm:t>
        <a:bodyPr/>
        <a:lstStyle/>
        <a:p>
          <a:pPr rtl="0"/>
          <a:r>
            <a: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Involves commands, status information, and data</a:t>
          </a:r>
          <a:endParaRPr lang="en-US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88EF0277-D3E2-874A-A82C-67B4055049F6}" type="parTrans" cxnId="{7C6E8D00-07A8-134D-B362-964AD5DDD5B4}">
      <dgm:prSet/>
      <dgm:spPr/>
      <dgm:t>
        <a:bodyPr/>
        <a:lstStyle/>
        <a:p>
          <a:endParaRPr lang="en-US"/>
        </a:p>
      </dgm:t>
    </dgm:pt>
    <dgm:pt modelId="{EF244D6C-4F89-9347-B7F7-E832881DB23A}" type="sibTrans" cxnId="{7C6E8D00-07A8-134D-B362-964AD5DDD5B4}">
      <dgm:prSet/>
      <dgm:spPr/>
      <dgm:t>
        <a:bodyPr/>
        <a:lstStyle/>
        <a:p>
          <a:endParaRPr lang="en-US"/>
        </a:p>
      </dgm:t>
    </dgm:pt>
    <dgm:pt modelId="{4BAF27D4-A68F-1544-A6BE-34A554433579}">
      <dgm:prSet/>
      <dgm:spPr>
        <a:solidFill>
          <a:schemeClr val="accent3"/>
        </a:solidFill>
        <a:ln>
          <a:solidFill>
            <a:schemeClr val="accent3"/>
          </a:solidFill>
        </a:ln>
      </dgm:spPr>
      <dgm:t>
        <a:bodyPr/>
        <a:lstStyle/>
        <a:p>
          <a:pPr rtl="0"/>
          <a:r>
            <a:rPr lang="en-US" u="sng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Data buffering</a:t>
          </a:r>
          <a:endParaRPr lang="en-US" u="sng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E513B83B-80EA-5C47-BF9E-4E8955F5D88F}" type="parTrans" cxnId="{40FC8BD2-87BC-F545-AC9B-7D555745A767}">
      <dgm:prSet/>
      <dgm:spPr>
        <a:solidFill>
          <a:schemeClr val="accent4"/>
        </a:solidFill>
        <a:ln>
          <a:solidFill>
            <a:schemeClr val="accent4"/>
          </a:solidFill>
        </a:ln>
      </dgm:spPr>
      <dgm:t>
        <a:bodyPr/>
        <a:lstStyle/>
        <a:p>
          <a:endParaRPr lang="en-US" dirty="0"/>
        </a:p>
      </dgm:t>
    </dgm:pt>
    <dgm:pt modelId="{189BC83E-8BF1-1943-853A-D6521B61DE4F}" type="sibTrans" cxnId="{40FC8BD2-87BC-F545-AC9B-7D555745A767}">
      <dgm:prSet/>
      <dgm:spPr/>
      <dgm:t>
        <a:bodyPr/>
        <a:lstStyle/>
        <a:p>
          <a:endParaRPr lang="en-US"/>
        </a:p>
      </dgm:t>
    </dgm:pt>
    <dgm:pt modelId="{D3AB8932-7CC9-EA42-90CB-13942C943C63}">
      <dgm:prSet/>
      <dgm:spPr>
        <a:solidFill>
          <a:schemeClr val="accent3"/>
        </a:solidFill>
        <a:ln>
          <a:solidFill>
            <a:schemeClr val="accent3"/>
          </a:solidFill>
        </a:ln>
      </dgm:spPr>
      <dgm:t>
        <a:bodyPr/>
        <a:lstStyle/>
        <a:p>
          <a:pPr rtl="0"/>
          <a:r>
            <a: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Performs the needed buffering operation to balance device and memory speeds</a:t>
          </a:r>
          <a:endParaRPr lang="en-US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5930761-7374-CF4B-A61D-D3098DE6CB12}" type="parTrans" cxnId="{48448E43-01BC-7F44-B09C-9C88B31A01DD}">
      <dgm:prSet/>
      <dgm:spPr/>
      <dgm:t>
        <a:bodyPr/>
        <a:lstStyle/>
        <a:p>
          <a:endParaRPr lang="en-US"/>
        </a:p>
      </dgm:t>
    </dgm:pt>
    <dgm:pt modelId="{AC306A32-C557-6E4A-8B98-C3641AA6329B}" type="sibTrans" cxnId="{48448E43-01BC-7F44-B09C-9C88B31A01DD}">
      <dgm:prSet/>
      <dgm:spPr/>
      <dgm:t>
        <a:bodyPr/>
        <a:lstStyle/>
        <a:p>
          <a:endParaRPr lang="en-US"/>
        </a:p>
      </dgm:t>
    </dgm:pt>
    <dgm:pt modelId="{72C64502-5F5B-1545-8992-05E8BF51FBB4}">
      <dgm:prSet custT="1"/>
      <dgm:spPr>
        <a:solidFill>
          <a:schemeClr val="accent3"/>
        </a:solidFill>
        <a:ln>
          <a:solidFill>
            <a:schemeClr val="accent3"/>
          </a:solidFill>
        </a:ln>
      </dgm:spPr>
      <dgm:t>
        <a:bodyPr/>
        <a:lstStyle/>
        <a:p>
          <a:pPr rtl="0"/>
          <a:r>
            <a:rPr lang="en-US" sz="1800" u="sng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Error detection</a:t>
          </a:r>
          <a:endParaRPr lang="en-US" sz="1800" u="sng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35274F6-521A-0F4D-9E61-DF0E65F6C3CB}" type="parTrans" cxnId="{05A85C58-4C1A-0948-BA00-553958DB3FD5}">
      <dgm:prSet/>
      <dgm:spPr>
        <a:solidFill>
          <a:schemeClr val="accent4"/>
        </a:solidFill>
        <a:ln>
          <a:solidFill>
            <a:schemeClr val="accent4"/>
          </a:solidFill>
        </a:ln>
      </dgm:spPr>
      <dgm:t>
        <a:bodyPr/>
        <a:lstStyle/>
        <a:p>
          <a:endParaRPr lang="en-US" dirty="0"/>
        </a:p>
      </dgm:t>
    </dgm:pt>
    <dgm:pt modelId="{5AC554A6-8EBA-FD4A-A3D0-05611B95B210}" type="sibTrans" cxnId="{05A85C58-4C1A-0948-BA00-553958DB3FD5}">
      <dgm:prSet/>
      <dgm:spPr/>
      <dgm:t>
        <a:bodyPr/>
        <a:lstStyle/>
        <a:p>
          <a:endParaRPr lang="en-US"/>
        </a:p>
      </dgm:t>
    </dgm:pt>
    <dgm:pt modelId="{956E209D-B1BF-934E-9259-259B085F60C6}">
      <dgm:prSet custT="1"/>
      <dgm:spPr>
        <a:solidFill>
          <a:schemeClr val="accent3"/>
        </a:solidFill>
        <a:ln>
          <a:solidFill>
            <a:schemeClr val="accent3"/>
          </a:solidFill>
        </a:ln>
      </dgm:spPr>
      <dgm:t>
        <a:bodyPr/>
        <a:lstStyle/>
        <a:p>
          <a:pPr rtl="0"/>
          <a:r>
            <a:rPr lang="en-US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Detects and reports transmission errors</a:t>
          </a:r>
          <a:endParaRPr lang="en-US" sz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E419F03-5C21-2545-87F5-43FA6D0F6378}" type="parTrans" cxnId="{2EB7EF58-8A3E-9245-BE46-B29E429D01A7}">
      <dgm:prSet/>
      <dgm:spPr/>
      <dgm:t>
        <a:bodyPr/>
        <a:lstStyle/>
        <a:p>
          <a:endParaRPr lang="en-US"/>
        </a:p>
      </dgm:t>
    </dgm:pt>
    <dgm:pt modelId="{6CEA214E-4838-B74D-BFE2-6CB804F406AD}" type="sibTrans" cxnId="{2EB7EF58-8A3E-9245-BE46-B29E429D01A7}">
      <dgm:prSet/>
      <dgm:spPr/>
      <dgm:t>
        <a:bodyPr/>
        <a:lstStyle/>
        <a:p>
          <a:endParaRPr lang="en-US"/>
        </a:p>
      </dgm:t>
    </dgm:pt>
    <dgm:pt modelId="{0D7B7B50-FDA2-9642-B21C-92F20D77339C}" type="pres">
      <dgm:prSet presAssocID="{2E194F6F-9ED9-DE4B-B6F3-F3BB763DE96C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FABB3BD-9417-C144-8866-470563478A06}" type="pres">
      <dgm:prSet presAssocID="{83B2DB20-34D3-B94C-8E7D-4013FC316C24}" presName="centerShape" presStyleLbl="node0" presStyleIdx="0" presStyleCnt="1"/>
      <dgm:spPr/>
      <dgm:t>
        <a:bodyPr/>
        <a:lstStyle/>
        <a:p>
          <a:endParaRPr lang="en-US"/>
        </a:p>
      </dgm:t>
    </dgm:pt>
    <dgm:pt modelId="{EB81A967-8A88-1541-8470-70988EBE4A74}" type="pres">
      <dgm:prSet presAssocID="{39EE07AA-AB4E-E04C-A16E-E25FCB371941}" presName="parTrans" presStyleLbl="sibTrans2D1" presStyleIdx="0" presStyleCnt="5"/>
      <dgm:spPr/>
      <dgm:t>
        <a:bodyPr/>
        <a:lstStyle/>
        <a:p>
          <a:endParaRPr lang="en-US"/>
        </a:p>
      </dgm:t>
    </dgm:pt>
    <dgm:pt modelId="{0634FD23-BCFB-B742-B6EE-665A9E85ED71}" type="pres">
      <dgm:prSet presAssocID="{39EE07AA-AB4E-E04C-A16E-E25FCB371941}" presName="connectorText" presStyleLbl="sibTrans2D1" presStyleIdx="0" presStyleCnt="5"/>
      <dgm:spPr/>
      <dgm:t>
        <a:bodyPr/>
        <a:lstStyle/>
        <a:p>
          <a:endParaRPr lang="en-US"/>
        </a:p>
      </dgm:t>
    </dgm:pt>
    <dgm:pt modelId="{7DF0255A-C2A1-774F-93CC-0FC6D40DDF43}" type="pres">
      <dgm:prSet presAssocID="{EBD84724-F8BF-964B-9F88-D22139FB9B0C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C45450-1DB7-2C40-8F90-593558B98918}" type="pres">
      <dgm:prSet presAssocID="{7F73FB3D-8302-4C41-A5BE-5C0E5E510926}" presName="parTrans" presStyleLbl="sibTrans2D1" presStyleIdx="1" presStyleCnt="5"/>
      <dgm:spPr/>
      <dgm:t>
        <a:bodyPr/>
        <a:lstStyle/>
        <a:p>
          <a:endParaRPr lang="en-US"/>
        </a:p>
      </dgm:t>
    </dgm:pt>
    <dgm:pt modelId="{207F90BA-97C6-B54E-8B0D-20A3DD0A3AF6}" type="pres">
      <dgm:prSet presAssocID="{7F73FB3D-8302-4C41-A5BE-5C0E5E510926}" presName="connectorText" presStyleLbl="sibTrans2D1" presStyleIdx="1" presStyleCnt="5"/>
      <dgm:spPr/>
      <dgm:t>
        <a:bodyPr/>
        <a:lstStyle/>
        <a:p>
          <a:endParaRPr lang="en-US"/>
        </a:p>
      </dgm:t>
    </dgm:pt>
    <dgm:pt modelId="{23757437-5C67-414C-BF4A-4E9F514AE697}" type="pres">
      <dgm:prSet presAssocID="{ED9A7A6D-1492-574C-BEC0-995B3565471D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9796729-757C-754C-8669-47C828C6DED7}" type="pres">
      <dgm:prSet presAssocID="{F542BB37-7F59-2346-84BD-623971566760}" presName="parTrans" presStyleLbl="sibTrans2D1" presStyleIdx="2" presStyleCnt="5"/>
      <dgm:spPr/>
      <dgm:t>
        <a:bodyPr/>
        <a:lstStyle/>
        <a:p>
          <a:endParaRPr lang="en-US"/>
        </a:p>
      </dgm:t>
    </dgm:pt>
    <dgm:pt modelId="{8CF312F1-2346-D145-9A95-03491C8804DF}" type="pres">
      <dgm:prSet presAssocID="{F542BB37-7F59-2346-84BD-623971566760}" presName="connectorText" presStyleLbl="sibTrans2D1" presStyleIdx="2" presStyleCnt="5"/>
      <dgm:spPr/>
      <dgm:t>
        <a:bodyPr/>
        <a:lstStyle/>
        <a:p>
          <a:endParaRPr lang="en-US"/>
        </a:p>
      </dgm:t>
    </dgm:pt>
    <dgm:pt modelId="{1B6B7D15-7666-6F40-BF28-ABC4D28D073C}" type="pres">
      <dgm:prSet presAssocID="{25AF8E0A-552B-614B-98BC-2E6D7B5AA5D3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32EAC72-88DF-A14B-B7F4-DF7C92546515}" type="pres">
      <dgm:prSet presAssocID="{E513B83B-80EA-5C47-BF9E-4E8955F5D88F}" presName="parTrans" presStyleLbl="sibTrans2D1" presStyleIdx="3" presStyleCnt="5"/>
      <dgm:spPr/>
      <dgm:t>
        <a:bodyPr/>
        <a:lstStyle/>
        <a:p>
          <a:endParaRPr lang="en-US"/>
        </a:p>
      </dgm:t>
    </dgm:pt>
    <dgm:pt modelId="{80F78A95-A605-3548-BDE2-76C758807A27}" type="pres">
      <dgm:prSet presAssocID="{E513B83B-80EA-5C47-BF9E-4E8955F5D88F}" presName="connectorText" presStyleLbl="sibTrans2D1" presStyleIdx="3" presStyleCnt="5"/>
      <dgm:spPr/>
      <dgm:t>
        <a:bodyPr/>
        <a:lstStyle/>
        <a:p>
          <a:endParaRPr lang="en-US"/>
        </a:p>
      </dgm:t>
    </dgm:pt>
    <dgm:pt modelId="{B368052D-1B88-EA47-9490-14788101781F}" type="pres">
      <dgm:prSet presAssocID="{4BAF27D4-A68F-1544-A6BE-34A554433579}" presName="node" presStyleLbl="node1" presStyleIdx="3" presStyleCnt="5" custRadScaleRad="98493" custRadScaleInc="177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8243961-8D46-7A43-9E78-CC84D72918B4}" type="pres">
      <dgm:prSet presAssocID="{435274F6-521A-0F4D-9E61-DF0E65F6C3CB}" presName="parTrans" presStyleLbl="sibTrans2D1" presStyleIdx="4" presStyleCnt="5"/>
      <dgm:spPr/>
      <dgm:t>
        <a:bodyPr/>
        <a:lstStyle/>
        <a:p>
          <a:endParaRPr lang="en-US"/>
        </a:p>
      </dgm:t>
    </dgm:pt>
    <dgm:pt modelId="{E29EFCF4-9FB3-9545-808E-23AFA2FE2630}" type="pres">
      <dgm:prSet presAssocID="{435274F6-521A-0F4D-9E61-DF0E65F6C3CB}" presName="connectorText" presStyleLbl="sibTrans2D1" presStyleIdx="4" presStyleCnt="5"/>
      <dgm:spPr/>
      <dgm:t>
        <a:bodyPr/>
        <a:lstStyle/>
        <a:p>
          <a:endParaRPr lang="en-US"/>
        </a:p>
      </dgm:t>
    </dgm:pt>
    <dgm:pt modelId="{91BDAF9F-E41E-F043-B723-304EE18E3B3E}" type="pres">
      <dgm:prSet presAssocID="{72C64502-5F5B-1545-8992-05E8BF51FBB4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86403A4-162F-4149-8CA8-DFA09999C665}" type="presOf" srcId="{24DDBC64-CAD2-9B42-B013-05F84A676732}" destId="{23757437-5C67-414C-BF4A-4E9F514AE697}" srcOrd="0" destOrd="1" presId="urn:microsoft.com/office/officeart/2005/8/layout/radial5"/>
    <dgm:cxn modelId="{40FC8BD2-87BC-F545-AC9B-7D555745A767}" srcId="{83B2DB20-34D3-B94C-8E7D-4013FC316C24}" destId="{4BAF27D4-A68F-1544-A6BE-34A554433579}" srcOrd="3" destOrd="0" parTransId="{E513B83B-80EA-5C47-BF9E-4E8955F5D88F}" sibTransId="{189BC83E-8BF1-1943-853A-D6521B61DE4F}"/>
    <dgm:cxn modelId="{94D2AAA8-5813-0046-A1FE-2433CC8993E5}" type="presOf" srcId="{F542BB37-7F59-2346-84BD-623971566760}" destId="{59796729-757C-754C-8669-47C828C6DED7}" srcOrd="0" destOrd="0" presId="urn:microsoft.com/office/officeart/2005/8/layout/radial5"/>
    <dgm:cxn modelId="{F3954689-CBEC-CA47-9FE1-0505F01BECD6}" type="presOf" srcId="{72C64502-5F5B-1545-8992-05E8BF51FBB4}" destId="{91BDAF9F-E41E-F043-B723-304EE18E3B3E}" srcOrd="0" destOrd="0" presId="urn:microsoft.com/office/officeart/2005/8/layout/radial5"/>
    <dgm:cxn modelId="{05A85C58-4C1A-0948-BA00-553958DB3FD5}" srcId="{83B2DB20-34D3-B94C-8E7D-4013FC316C24}" destId="{72C64502-5F5B-1545-8992-05E8BF51FBB4}" srcOrd="4" destOrd="0" parTransId="{435274F6-521A-0F4D-9E61-DF0E65F6C3CB}" sibTransId="{5AC554A6-8EBA-FD4A-A3D0-05611B95B210}"/>
    <dgm:cxn modelId="{3DB8AA2B-7640-8641-B6A5-3EF80ED2CD09}" srcId="{EBD84724-F8BF-964B-9F88-D22139FB9B0C}" destId="{00A6B839-240A-884A-BF23-881985952448}" srcOrd="0" destOrd="0" parTransId="{ADDE3A91-E7B3-3441-9031-A0CE707835D1}" sibTransId="{E384F904-F6CD-EE48-ABEF-66B811DDE737}"/>
    <dgm:cxn modelId="{1284E748-990F-3843-A288-1B5BF5DEAF5C}" srcId="{2E194F6F-9ED9-DE4B-B6F3-F3BB763DE96C}" destId="{83B2DB20-34D3-B94C-8E7D-4013FC316C24}" srcOrd="0" destOrd="0" parTransId="{3CD95B4C-05D2-DE44-9F6A-B2BFD20C5AAA}" sibTransId="{3F25218F-57E0-3B48-B983-AC981535E102}"/>
    <dgm:cxn modelId="{C30B27CC-BDD7-924E-8976-8358427BB7E0}" type="presOf" srcId="{4BAF27D4-A68F-1544-A6BE-34A554433579}" destId="{B368052D-1B88-EA47-9490-14788101781F}" srcOrd="0" destOrd="0" presId="urn:microsoft.com/office/officeart/2005/8/layout/radial5"/>
    <dgm:cxn modelId="{D5E1AE1A-0777-6745-8298-F9899AF0741F}" type="presOf" srcId="{956E209D-B1BF-934E-9259-259B085F60C6}" destId="{91BDAF9F-E41E-F043-B723-304EE18E3B3E}" srcOrd="0" destOrd="1" presId="urn:microsoft.com/office/officeart/2005/8/layout/radial5"/>
    <dgm:cxn modelId="{2350309F-E733-EB4B-82C5-2CD597C1B508}" type="presOf" srcId="{7F73FB3D-8302-4C41-A5BE-5C0E5E510926}" destId="{10C45450-1DB7-2C40-8F90-593558B98918}" srcOrd="0" destOrd="0" presId="urn:microsoft.com/office/officeart/2005/8/layout/radial5"/>
    <dgm:cxn modelId="{B734DB45-0EAB-E149-8C3B-CB025F2479D2}" type="presOf" srcId="{F542BB37-7F59-2346-84BD-623971566760}" destId="{8CF312F1-2346-D145-9A95-03491C8804DF}" srcOrd="1" destOrd="0" presId="urn:microsoft.com/office/officeart/2005/8/layout/radial5"/>
    <dgm:cxn modelId="{2EB7EF58-8A3E-9245-BE46-B29E429D01A7}" srcId="{72C64502-5F5B-1545-8992-05E8BF51FBB4}" destId="{956E209D-B1BF-934E-9259-259B085F60C6}" srcOrd="0" destOrd="0" parTransId="{3E419F03-5C21-2545-87F5-43FA6D0F6378}" sibTransId="{6CEA214E-4838-B74D-BFE2-6CB804F406AD}"/>
    <dgm:cxn modelId="{6A86E70A-6C21-2146-B5B2-5FD60A0103A4}" srcId="{83B2DB20-34D3-B94C-8E7D-4013FC316C24}" destId="{EBD84724-F8BF-964B-9F88-D22139FB9B0C}" srcOrd="0" destOrd="0" parTransId="{39EE07AA-AB4E-E04C-A16E-E25FCB371941}" sibTransId="{191E1671-3506-A64A-8A92-387DEAAFE83B}"/>
    <dgm:cxn modelId="{9355CD22-DF0A-A448-B30C-CD678124549E}" type="presOf" srcId="{E513B83B-80EA-5C47-BF9E-4E8955F5D88F}" destId="{80F78A95-A605-3548-BDE2-76C758807A27}" srcOrd="1" destOrd="0" presId="urn:microsoft.com/office/officeart/2005/8/layout/radial5"/>
    <dgm:cxn modelId="{7C6E8D00-07A8-134D-B362-964AD5DDD5B4}" srcId="{25AF8E0A-552B-614B-98BC-2E6D7B5AA5D3}" destId="{A0433E5B-642A-EA4A-8645-EAC3F998B308}" srcOrd="0" destOrd="0" parTransId="{88EF0277-D3E2-874A-A82C-67B4055049F6}" sibTransId="{EF244D6C-4F89-9347-B7F7-E832881DB23A}"/>
    <dgm:cxn modelId="{5C362A6D-B5B3-414C-B59D-1819D25569E5}" type="presOf" srcId="{00A6B839-240A-884A-BF23-881985952448}" destId="{7DF0255A-C2A1-774F-93CC-0FC6D40DDF43}" srcOrd="0" destOrd="1" presId="urn:microsoft.com/office/officeart/2005/8/layout/radial5"/>
    <dgm:cxn modelId="{1ED1875E-C185-594E-936D-7C02269FD601}" type="presOf" srcId="{E513B83B-80EA-5C47-BF9E-4E8955F5D88F}" destId="{932EAC72-88DF-A14B-B7F4-DF7C92546515}" srcOrd="0" destOrd="0" presId="urn:microsoft.com/office/officeart/2005/8/layout/radial5"/>
    <dgm:cxn modelId="{0E25AC13-28AD-C94E-9B67-E7EC845847A8}" type="presOf" srcId="{2E194F6F-9ED9-DE4B-B6F3-F3BB763DE96C}" destId="{0D7B7B50-FDA2-9642-B21C-92F20D77339C}" srcOrd="0" destOrd="0" presId="urn:microsoft.com/office/officeart/2005/8/layout/radial5"/>
    <dgm:cxn modelId="{6BF0F906-5BBE-B14B-9F54-D1444F32487B}" srcId="{ED9A7A6D-1492-574C-BEC0-995B3565471D}" destId="{24DDBC64-CAD2-9B42-B013-05F84A676732}" srcOrd="0" destOrd="0" parTransId="{01667FA2-00E9-FE48-9162-E1DCD2E161AB}" sibTransId="{0B1193DF-6507-0E48-8181-3DB96AE1034D}"/>
    <dgm:cxn modelId="{49A51979-3858-6640-8546-E649700D4463}" type="presOf" srcId="{39EE07AA-AB4E-E04C-A16E-E25FCB371941}" destId="{0634FD23-BCFB-B742-B6EE-665A9E85ED71}" srcOrd="1" destOrd="0" presId="urn:microsoft.com/office/officeart/2005/8/layout/radial5"/>
    <dgm:cxn modelId="{868973B5-BAC9-6846-AED0-4090A54C2B7F}" type="presOf" srcId="{EBD84724-F8BF-964B-9F88-D22139FB9B0C}" destId="{7DF0255A-C2A1-774F-93CC-0FC6D40DDF43}" srcOrd="0" destOrd="0" presId="urn:microsoft.com/office/officeart/2005/8/layout/radial5"/>
    <dgm:cxn modelId="{8248E87A-3205-3444-9072-1CB39733BF24}" type="presOf" srcId="{7F73FB3D-8302-4C41-A5BE-5C0E5E510926}" destId="{207F90BA-97C6-B54E-8B0D-20A3DD0A3AF6}" srcOrd="1" destOrd="0" presId="urn:microsoft.com/office/officeart/2005/8/layout/radial5"/>
    <dgm:cxn modelId="{829A614A-A5C3-CF4B-A7E1-DCD2BDBAE459}" type="presOf" srcId="{ED9A7A6D-1492-574C-BEC0-995B3565471D}" destId="{23757437-5C67-414C-BF4A-4E9F514AE697}" srcOrd="0" destOrd="0" presId="urn:microsoft.com/office/officeart/2005/8/layout/radial5"/>
    <dgm:cxn modelId="{A1039388-E50A-D84C-ACBE-94FEF1E4E764}" srcId="{83B2DB20-34D3-B94C-8E7D-4013FC316C24}" destId="{25AF8E0A-552B-614B-98BC-2E6D7B5AA5D3}" srcOrd="2" destOrd="0" parTransId="{F542BB37-7F59-2346-84BD-623971566760}" sibTransId="{82FB3DBC-4B0D-CD43-9CDC-D1A0F6A824D9}"/>
    <dgm:cxn modelId="{0D2980C3-326D-A944-9BFB-BAE6B54DA32F}" type="presOf" srcId="{A0433E5B-642A-EA4A-8645-EAC3F998B308}" destId="{1B6B7D15-7666-6F40-BF28-ABC4D28D073C}" srcOrd="0" destOrd="1" presId="urn:microsoft.com/office/officeart/2005/8/layout/radial5"/>
    <dgm:cxn modelId="{F3002C69-5158-9949-899B-45C9B3E4CACB}" type="presOf" srcId="{D3AB8932-7CC9-EA42-90CB-13942C943C63}" destId="{B368052D-1B88-EA47-9490-14788101781F}" srcOrd="0" destOrd="1" presId="urn:microsoft.com/office/officeart/2005/8/layout/radial5"/>
    <dgm:cxn modelId="{48448E43-01BC-7F44-B09C-9C88B31A01DD}" srcId="{4BAF27D4-A68F-1544-A6BE-34A554433579}" destId="{D3AB8932-7CC9-EA42-90CB-13942C943C63}" srcOrd="0" destOrd="0" parTransId="{C5930761-7374-CF4B-A61D-D3098DE6CB12}" sibTransId="{AC306A32-C557-6E4A-8B98-C3641AA6329B}"/>
    <dgm:cxn modelId="{EDEBC19E-7E0C-0A48-962D-006C7C20DFF9}" type="presOf" srcId="{435274F6-521A-0F4D-9E61-DF0E65F6C3CB}" destId="{18243961-8D46-7A43-9E78-CC84D72918B4}" srcOrd="0" destOrd="0" presId="urn:microsoft.com/office/officeart/2005/8/layout/radial5"/>
    <dgm:cxn modelId="{5D5E0F2D-FF9C-0D4D-9C6E-1D1F288A41AD}" type="presOf" srcId="{25AF8E0A-552B-614B-98BC-2E6D7B5AA5D3}" destId="{1B6B7D15-7666-6F40-BF28-ABC4D28D073C}" srcOrd="0" destOrd="0" presId="urn:microsoft.com/office/officeart/2005/8/layout/radial5"/>
    <dgm:cxn modelId="{DEF39B59-75B6-454B-8864-46C3B4C5F597}" type="presOf" srcId="{83B2DB20-34D3-B94C-8E7D-4013FC316C24}" destId="{AFABB3BD-9417-C144-8866-470563478A06}" srcOrd="0" destOrd="0" presId="urn:microsoft.com/office/officeart/2005/8/layout/radial5"/>
    <dgm:cxn modelId="{0FC3B9A2-9736-4949-A675-935B592AB4CC}" type="presOf" srcId="{435274F6-521A-0F4D-9E61-DF0E65F6C3CB}" destId="{E29EFCF4-9FB3-9545-808E-23AFA2FE2630}" srcOrd="1" destOrd="0" presId="urn:microsoft.com/office/officeart/2005/8/layout/radial5"/>
    <dgm:cxn modelId="{AF011BB5-8930-4F4E-9102-F1A31F2BC6C2}" type="presOf" srcId="{39EE07AA-AB4E-E04C-A16E-E25FCB371941}" destId="{EB81A967-8A88-1541-8470-70988EBE4A74}" srcOrd="0" destOrd="0" presId="urn:microsoft.com/office/officeart/2005/8/layout/radial5"/>
    <dgm:cxn modelId="{3757F3E3-0028-5A4D-BB20-6CC2CC4052B6}" srcId="{83B2DB20-34D3-B94C-8E7D-4013FC316C24}" destId="{ED9A7A6D-1492-574C-BEC0-995B3565471D}" srcOrd="1" destOrd="0" parTransId="{7F73FB3D-8302-4C41-A5BE-5C0E5E510926}" sibTransId="{25334A5A-D6C8-6B48-A8D4-F494437E4D1F}"/>
    <dgm:cxn modelId="{8CA13306-D63E-A246-8CED-0E6E015C5F9D}" type="presParOf" srcId="{0D7B7B50-FDA2-9642-B21C-92F20D77339C}" destId="{AFABB3BD-9417-C144-8866-470563478A06}" srcOrd="0" destOrd="0" presId="urn:microsoft.com/office/officeart/2005/8/layout/radial5"/>
    <dgm:cxn modelId="{2AD6D454-9AC5-0D46-8673-2B056335AD7E}" type="presParOf" srcId="{0D7B7B50-FDA2-9642-B21C-92F20D77339C}" destId="{EB81A967-8A88-1541-8470-70988EBE4A74}" srcOrd="1" destOrd="0" presId="urn:microsoft.com/office/officeart/2005/8/layout/radial5"/>
    <dgm:cxn modelId="{811CE4E8-6FDA-2F4A-8A23-2E8A329C3BAA}" type="presParOf" srcId="{EB81A967-8A88-1541-8470-70988EBE4A74}" destId="{0634FD23-BCFB-B742-B6EE-665A9E85ED71}" srcOrd="0" destOrd="0" presId="urn:microsoft.com/office/officeart/2005/8/layout/radial5"/>
    <dgm:cxn modelId="{DABD1C5F-2543-4C43-A409-01436D77ABAF}" type="presParOf" srcId="{0D7B7B50-FDA2-9642-B21C-92F20D77339C}" destId="{7DF0255A-C2A1-774F-93CC-0FC6D40DDF43}" srcOrd="2" destOrd="0" presId="urn:microsoft.com/office/officeart/2005/8/layout/radial5"/>
    <dgm:cxn modelId="{C8E00093-8335-004B-AF4E-8DBB96B45CBC}" type="presParOf" srcId="{0D7B7B50-FDA2-9642-B21C-92F20D77339C}" destId="{10C45450-1DB7-2C40-8F90-593558B98918}" srcOrd="3" destOrd="0" presId="urn:microsoft.com/office/officeart/2005/8/layout/radial5"/>
    <dgm:cxn modelId="{B37605F6-9700-704F-868D-2BF92DF86B53}" type="presParOf" srcId="{10C45450-1DB7-2C40-8F90-593558B98918}" destId="{207F90BA-97C6-B54E-8B0D-20A3DD0A3AF6}" srcOrd="0" destOrd="0" presId="urn:microsoft.com/office/officeart/2005/8/layout/radial5"/>
    <dgm:cxn modelId="{7F351EC3-08D7-1B4D-B67D-0EA38F554056}" type="presParOf" srcId="{0D7B7B50-FDA2-9642-B21C-92F20D77339C}" destId="{23757437-5C67-414C-BF4A-4E9F514AE697}" srcOrd="4" destOrd="0" presId="urn:microsoft.com/office/officeart/2005/8/layout/radial5"/>
    <dgm:cxn modelId="{C8D003B6-4920-A44F-8474-28CE8199E5E6}" type="presParOf" srcId="{0D7B7B50-FDA2-9642-B21C-92F20D77339C}" destId="{59796729-757C-754C-8669-47C828C6DED7}" srcOrd="5" destOrd="0" presId="urn:microsoft.com/office/officeart/2005/8/layout/radial5"/>
    <dgm:cxn modelId="{734219F5-F3F8-5641-B669-0A96AAC01698}" type="presParOf" srcId="{59796729-757C-754C-8669-47C828C6DED7}" destId="{8CF312F1-2346-D145-9A95-03491C8804DF}" srcOrd="0" destOrd="0" presId="urn:microsoft.com/office/officeart/2005/8/layout/radial5"/>
    <dgm:cxn modelId="{48404CB8-332E-7944-AAF7-F0E628CCCB98}" type="presParOf" srcId="{0D7B7B50-FDA2-9642-B21C-92F20D77339C}" destId="{1B6B7D15-7666-6F40-BF28-ABC4D28D073C}" srcOrd="6" destOrd="0" presId="urn:microsoft.com/office/officeart/2005/8/layout/radial5"/>
    <dgm:cxn modelId="{A5047E9F-63AC-204D-8CB6-E9347A479D2E}" type="presParOf" srcId="{0D7B7B50-FDA2-9642-B21C-92F20D77339C}" destId="{932EAC72-88DF-A14B-B7F4-DF7C92546515}" srcOrd="7" destOrd="0" presId="urn:microsoft.com/office/officeart/2005/8/layout/radial5"/>
    <dgm:cxn modelId="{D659FEE4-E91C-AB48-943F-3A7E5A31B46C}" type="presParOf" srcId="{932EAC72-88DF-A14B-B7F4-DF7C92546515}" destId="{80F78A95-A605-3548-BDE2-76C758807A27}" srcOrd="0" destOrd="0" presId="urn:microsoft.com/office/officeart/2005/8/layout/radial5"/>
    <dgm:cxn modelId="{65C89A84-F182-1542-A136-317BE009C06B}" type="presParOf" srcId="{0D7B7B50-FDA2-9642-B21C-92F20D77339C}" destId="{B368052D-1B88-EA47-9490-14788101781F}" srcOrd="8" destOrd="0" presId="urn:microsoft.com/office/officeart/2005/8/layout/radial5"/>
    <dgm:cxn modelId="{148B1088-8077-1D44-AFBD-35DAF99F151F}" type="presParOf" srcId="{0D7B7B50-FDA2-9642-B21C-92F20D77339C}" destId="{18243961-8D46-7A43-9E78-CC84D72918B4}" srcOrd="9" destOrd="0" presId="urn:microsoft.com/office/officeart/2005/8/layout/radial5"/>
    <dgm:cxn modelId="{7A0FBBC1-D39E-FA46-8018-03A40432347A}" type="presParOf" srcId="{18243961-8D46-7A43-9E78-CC84D72918B4}" destId="{E29EFCF4-9FB3-9545-808E-23AFA2FE2630}" srcOrd="0" destOrd="0" presId="urn:microsoft.com/office/officeart/2005/8/layout/radial5"/>
    <dgm:cxn modelId="{DF7BEDE3-DE13-BC4E-B73C-60AE2C3A49F7}" type="presParOf" srcId="{0D7B7B50-FDA2-9642-B21C-92F20D77339C}" destId="{91BDAF9F-E41E-F043-B723-304EE18E3B3E}" srcOrd="10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4CB1B3F-7284-6F4F-B03A-B1C8B478460C}" type="doc">
      <dgm:prSet loTypeId="urn:microsoft.com/office/officeart/2005/8/layout/target2" loCatId="relationship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BE9CDC9-98E3-5D40-AF7A-58631BD4A227}">
      <dgm:prSet/>
      <dgm:spPr>
        <a:ln>
          <a:solidFill>
            <a:schemeClr val="accent1"/>
          </a:solidFill>
        </a:ln>
      </dgm:spPr>
      <dgm:t>
        <a:bodyPr/>
        <a:lstStyle/>
        <a:p>
          <a:pPr rtl="0"/>
          <a:r>
            <a: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With programmed I/O there is a close correspondence between the I/O-related instructions that the processor fetches from memory and the I/O commands that the processor issues to an I/O module to execute the instructions</a:t>
          </a:r>
          <a:endParaRPr lang="en-US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0D98987D-1E02-2E47-9986-AE43478CF36D}" type="parTrans" cxnId="{DA59469C-1DF0-5846-957C-D2A7A0EDF6AD}">
      <dgm:prSet/>
      <dgm:spPr/>
      <dgm:t>
        <a:bodyPr/>
        <a:lstStyle/>
        <a:p>
          <a:endParaRPr lang="en-US"/>
        </a:p>
      </dgm:t>
    </dgm:pt>
    <dgm:pt modelId="{14427CB5-64DE-8640-93FB-AAAE1316F03A}" type="sibTrans" cxnId="{DA59469C-1DF0-5846-957C-D2A7A0EDF6AD}">
      <dgm:prSet/>
      <dgm:spPr/>
      <dgm:t>
        <a:bodyPr/>
        <a:lstStyle/>
        <a:p>
          <a:endParaRPr lang="en-US"/>
        </a:p>
      </dgm:t>
    </dgm:pt>
    <dgm:pt modelId="{B7724777-71BF-BF44-B50B-40065B581871}">
      <dgm:prSet custT="1"/>
      <dgm:spPr/>
      <dgm:t>
        <a:bodyPr/>
        <a:lstStyle/>
        <a:p>
          <a:pPr rtl="0"/>
          <a:r>
            <a:rPr lang="en-US" sz="1600" dirty="0" smtClean="0">
              <a:effectLst/>
            </a:rPr>
            <a:t>The form of the instruction depends on the way in which external devices are addressed</a:t>
          </a:r>
          <a:endParaRPr lang="en-US" sz="1600" dirty="0">
            <a:effectLst/>
          </a:endParaRPr>
        </a:p>
      </dgm:t>
    </dgm:pt>
    <dgm:pt modelId="{554B62C7-3DFE-9845-BE8E-4475EF163E1F}" type="parTrans" cxnId="{636A2996-D168-254D-8DFF-3B97C2C8238E}">
      <dgm:prSet/>
      <dgm:spPr/>
      <dgm:t>
        <a:bodyPr/>
        <a:lstStyle/>
        <a:p>
          <a:endParaRPr lang="en-US"/>
        </a:p>
      </dgm:t>
    </dgm:pt>
    <dgm:pt modelId="{4B9300B5-AADD-0544-9540-81FD59EA3DDC}" type="sibTrans" cxnId="{636A2996-D168-254D-8DFF-3B97C2C8238E}">
      <dgm:prSet/>
      <dgm:spPr/>
      <dgm:t>
        <a:bodyPr/>
        <a:lstStyle/>
        <a:p>
          <a:endParaRPr lang="en-US"/>
        </a:p>
      </dgm:t>
    </dgm:pt>
    <dgm:pt modelId="{46971C9E-C24D-1D4D-AB01-562754A705EC}">
      <dgm:prSet/>
      <dgm:spPr>
        <a:solidFill>
          <a:schemeClr val="accent4"/>
        </a:solidFill>
        <a:ln>
          <a:solidFill>
            <a:schemeClr val="accent4"/>
          </a:solidFill>
        </a:ln>
      </dgm:spPr>
      <dgm:t>
        <a:bodyPr/>
        <a:lstStyle/>
        <a:p>
          <a:pPr rtl="0"/>
          <a:r>
            <a: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Each I/O device connected through I/O modules is given a unique identifier or address</a:t>
          </a:r>
          <a:endParaRPr lang="en-US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ACB3A632-5764-254F-9965-6154DA001E92}" type="parTrans" cxnId="{FD6E22AE-3BC3-E345-A170-23428B3BEE4A}">
      <dgm:prSet/>
      <dgm:spPr/>
      <dgm:t>
        <a:bodyPr/>
        <a:lstStyle/>
        <a:p>
          <a:endParaRPr lang="en-US"/>
        </a:p>
      </dgm:t>
    </dgm:pt>
    <dgm:pt modelId="{B4C12133-8E2A-C041-A4F2-EF165FF5E632}" type="sibTrans" cxnId="{FD6E22AE-3BC3-E345-A170-23428B3BEE4A}">
      <dgm:prSet/>
      <dgm:spPr/>
      <dgm:t>
        <a:bodyPr/>
        <a:lstStyle/>
        <a:p>
          <a:endParaRPr lang="en-US"/>
        </a:p>
      </dgm:t>
    </dgm:pt>
    <dgm:pt modelId="{84FE1BE3-37A4-3B45-9F09-4FA434229570}">
      <dgm:prSet custT="1"/>
      <dgm:spPr/>
      <dgm:t>
        <a:bodyPr/>
        <a:lstStyle/>
        <a:p>
          <a:pPr rtl="0"/>
          <a:r>
            <a:rPr lang="en-US" sz="1200" dirty="0" smtClean="0">
              <a:solidFill>
                <a:schemeClr val="tx1"/>
              </a:solidFill>
              <a:effectLst/>
            </a:rPr>
            <a:t>When the processor issues an I/O command, the command contains the address of the desired device</a:t>
          </a:r>
          <a:endParaRPr lang="en-US" sz="1200" dirty="0">
            <a:solidFill>
              <a:schemeClr val="tx1"/>
            </a:solidFill>
            <a:effectLst/>
          </a:endParaRPr>
        </a:p>
      </dgm:t>
    </dgm:pt>
    <dgm:pt modelId="{E045E44F-D162-0B49-9E0C-70670BDE4A90}" type="parTrans" cxnId="{DD83F9E4-E4F3-A446-8E96-447BE9706AB6}">
      <dgm:prSet/>
      <dgm:spPr/>
      <dgm:t>
        <a:bodyPr/>
        <a:lstStyle/>
        <a:p>
          <a:endParaRPr lang="en-US"/>
        </a:p>
      </dgm:t>
    </dgm:pt>
    <dgm:pt modelId="{005F6B1C-BD36-AD4E-AC5B-9F5FB5F74D3A}" type="sibTrans" cxnId="{DD83F9E4-E4F3-A446-8E96-447BE9706AB6}">
      <dgm:prSet/>
      <dgm:spPr/>
      <dgm:t>
        <a:bodyPr/>
        <a:lstStyle/>
        <a:p>
          <a:endParaRPr lang="en-US"/>
        </a:p>
      </dgm:t>
    </dgm:pt>
    <dgm:pt modelId="{507D6E63-293F-E349-B81B-8FF85CCCFE05}">
      <dgm:prSet custT="1"/>
      <dgm:spPr/>
      <dgm:t>
        <a:bodyPr/>
        <a:lstStyle/>
        <a:p>
          <a:pPr rtl="0"/>
          <a:r>
            <a:rPr lang="en-US" sz="1200" dirty="0" smtClean="0">
              <a:solidFill>
                <a:schemeClr val="tx1"/>
              </a:solidFill>
              <a:effectLst/>
            </a:rPr>
            <a:t>Thus each I/O module must interpret the address lines to determine if the command is for itself</a:t>
          </a:r>
          <a:endParaRPr lang="en-US" sz="1200" dirty="0">
            <a:solidFill>
              <a:schemeClr val="tx1"/>
            </a:solidFill>
            <a:effectLst/>
          </a:endParaRPr>
        </a:p>
      </dgm:t>
    </dgm:pt>
    <dgm:pt modelId="{792726EC-79A8-B040-968B-27A0C78D9EE3}" type="parTrans" cxnId="{5175C7AF-6915-3541-A303-AAB05DAC7460}">
      <dgm:prSet/>
      <dgm:spPr/>
      <dgm:t>
        <a:bodyPr/>
        <a:lstStyle/>
        <a:p>
          <a:endParaRPr lang="en-US"/>
        </a:p>
      </dgm:t>
    </dgm:pt>
    <dgm:pt modelId="{FBA726DB-1E58-EB4D-9C12-4D202D682CDD}" type="sibTrans" cxnId="{5175C7AF-6915-3541-A303-AAB05DAC7460}">
      <dgm:prSet/>
      <dgm:spPr/>
      <dgm:t>
        <a:bodyPr/>
        <a:lstStyle/>
        <a:p>
          <a:endParaRPr lang="en-US"/>
        </a:p>
      </dgm:t>
    </dgm:pt>
    <dgm:pt modelId="{BFEF0A71-74EA-4044-8AC2-41D21C59A12B}">
      <dgm:prSet/>
      <dgm:spPr>
        <a:solidFill>
          <a:schemeClr val="accent3"/>
        </a:solidFill>
        <a:ln>
          <a:solidFill>
            <a:schemeClr val="accent3"/>
          </a:solidFill>
        </a:ln>
      </dgm:spPr>
      <dgm:t>
        <a:bodyPr/>
        <a:lstStyle/>
        <a:p>
          <a:pPr rtl="0"/>
          <a:r>
            <a: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Memory-mapped I/O</a:t>
          </a:r>
          <a:endParaRPr lang="en-US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2197B1C-9263-FD41-BC5B-866C38F387A5}" type="parTrans" cxnId="{603BAF9D-FEA4-0B48-BF54-696AB2687BC2}">
      <dgm:prSet/>
      <dgm:spPr/>
      <dgm:t>
        <a:bodyPr/>
        <a:lstStyle/>
        <a:p>
          <a:endParaRPr lang="en-US"/>
        </a:p>
      </dgm:t>
    </dgm:pt>
    <dgm:pt modelId="{0BDA2D19-CCB7-BC47-9200-F5801844B4CE}" type="sibTrans" cxnId="{603BAF9D-FEA4-0B48-BF54-696AB2687BC2}">
      <dgm:prSet/>
      <dgm:spPr/>
      <dgm:t>
        <a:bodyPr/>
        <a:lstStyle/>
        <a:p>
          <a:endParaRPr lang="en-US"/>
        </a:p>
      </dgm:t>
    </dgm:pt>
    <dgm:pt modelId="{B4FF581B-F4FF-214D-831F-85314D894D91}">
      <dgm:prSet custT="1"/>
      <dgm:spPr/>
      <dgm:t>
        <a:bodyPr/>
        <a:lstStyle/>
        <a:p>
          <a:pPr rtl="0"/>
          <a:r>
            <a:rPr lang="en-US" sz="1400" dirty="0" smtClean="0">
              <a:solidFill>
                <a:schemeClr val="tx1"/>
              </a:solidFill>
              <a:effectLst/>
            </a:rPr>
            <a:t>There is a single address space for memory locations and I/O devices</a:t>
          </a:r>
          <a:endParaRPr lang="en-US" sz="1400" dirty="0">
            <a:solidFill>
              <a:schemeClr val="tx1"/>
            </a:solidFill>
            <a:effectLst/>
          </a:endParaRPr>
        </a:p>
      </dgm:t>
    </dgm:pt>
    <dgm:pt modelId="{3B643422-5CB6-6A44-AA0A-96BAC2CC8735}" type="parTrans" cxnId="{9330EC38-8BA3-574C-9E0C-F3D50FCE6249}">
      <dgm:prSet/>
      <dgm:spPr/>
      <dgm:t>
        <a:bodyPr/>
        <a:lstStyle/>
        <a:p>
          <a:endParaRPr lang="en-US"/>
        </a:p>
      </dgm:t>
    </dgm:pt>
    <dgm:pt modelId="{FDD61106-1134-7948-AC64-2C6B95FB86F7}" type="sibTrans" cxnId="{9330EC38-8BA3-574C-9E0C-F3D50FCE6249}">
      <dgm:prSet/>
      <dgm:spPr/>
      <dgm:t>
        <a:bodyPr/>
        <a:lstStyle/>
        <a:p>
          <a:endParaRPr lang="en-US"/>
        </a:p>
      </dgm:t>
    </dgm:pt>
    <dgm:pt modelId="{937752D6-EA5C-9E4B-A082-8C2300A280FC}">
      <dgm:prSet custT="1"/>
      <dgm:spPr/>
      <dgm:t>
        <a:bodyPr/>
        <a:lstStyle/>
        <a:p>
          <a:pPr rtl="0"/>
          <a:r>
            <a:rPr lang="en-US" sz="1400" dirty="0" smtClean="0">
              <a:solidFill>
                <a:schemeClr val="tx1"/>
              </a:solidFill>
              <a:effectLst/>
            </a:rPr>
            <a:t>A single read line and a single write line are needed on the bus</a:t>
          </a:r>
          <a:endParaRPr lang="en-US" sz="1400" dirty="0">
            <a:solidFill>
              <a:schemeClr val="tx1"/>
            </a:solidFill>
            <a:effectLst/>
          </a:endParaRPr>
        </a:p>
      </dgm:t>
    </dgm:pt>
    <dgm:pt modelId="{A608E109-A37E-154A-9310-AE41D915BD86}" type="parTrans" cxnId="{B48FB75B-ACB5-D34F-AD83-54B1C7476172}">
      <dgm:prSet/>
      <dgm:spPr/>
      <dgm:t>
        <a:bodyPr/>
        <a:lstStyle/>
        <a:p>
          <a:endParaRPr lang="en-US"/>
        </a:p>
      </dgm:t>
    </dgm:pt>
    <dgm:pt modelId="{9D0C17F2-081D-104F-9F25-6FDB504ACABB}" type="sibTrans" cxnId="{B48FB75B-ACB5-D34F-AD83-54B1C7476172}">
      <dgm:prSet/>
      <dgm:spPr/>
      <dgm:t>
        <a:bodyPr/>
        <a:lstStyle/>
        <a:p>
          <a:endParaRPr lang="en-US"/>
        </a:p>
      </dgm:t>
    </dgm:pt>
    <dgm:pt modelId="{1CEB8B0E-488D-3944-BBCF-7797477AC38A}" type="pres">
      <dgm:prSet presAssocID="{24CB1B3F-7284-6F4F-B03A-B1C8B478460C}" presName="Name0" presStyleCnt="0">
        <dgm:presLayoutVars>
          <dgm:chMax val="3"/>
          <dgm:chPref val="1"/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722C87F3-7532-F34B-B245-990D41F3B46B}" type="pres">
      <dgm:prSet presAssocID="{24CB1B3F-7284-6F4F-B03A-B1C8B478460C}" presName="outerBox" presStyleCnt="0"/>
      <dgm:spPr/>
    </dgm:pt>
    <dgm:pt modelId="{186C3487-D930-474B-8B6C-26486CEE388F}" type="pres">
      <dgm:prSet presAssocID="{24CB1B3F-7284-6F4F-B03A-B1C8B478460C}" presName="outerBoxParent" presStyleLbl="node1" presStyleIdx="0" presStyleCnt="3"/>
      <dgm:spPr/>
      <dgm:t>
        <a:bodyPr/>
        <a:lstStyle/>
        <a:p>
          <a:endParaRPr lang="en-US"/>
        </a:p>
      </dgm:t>
    </dgm:pt>
    <dgm:pt modelId="{16042A49-132A-8B4A-BB63-D78C7C21B920}" type="pres">
      <dgm:prSet presAssocID="{24CB1B3F-7284-6F4F-B03A-B1C8B478460C}" presName="outerBoxChildren" presStyleCnt="0"/>
      <dgm:spPr/>
    </dgm:pt>
    <dgm:pt modelId="{D9E0821F-18B7-3648-A412-574102ADFAC5}" type="pres">
      <dgm:prSet presAssocID="{B7724777-71BF-BF44-B50B-40065B581871}" presName="oChild" presStyleLbl="fg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0FC1EE-27E6-F54C-91FD-6D41469702C3}" type="pres">
      <dgm:prSet presAssocID="{24CB1B3F-7284-6F4F-B03A-B1C8B478460C}" presName="middleBox" presStyleCnt="0"/>
      <dgm:spPr/>
    </dgm:pt>
    <dgm:pt modelId="{E160426F-36A1-D34E-90B9-159EBE5C1F14}" type="pres">
      <dgm:prSet presAssocID="{24CB1B3F-7284-6F4F-B03A-B1C8B478460C}" presName="middleBoxParent" presStyleLbl="node1" presStyleIdx="1" presStyleCnt="3"/>
      <dgm:spPr/>
      <dgm:t>
        <a:bodyPr/>
        <a:lstStyle/>
        <a:p>
          <a:endParaRPr lang="en-US"/>
        </a:p>
      </dgm:t>
    </dgm:pt>
    <dgm:pt modelId="{3B749350-7535-3C46-AEFF-536C11AC5634}" type="pres">
      <dgm:prSet presAssocID="{24CB1B3F-7284-6F4F-B03A-B1C8B478460C}" presName="middleBoxChildren" presStyleCnt="0"/>
      <dgm:spPr/>
    </dgm:pt>
    <dgm:pt modelId="{888F03EE-EA62-0A44-BCD7-2C960EBED35A}" type="pres">
      <dgm:prSet presAssocID="{84FE1BE3-37A4-3B45-9F09-4FA434229570}" presName="mChild" presStyleLbl="fgAcc1" presStyleIdx="1" presStyleCnt="5" custScaleX="143288" custScaleY="1575385" custLinFactY="-327642" custLinFactNeighborX="32403" custLinFactNeighborY="-4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027CA8-9280-E346-8CCC-9C5806303607}" type="pres">
      <dgm:prSet presAssocID="{005F6B1C-BD36-AD4E-AC5B-9F5FB5F74D3A}" presName="middleSibTrans" presStyleCnt="0"/>
      <dgm:spPr/>
    </dgm:pt>
    <dgm:pt modelId="{0ED11A57-7F16-7A46-98F1-9D827DB07889}" type="pres">
      <dgm:prSet presAssocID="{507D6E63-293F-E349-B81B-8FF85CCCFE05}" presName="mChild" presStyleLbl="fgAcc1" presStyleIdx="2" presStyleCnt="5" custScaleX="143288" custScaleY="1707081" custLinFactNeighborX="3528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5D8471-9A8C-2C41-B3BB-6B6D23F2B363}" type="pres">
      <dgm:prSet presAssocID="{24CB1B3F-7284-6F4F-B03A-B1C8B478460C}" presName="centerBox" presStyleCnt="0"/>
      <dgm:spPr/>
    </dgm:pt>
    <dgm:pt modelId="{36FFC2E4-7C6D-114C-8D2C-508E3EBD9206}" type="pres">
      <dgm:prSet presAssocID="{24CB1B3F-7284-6F4F-B03A-B1C8B478460C}" presName="centerBoxParent" presStyleLbl="node1" presStyleIdx="2" presStyleCnt="3" custScaleX="85644" custScaleY="105722" custLinFactNeighborX="9049" custLinFactNeighborY="-9903"/>
      <dgm:spPr/>
      <dgm:t>
        <a:bodyPr/>
        <a:lstStyle/>
        <a:p>
          <a:endParaRPr lang="en-US"/>
        </a:p>
      </dgm:t>
    </dgm:pt>
    <dgm:pt modelId="{578516EA-C7D1-8648-A9E4-3031C198478A}" type="pres">
      <dgm:prSet presAssocID="{24CB1B3F-7284-6F4F-B03A-B1C8B478460C}" presName="centerBoxChildren" presStyleCnt="0"/>
      <dgm:spPr/>
    </dgm:pt>
    <dgm:pt modelId="{D9C69BC1-FB71-E346-ABC9-68531B4638A4}" type="pres">
      <dgm:prSet presAssocID="{B4FF581B-F4FF-214D-831F-85314D894D91}" presName="cChild" presStyleLbl="fgAcc1" presStyleIdx="3" presStyleCnt="5" custScaleX="37106" custScaleY="151329" custLinFactX="16669" custLinFactNeighborX="100000" custLinFactNeighborY="-440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8CDBE6-364A-C541-979D-7977D9F09C45}" type="pres">
      <dgm:prSet presAssocID="{FDD61106-1134-7948-AC64-2C6B95FB86F7}" presName="centerSibTrans" presStyleCnt="0"/>
      <dgm:spPr/>
    </dgm:pt>
    <dgm:pt modelId="{CA82B6EE-48D1-BB4C-8112-D3045325C9A0}" type="pres">
      <dgm:prSet presAssocID="{937752D6-EA5C-9E4B-A082-8C2300A280FC}" presName="cChild" presStyleLbl="fgAcc1" presStyleIdx="4" presStyleCnt="5" custScaleX="41961" custScaleY="151329" custLinFactX="16669" custLinFactNeighborX="100000" custLinFactNeighborY="-440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D46C411-71A1-764A-803C-0FF70080D165}" type="presOf" srcId="{24CB1B3F-7284-6F4F-B03A-B1C8B478460C}" destId="{1CEB8B0E-488D-3944-BBCF-7797477AC38A}" srcOrd="0" destOrd="0" presId="urn:microsoft.com/office/officeart/2005/8/layout/target2"/>
    <dgm:cxn modelId="{636A2996-D168-254D-8DFF-3B97C2C8238E}" srcId="{8BE9CDC9-98E3-5D40-AF7A-58631BD4A227}" destId="{B7724777-71BF-BF44-B50B-40065B581871}" srcOrd="0" destOrd="0" parTransId="{554B62C7-3DFE-9845-BE8E-4475EF163E1F}" sibTransId="{4B9300B5-AADD-0544-9540-81FD59EA3DDC}"/>
    <dgm:cxn modelId="{5175C7AF-6915-3541-A303-AAB05DAC7460}" srcId="{46971C9E-C24D-1D4D-AB01-562754A705EC}" destId="{507D6E63-293F-E349-B81B-8FF85CCCFE05}" srcOrd="1" destOrd="0" parTransId="{792726EC-79A8-B040-968B-27A0C78D9EE3}" sibTransId="{FBA726DB-1E58-EB4D-9C12-4D202D682CDD}"/>
    <dgm:cxn modelId="{09C4390C-A882-F640-90E3-20C738487F80}" type="presOf" srcId="{8BE9CDC9-98E3-5D40-AF7A-58631BD4A227}" destId="{186C3487-D930-474B-8B6C-26486CEE388F}" srcOrd="0" destOrd="0" presId="urn:microsoft.com/office/officeart/2005/8/layout/target2"/>
    <dgm:cxn modelId="{FEBA4D61-216A-584A-B147-C5409EA9DEA0}" type="presOf" srcId="{46971C9E-C24D-1D4D-AB01-562754A705EC}" destId="{E160426F-36A1-D34E-90B9-159EBE5C1F14}" srcOrd="0" destOrd="0" presId="urn:microsoft.com/office/officeart/2005/8/layout/target2"/>
    <dgm:cxn modelId="{B48FB75B-ACB5-D34F-AD83-54B1C7476172}" srcId="{BFEF0A71-74EA-4044-8AC2-41D21C59A12B}" destId="{937752D6-EA5C-9E4B-A082-8C2300A280FC}" srcOrd="1" destOrd="0" parTransId="{A608E109-A37E-154A-9310-AE41D915BD86}" sibTransId="{9D0C17F2-081D-104F-9F25-6FDB504ACABB}"/>
    <dgm:cxn modelId="{9330EC38-8BA3-574C-9E0C-F3D50FCE6249}" srcId="{BFEF0A71-74EA-4044-8AC2-41D21C59A12B}" destId="{B4FF581B-F4FF-214D-831F-85314D894D91}" srcOrd="0" destOrd="0" parTransId="{3B643422-5CB6-6A44-AA0A-96BAC2CC8735}" sibTransId="{FDD61106-1134-7948-AC64-2C6B95FB86F7}"/>
    <dgm:cxn modelId="{DD83F9E4-E4F3-A446-8E96-447BE9706AB6}" srcId="{46971C9E-C24D-1D4D-AB01-562754A705EC}" destId="{84FE1BE3-37A4-3B45-9F09-4FA434229570}" srcOrd="0" destOrd="0" parTransId="{E045E44F-D162-0B49-9E0C-70670BDE4A90}" sibTransId="{005F6B1C-BD36-AD4E-AC5B-9F5FB5F74D3A}"/>
    <dgm:cxn modelId="{61B31ABA-CDB7-6C42-B1CB-FA5EB1ECD20D}" type="presOf" srcId="{507D6E63-293F-E349-B81B-8FF85CCCFE05}" destId="{0ED11A57-7F16-7A46-98F1-9D827DB07889}" srcOrd="0" destOrd="0" presId="urn:microsoft.com/office/officeart/2005/8/layout/target2"/>
    <dgm:cxn modelId="{FE5880EA-0421-B149-A1ED-5C625BAE234B}" type="presOf" srcId="{B4FF581B-F4FF-214D-831F-85314D894D91}" destId="{D9C69BC1-FB71-E346-ABC9-68531B4638A4}" srcOrd="0" destOrd="0" presId="urn:microsoft.com/office/officeart/2005/8/layout/target2"/>
    <dgm:cxn modelId="{DA59469C-1DF0-5846-957C-D2A7A0EDF6AD}" srcId="{24CB1B3F-7284-6F4F-B03A-B1C8B478460C}" destId="{8BE9CDC9-98E3-5D40-AF7A-58631BD4A227}" srcOrd="0" destOrd="0" parTransId="{0D98987D-1E02-2E47-9986-AE43478CF36D}" sibTransId="{14427CB5-64DE-8640-93FB-AAAE1316F03A}"/>
    <dgm:cxn modelId="{C80C0643-B7DA-7540-B05B-FB93AA396ABF}" type="presOf" srcId="{BFEF0A71-74EA-4044-8AC2-41D21C59A12B}" destId="{36FFC2E4-7C6D-114C-8D2C-508E3EBD9206}" srcOrd="0" destOrd="0" presId="urn:microsoft.com/office/officeart/2005/8/layout/target2"/>
    <dgm:cxn modelId="{382F2ECF-371A-204B-A76F-6F4C0841A426}" type="presOf" srcId="{84FE1BE3-37A4-3B45-9F09-4FA434229570}" destId="{888F03EE-EA62-0A44-BCD7-2C960EBED35A}" srcOrd="0" destOrd="0" presId="urn:microsoft.com/office/officeart/2005/8/layout/target2"/>
    <dgm:cxn modelId="{FD6E22AE-3BC3-E345-A170-23428B3BEE4A}" srcId="{24CB1B3F-7284-6F4F-B03A-B1C8B478460C}" destId="{46971C9E-C24D-1D4D-AB01-562754A705EC}" srcOrd="1" destOrd="0" parTransId="{ACB3A632-5764-254F-9965-6154DA001E92}" sibTransId="{B4C12133-8E2A-C041-A4F2-EF165FF5E632}"/>
    <dgm:cxn modelId="{2E699FA1-5662-8C48-8540-E2CAEA892E76}" type="presOf" srcId="{937752D6-EA5C-9E4B-A082-8C2300A280FC}" destId="{CA82B6EE-48D1-BB4C-8112-D3045325C9A0}" srcOrd="0" destOrd="0" presId="urn:microsoft.com/office/officeart/2005/8/layout/target2"/>
    <dgm:cxn modelId="{66EAF84C-3770-9341-B709-B49D0EC81710}" type="presOf" srcId="{B7724777-71BF-BF44-B50B-40065B581871}" destId="{D9E0821F-18B7-3648-A412-574102ADFAC5}" srcOrd="0" destOrd="0" presId="urn:microsoft.com/office/officeart/2005/8/layout/target2"/>
    <dgm:cxn modelId="{603BAF9D-FEA4-0B48-BF54-696AB2687BC2}" srcId="{24CB1B3F-7284-6F4F-B03A-B1C8B478460C}" destId="{BFEF0A71-74EA-4044-8AC2-41D21C59A12B}" srcOrd="2" destOrd="0" parTransId="{72197B1C-9263-FD41-BC5B-866C38F387A5}" sibTransId="{0BDA2D19-CCB7-BC47-9200-F5801844B4CE}"/>
    <dgm:cxn modelId="{0532E498-8B31-E840-BA30-CE197F8307A3}" type="presParOf" srcId="{1CEB8B0E-488D-3944-BBCF-7797477AC38A}" destId="{722C87F3-7532-F34B-B245-990D41F3B46B}" srcOrd="0" destOrd="0" presId="urn:microsoft.com/office/officeart/2005/8/layout/target2"/>
    <dgm:cxn modelId="{EDEB7631-8FC1-7B45-A8E6-FA56F5379706}" type="presParOf" srcId="{722C87F3-7532-F34B-B245-990D41F3B46B}" destId="{186C3487-D930-474B-8B6C-26486CEE388F}" srcOrd="0" destOrd="0" presId="urn:microsoft.com/office/officeart/2005/8/layout/target2"/>
    <dgm:cxn modelId="{D7DFCDAE-CCB4-CF4F-BC62-40D7223CB387}" type="presParOf" srcId="{722C87F3-7532-F34B-B245-990D41F3B46B}" destId="{16042A49-132A-8B4A-BB63-D78C7C21B920}" srcOrd="1" destOrd="0" presId="urn:microsoft.com/office/officeart/2005/8/layout/target2"/>
    <dgm:cxn modelId="{5898F73A-7A9A-D84B-9FB4-F4C5C8CEE8C9}" type="presParOf" srcId="{16042A49-132A-8B4A-BB63-D78C7C21B920}" destId="{D9E0821F-18B7-3648-A412-574102ADFAC5}" srcOrd="0" destOrd="0" presId="urn:microsoft.com/office/officeart/2005/8/layout/target2"/>
    <dgm:cxn modelId="{92FC411F-688F-1B42-A92D-07DC2A64CC1B}" type="presParOf" srcId="{1CEB8B0E-488D-3944-BBCF-7797477AC38A}" destId="{360FC1EE-27E6-F54C-91FD-6D41469702C3}" srcOrd="1" destOrd="0" presId="urn:microsoft.com/office/officeart/2005/8/layout/target2"/>
    <dgm:cxn modelId="{52D7DD19-64A9-EB49-B127-F31EABEDF18F}" type="presParOf" srcId="{360FC1EE-27E6-F54C-91FD-6D41469702C3}" destId="{E160426F-36A1-D34E-90B9-159EBE5C1F14}" srcOrd="0" destOrd="0" presId="urn:microsoft.com/office/officeart/2005/8/layout/target2"/>
    <dgm:cxn modelId="{F7E85D8A-B41D-5149-B41A-35B49016966B}" type="presParOf" srcId="{360FC1EE-27E6-F54C-91FD-6D41469702C3}" destId="{3B749350-7535-3C46-AEFF-536C11AC5634}" srcOrd="1" destOrd="0" presId="urn:microsoft.com/office/officeart/2005/8/layout/target2"/>
    <dgm:cxn modelId="{309CFD3A-7DF0-6E4D-B749-7A877DD607EF}" type="presParOf" srcId="{3B749350-7535-3C46-AEFF-536C11AC5634}" destId="{888F03EE-EA62-0A44-BCD7-2C960EBED35A}" srcOrd="0" destOrd="0" presId="urn:microsoft.com/office/officeart/2005/8/layout/target2"/>
    <dgm:cxn modelId="{851589C4-3337-8447-967B-C0B0B3EA8C75}" type="presParOf" srcId="{3B749350-7535-3C46-AEFF-536C11AC5634}" destId="{4F027CA8-9280-E346-8CCC-9C5806303607}" srcOrd="1" destOrd="0" presId="urn:microsoft.com/office/officeart/2005/8/layout/target2"/>
    <dgm:cxn modelId="{D78D0CC1-EC7E-C14A-906A-0D4269679029}" type="presParOf" srcId="{3B749350-7535-3C46-AEFF-536C11AC5634}" destId="{0ED11A57-7F16-7A46-98F1-9D827DB07889}" srcOrd="2" destOrd="0" presId="urn:microsoft.com/office/officeart/2005/8/layout/target2"/>
    <dgm:cxn modelId="{38654691-B0A1-9647-AE8E-AA4645C0BE09}" type="presParOf" srcId="{1CEB8B0E-488D-3944-BBCF-7797477AC38A}" destId="{4D5D8471-9A8C-2C41-B3BB-6B6D23F2B363}" srcOrd="2" destOrd="0" presId="urn:microsoft.com/office/officeart/2005/8/layout/target2"/>
    <dgm:cxn modelId="{1577E0B6-6E4E-1644-BC4C-F1D00CFDC5C5}" type="presParOf" srcId="{4D5D8471-9A8C-2C41-B3BB-6B6D23F2B363}" destId="{36FFC2E4-7C6D-114C-8D2C-508E3EBD9206}" srcOrd="0" destOrd="0" presId="urn:microsoft.com/office/officeart/2005/8/layout/target2"/>
    <dgm:cxn modelId="{D14423C7-711B-D747-BCAD-5EAE702D99F6}" type="presParOf" srcId="{4D5D8471-9A8C-2C41-B3BB-6B6D23F2B363}" destId="{578516EA-C7D1-8648-A9E4-3031C198478A}" srcOrd="1" destOrd="0" presId="urn:microsoft.com/office/officeart/2005/8/layout/target2"/>
    <dgm:cxn modelId="{D648C570-BD19-5C41-B0C8-F01CC8CA8C1C}" type="presParOf" srcId="{578516EA-C7D1-8648-A9E4-3031C198478A}" destId="{D9C69BC1-FB71-E346-ABC9-68531B4638A4}" srcOrd="0" destOrd="0" presId="urn:microsoft.com/office/officeart/2005/8/layout/target2"/>
    <dgm:cxn modelId="{54FAD771-F8A5-4D43-AFF9-1064FDCC4E9D}" type="presParOf" srcId="{578516EA-C7D1-8648-A9E4-3031C198478A}" destId="{EA8CDBE6-364A-C541-979D-7977D9F09C45}" srcOrd="1" destOrd="0" presId="urn:microsoft.com/office/officeart/2005/8/layout/target2"/>
    <dgm:cxn modelId="{F10BD7CB-08AD-FC45-9801-58FE4026AB2E}" type="presParOf" srcId="{578516EA-C7D1-8648-A9E4-3031C198478A}" destId="{CA82B6EE-48D1-BB4C-8112-D3045325C9A0}" srcOrd="2" destOrd="0" presId="urn:microsoft.com/office/officeart/2005/8/layout/targe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D631D8C-C76E-4141-949C-8411656D8D26}" type="doc">
      <dgm:prSet loTypeId="urn:microsoft.com/office/officeart/2005/8/layout/vProcess5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4C409AA-E74E-8A43-81E7-20E795899708}">
      <dgm:prSet/>
      <dgm:spPr>
        <a:solidFill>
          <a:schemeClr val="accent4"/>
        </a:solidFill>
        <a:ln>
          <a:solidFill>
            <a:schemeClr val="tx2"/>
          </a:solidFill>
        </a:ln>
      </dgm:spPr>
      <dgm:t>
        <a:bodyPr/>
        <a:lstStyle/>
        <a:p>
          <a:pPr rtl="0"/>
          <a:r>
            <a: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The problem with </a:t>
          </a:r>
          <a:r>
            <a:rPr lang="en-US" b="1" dirty="0" smtClean="0">
              <a:solidFill>
                <a:schemeClr val="accent6">
                  <a:lumMod val="60000"/>
                  <a:lumOff val="40000"/>
                </a:schemeClr>
              </a:solidFill>
              <a:effectLst/>
            </a:rPr>
            <a:t>programmed I/O </a:t>
          </a:r>
          <a:r>
            <a: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is that the </a:t>
          </a:r>
          <a:r>
            <a:rPr lang="en-US" b="1" u="none" dirty="0" smtClean="0">
              <a:solidFill>
                <a:schemeClr val="accent6">
                  <a:lumMod val="60000"/>
                  <a:lumOff val="40000"/>
                </a:schemeClr>
              </a:solidFill>
              <a:effectLst/>
            </a:rPr>
            <a:t>processor has to wait </a:t>
          </a:r>
          <a:r>
            <a: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 long time for the I/O module to be ready for either reception or transmission of data</a:t>
          </a:r>
          <a:endParaRPr lang="en-US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EA95C6D-E067-8444-80C8-71BAEDE19722}" type="parTrans" cxnId="{1F14FDA6-5095-6B4C-9A2C-5C68F1113248}">
      <dgm:prSet/>
      <dgm:spPr/>
      <dgm:t>
        <a:bodyPr/>
        <a:lstStyle/>
        <a:p>
          <a:endParaRPr lang="en-US"/>
        </a:p>
      </dgm:t>
    </dgm:pt>
    <dgm:pt modelId="{B78682D2-6696-1A42-BBD9-2648B928CCBF}" type="sibTrans" cxnId="{1F14FDA6-5095-6B4C-9A2C-5C68F1113248}">
      <dgm:prSet/>
      <dgm:spPr>
        <a:ln>
          <a:solidFill>
            <a:schemeClr val="accent3"/>
          </a:solidFill>
        </a:ln>
      </dgm:spPr>
      <dgm:t>
        <a:bodyPr/>
        <a:lstStyle/>
        <a:p>
          <a:endParaRPr lang="en-US" dirty="0"/>
        </a:p>
      </dgm:t>
    </dgm:pt>
    <dgm:pt modelId="{E8901660-7A45-5140-B454-4E2D8D5AA827}">
      <dgm:prSet/>
      <dgm:spPr>
        <a:ln>
          <a:solidFill>
            <a:schemeClr val="accent1"/>
          </a:solidFill>
        </a:ln>
      </dgm:spPr>
      <dgm:t>
        <a:bodyPr/>
        <a:lstStyle/>
        <a:p>
          <a:pPr rtl="0"/>
          <a:r>
            <a:rPr lang="en-US" dirty="0" smtClean="0">
              <a:solidFill>
                <a:schemeClr val="accent6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An alternative</a:t>
          </a:r>
          <a:r>
            <a: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is for </a:t>
          </a:r>
          <a:r>
            <a:rPr lang="en-US" dirty="0" smtClean="0">
              <a:solidFill>
                <a:schemeClr val="accent6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the processor to issue an I/O command</a:t>
          </a:r>
          <a:r>
            <a: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to a module </a:t>
          </a:r>
          <a:r>
            <a:rPr lang="en-US" dirty="0" smtClean="0">
              <a:solidFill>
                <a:schemeClr val="accent6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and then go on </a:t>
          </a:r>
          <a:r>
            <a: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to do some other useful work</a:t>
          </a:r>
          <a:endParaRPr lang="en-US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0BB6BD76-E2EC-6140-96B7-2A8726CD09A3}" type="parTrans" cxnId="{7A4E5EDA-F85C-A14C-AC6E-0B6B2550C620}">
      <dgm:prSet/>
      <dgm:spPr/>
      <dgm:t>
        <a:bodyPr/>
        <a:lstStyle/>
        <a:p>
          <a:endParaRPr lang="en-US"/>
        </a:p>
      </dgm:t>
    </dgm:pt>
    <dgm:pt modelId="{D4EFD207-8600-4040-8D3A-F2036A0B2E97}" type="sibTrans" cxnId="{7A4E5EDA-F85C-A14C-AC6E-0B6B2550C620}">
      <dgm:prSet/>
      <dgm:spPr>
        <a:ln>
          <a:solidFill>
            <a:schemeClr val="accent3"/>
          </a:solidFill>
        </a:ln>
      </dgm:spPr>
      <dgm:t>
        <a:bodyPr/>
        <a:lstStyle/>
        <a:p>
          <a:endParaRPr lang="en-US" dirty="0"/>
        </a:p>
      </dgm:t>
    </dgm:pt>
    <dgm:pt modelId="{2E1FE990-DE05-034D-8526-9193E1EAF18E}">
      <dgm:prSet/>
      <dgm:spPr>
        <a:solidFill>
          <a:schemeClr val="accent3"/>
        </a:solidFill>
        <a:ln>
          <a:solidFill>
            <a:schemeClr val="accent1"/>
          </a:solidFill>
        </a:ln>
      </dgm:spPr>
      <dgm:t>
        <a:bodyPr/>
        <a:lstStyle/>
        <a:p>
          <a:pPr rtl="0"/>
          <a:r>
            <a: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The I/O module will then </a:t>
          </a:r>
          <a:r>
            <a:rPr lang="en-US" b="1" u="sng" dirty="0" smtClean="0">
              <a:solidFill>
                <a:schemeClr val="accent6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interrupt</a:t>
          </a:r>
          <a:r>
            <a: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the processor to request service </a:t>
          </a:r>
          <a:r>
            <a:rPr lang="en-US" b="1" u="sng" dirty="0" smtClean="0">
              <a:solidFill>
                <a:schemeClr val="accent6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when it is ready</a:t>
          </a:r>
          <a:r>
            <a:rPr lang="en-US" dirty="0" smtClean="0">
              <a:solidFill>
                <a:schemeClr val="accent6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  <a:r>
            <a: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to exchange data with the processor</a:t>
          </a:r>
          <a:endParaRPr lang="en-US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0844F29-E1D1-FC41-96F1-965B063FA075}" type="parTrans" cxnId="{8953CEF4-9091-AD47-9B89-AE93777EFE8F}">
      <dgm:prSet/>
      <dgm:spPr/>
      <dgm:t>
        <a:bodyPr/>
        <a:lstStyle/>
        <a:p>
          <a:endParaRPr lang="en-US"/>
        </a:p>
      </dgm:t>
    </dgm:pt>
    <dgm:pt modelId="{E7FC6A39-52E1-A94B-B8DC-2A6A544CCC6A}" type="sibTrans" cxnId="{8953CEF4-9091-AD47-9B89-AE93777EFE8F}">
      <dgm:prSet/>
      <dgm:spPr>
        <a:ln>
          <a:solidFill>
            <a:schemeClr val="accent3"/>
          </a:solidFill>
        </a:ln>
      </dgm:spPr>
      <dgm:t>
        <a:bodyPr/>
        <a:lstStyle/>
        <a:p>
          <a:endParaRPr lang="en-US" dirty="0"/>
        </a:p>
      </dgm:t>
    </dgm:pt>
    <dgm:pt modelId="{D1AB6957-487C-FB47-BDE1-E47D7193CC3E}">
      <dgm:prSet/>
      <dgm:spPr>
        <a:ln>
          <a:solidFill>
            <a:schemeClr val="accent1"/>
          </a:solidFill>
        </a:ln>
      </dgm:spPr>
      <dgm:t>
        <a:bodyPr/>
        <a:lstStyle/>
        <a:p>
          <a:pPr rtl="0"/>
          <a:r>
            <a: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The processor executes the data transfer and resumes its former processing</a:t>
          </a:r>
          <a:endParaRPr lang="en-US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DCC1BA8-D607-594A-93C6-8A02DA61376A}" type="parTrans" cxnId="{59036F06-985C-7F42-B191-4214E5EB5F1F}">
      <dgm:prSet/>
      <dgm:spPr/>
      <dgm:t>
        <a:bodyPr/>
        <a:lstStyle/>
        <a:p>
          <a:endParaRPr lang="en-US"/>
        </a:p>
      </dgm:t>
    </dgm:pt>
    <dgm:pt modelId="{19DFBF3D-387F-F948-B644-74367A6A01E2}" type="sibTrans" cxnId="{59036F06-985C-7F42-B191-4214E5EB5F1F}">
      <dgm:prSet/>
      <dgm:spPr/>
      <dgm:t>
        <a:bodyPr/>
        <a:lstStyle/>
        <a:p>
          <a:endParaRPr lang="en-US"/>
        </a:p>
      </dgm:t>
    </dgm:pt>
    <dgm:pt modelId="{37038750-B625-5942-B498-3DF48AA3E481}" type="pres">
      <dgm:prSet presAssocID="{DD631D8C-C76E-4141-949C-8411656D8D26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6E03F2C-0E06-7A4A-A8EB-218E9FF17455}" type="pres">
      <dgm:prSet presAssocID="{DD631D8C-C76E-4141-949C-8411656D8D26}" presName="dummyMaxCanvas" presStyleCnt="0">
        <dgm:presLayoutVars/>
      </dgm:prSet>
      <dgm:spPr/>
    </dgm:pt>
    <dgm:pt modelId="{2D081643-A97E-8045-A04A-A5246EDD4742}" type="pres">
      <dgm:prSet presAssocID="{DD631D8C-C76E-4141-949C-8411656D8D26}" presName="FourNodes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5FBAA2-0298-2246-8B0B-C48AEAF19927}" type="pres">
      <dgm:prSet presAssocID="{DD631D8C-C76E-4141-949C-8411656D8D26}" presName="FourNodes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39314B-7B16-FF42-8A93-06167E077AB1}" type="pres">
      <dgm:prSet presAssocID="{DD631D8C-C76E-4141-949C-8411656D8D26}" presName="FourNodes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555A3E-B462-CE46-ADD7-0A2B96FC095F}" type="pres">
      <dgm:prSet presAssocID="{DD631D8C-C76E-4141-949C-8411656D8D26}" presName="FourNodes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450B52-5D4C-0148-8E62-5277CDF3A5C7}" type="pres">
      <dgm:prSet presAssocID="{DD631D8C-C76E-4141-949C-8411656D8D26}" presName="FourConn_1-2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A835B4-ED2B-9747-9CA1-E778865DDC3A}" type="pres">
      <dgm:prSet presAssocID="{DD631D8C-C76E-4141-949C-8411656D8D26}" presName="FourConn_2-3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4B718B-E4CA-054E-A922-09189E21162A}" type="pres">
      <dgm:prSet presAssocID="{DD631D8C-C76E-4141-949C-8411656D8D26}" presName="FourConn_3-4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6AB1F3-0042-BF44-852E-E236AF7AA5AB}" type="pres">
      <dgm:prSet presAssocID="{DD631D8C-C76E-4141-949C-8411656D8D26}" presName="FourNodes_1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830BA8-4BD1-CF44-8145-C1979AD6B59B}" type="pres">
      <dgm:prSet presAssocID="{DD631D8C-C76E-4141-949C-8411656D8D26}" presName="FourNodes_2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0A0EC7-4D3A-B84D-84B7-44DA7B96F4F2}" type="pres">
      <dgm:prSet presAssocID="{DD631D8C-C76E-4141-949C-8411656D8D26}" presName="FourNodes_3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96BC47-187B-6F41-AC73-47BAFFDB553B}" type="pres">
      <dgm:prSet presAssocID="{DD631D8C-C76E-4141-949C-8411656D8D26}" presName="FourNodes_4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427162C-D623-CD4D-8D3D-65B13A25FE41}" type="presOf" srcId="{DD631D8C-C76E-4141-949C-8411656D8D26}" destId="{37038750-B625-5942-B498-3DF48AA3E481}" srcOrd="0" destOrd="0" presId="urn:microsoft.com/office/officeart/2005/8/layout/vProcess5"/>
    <dgm:cxn modelId="{66D1B9B3-A13B-F34E-B8FD-2955D6340016}" type="presOf" srcId="{D1AB6957-487C-FB47-BDE1-E47D7193CC3E}" destId="{FF555A3E-B462-CE46-ADD7-0A2B96FC095F}" srcOrd="0" destOrd="0" presId="urn:microsoft.com/office/officeart/2005/8/layout/vProcess5"/>
    <dgm:cxn modelId="{98EF90FB-F748-0E4A-B35C-C8DFD134DC79}" type="presOf" srcId="{D1AB6957-487C-FB47-BDE1-E47D7193CC3E}" destId="{D096BC47-187B-6F41-AC73-47BAFFDB553B}" srcOrd="1" destOrd="0" presId="urn:microsoft.com/office/officeart/2005/8/layout/vProcess5"/>
    <dgm:cxn modelId="{EDF6D664-0D05-3649-873F-9C587A010530}" type="presOf" srcId="{84C409AA-E74E-8A43-81E7-20E795899708}" destId="{2D081643-A97E-8045-A04A-A5246EDD4742}" srcOrd="0" destOrd="0" presId="urn:microsoft.com/office/officeart/2005/8/layout/vProcess5"/>
    <dgm:cxn modelId="{1F14FDA6-5095-6B4C-9A2C-5C68F1113248}" srcId="{DD631D8C-C76E-4141-949C-8411656D8D26}" destId="{84C409AA-E74E-8A43-81E7-20E795899708}" srcOrd="0" destOrd="0" parTransId="{1EA95C6D-E067-8444-80C8-71BAEDE19722}" sibTransId="{B78682D2-6696-1A42-BBD9-2648B928CCBF}"/>
    <dgm:cxn modelId="{7A4E5EDA-F85C-A14C-AC6E-0B6B2550C620}" srcId="{DD631D8C-C76E-4141-949C-8411656D8D26}" destId="{E8901660-7A45-5140-B454-4E2D8D5AA827}" srcOrd="1" destOrd="0" parTransId="{0BB6BD76-E2EC-6140-96B7-2A8726CD09A3}" sibTransId="{D4EFD207-8600-4040-8D3A-F2036A0B2E97}"/>
    <dgm:cxn modelId="{9E907098-FEF5-F84E-88B0-661E89EAC90E}" type="presOf" srcId="{2E1FE990-DE05-034D-8526-9193E1EAF18E}" destId="{9C39314B-7B16-FF42-8A93-06167E077AB1}" srcOrd="0" destOrd="0" presId="urn:microsoft.com/office/officeart/2005/8/layout/vProcess5"/>
    <dgm:cxn modelId="{8953CEF4-9091-AD47-9B89-AE93777EFE8F}" srcId="{DD631D8C-C76E-4141-949C-8411656D8D26}" destId="{2E1FE990-DE05-034D-8526-9193E1EAF18E}" srcOrd="2" destOrd="0" parTransId="{70844F29-E1D1-FC41-96F1-965B063FA075}" sibTransId="{E7FC6A39-52E1-A94B-B8DC-2A6A544CCC6A}"/>
    <dgm:cxn modelId="{4A9CF355-BE3D-D74F-8672-6B0AB9AFACBB}" type="presOf" srcId="{2E1FE990-DE05-034D-8526-9193E1EAF18E}" destId="{AF0A0EC7-4D3A-B84D-84B7-44DA7B96F4F2}" srcOrd="1" destOrd="0" presId="urn:microsoft.com/office/officeart/2005/8/layout/vProcess5"/>
    <dgm:cxn modelId="{9BEC915B-68C6-1941-A8B9-043093219A08}" type="presOf" srcId="{E8901660-7A45-5140-B454-4E2D8D5AA827}" destId="{2F830BA8-4BD1-CF44-8145-C1979AD6B59B}" srcOrd="1" destOrd="0" presId="urn:microsoft.com/office/officeart/2005/8/layout/vProcess5"/>
    <dgm:cxn modelId="{95CC499D-AE6C-AE4B-9123-9D58C9A86F57}" type="presOf" srcId="{D4EFD207-8600-4040-8D3A-F2036A0B2E97}" destId="{A1A835B4-ED2B-9747-9CA1-E778865DDC3A}" srcOrd="0" destOrd="0" presId="urn:microsoft.com/office/officeart/2005/8/layout/vProcess5"/>
    <dgm:cxn modelId="{D3F18214-9AD4-5849-9A03-B8D116854E03}" type="presOf" srcId="{B78682D2-6696-1A42-BBD9-2648B928CCBF}" destId="{17450B52-5D4C-0148-8E62-5277CDF3A5C7}" srcOrd="0" destOrd="0" presId="urn:microsoft.com/office/officeart/2005/8/layout/vProcess5"/>
    <dgm:cxn modelId="{F8A43784-F8C4-9F4C-980C-A664A0293C68}" type="presOf" srcId="{84C409AA-E74E-8A43-81E7-20E795899708}" destId="{506AB1F3-0042-BF44-852E-E236AF7AA5AB}" srcOrd="1" destOrd="0" presId="urn:microsoft.com/office/officeart/2005/8/layout/vProcess5"/>
    <dgm:cxn modelId="{59036F06-985C-7F42-B191-4214E5EB5F1F}" srcId="{DD631D8C-C76E-4141-949C-8411656D8D26}" destId="{D1AB6957-487C-FB47-BDE1-E47D7193CC3E}" srcOrd="3" destOrd="0" parTransId="{7DCC1BA8-D607-594A-93C6-8A02DA61376A}" sibTransId="{19DFBF3D-387F-F948-B644-74367A6A01E2}"/>
    <dgm:cxn modelId="{9DF4EC0C-8C78-7641-8AB0-93C21665AA9B}" type="presOf" srcId="{E7FC6A39-52E1-A94B-B8DC-2A6A544CCC6A}" destId="{254B718B-E4CA-054E-A922-09189E21162A}" srcOrd="0" destOrd="0" presId="urn:microsoft.com/office/officeart/2005/8/layout/vProcess5"/>
    <dgm:cxn modelId="{B911BA13-E76F-7E4F-B64F-B76D9B7CC067}" type="presOf" srcId="{E8901660-7A45-5140-B454-4E2D8D5AA827}" destId="{BC5FBAA2-0298-2246-8B0B-C48AEAF19927}" srcOrd="0" destOrd="0" presId="urn:microsoft.com/office/officeart/2005/8/layout/vProcess5"/>
    <dgm:cxn modelId="{BAE729A8-46E4-B84E-9968-3B7FC7D38250}" type="presParOf" srcId="{37038750-B625-5942-B498-3DF48AA3E481}" destId="{56E03F2C-0E06-7A4A-A8EB-218E9FF17455}" srcOrd="0" destOrd="0" presId="urn:microsoft.com/office/officeart/2005/8/layout/vProcess5"/>
    <dgm:cxn modelId="{9879A4ED-FE60-094D-944F-853D93D464CF}" type="presParOf" srcId="{37038750-B625-5942-B498-3DF48AA3E481}" destId="{2D081643-A97E-8045-A04A-A5246EDD4742}" srcOrd="1" destOrd="0" presId="urn:microsoft.com/office/officeart/2005/8/layout/vProcess5"/>
    <dgm:cxn modelId="{9DC5C5C2-651B-BD4E-BEB0-89EF985CBAD7}" type="presParOf" srcId="{37038750-B625-5942-B498-3DF48AA3E481}" destId="{BC5FBAA2-0298-2246-8B0B-C48AEAF19927}" srcOrd="2" destOrd="0" presId="urn:microsoft.com/office/officeart/2005/8/layout/vProcess5"/>
    <dgm:cxn modelId="{236ADBCD-B99D-9C43-9F8D-46073D4B1244}" type="presParOf" srcId="{37038750-B625-5942-B498-3DF48AA3E481}" destId="{9C39314B-7B16-FF42-8A93-06167E077AB1}" srcOrd="3" destOrd="0" presId="urn:microsoft.com/office/officeart/2005/8/layout/vProcess5"/>
    <dgm:cxn modelId="{DB9046B9-A3EE-9748-A689-7B4C1A47FBAA}" type="presParOf" srcId="{37038750-B625-5942-B498-3DF48AA3E481}" destId="{FF555A3E-B462-CE46-ADD7-0A2B96FC095F}" srcOrd="4" destOrd="0" presId="urn:microsoft.com/office/officeart/2005/8/layout/vProcess5"/>
    <dgm:cxn modelId="{39D378F4-7193-574E-951B-5E5D53B11CA7}" type="presParOf" srcId="{37038750-B625-5942-B498-3DF48AA3E481}" destId="{17450B52-5D4C-0148-8E62-5277CDF3A5C7}" srcOrd="5" destOrd="0" presId="urn:microsoft.com/office/officeart/2005/8/layout/vProcess5"/>
    <dgm:cxn modelId="{0BE1BD9F-217D-484B-AECA-9F89AF9AF68A}" type="presParOf" srcId="{37038750-B625-5942-B498-3DF48AA3E481}" destId="{A1A835B4-ED2B-9747-9CA1-E778865DDC3A}" srcOrd="6" destOrd="0" presId="urn:microsoft.com/office/officeart/2005/8/layout/vProcess5"/>
    <dgm:cxn modelId="{08FC6AD0-6FAC-E746-BBEC-CB605C60F680}" type="presParOf" srcId="{37038750-B625-5942-B498-3DF48AA3E481}" destId="{254B718B-E4CA-054E-A922-09189E21162A}" srcOrd="7" destOrd="0" presId="urn:microsoft.com/office/officeart/2005/8/layout/vProcess5"/>
    <dgm:cxn modelId="{9C110B12-2A04-2740-9C78-AF4358B73613}" type="presParOf" srcId="{37038750-B625-5942-B498-3DF48AA3E481}" destId="{506AB1F3-0042-BF44-852E-E236AF7AA5AB}" srcOrd="8" destOrd="0" presId="urn:microsoft.com/office/officeart/2005/8/layout/vProcess5"/>
    <dgm:cxn modelId="{BAF8365A-06C4-CB47-B39F-7C3F41BA1FC8}" type="presParOf" srcId="{37038750-B625-5942-B498-3DF48AA3E481}" destId="{2F830BA8-4BD1-CF44-8145-C1979AD6B59B}" srcOrd="9" destOrd="0" presId="urn:microsoft.com/office/officeart/2005/8/layout/vProcess5"/>
    <dgm:cxn modelId="{CFC3785A-410D-0540-8A85-A2A02118B7CE}" type="presParOf" srcId="{37038750-B625-5942-B498-3DF48AA3E481}" destId="{AF0A0EC7-4D3A-B84D-84B7-44DA7B96F4F2}" srcOrd="10" destOrd="0" presId="urn:microsoft.com/office/officeart/2005/8/layout/vProcess5"/>
    <dgm:cxn modelId="{5697F772-71DD-9642-A5D3-BD783BBD352A}" type="presParOf" srcId="{37038750-B625-5942-B498-3DF48AA3E481}" destId="{D096BC47-187B-6F41-AC73-47BAFFDB553B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F97292E-1072-914E-A524-434D6CCD021C}" type="doc">
      <dgm:prSet loTypeId="urn:microsoft.com/office/officeart/2005/8/layout/target3" loCatId="relationship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274FB7F-8646-4944-BD49-5FB2EDAFDDFB}">
      <dgm:prSet/>
      <dgm:spPr/>
      <dgm:t>
        <a:bodyPr/>
        <a:lstStyle/>
        <a:p>
          <a:pPr rtl="0"/>
          <a:r>
            <a:rPr lang="en-US" dirty="0" smtClean="0"/>
            <a:t>Two design issues arise in implementing interrupt I/O:</a:t>
          </a:r>
          <a:endParaRPr lang="en-US" dirty="0"/>
        </a:p>
      </dgm:t>
    </dgm:pt>
    <dgm:pt modelId="{F1B850DD-8F3D-1A4E-A91A-51CCC55B8C37}" type="parTrans" cxnId="{7149DBB6-2CEE-0948-982C-55C2F38A6920}">
      <dgm:prSet/>
      <dgm:spPr/>
      <dgm:t>
        <a:bodyPr/>
        <a:lstStyle/>
        <a:p>
          <a:endParaRPr lang="en-US"/>
        </a:p>
      </dgm:t>
    </dgm:pt>
    <dgm:pt modelId="{A29CF1BD-FAD1-6848-8016-329B85F8FDCC}" type="sibTrans" cxnId="{7149DBB6-2CEE-0948-982C-55C2F38A6920}">
      <dgm:prSet/>
      <dgm:spPr/>
      <dgm:t>
        <a:bodyPr/>
        <a:lstStyle/>
        <a:p>
          <a:endParaRPr lang="en-US"/>
        </a:p>
      </dgm:t>
    </dgm:pt>
    <dgm:pt modelId="{59A8949A-1615-2743-B144-D9A44E7F06AA}">
      <dgm:prSet/>
      <dgm:spPr/>
      <dgm:t>
        <a:bodyPr/>
        <a:lstStyle/>
        <a:p>
          <a:pPr rtl="0">
            <a:lnSpc>
              <a:spcPct val="90000"/>
            </a:lnSpc>
            <a:spcAft>
              <a:spcPts val="2760"/>
            </a:spcAft>
          </a:pPr>
          <a:r>
            <a:rPr lang="en-US" dirty="0" smtClean="0"/>
            <a:t>Because there will be multiple I/O modules how does the processor determine which device issued the interrupt?</a:t>
          </a:r>
          <a:endParaRPr lang="en-US" dirty="0"/>
        </a:p>
      </dgm:t>
    </dgm:pt>
    <dgm:pt modelId="{4B4FDFF7-2ED7-264B-B7E1-038E0E40AA41}" type="parTrans" cxnId="{015D23C1-A542-434C-8DBC-60086A938CC9}">
      <dgm:prSet/>
      <dgm:spPr/>
      <dgm:t>
        <a:bodyPr/>
        <a:lstStyle/>
        <a:p>
          <a:endParaRPr lang="en-US"/>
        </a:p>
      </dgm:t>
    </dgm:pt>
    <dgm:pt modelId="{FF0F12F6-3B43-4547-B5BD-08E8733A779C}" type="sibTrans" cxnId="{015D23C1-A542-434C-8DBC-60086A938CC9}">
      <dgm:prSet/>
      <dgm:spPr/>
      <dgm:t>
        <a:bodyPr/>
        <a:lstStyle/>
        <a:p>
          <a:endParaRPr lang="en-US"/>
        </a:p>
      </dgm:t>
    </dgm:pt>
    <dgm:pt modelId="{33BD0BC1-9BB7-0C4A-BE61-DCCB0A569CAD}">
      <dgm:prSet/>
      <dgm:spPr/>
      <dgm:t>
        <a:bodyPr/>
        <a:lstStyle/>
        <a:p>
          <a:pPr rtl="0">
            <a:lnSpc>
              <a:spcPct val="90000"/>
            </a:lnSpc>
            <a:spcAft>
              <a:spcPts val="2760"/>
            </a:spcAft>
          </a:pPr>
          <a:r>
            <a:rPr lang="en-US" dirty="0" smtClean="0"/>
            <a:t>If multiple interrupts have occurred how does the processor decide which one to process?</a:t>
          </a:r>
          <a:endParaRPr lang="en-US" dirty="0"/>
        </a:p>
      </dgm:t>
    </dgm:pt>
    <dgm:pt modelId="{2D9E16DC-5EA6-F142-AF18-1AB3F341AD43}" type="parTrans" cxnId="{369812B3-4263-BF43-BCFE-A3E28CC9AC32}">
      <dgm:prSet/>
      <dgm:spPr/>
      <dgm:t>
        <a:bodyPr/>
        <a:lstStyle/>
        <a:p>
          <a:endParaRPr lang="en-US"/>
        </a:p>
      </dgm:t>
    </dgm:pt>
    <dgm:pt modelId="{9AA7AD9E-787F-F14F-96A5-8A8A83580255}" type="sibTrans" cxnId="{369812B3-4263-BF43-BCFE-A3E28CC9AC32}">
      <dgm:prSet/>
      <dgm:spPr/>
      <dgm:t>
        <a:bodyPr/>
        <a:lstStyle/>
        <a:p>
          <a:endParaRPr lang="en-US"/>
        </a:p>
      </dgm:t>
    </dgm:pt>
    <dgm:pt modelId="{C90C425A-3699-C94F-949A-9F2EE7373416}" type="pres">
      <dgm:prSet presAssocID="{8F97292E-1072-914E-A524-434D6CCD021C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79B3CF0-9CAE-B343-B232-5C2465E8FC3E}" type="pres">
      <dgm:prSet presAssocID="{B274FB7F-8646-4944-BD49-5FB2EDAFDDFB}" presName="circle1" presStyleLbl="node1" presStyleIdx="0" presStyleCnt="1"/>
      <dgm:spPr/>
    </dgm:pt>
    <dgm:pt modelId="{B69453AE-0509-B746-BC23-18E5C6616DFB}" type="pres">
      <dgm:prSet presAssocID="{B274FB7F-8646-4944-BD49-5FB2EDAFDDFB}" presName="space" presStyleCnt="0"/>
      <dgm:spPr/>
    </dgm:pt>
    <dgm:pt modelId="{7D7FB7A5-F696-9647-ABB9-D8A22B79B8A6}" type="pres">
      <dgm:prSet presAssocID="{B274FB7F-8646-4944-BD49-5FB2EDAFDDFB}" presName="rect1" presStyleLbl="alignAcc1" presStyleIdx="0" presStyleCnt="1"/>
      <dgm:spPr/>
      <dgm:t>
        <a:bodyPr/>
        <a:lstStyle/>
        <a:p>
          <a:endParaRPr lang="en-US"/>
        </a:p>
      </dgm:t>
    </dgm:pt>
    <dgm:pt modelId="{DD14096B-5856-A049-BA4D-7D776A74C2E4}" type="pres">
      <dgm:prSet presAssocID="{B274FB7F-8646-4944-BD49-5FB2EDAFDDFB}" presName="rect1ParTx" presStyleLbl="alignAcc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9AB4DF-3535-8743-AE99-D8593EFA5EEC}" type="pres">
      <dgm:prSet presAssocID="{B274FB7F-8646-4944-BD49-5FB2EDAFDDFB}" presName="rect1ChTx" presStyleLbl="alignAcc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11769FA-460C-E14A-8C63-ADBC5FA6D677}" type="presOf" srcId="{59A8949A-1615-2743-B144-D9A44E7F06AA}" destId="{AA9AB4DF-3535-8743-AE99-D8593EFA5EEC}" srcOrd="0" destOrd="0" presId="urn:microsoft.com/office/officeart/2005/8/layout/target3"/>
    <dgm:cxn modelId="{80036205-3462-2746-82D6-F92164C7E3FC}" type="presOf" srcId="{B274FB7F-8646-4944-BD49-5FB2EDAFDDFB}" destId="{7D7FB7A5-F696-9647-ABB9-D8A22B79B8A6}" srcOrd="0" destOrd="0" presId="urn:microsoft.com/office/officeart/2005/8/layout/target3"/>
    <dgm:cxn modelId="{CA4D5C82-5E75-614B-9D93-E2CFBE767E7F}" type="presOf" srcId="{B274FB7F-8646-4944-BD49-5FB2EDAFDDFB}" destId="{DD14096B-5856-A049-BA4D-7D776A74C2E4}" srcOrd="1" destOrd="0" presId="urn:microsoft.com/office/officeart/2005/8/layout/target3"/>
    <dgm:cxn modelId="{369812B3-4263-BF43-BCFE-A3E28CC9AC32}" srcId="{B274FB7F-8646-4944-BD49-5FB2EDAFDDFB}" destId="{33BD0BC1-9BB7-0C4A-BE61-DCCB0A569CAD}" srcOrd="1" destOrd="0" parTransId="{2D9E16DC-5EA6-F142-AF18-1AB3F341AD43}" sibTransId="{9AA7AD9E-787F-F14F-96A5-8A8A83580255}"/>
    <dgm:cxn modelId="{7149DBB6-2CEE-0948-982C-55C2F38A6920}" srcId="{8F97292E-1072-914E-A524-434D6CCD021C}" destId="{B274FB7F-8646-4944-BD49-5FB2EDAFDDFB}" srcOrd="0" destOrd="0" parTransId="{F1B850DD-8F3D-1A4E-A91A-51CCC55B8C37}" sibTransId="{A29CF1BD-FAD1-6848-8016-329B85F8FDCC}"/>
    <dgm:cxn modelId="{50CC2C39-32CE-0C4E-BC3F-9027267E7674}" type="presOf" srcId="{8F97292E-1072-914E-A524-434D6CCD021C}" destId="{C90C425A-3699-C94F-949A-9F2EE7373416}" srcOrd="0" destOrd="0" presId="urn:microsoft.com/office/officeart/2005/8/layout/target3"/>
    <dgm:cxn modelId="{015D23C1-A542-434C-8DBC-60086A938CC9}" srcId="{B274FB7F-8646-4944-BD49-5FB2EDAFDDFB}" destId="{59A8949A-1615-2743-B144-D9A44E7F06AA}" srcOrd="0" destOrd="0" parTransId="{4B4FDFF7-2ED7-264B-B7E1-038E0E40AA41}" sibTransId="{FF0F12F6-3B43-4547-B5BD-08E8733A779C}"/>
    <dgm:cxn modelId="{00E9E8C4-1630-8041-92B8-FAED684D5D3B}" type="presOf" srcId="{33BD0BC1-9BB7-0C4A-BE61-DCCB0A569CAD}" destId="{AA9AB4DF-3535-8743-AE99-D8593EFA5EEC}" srcOrd="0" destOrd="1" presId="urn:microsoft.com/office/officeart/2005/8/layout/target3"/>
    <dgm:cxn modelId="{8368D925-5F9E-D64D-A8DD-D2E9B68A1FF1}" type="presParOf" srcId="{C90C425A-3699-C94F-949A-9F2EE7373416}" destId="{879B3CF0-9CAE-B343-B232-5C2465E8FC3E}" srcOrd="0" destOrd="0" presId="urn:microsoft.com/office/officeart/2005/8/layout/target3"/>
    <dgm:cxn modelId="{D7C22E50-7217-B246-BABD-3EF7510840F7}" type="presParOf" srcId="{C90C425A-3699-C94F-949A-9F2EE7373416}" destId="{B69453AE-0509-B746-BC23-18E5C6616DFB}" srcOrd="1" destOrd="0" presId="urn:microsoft.com/office/officeart/2005/8/layout/target3"/>
    <dgm:cxn modelId="{59FC14BF-942F-174E-A941-1435356C9616}" type="presParOf" srcId="{C90C425A-3699-C94F-949A-9F2EE7373416}" destId="{7D7FB7A5-F696-9647-ABB9-D8A22B79B8A6}" srcOrd="2" destOrd="0" presId="urn:microsoft.com/office/officeart/2005/8/layout/target3"/>
    <dgm:cxn modelId="{D9CA91D2-5096-404B-9E14-86E405CB44E6}" type="presParOf" srcId="{C90C425A-3699-C94F-949A-9F2EE7373416}" destId="{DD14096B-5856-A049-BA4D-7D776A74C2E4}" srcOrd="3" destOrd="0" presId="urn:microsoft.com/office/officeart/2005/8/layout/target3"/>
    <dgm:cxn modelId="{29BBB0D7-F25F-A446-8FC0-1CCD3F961E07}" type="presParOf" srcId="{C90C425A-3699-C94F-949A-9F2EE7373416}" destId="{AA9AB4DF-3535-8743-AE99-D8593EFA5EEC}" srcOrd="4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7A001C9-DE19-B041-932B-76E39135F20C}" type="doc">
      <dgm:prSet loTypeId="urn:microsoft.com/office/officeart/2005/8/layout/hList6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367D28A-4C66-024B-B6E1-02958D7CD478}">
      <dgm:prSet custT="1"/>
      <dgm:spPr/>
      <dgm:t>
        <a:bodyPr/>
        <a:lstStyle/>
        <a:p>
          <a:pPr rtl="0"/>
          <a:r>
            <a:rPr lang="en-US" sz="1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Data does not pass through and is not stored in DMA chip</a:t>
          </a:r>
          <a:endParaRPr lang="en-US" sz="18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BC93BFF-32B6-B84B-A5D8-FF9EC3601871}" type="parTrans" cxnId="{4CDB65D6-35E7-EC42-8CE0-7443D7C15643}">
      <dgm:prSet/>
      <dgm:spPr/>
      <dgm:t>
        <a:bodyPr/>
        <a:lstStyle/>
        <a:p>
          <a:endParaRPr lang="en-US"/>
        </a:p>
      </dgm:t>
    </dgm:pt>
    <dgm:pt modelId="{14BBA213-0DBE-9B4E-9611-685995274D44}" type="sibTrans" cxnId="{4CDB65D6-35E7-EC42-8CE0-7443D7C15643}">
      <dgm:prSet/>
      <dgm:spPr/>
      <dgm:t>
        <a:bodyPr/>
        <a:lstStyle/>
        <a:p>
          <a:endParaRPr lang="en-US"/>
        </a:p>
      </dgm:t>
    </dgm:pt>
    <dgm:pt modelId="{BDB8497E-F68B-CA49-BAF5-0581D51CEA57}">
      <dgm:prSet custT="1"/>
      <dgm:spPr/>
      <dgm:t>
        <a:bodyPr/>
        <a:lstStyle/>
        <a:p>
          <a:pPr rtl="0"/>
          <a:r>
            <a:rPr lang="en-US" sz="1800" dirty="0" smtClean="0">
              <a:solidFill>
                <a:schemeClr val="accent6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DMA only between I/O port and memory</a:t>
          </a:r>
          <a:endParaRPr lang="en-US" sz="1800" dirty="0">
            <a:solidFill>
              <a:schemeClr val="accent6">
                <a:lumMod val="60000"/>
                <a:lumOff val="40000"/>
              </a:schemeClr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3A2802C-C31E-EA43-AA42-278B00F09303}" type="parTrans" cxnId="{96875F85-AAFC-CD4A-BE74-5A7EF3F9FFAE}">
      <dgm:prSet/>
      <dgm:spPr/>
      <dgm:t>
        <a:bodyPr/>
        <a:lstStyle/>
        <a:p>
          <a:endParaRPr lang="en-US"/>
        </a:p>
      </dgm:t>
    </dgm:pt>
    <dgm:pt modelId="{5CD65B66-80EE-774F-B716-D7064E19C0C8}" type="sibTrans" cxnId="{96875F85-AAFC-CD4A-BE74-5A7EF3F9FFAE}">
      <dgm:prSet/>
      <dgm:spPr/>
      <dgm:t>
        <a:bodyPr/>
        <a:lstStyle/>
        <a:p>
          <a:endParaRPr lang="en-US"/>
        </a:p>
      </dgm:t>
    </dgm:pt>
    <dgm:pt modelId="{9AC34187-1BE6-B642-A006-6FC05779745D}">
      <dgm:prSet custT="1"/>
      <dgm:spPr/>
      <dgm:t>
        <a:bodyPr/>
        <a:lstStyle/>
        <a:p>
          <a:pPr rtl="0"/>
          <a:r>
            <a:rPr lang="en-US" sz="1800" b="1" u="sng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Not</a:t>
          </a:r>
          <a:r>
            <a:rPr lang="en-US" sz="18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between two  I/O ports or two memory locations</a:t>
          </a:r>
          <a:endParaRPr lang="en-US" sz="1800" dirty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D7275835-D384-D94F-8ED9-2F28BAF7B8B5}" type="parTrans" cxnId="{E14FA968-A3C1-A644-8E0D-590F684F890E}">
      <dgm:prSet/>
      <dgm:spPr/>
      <dgm:t>
        <a:bodyPr/>
        <a:lstStyle/>
        <a:p>
          <a:endParaRPr lang="en-US"/>
        </a:p>
      </dgm:t>
    </dgm:pt>
    <dgm:pt modelId="{60484027-9A86-9E46-A8FE-8813379971E1}" type="sibTrans" cxnId="{E14FA968-A3C1-A644-8E0D-590F684F890E}">
      <dgm:prSet/>
      <dgm:spPr/>
      <dgm:t>
        <a:bodyPr/>
        <a:lstStyle/>
        <a:p>
          <a:endParaRPr lang="en-US"/>
        </a:p>
      </dgm:t>
    </dgm:pt>
    <dgm:pt modelId="{FDECE470-97ED-C546-97E9-43CB11258069}">
      <dgm:prSet custT="1"/>
      <dgm:spPr>
        <a:solidFill>
          <a:schemeClr val="accent3"/>
        </a:solidFill>
      </dgm:spPr>
      <dgm:t>
        <a:bodyPr/>
        <a:lstStyle/>
        <a:p>
          <a:pPr rtl="0"/>
          <a:r>
            <a:rPr lang="en-US" sz="1800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Can do memory to memory via register</a:t>
          </a:r>
          <a:endParaRPr lang="en-US" sz="1800" dirty="0">
            <a:solidFill>
              <a:srgbClr val="FFFF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80C677E-9AB6-BC4D-8980-021012E5B877}" type="parTrans" cxnId="{E8E0899E-E513-E34F-9C51-07A48B5E98BE}">
      <dgm:prSet/>
      <dgm:spPr/>
      <dgm:t>
        <a:bodyPr/>
        <a:lstStyle/>
        <a:p>
          <a:endParaRPr lang="en-US"/>
        </a:p>
      </dgm:t>
    </dgm:pt>
    <dgm:pt modelId="{7680942F-C434-0441-AA9C-06D565190E91}" type="sibTrans" cxnId="{E8E0899E-E513-E34F-9C51-07A48B5E98BE}">
      <dgm:prSet/>
      <dgm:spPr/>
      <dgm:t>
        <a:bodyPr/>
        <a:lstStyle/>
        <a:p>
          <a:endParaRPr lang="en-US"/>
        </a:p>
      </dgm:t>
    </dgm:pt>
    <dgm:pt modelId="{E1B83C30-D04D-644D-8829-E0F6B9B16503}">
      <dgm:prSet custT="1"/>
      <dgm:spPr>
        <a:solidFill>
          <a:schemeClr val="accent4"/>
        </a:solidFill>
      </dgm:spPr>
      <dgm:t>
        <a:bodyPr/>
        <a:lstStyle/>
        <a:p>
          <a:pPr rtl="0"/>
          <a:r>
            <a:rPr lang="en-US" sz="1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8237 contains four DMA channels</a:t>
          </a:r>
          <a:endParaRPr lang="en-US" sz="18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28C1DA41-74B9-9448-B0F7-5BC0C03F1B15}" type="parTrans" cxnId="{D37A3A6E-5901-C942-B01E-5AE62AACA5DB}">
      <dgm:prSet/>
      <dgm:spPr/>
      <dgm:t>
        <a:bodyPr/>
        <a:lstStyle/>
        <a:p>
          <a:endParaRPr lang="en-US"/>
        </a:p>
      </dgm:t>
    </dgm:pt>
    <dgm:pt modelId="{466EF119-457D-6642-8470-2A064390DF18}" type="sibTrans" cxnId="{D37A3A6E-5901-C942-B01E-5AE62AACA5DB}">
      <dgm:prSet/>
      <dgm:spPr/>
      <dgm:t>
        <a:bodyPr/>
        <a:lstStyle/>
        <a:p>
          <a:endParaRPr lang="en-US"/>
        </a:p>
      </dgm:t>
    </dgm:pt>
    <dgm:pt modelId="{A8707185-9219-4C4E-8B17-2A461B826A39}">
      <dgm:prSet custT="1"/>
      <dgm:spPr>
        <a:solidFill>
          <a:schemeClr val="accent4"/>
        </a:solidFill>
      </dgm:spPr>
      <dgm:t>
        <a:bodyPr/>
        <a:lstStyle/>
        <a:p>
          <a:pPr rtl="0"/>
          <a:r>
            <a:rPr lang="en-US" sz="1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Programmed independently</a:t>
          </a:r>
          <a:endParaRPr lang="en-US" sz="18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6FF5374B-5415-A240-9BDB-AFDDDA8C75FC}" type="parTrans" cxnId="{B0EA0C51-EF81-854B-A6AE-AF7EE15AF77A}">
      <dgm:prSet/>
      <dgm:spPr/>
      <dgm:t>
        <a:bodyPr/>
        <a:lstStyle/>
        <a:p>
          <a:endParaRPr lang="en-US"/>
        </a:p>
      </dgm:t>
    </dgm:pt>
    <dgm:pt modelId="{B1C59BAF-4BE2-4141-830C-2D41ED559A8B}" type="sibTrans" cxnId="{B0EA0C51-EF81-854B-A6AE-AF7EE15AF77A}">
      <dgm:prSet/>
      <dgm:spPr/>
      <dgm:t>
        <a:bodyPr/>
        <a:lstStyle/>
        <a:p>
          <a:endParaRPr lang="en-US"/>
        </a:p>
      </dgm:t>
    </dgm:pt>
    <dgm:pt modelId="{31E1B216-2459-3E40-AFEA-BDBD2E88AB6E}">
      <dgm:prSet custT="1"/>
      <dgm:spPr>
        <a:solidFill>
          <a:schemeClr val="accent4"/>
        </a:solidFill>
      </dgm:spPr>
      <dgm:t>
        <a:bodyPr/>
        <a:lstStyle/>
        <a:p>
          <a:pPr rtl="0"/>
          <a:r>
            <a:rPr lang="en-US" sz="1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Any one active </a:t>
          </a:r>
          <a:endParaRPr lang="en-US" sz="18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251BC83A-1D6A-F149-A844-7D4E273B5282}" type="parTrans" cxnId="{A84A4E05-2C45-E449-A4ED-FE2F0106CF90}">
      <dgm:prSet/>
      <dgm:spPr/>
      <dgm:t>
        <a:bodyPr/>
        <a:lstStyle/>
        <a:p>
          <a:endParaRPr lang="en-US"/>
        </a:p>
      </dgm:t>
    </dgm:pt>
    <dgm:pt modelId="{5CDD334A-EF97-B643-A73E-D97D50BEF569}" type="sibTrans" cxnId="{A84A4E05-2C45-E449-A4ED-FE2F0106CF90}">
      <dgm:prSet/>
      <dgm:spPr/>
      <dgm:t>
        <a:bodyPr/>
        <a:lstStyle/>
        <a:p>
          <a:endParaRPr lang="en-US"/>
        </a:p>
      </dgm:t>
    </dgm:pt>
    <dgm:pt modelId="{A3831DDF-A59E-1143-ADC4-742352CB528D}">
      <dgm:prSet custT="1"/>
      <dgm:spPr>
        <a:solidFill>
          <a:schemeClr val="accent4"/>
        </a:solidFill>
      </dgm:spPr>
      <dgm:t>
        <a:bodyPr/>
        <a:lstStyle/>
        <a:p>
          <a:pPr rtl="0"/>
          <a:r>
            <a:rPr lang="en-US" sz="1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Numbered 0, 1, 2, and 3</a:t>
          </a:r>
          <a:endParaRPr lang="en-US" sz="18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88AD7341-A174-344C-9B78-D244258414A0}" type="parTrans" cxnId="{FCE13C4D-BB68-6C44-BF65-4880ECB8F5D7}">
      <dgm:prSet/>
      <dgm:spPr/>
      <dgm:t>
        <a:bodyPr/>
        <a:lstStyle/>
        <a:p>
          <a:endParaRPr lang="en-US"/>
        </a:p>
      </dgm:t>
    </dgm:pt>
    <dgm:pt modelId="{044F73E6-27C2-3A49-BB6D-9E5A2D8CFC15}" type="sibTrans" cxnId="{FCE13C4D-BB68-6C44-BF65-4880ECB8F5D7}">
      <dgm:prSet/>
      <dgm:spPr/>
      <dgm:t>
        <a:bodyPr/>
        <a:lstStyle/>
        <a:p>
          <a:endParaRPr lang="en-US"/>
        </a:p>
      </dgm:t>
    </dgm:pt>
    <dgm:pt modelId="{23087117-5A21-154E-9A37-B34D90AF0942}" type="pres">
      <dgm:prSet presAssocID="{F7A001C9-DE19-B041-932B-76E39135F20C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3DF43F4-1293-5E48-A798-95702836730C}" type="pres">
      <dgm:prSet presAssocID="{F367D28A-4C66-024B-B6E1-02958D7CD478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FFB67F-F1A3-0E42-9238-42928D1CC534}" type="pres">
      <dgm:prSet presAssocID="{14BBA213-0DBE-9B4E-9611-685995274D44}" presName="sibTrans" presStyleCnt="0"/>
      <dgm:spPr/>
    </dgm:pt>
    <dgm:pt modelId="{6D0923C6-1336-6F4B-9F6C-8E245F0B16C9}" type="pres">
      <dgm:prSet presAssocID="{FDECE470-97ED-C546-97E9-43CB11258069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BE6CC4-4619-5B42-971C-BAF662408C51}" type="pres">
      <dgm:prSet presAssocID="{7680942F-C434-0441-AA9C-06D565190E91}" presName="sibTrans" presStyleCnt="0"/>
      <dgm:spPr/>
    </dgm:pt>
    <dgm:pt modelId="{FF455D29-5FA7-7146-82AE-A75510D47359}" type="pres">
      <dgm:prSet presAssocID="{E1B83C30-D04D-644D-8829-E0F6B9B16503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CE13C4D-BB68-6C44-BF65-4880ECB8F5D7}" srcId="{E1B83C30-D04D-644D-8829-E0F6B9B16503}" destId="{A3831DDF-A59E-1143-ADC4-742352CB528D}" srcOrd="2" destOrd="0" parTransId="{88AD7341-A174-344C-9B78-D244258414A0}" sibTransId="{044F73E6-27C2-3A49-BB6D-9E5A2D8CFC15}"/>
    <dgm:cxn modelId="{E14FA968-A3C1-A644-8E0D-590F684F890E}" srcId="{F367D28A-4C66-024B-B6E1-02958D7CD478}" destId="{9AC34187-1BE6-B642-A006-6FC05779745D}" srcOrd="1" destOrd="0" parTransId="{D7275835-D384-D94F-8ED9-2F28BAF7B8B5}" sibTransId="{60484027-9A86-9E46-A8FE-8813379971E1}"/>
    <dgm:cxn modelId="{0F15DCB2-ED73-6540-8E3C-AD67C37068C4}" type="presOf" srcId="{A3831DDF-A59E-1143-ADC4-742352CB528D}" destId="{FF455D29-5FA7-7146-82AE-A75510D47359}" srcOrd="0" destOrd="3" presId="urn:microsoft.com/office/officeart/2005/8/layout/hList6"/>
    <dgm:cxn modelId="{A84A4E05-2C45-E449-A4ED-FE2F0106CF90}" srcId="{E1B83C30-D04D-644D-8829-E0F6B9B16503}" destId="{31E1B216-2459-3E40-AFEA-BDBD2E88AB6E}" srcOrd="1" destOrd="0" parTransId="{251BC83A-1D6A-F149-A844-7D4E273B5282}" sibTransId="{5CDD334A-EF97-B643-A73E-D97D50BEF569}"/>
    <dgm:cxn modelId="{D4479C61-6AE0-EC4D-96F0-ECA3EF252CEA}" type="presOf" srcId="{F7A001C9-DE19-B041-932B-76E39135F20C}" destId="{23087117-5A21-154E-9A37-B34D90AF0942}" srcOrd="0" destOrd="0" presId="urn:microsoft.com/office/officeart/2005/8/layout/hList6"/>
    <dgm:cxn modelId="{96875F85-AAFC-CD4A-BE74-5A7EF3F9FFAE}" srcId="{F367D28A-4C66-024B-B6E1-02958D7CD478}" destId="{BDB8497E-F68B-CA49-BAF5-0581D51CEA57}" srcOrd="0" destOrd="0" parTransId="{13A2802C-C31E-EA43-AA42-278B00F09303}" sibTransId="{5CD65B66-80EE-774F-B716-D7064E19C0C8}"/>
    <dgm:cxn modelId="{F08E9B80-39B9-6D41-94AD-02080EE98735}" type="presOf" srcId="{FDECE470-97ED-C546-97E9-43CB11258069}" destId="{6D0923C6-1336-6F4B-9F6C-8E245F0B16C9}" srcOrd="0" destOrd="0" presId="urn:microsoft.com/office/officeart/2005/8/layout/hList6"/>
    <dgm:cxn modelId="{3FEFC3A7-5AFD-D546-A506-92500D3771EA}" type="presOf" srcId="{BDB8497E-F68B-CA49-BAF5-0581D51CEA57}" destId="{33DF43F4-1293-5E48-A798-95702836730C}" srcOrd="0" destOrd="1" presId="urn:microsoft.com/office/officeart/2005/8/layout/hList6"/>
    <dgm:cxn modelId="{B0EA0C51-EF81-854B-A6AE-AF7EE15AF77A}" srcId="{E1B83C30-D04D-644D-8829-E0F6B9B16503}" destId="{A8707185-9219-4C4E-8B17-2A461B826A39}" srcOrd="0" destOrd="0" parTransId="{6FF5374B-5415-A240-9BDB-AFDDDA8C75FC}" sibTransId="{B1C59BAF-4BE2-4141-830C-2D41ED559A8B}"/>
    <dgm:cxn modelId="{8F3165B1-05CB-1342-8BDD-9901473C4E60}" type="presOf" srcId="{31E1B216-2459-3E40-AFEA-BDBD2E88AB6E}" destId="{FF455D29-5FA7-7146-82AE-A75510D47359}" srcOrd="0" destOrd="2" presId="urn:microsoft.com/office/officeart/2005/8/layout/hList6"/>
    <dgm:cxn modelId="{4CDB65D6-35E7-EC42-8CE0-7443D7C15643}" srcId="{F7A001C9-DE19-B041-932B-76E39135F20C}" destId="{F367D28A-4C66-024B-B6E1-02958D7CD478}" srcOrd="0" destOrd="0" parTransId="{1BC93BFF-32B6-B84B-A5D8-FF9EC3601871}" sibTransId="{14BBA213-0DBE-9B4E-9611-685995274D44}"/>
    <dgm:cxn modelId="{CFF84100-EF93-574A-A89C-53C2B67A5C9C}" type="presOf" srcId="{9AC34187-1BE6-B642-A006-6FC05779745D}" destId="{33DF43F4-1293-5E48-A798-95702836730C}" srcOrd="0" destOrd="2" presId="urn:microsoft.com/office/officeart/2005/8/layout/hList6"/>
    <dgm:cxn modelId="{0E48F04A-E6C4-4248-8855-35B97ED74C41}" type="presOf" srcId="{E1B83C30-D04D-644D-8829-E0F6B9B16503}" destId="{FF455D29-5FA7-7146-82AE-A75510D47359}" srcOrd="0" destOrd="0" presId="urn:microsoft.com/office/officeart/2005/8/layout/hList6"/>
    <dgm:cxn modelId="{5E01E199-C918-8542-A749-347B8D704FA9}" type="presOf" srcId="{F367D28A-4C66-024B-B6E1-02958D7CD478}" destId="{33DF43F4-1293-5E48-A798-95702836730C}" srcOrd="0" destOrd="0" presId="urn:microsoft.com/office/officeart/2005/8/layout/hList6"/>
    <dgm:cxn modelId="{6F4122FF-055D-0046-B708-C22D9E4A455B}" type="presOf" srcId="{A8707185-9219-4C4E-8B17-2A461B826A39}" destId="{FF455D29-5FA7-7146-82AE-A75510D47359}" srcOrd="0" destOrd="1" presId="urn:microsoft.com/office/officeart/2005/8/layout/hList6"/>
    <dgm:cxn modelId="{D37A3A6E-5901-C942-B01E-5AE62AACA5DB}" srcId="{F7A001C9-DE19-B041-932B-76E39135F20C}" destId="{E1B83C30-D04D-644D-8829-E0F6B9B16503}" srcOrd="2" destOrd="0" parTransId="{28C1DA41-74B9-9448-B0F7-5BC0C03F1B15}" sibTransId="{466EF119-457D-6642-8470-2A064390DF18}"/>
    <dgm:cxn modelId="{E8E0899E-E513-E34F-9C51-07A48B5E98BE}" srcId="{F7A001C9-DE19-B041-932B-76E39135F20C}" destId="{FDECE470-97ED-C546-97E9-43CB11258069}" srcOrd="1" destOrd="0" parTransId="{180C677E-9AB6-BC4D-8980-021012E5B877}" sibTransId="{7680942F-C434-0441-AA9C-06D565190E91}"/>
    <dgm:cxn modelId="{04B1B715-8969-A544-BF88-611F85068F79}" type="presParOf" srcId="{23087117-5A21-154E-9A37-B34D90AF0942}" destId="{33DF43F4-1293-5E48-A798-95702836730C}" srcOrd="0" destOrd="0" presId="urn:microsoft.com/office/officeart/2005/8/layout/hList6"/>
    <dgm:cxn modelId="{0F2DFA11-C917-834D-B96C-71074BEF634D}" type="presParOf" srcId="{23087117-5A21-154E-9A37-B34D90AF0942}" destId="{ACFFB67F-F1A3-0E42-9238-42928D1CC534}" srcOrd="1" destOrd="0" presId="urn:microsoft.com/office/officeart/2005/8/layout/hList6"/>
    <dgm:cxn modelId="{F94A680A-C9FA-1047-A497-E73CA739995B}" type="presParOf" srcId="{23087117-5A21-154E-9A37-B34D90AF0942}" destId="{6D0923C6-1336-6F4B-9F6C-8E245F0B16C9}" srcOrd="2" destOrd="0" presId="urn:microsoft.com/office/officeart/2005/8/layout/hList6"/>
    <dgm:cxn modelId="{8043510F-CB6E-5341-9C3C-AB917797603F}" type="presParOf" srcId="{23087117-5A21-154E-9A37-B34D90AF0942}" destId="{22BE6CC4-4619-5B42-971C-BAF662408C51}" srcOrd="3" destOrd="0" presId="urn:microsoft.com/office/officeart/2005/8/layout/hList6"/>
    <dgm:cxn modelId="{ACB1D679-DEF6-5F48-B90C-6C2327709058}" type="presParOf" srcId="{23087117-5A21-154E-9A37-B34D90AF0942}" destId="{FF455D29-5FA7-7146-82AE-A75510D47359}" srcOrd="4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ABB3BD-9417-C144-8866-470563478A06}">
      <dsp:nvSpPr>
        <dsp:cNvPr id="0" name=""/>
        <dsp:cNvSpPr/>
      </dsp:nvSpPr>
      <dsp:spPr>
        <a:xfrm>
          <a:off x="3285905" y="2765102"/>
          <a:ext cx="1672106" cy="167210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solidFill>
            <a:schemeClr val="accent1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The major functions for an I/O module fall into the following categories:</a:t>
          </a:r>
          <a:endParaRPr lang="en-US" sz="14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530779" y="3009976"/>
        <a:ext cx="1182358" cy="1182358"/>
      </dsp:txXfrm>
    </dsp:sp>
    <dsp:sp modelId="{EB81A967-8A88-1541-8470-70988EBE4A74}">
      <dsp:nvSpPr>
        <dsp:cNvPr id="0" name=""/>
        <dsp:cNvSpPr/>
      </dsp:nvSpPr>
      <dsp:spPr>
        <a:xfrm rot="16200000">
          <a:off x="3944487" y="2155761"/>
          <a:ext cx="354942" cy="569071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/>
        </a:solidFill>
        <a:ln>
          <a:solidFill>
            <a:schemeClr val="accent4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 dirty="0"/>
        </a:p>
      </dsp:txBody>
      <dsp:txXfrm>
        <a:off x="3997729" y="2322817"/>
        <a:ext cx="248459" cy="341443"/>
      </dsp:txXfrm>
    </dsp:sp>
    <dsp:sp modelId="{7DF0255A-C2A1-774F-93CC-0FC6D40DDF43}">
      <dsp:nvSpPr>
        <dsp:cNvPr id="0" name=""/>
        <dsp:cNvSpPr/>
      </dsp:nvSpPr>
      <dsp:spPr>
        <a:xfrm>
          <a:off x="3076892" y="5267"/>
          <a:ext cx="2090132" cy="2090132"/>
        </a:xfrm>
        <a:prstGeom prst="ellipse">
          <a:avLst/>
        </a:prstGeom>
        <a:solidFill>
          <a:schemeClr val="accent3"/>
        </a:solidFill>
        <a:ln>
          <a:solidFill>
            <a:schemeClr val="accent3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u="sng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Control and timing</a:t>
          </a:r>
          <a:endParaRPr lang="en-US" sz="1800" u="sng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Coordinates the flow of traffic between internal resources and external devices</a:t>
          </a:r>
          <a:endParaRPr lang="en-US" sz="1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382985" y="311360"/>
        <a:ext cx="1477946" cy="1477946"/>
      </dsp:txXfrm>
    </dsp:sp>
    <dsp:sp modelId="{10C45450-1DB7-2C40-8F90-593558B98918}">
      <dsp:nvSpPr>
        <dsp:cNvPr id="0" name=""/>
        <dsp:cNvSpPr/>
      </dsp:nvSpPr>
      <dsp:spPr>
        <a:xfrm rot="20520000">
          <a:off x="5048530" y="2957894"/>
          <a:ext cx="354942" cy="569071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/>
        </a:solidFill>
        <a:ln>
          <a:solidFill>
            <a:schemeClr val="accent4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 dirty="0"/>
        </a:p>
      </dsp:txBody>
      <dsp:txXfrm>
        <a:off x="5051136" y="3088161"/>
        <a:ext cx="248459" cy="341443"/>
      </dsp:txXfrm>
    </dsp:sp>
    <dsp:sp modelId="{23757437-5C67-414C-BF4A-4E9F514AE697}">
      <dsp:nvSpPr>
        <dsp:cNvPr id="0" name=""/>
        <dsp:cNvSpPr/>
      </dsp:nvSpPr>
      <dsp:spPr>
        <a:xfrm>
          <a:off x="5502868" y="1767842"/>
          <a:ext cx="2090132" cy="2090132"/>
        </a:xfrm>
        <a:prstGeom prst="ellipse">
          <a:avLst/>
        </a:prstGeom>
        <a:solidFill>
          <a:schemeClr val="accent3"/>
        </a:solidFill>
        <a:ln>
          <a:solidFill>
            <a:schemeClr val="accent3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u="sng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Processor communication</a:t>
          </a:r>
          <a:endParaRPr lang="en-US" sz="1600" u="sng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Involves command decoding, data, status reporting, address recognition</a:t>
          </a:r>
          <a:endParaRPr lang="en-US" sz="1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5808961" y="2073935"/>
        <a:ext cx="1477946" cy="1477946"/>
      </dsp:txXfrm>
    </dsp:sp>
    <dsp:sp modelId="{59796729-757C-754C-8669-47C828C6DED7}">
      <dsp:nvSpPr>
        <dsp:cNvPr id="0" name=""/>
        <dsp:cNvSpPr/>
      </dsp:nvSpPr>
      <dsp:spPr>
        <a:xfrm rot="3240000">
          <a:off x="4626823" y="4255774"/>
          <a:ext cx="354942" cy="569071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/>
        </a:solidFill>
        <a:ln>
          <a:solidFill>
            <a:schemeClr val="accent4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 dirty="0"/>
        </a:p>
      </dsp:txBody>
      <dsp:txXfrm>
        <a:off x="4648770" y="4326515"/>
        <a:ext cx="248459" cy="341443"/>
      </dsp:txXfrm>
    </dsp:sp>
    <dsp:sp modelId="{1B6B7D15-7666-6F40-BF28-ABC4D28D073C}">
      <dsp:nvSpPr>
        <dsp:cNvPr id="0" name=""/>
        <dsp:cNvSpPr/>
      </dsp:nvSpPr>
      <dsp:spPr>
        <a:xfrm>
          <a:off x="4576227" y="4619747"/>
          <a:ext cx="2090132" cy="2090132"/>
        </a:xfrm>
        <a:prstGeom prst="ellipse">
          <a:avLst/>
        </a:prstGeom>
        <a:solidFill>
          <a:schemeClr val="accent3"/>
        </a:solidFill>
        <a:ln>
          <a:solidFill>
            <a:schemeClr val="accent3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u="sng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Device communication</a:t>
          </a:r>
          <a:endParaRPr lang="en-US" sz="1600" u="sng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Involves commands, status information, and data</a:t>
          </a:r>
          <a:endParaRPr lang="en-US" sz="1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4882320" y="4925840"/>
        <a:ext cx="1477946" cy="1477946"/>
      </dsp:txXfrm>
    </dsp:sp>
    <dsp:sp modelId="{932EAC72-88DF-A14B-B7F4-DF7C92546515}">
      <dsp:nvSpPr>
        <dsp:cNvPr id="0" name=""/>
        <dsp:cNvSpPr/>
      </dsp:nvSpPr>
      <dsp:spPr>
        <a:xfrm rot="7598383">
          <a:off x="3273022" y="4233137"/>
          <a:ext cx="334568" cy="569071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/>
        </a:solidFill>
        <a:ln>
          <a:solidFill>
            <a:schemeClr val="accent4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 dirty="0"/>
        </a:p>
      </dsp:txBody>
      <dsp:txXfrm rot="10800000">
        <a:off x="3353156" y="4306682"/>
        <a:ext cx="234198" cy="341443"/>
      </dsp:txXfrm>
    </dsp:sp>
    <dsp:sp modelId="{B368052D-1B88-EA47-9490-14788101781F}">
      <dsp:nvSpPr>
        <dsp:cNvPr id="0" name=""/>
        <dsp:cNvSpPr/>
      </dsp:nvSpPr>
      <dsp:spPr>
        <a:xfrm>
          <a:off x="1577550" y="4572033"/>
          <a:ext cx="2090132" cy="2090132"/>
        </a:xfrm>
        <a:prstGeom prst="ellipse">
          <a:avLst/>
        </a:prstGeom>
        <a:solidFill>
          <a:schemeClr val="accent3"/>
        </a:solidFill>
        <a:ln>
          <a:solidFill>
            <a:schemeClr val="accent3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u="sng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Data buffering</a:t>
          </a:r>
          <a:endParaRPr lang="en-US" sz="1600" u="sng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Performs the needed buffering operation to balance device and memory speeds</a:t>
          </a:r>
          <a:endParaRPr lang="en-US" sz="1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883643" y="4878126"/>
        <a:ext cx="1477946" cy="1477946"/>
      </dsp:txXfrm>
    </dsp:sp>
    <dsp:sp modelId="{18243961-8D46-7A43-9E78-CC84D72918B4}">
      <dsp:nvSpPr>
        <dsp:cNvPr id="0" name=""/>
        <dsp:cNvSpPr/>
      </dsp:nvSpPr>
      <dsp:spPr>
        <a:xfrm rot="11880000">
          <a:off x="2840445" y="2957894"/>
          <a:ext cx="354942" cy="569071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/>
        </a:solidFill>
        <a:ln>
          <a:solidFill>
            <a:schemeClr val="accent4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 dirty="0"/>
        </a:p>
      </dsp:txBody>
      <dsp:txXfrm rot="10800000">
        <a:off x="2944322" y="3088161"/>
        <a:ext cx="248459" cy="341443"/>
      </dsp:txXfrm>
    </dsp:sp>
    <dsp:sp modelId="{91BDAF9F-E41E-F043-B723-304EE18E3B3E}">
      <dsp:nvSpPr>
        <dsp:cNvPr id="0" name=""/>
        <dsp:cNvSpPr/>
      </dsp:nvSpPr>
      <dsp:spPr>
        <a:xfrm>
          <a:off x="650916" y="1767842"/>
          <a:ext cx="2090132" cy="2090132"/>
        </a:xfrm>
        <a:prstGeom prst="ellipse">
          <a:avLst/>
        </a:prstGeom>
        <a:solidFill>
          <a:schemeClr val="accent3"/>
        </a:solidFill>
        <a:ln>
          <a:solidFill>
            <a:schemeClr val="accent3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u="sng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Error detection</a:t>
          </a:r>
          <a:endParaRPr lang="en-US" sz="1800" u="sng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Detects and reports transmission errors</a:t>
          </a:r>
          <a:endParaRPr lang="en-US" sz="1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957009" y="2073935"/>
        <a:ext cx="1477946" cy="14779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6C3487-D930-474B-8B6C-26486CEE388F}">
      <dsp:nvSpPr>
        <dsp:cNvPr id="0" name=""/>
        <dsp:cNvSpPr/>
      </dsp:nvSpPr>
      <dsp:spPr>
        <a:xfrm>
          <a:off x="0" y="0"/>
          <a:ext cx="8534400" cy="5410200"/>
        </a:xfrm>
        <a:prstGeom prst="roundRect">
          <a:avLst>
            <a:gd name="adj" fmla="val 85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solidFill>
            <a:schemeClr val="accent1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4198916" numCol="1" spcCol="1270" anchor="t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With programmed I/O there is a close correspondence between the I/O-related instructions that the processor fetches from memory and the I/O commands that the processor issues to an I/O module to execute the instructions</a:t>
          </a:r>
          <a:endParaRPr lang="en-US" sz="17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34690" y="134690"/>
        <a:ext cx="8265020" cy="5140820"/>
      </dsp:txXfrm>
    </dsp:sp>
    <dsp:sp modelId="{D9E0821F-18B7-3648-A412-574102ADFAC5}">
      <dsp:nvSpPr>
        <dsp:cNvPr id="0" name=""/>
        <dsp:cNvSpPr/>
      </dsp:nvSpPr>
      <dsp:spPr>
        <a:xfrm>
          <a:off x="213360" y="1352550"/>
          <a:ext cx="1280160" cy="3787140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effectLst/>
            </a:rPr>
            <a:t>The form of the instruction depends on the way in which external devices are addressed</a:t>
          </a:r>
          <a:endParaRPr lang="en-US" sz="1600" kern="1200" dirty="0">
            <a:effectLst/>
          </a:endParaRPr>
        </a:p>
      </dsp:txBody>
      <dsp:txXfrm>
        <a:off x="252729" y="1391919"/>
        <a:ext cx="1201422" cy="3708402"/>
      </dsp:txXfrm>
    </dsp:sp>
    <dsp:sp modelId="{E160426F-36A1-D34E-90B9-159EBE5C1F14}">
      <dsp:nvSpPr>
        <dsp:cNvPr id="0" name=""/>
        <dsp:cNvSpPr/>
      </dsp:nvSpPr>
      <dsp:spPr>
        <a:xfrm>
          <a:off x="1706880" y="1352550"/>
          <a:ext cx="6614160" cy="3787140"/>
        </a:xfrm>
        <a:prstGeom prst="roundRect">
          <a:avLst>
            <a:gd name="adj" fmla="val 10500"/>
          </a:avLst>
        </a:prstGeom>
        <a:solidFill>
          <a:schemeClr val="accent4"/>
        </a:solidFill>
        <a:ln>
          <a:solidFill>
            <a:schemeClr val="accent4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2404834" numCol="1" spcCol="1270" anchor="t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Each I/O device connected through I/O modules is given a unique identifier or address</a:t>
          </a:r>
          <a:endParaRPr lang="en-US" sz="17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823348" y="1469018"/>
        <a:ext cx="6381224" cy="3554204"/>
      </dsp:txXfrm>
    </dsp:sp>
    <dsp:sp modelId="{888F03EE-EA62-0A44-BCD7-2C960EBED35A}">
      <dsp:nvSpPr>
        <dsp:cNvPr id="0" name=""/>
        <dsp:cNvSpPr/>
      </dsp:nvSpPr>
      <dsp:spPr>
        <a:xfrm>
          <a:off x="2014557" y="2445620"/>
          <a:ext cx="1895459" cy="1042738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chemeClr val="tx1"/>
              </a:solidFill>
              <a:effectLst/>
            </a:rPr>
            <a:t>When the processor issues an I/O command, the command contains the address of the desired device</a:t>
          </a:r>
          <a:endParaRPr lang="en-US" sz="1200" kern="1200" dirty="0">
            <a:solidFill>
              <a:schemeClr val="tx1"/>
            </a:solidFill>
            <a:effectLst/>
          </a:endParaRPr>
        </a:p>
      </dsp:txBody>
      <dsp:txXfrm>
        <a:off x="2046625" y="2477688"/>
        <a:ext cx="1831323" cy="978602"/>
      </dsp:txXfrm>
    </dsp:sp>
    <dsp:sp modelId="{0ED11A57-7F16-7A46-98F1-9D827DB07889}">
      <dsp:nvSpPr>
        <dsp:cNvPr id="0" name=""/>
        <dsp:cNvSpPr/>
      </dsp:nvSpPr>
      <dsp:spPr>
        <a:xfrm>
          <a:off x="2052628" y="3724678"/>
          <a:ext cx="1895459" cy="1129907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chemeClr val="tx1"/>
              </a:solidFill>
              <a:effectLst/>
            </a:rPr>
            <a:t>Thus each I/O module must interpret the address lines to determine if the command is for itself</a:t>
          </a:r>
          <a:endParaRPr lang="en-US" sz="1200" kern="1200" dirty="0">
            <a:solidFill>
              <a:schemeClr val="tx1"/>
            </a:solidFill>
            <a:effectLst/>
          </a:endParaRPr>
        </a:p>
      </dsp:txBody>
      <dsp:txXfrm>
        <a:off x="2087377" y="3759427"/>
        <a:ext cx="1825961" cy="1060409"/>
      </dsp:txXfrm>
    </dsp:sp>
    <dsp:sp modelId="{36FFC2E4-7C6D-114C-8D2C-508E3EBD9206}">
      <dsp:nvSpPr>
        <dsp:cNvPr id="0" name=""/>
        <dsp:cNvSpPr/>
      </dsp:nvSpPr>
      <dsp:spPr>
        <a:xfrm>
          <a:off x="4139694" y="2428876"/>
          <a:ext cx="4056606" cy="2287908"/>
        </a:xfrm>
        <a:prstGeom prst="roundRect">
          <a:avLst>
            <a:gd name="adj" fmla="val 10500"/>
          </a:avLst>
        </a:prstGeom>
        <a:solidFill>
          <a:schemeClr val="accent3"/>
        </a:solidFill>
        <a:ln>
          <a:solidFill>
            <a:schemeClr val="accent3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1221503" numCol="1" spcCol="1270" anchor="t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Memory-mapped I/O</a:t>
          </a:r>
          <a:endParaRPr lang="en-US" sz="17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4210055" y="2499237"/>
        <a:ext cx="3915884" cy="2147186"/>
      </dsp:txXfrm>
    </dsp:sp>
    <dsp:sp modelId="{D9C69BC1-FB71-E346-ABC9-68531B4638A4}">
      <dsp:nvSpPr>
        <dsp:cNvPr id="0" name=""/>
        <dsp:cNvSpPr/>
      </dsp:nvSpPr>
      <dsp:spPr>
        <a:xfrm>
          <a:off x="4367584" y="3000381"/>
          <a:ext cx="1669681" cy="1473696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chemeClr val="tx1"/>
              </a:solidFill>
              <a:effectLst/>
            </a:rPr>
            <a:t>There is a single address space for memory locations and I/O devices</a:t>
          </a:r>
          <a:endParaRPr lang="en-US" sz="1400" kern="1200" dirty="0">
            <a:solidFill>
              <a:schemeClr val="tx1"/>
            </a:solidFill>
            <a:effectLst/>
          </a:endParaRPr>
        </a:p>
      </dsp:txBody>
      <dsp:txXfrm>
        <a:off x="4412905" y="3045702"/>
        <a:ext cx="1579039" cy="1383054"/>
      </dsp:txXfrm>
    </dsp:sp>
    <dsp:sp modelId="{CA82B6EE-48D1-BB4C-8112-D3045325C9A0}">
      <dsp:nvSpPr>
        <dsp:cNvPr id="0" name=""/>
        <dsp:cNvSpPr/>
      </dsp:nvSpPr>
      <dsp:spPr>
        <a:xfrm>
          <a:off x="6165282" y="3000381"/>
          <a:ext cx="1888145" cy="1473696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chemeClr val="tx1"/>
              </a:solidFill>
              <a:effectLst/>
            </a:rPr>
            <a:t>A single read line and a single write line are needed on the bus</a:t>
          </a:r>
          <a:endParaRPr lang="en-US" sz="1400" kern="1200" dirty="0">
            <a:solidFill>
              <a:schemeClr val="tx1"/>
            </a:solidFill>
            <a:effectLst/>
          </a:endParaRPr>
        </a:p>
      </dsp:txBody>
      <dsp:txXfrm>
        <a:off x="6210603" y="3045702"/>
        <a:ext cx="1797503" cy="138305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081643-A97E-8045-A04A-A5246EDD4742}">
      <dsp:nvSpPr>
        <dsp:cNvPr id="0" name=""/>
        <dsp:cNvSpPr/>
      </dsp:nvSpPr>
      <dsp:spPr>
        <a:xfrm>
          <a:off x="0" y="0"/>
          <a:ext cx="6766560" cy="1156716"/>
        </a:xfrm>
        <a:prstGeom prst="roundRect">
          <a:avLst>
            <a:gd name="adj" fmla="val 10000"/>
          </a:avLst>
        </a:prstGeom>
        <a:solidFill>
          <a:schemeClr val="accent4"/>
        </a:solidFill>
        <a:ln>
          <a:solidFill>
            <a:schemeClr val="tx2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The problem with </a:t>
          </a:r>
          <a:r>
            <a:rPr lang="en-US" sz="1700" b="1" kern="1200" dirty="0" smtClean="0">
              <a:solidFill>
                <a:schemeClr val="accent6">
                  <a:lumMod val="60000"/>
                  <a:lumOff val="40000"/>
                </a:schemeClr>
              </a:solidFill>
              <a:effectLst/>
            </a:rPr>
            <a:t>programmed I/O </a:t>
          </a:r>
          <a:r>
            <a:rPr lang="en-US" sz="17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is that the </a:t>
          </a:r>
          <a:r>
            <a:rPr lang="en-US" sz="1700" b="1" u="none" kern="1200" dirty="0" smtClean="0">
              <a:solidFill>
                <a:schemeClr val="accent6">
                  <a:lumMod val="60000"/>
                  <a:lumOff val="40000"/>
                </a:schemeClr>
              </a:solidFill>
              <a:effectLst/>
            </a:rPr>
            <a:t>processor has to wait </a:t>
          </a:r>
          <a:r>
            <a:rPr lang="en-US" sz="17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 long time for the I/O module to be ready for either reception or transmission of data</a:t>
          </a:r>
          <a:endParaRPr lang="en-US" sz="17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3879" y="33879"/>
        <a:ext cx="5420630" cy="1088958"/>
      </dsp:txXfrm>
    </dsp:sp>
    <dsp:sp modelId="{BC5FBAA2-0298-2246-8B0B-C48AEAF19927}">
      <dsp:nvSpPr>
        <dsp:cNvPr id="0" name=""/>
        <dsp:cNvSpPr/>
      </dsp:nvSpPr>
      <dsp:spPr>
        <a:xfrm>
          <a:off x="566699" y="1367028"/>
          <a:ext cx="6766560" cy="11567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solidFill>
            <a:schemeClr val="accent1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chemeClr val="accent6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An alternative</a:t>
          </a:r>
          <a:r>
            <a:rPr lang="en-US" sz="17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is for </a:t>
          </a:r>
          <a:r>
            <a:rPr lang="en-US" sz="1700" kern="1200" dirty="0" smtClean="0">
              <a:solidFill>
                <a:schemeClr val="accent6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the processor to issue an I/O command</a:t>
          </a:r>
          <a:r>
            <a:rPr lang="en-US" sz="17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to a module </a:t>
          </a:r>
          <a:r>
            <a:rPr lang="en-US" sz="1700" kern="1200" dirty="0" smtClean="0">
              <a:solidFill>
                <a:schemeClr val="accent6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and then go on </a:t>
          </a:r>
          <a:r>
            <a:rPr lang="en-US" sz="17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to do some other useful work</a:t>
          </a:r>
          <a:endParaRPr lang="en-US" sz="17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600578" y="1400907"/>
        <a:ext cx="5380237" cy="1088958"/>
      </dsp:txXfrm>
    </dsp:sp>
    <dsp:sp modelId="{9C39314B-7B16-FF42-8A93-06167E077AB1}">
      <dsp:nvSpPr>
        <dsp:cNvPr id="0" name=""/>
        <dsp:cNvSpPr/>
      </dsp:nvSpPr>
      <dsp:spPr>
        <a:xfrm>
          <a:off x="1124940" y="2734056"/>
          <a:ext cx="6766560" cy="1156716"/>
        </a:xfrm>
        <a:prstGeom prst="roundRect">
          <a:avLst>
            <a:gd name="adj" fmla="val 10000"/>
          </a:avLst>
        </a:prstGeom>
        <a:solidFill>
          <a:schemeClr val="accent3"/>
        </a:solidFill>
        <a:ln>
          <a:solidFill>
            <a:schemeClr val="accent1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The I/O module will then </a:t>
          </a:r>
          <a:r>
            <a:rPr lang="en-US" sz="1700" b="1" u="sng" kern="1200" dirty="0" smtClean="0">
              <a:solidFill>
                <a:schemeClr val="accent6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interrupt</a:t>
          </a:r>
          <a:r>
            <a:rPr lang="en-US" sz="17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the processor to request service </a:t>
          </a:r>
          <a:r>
            <a:rPr lang="en-US" sz="1700" b="1" u="sng" kern="1200" dirty="0" smtClean="0">
              <a:solidFill>
                <a:schemeClr val="accent6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when it is ready</a:t>
          </a:r>
          <a:r>
            <a:rPr lang="en-US" sz="1700" kern="1200" dirty="0" smtClean="0">
              <a:solidFill>
                <a:schemeClr val="accent6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  <a:r>
            <a:rPr lang="en-US" sz="17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to exchange data with the processor</a:t>
          </a:r>
          <a:endParaRPr lang="en-US" sz="17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158819" y="2767935"/>
        <a:ext cx="5388695" cy="1088958"/>
      </dsp:txXfrm>
    </dsp:sp>
    <dsp:sp modelId="{FF555A3E-B462-CE46-ADD7-0A2B96FC095F}">
      <dsp:nvSpPr>
        <dsp:cNvPr id="0" name=""/>
        <dsp:cNvSpPr/>
      </dsp:nvSpPr>
      <dsp:spPr>
        <a:xfrm>
          <a:off x="1691639" y="4101084"/>
          <a:ext cx="6766560" cy="11567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solidFill>
            <a:schemeClr val="accent1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The processor executes the data transfer and resumes its former processing</a:t>
          </a:r>
          <a:endParaRPr lang="en-US" sz="17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725518" y="4134963"/>
        <a:ext cx="5380237" cy="1088958"/>
      </dsp:txXfrm>
    </dsp:sp>
    <dsp:sp modelId="{17450B52-5D4C-0148-8E62-5277CDF3A5C7}">
      <dsp:nvSpPr>
        <dsp:cNvPr id="0" name=""/>
        <dsp:cNvSpPr/>
      </dsp:nvSpPr>
      <dsp:spPr>
        <a:xfrm>
          <a:off x="6014694" y="885939"/>
          <a:ext cx="751865" cy="751865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500" kern="1200" dirty="0"/>
        </a:p>
      </dsp:txBody>
      <dsp:txXfrm>
        <a:off x="6183864" y="885939"/>
        <a:ext cx="413525" cy="565778"/>
      </dsp:txXfrm>
    </dsp:sp>
    <dsp:sp modelId="{A1A835B4-ED2B-9747-9CA1-E778865DDC3A}">
      <dsp:nvSpPr>
        <dsp:cNvPr id="0" name=""/>
        <dsp:cNvSpPr/>
      </dsp:nvSpPr>
      <dsp:spPr>
        <a:xfrm>
          <a:off x="6581394" y="2252967"/>
          <a:ext cx="751865" cy="751865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500" kern="1200" dirty="0"/>
        </a:p>
      </dsp:txBody>
      <dsp:txXfrm>
        <a:off x="6750564" y="2252967"/>
        <a:ext cx="413525" cy="565778"/>
      </dsp:txXfrm>
    </dsp:sp>
    <dsp:sp modelId="{254B718B-E4CA-054E-A922-09189E21162A}">
      <dsp:nvSpPr>
        <dsp:cNvPr id="0" name=""/>
        <dsp:cNvSpPr/>
      </dsp:nvSpPr>
      <dsp:spPr>
        <a:xfrm>
          <a:off x="7139635" y="3619995"/>
          <a:ext cx="751865" cy="751865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500" kern="1200" dirty="0"/>
        </a:p>
      </dsp:txBody>
      <dsp:txXfrm>
        <a:off x="7308805" y="3619995"/>
        <a:ext cx="413525" cy="56577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9B3CF0-9CAE-B343-B232-5C2465E8FC3E}">
      <dsp:nvSpPr>
        <dsp:cNvPr id="0" name=""/>
        <dsp:cNvSpPr/>
      </dsp:nvSpPr>
      <dsp:spPr>
        <a:xfrm>
          <a:off x="0" y="0"/>
          <a:ext cx="4754563" cy="4754563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D7FB7A5-F696-9647-ABB9-D8A22B79B8A6}">
      <dsp:nvSpPr>
        <dsp:cNvPr id="0" name=""/>
        <dsp:cNvSpPr/>
      </dsp:nvSpPr>
      <dsp:spPr>
        <a:xfrm>
          <a:off x="2377281" y="0"/>
          <a:ext cx="5636418" cy="475456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Two design issues arise in implementing interrupt I/O:</a:t>
          </a:r>
          <a:endParaRPr lang="en-US" sz="3100" kern="1200" dirty="0"/>
        </a:p>
      </dsp:txBody>
      <dsp:txXfrm>
        <a:off x="2377281" y="0"/>
        <a:ext cx="2818209" cy="4754563"/>
      </dsp:txXfrm>
    </dsp:sp>
    <dsp:sp modelId="{AA9AB4DF-3535-8743-AE99-D8593EFA5EEC}">
      <dsp:nvSpPr>
        <dsp:cNvPr id="0" name=""/>
        <dsp:cNvSpPr/>
      </dsp:nvSpPr>
      <dsp:spPr>
        <a:xfrm>
          <a:off x="5195490" y="0"/>
          <a:ext cx="2818209" cy="4754563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ts val="2760"/>
            </a:spcAft>
            <a:buChar char="••"/>
          </a:pPr>
          <a:r>
            <a:rPr lang="en-US" sz="2200" kern="1200" dirty="0" smtClean="0"/>
            <a:t>Because there will be multiple I/O modules how does the processor determine which device issued the interrupt?</a:t>
          </a:r>
          <a:endParaRPr lang="en-US" sz="2200" kern="1200" dirty="0"/>
        </a:p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ts val="2760"/>
            </a:spcAft>
            <a:buChar char="••"/>
          </a:pPr>
          <a:r>
            <a:rPr lang="en-US" sz="2200" kern="1200" dirty="0" smtClean="0"/>
            <a:t>If multiple interrupts have occurred how does the processor decide which one to process?</a:t>
          </a:r>
          <a:endParaRPr lang="en-US" sz="2200" kern="1200" dirty="0"/>
        </a:p>
      </dsp:txBody>
      <dsp:txXfrm>
        <a:off x="5195490" y="0"/>
        <a:ext cx="2818209" cy="475456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DF43F4-1293-5E48-A798-95702836730C}">
      <dsp:nvSpPr>
        <dsp:cNvPr id="0" name=""/>
        <dsp:cNvSpPr/>
      </dsp:nvSpPr>
      <dsp:spPr>
        <a:xfrm rot="16200000">
          <a:off x="-872437" y="873359"/>
          <a:ext cx="4144963" cy="2398243"/>
        </a:xfrm>
        <a:prstGeom prst="flowChartManualOperati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0" rIns="114300" bIns="0" numCol="1" spcCol="1270" anchor="t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Data does not pass through and is not stored in DMA chip</a:t>
          </a:r>
          <a:endParaRPr lang="en-US" sz="18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solidFill>
                <a:schemeClr val="accent6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DMA only between I/O port and memory</a:t>
          </a:r>
          <a:endParaRPr lang="en-US" sz="1800" kern="1200" dirty="0">
            <a:solidFill>
              <a:schemeClr val="accent6">
                <a:lumMod val="60000"/>
                <a:lumOff val="40000"/>
              </a:schemeClr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b="1" u="sng" kern="12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Not</a:t>
          </a:r>
          <a:r>
            <a:rPr lang="en-US" sz="1800" kern="12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between two  I/O ports or two memory locations</a:t>
          </a:r>
          <a:endParaRPr lang="en-US" sz="1800" kern="1200" dirty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 rot="5400000">
        <a:off x="923" y="828992"/>
        <a:ext cx="2398243" cy="2486977"/>
      </dsp:txXfrm>
    </dsp:sp>
    <dsp:sp modelId="{6D0923C6-1336-6F4B-9F6C-8E245F0B16C9}">
      <dsp:nvSpPr>
        <dsp:cNvPr id="0" name=""/>
        <dsp:cNvSpPr/>
      </dsp:nvSpPr>
      <dsp:spPr>
        <a:xfrm rot="16200000">
          <a:off x="1705675" y="873359"/>
          <a:ext cx="4144963" cy="2398243"/>
        </a:xfrm>
        <a:prstGeom prst="flowChartManualOperation">
          <a:avLst/>
        </a:prstGeom>
        <a:solidFill>
          <a:schemeClr val="accent3"/>
        </a:soli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0" rIns="114300" bIns="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Can do memory to memory via register</a:t>
          </a:r>
          <a:endParaRPr lang="en-US" sz="1800" kern="1200" dirty="0">
            <a:solidFill>
              <a:srgbClr val="FFFF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 rot="5400000">
        <a:off x="2579035" y="828992"/>
        <a:ext cx="2398243" cy="2486977"/>
      </dsp:txXfrm>
    </dsp:sp>
    <dsp:sp modelId="{FF455D29-5FA7-7146-82AE-A75510D47359}">
      <dsp:nvSpPr>
        <dsp:cNvPr id="0" name=""/>
        <dsp:cNvSpPr/>
      </dsp:nvSpPr>
      <dsp:spPr>
        <a:xfrm rot="16200000">
          <a:off x="4283787" y="873359"/>
          <a:ext cx="4144963" cy="2398243"/>
        </a:xfrm>
        <a:prstGeom prst="flowChartManualOperation">
          <a:avLst/>
        </a:prstGeom>
        <a:solidFill>
          <a:schemeClr val="accent4"/>
        </a:soli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0" rIns="114300" bIns="0" numCol="1" spcCol="1270" anchor="t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8237 contains four DMA channels</a:t>
          </a:r>
          <a:endParaRPr lang="en-US" sz="18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Programmed independently</a:t>
          </a:r>
          <a:endParaRPr lang="en-US" sz="18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Any one active </a:t>
          </a:r>
          <a:endParaRPr lang="en-US" sz="18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Numbered 0, 1, 2, and 3</a:t>
          </a:r>
          <a:endParaRPr lang="en-US" sz="18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 rot="5400000">
        <a:off x="5157147" y="828992"/>
        <a:ext cx="2398243" cy="24869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target2">
  <dgm:title val=""/>
  <dgm:desc val=""/>
  <dgm:catLst>
    <dgm:cat type="relationship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chMax val="3"/>
      <dgm:chPref val="1"/>
      <dgm:dir/>
      <dgm:animLvl val="lvl"/>
      <dgm:resizeHandles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 ch" ptType="node node" st="1 1" cnt="1 0" func="cnt" op="gt" val="0">
            <dgm:choose name="Name5">
              <dgm:if name="Name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395"/>
                  <dgm:constr type="t" for="ch" forName="centerBox" refType="h" fact="0.5"/>
                  <dgm:constr type="w" for="ch" forName="centerBox" refType="w" fact="0.5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22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8">
            <dgm:choose name="Name9">
              <dgm:if name="Name1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26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if>
      <dgm:else name="Name12">
        <dgm:choose name="Name13">
          <dgm:if name="Name14" axis="ch ch" ptType="node node" st="1 1" cnt="1 0" func="cnt" op="gt" val="0">
            <dgm:choose name="Name15">
              <dgm:if name="Name1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18">
            <dgm:choose name="Name19">
              <dgm:if name="Name2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2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else>
    </dgm:choose>
    <dgm:ruleLst/>
    <dgm:choose name="Name22">
      <dgm:if name="Name23" axis="root ch" ptType="all node" st="1 1" cnt="0 0" func="cnt" op="gte" val="1">
        <dgm:layoutNode name="outerBox" styleLbl="node1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24">
            <dgm:if name="Name25" axis="root ch" ptType="all node" st="1 1" cnt="0 0" func="cnt" op="gt" val="1">
              <dgm:choose name="Name26">
                <dgm:if name="Name27" func="var" arg="dir" op="equ" val="norm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0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if>
                <dgm:else name="Name28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8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else>
              </dgm:choose>
            </dgm:if>
            <dgm:else name="Name29">
              <dgm:constrLst>
                <dgm:constr type="l" for="ch" forName="outerBoxParent"/>
                <dgm:constr type="t" for="ch" forName="outerBoxParent"/>
                <dgm:constr type="w" for="ch" forName="outerBoxParent" refType="w"/>
                <dgm:constr type="h" for="ch" forName="outerBoxParent" refType="h"/>
                <dgm:constr type="bMarg" for="ch" forName="outerBoxParent" refType="h" fact="1.75"/>
                <dgm:constr type="l" for="ch" forName="outerBoxChildren" refType="w" fact="0.025"/>
                <dgm:constr type="t" for="ch" forName="outerBoxChildren" refType="h" fact="0.45"/>
                <dgm:constr type="w" for="ch" forName="outerBoxChildren" refType="w" fact="0.95"/>
                <dgm:constr type="h" for="ch" forName="outerBoxChildren" refType="h" fact="0.45"/>
              </dgm:constrLst>
            </dgm:else>
          </dgm:choose>
          <dgm:ruleLst/>
          <dgm:layoutNode name="ou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085"/>
              </dgm:adjLst>
            </dgm:shape>
            <dgm:presOf axis="ch" ptType="node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outerBoxChildren">
            <dgm:choose name="Name30">
              <dgm:if name="Name31" axis="root ch" ptType="all node" st="1 1" cnt="0 0" func="cnt" op="gt" val="1">
                <dgm:alg type="lin">
                  <dgm:param type="linDir" val="fromT"/>
                  <dgm:param type="vertAlign" val="t"/>
                </dgm:alg>
              </dgm:if>
              <dgm:else name="Name32">
                <dgm:choose name="Name33">
                  <dgm:if name="Name34" func="var" arg="dir" op="equ" val="norm">
                    <dgm:alg type="lin">
                      <dgm:param type="horzAlign" val="l"/>
                    </dgm:alg>
                  </dgm:if>
                  <dgm:else name="Name35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oChild" refType="w"/>
              <dgm:constr type="h" for="ch" forName="oChild" refType="h"/>
            </dgm:constrLst>
            <dgm:ruleLst/>
            <dgm:forEach name="Name36" axis="ch ch" ptType="node node" st="1 1" cnt="1 0">
              <dgm:layoutNode name="o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37" axis="followSib" ptType="sibTrans" cnt="1">
                <dgm:layoutNode name="outer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38"/>
    </dgm:choose>
    <dgm:choose name="Name39">
      <dgm:if name="Name40" axis="root ch" ptType="all node" st="1 1" cnt="0 0" func="cnt" op="gte" val="2">
        <dgm:layoutNode name="middle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41">
            <dgm:if name="Name42" axis="root ch" ptType="all node" st="1 1" cnt="0 0" func="cnt" op="gt" val="2">
              <dgm:choose name="Name43">
                <dgm:if name="Name44" func="var" arg="dir" op="equ" val="norm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02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if>
                <dgm:else name="Name45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77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else>
              </dgm:choose>
            </dgm:if>
            <dgm:else name="Name46">
              <dgm:constrLst>
                <dgm:constr type="l" for="ch" forName="middleBoxParent"/>
                <dgm:constr type="t" for="ch" forName="middleBoxParent"/>
                <dgm:constr type="w" for="ch" forName="middleBoxParent" refType="w"/>
                <dgm:constr type="h" for="ch" forName="middleBoxParent" refType="h"/>
                <dgm:constr type="bMarg" for="ch" forName="middleBoxParent" refType="h" fact="1.8"/>
                <dgm:constr type="l" for="ch" forName="middleBoxChildren" refType="w" fact="0.025"/>
                <dgm:constr type="t" for="ch" forName="middleBoxChildren" refType="h" fact="0.45"/>
                <dgm:constr type="w" for="ch" forName="middleBoxChildren" refType="w" fact="0.95"/>
                <dgm:constr type="h" for="ch" forName="middleBoxChildren" refType="h" fact="0.45"/>
              </dgm:constrLst>
            </dgm:else>
          </dgm:choose>
          <dgm:ruleLst/>
          <dgm:layoutNode name="middle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2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middleBoxChildren">
            <dgm:choose name="Name47">
              <dgm:if name="Name48" axis="root ch" ptType="all node" st="1 1" cnt="0 0" func="cnt" op="gt" val="2">
                <dgm:alg type="lin">
                  <dgm:param type="linDir" val="fromT"/>
                  <dgm:param type="vertAlign" val="t"/>
                </dgm:alg>
              </dgm:if>
              <dgm:else name="Name49">
                <dgm:choose name="Name50">
                  <dgm:if name="Name51" func="var" arg="dir" op="equ" val="norm">
                    <dgm:alg type="lin">
                      <dgm:param type="horzAlign" val="l"/>
                    </dgm:alg>
                  </dgm:if>
                  <dgm:else name="Name52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mChild" refType="w"/>
              <dgm:constr type="h" for="ch" forName="mChild" refType="h"/>
            </dgm:constrLst>
            <dgm:ruleLst/>
            <dgm:forEach name="Name53" axis="ch ch" ptType="node node" st="2 1" cnt="1 0">
              <dgm:layoutNode name="m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54" axis="followSib" ptType="sibTrans" cnt="1">
                <dgm:layoutNode name="middle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55"/>
    </dgm:choose>
    <dgm:choose name="Name56">
      <dgm:if name="Name57" axis="root ch" ptType="all node" st="1 1" cnt="0 0" func="cnt" op="gte" val="3">
        <dgm:layoutNode name="center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58">
            <dgm:if name="Name59" axis="ch ch" ptType="node node" st="3 1" cnt="1 0" func="cnt" op="gt" val="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  <dgm:constr type="bMarg" for="ch" forName="centerBoxParent" refType="h" fact="1.6"/>
                <dgm:constr type="l" for="ch" forName="centerBoxChildren" refType="w" fact="0.025"/>
                <dgm:constr type="t" for="ch" forName="centerBoxChildren" refType="h" fact="0.45"/>
                <dgm:constr type="w" for="ch" forName="centerBoxChildren" refType="w" fact="0.95"/>
                <dgm:constr type="h" for="ch" forName="centerBoxChildren" refType="h" fact="0.45"/>
              </dgm:constrLst>
            </dgm:if>
            <dgm:else name="Name6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</dgm:constrLst>
            </dgm:else>
          </dgm:choose>
          <dgm:ruleLst/>
          <dgm:layoutNode name="cen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3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choose name="Name61">
            <dgm:if name="Name62" axis="ch ch" ptType="node node" st="3 1" cnt="1 0" func="cnt" op="gt" val="0">
              <dgm:layoutNode name="centerBoxChildren">
                <dgm:choose name="Name63">
                  <dgm:if name="Name64" func="var" arg="dir" op="equ" val="norm">
                    <dgm:alg type="lin">
                      <dgm:param type="horzAlign" val="l"/>
                    </dgm:alg>
                  </dgm:if>
                  <dgm:else name="Name65">
                    <dgm:alg type="lin">
                      <dgm:param type="linDir" val="fromR"/>
                      <dgm:param type="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cChild" refType="w"/>
                  <dgm:constr type="h" for="ch" forName="cChild" refType="h"/>
                </dgm:constrLst>
                <dgm:ruleLst/>
                <dgm:forEach name="Name66" axis="ch ch" ptType="node node" st="3 1" cnt="1 0">
                  <dgm:layoutNode name="cChild" styleLbl="fgAcc1">
                    <dgm:varLst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05"/>
                      </dgm:adjLst>
                    </dgm:shape>
                    <dgm:presOf axis="desOrSelf" ptType="node"/>
                    <dgm:constrLst>
                      <dgm:constr type="tMarg" refType="primFontSz" fact="0.3"/>
                      <dgm:constr type="bMarg" refType="primFontSz" fact="0.3"/>
                      <dgm:constr type="lMarg" refType="primFontSz" fact="0.3"/>
                      <dgm:constr type="rMarg" refType="primFontSz" fact="0.3"/>
                    </dgm:constrLst>
                    <dgm:ruleLst>
                      <dgm:rule type="primFontSz" val="5" fact="NaN" max="NaN"/>
                    </dgm:ruleLst>
                  </dgm:layoutNode>
                  <dgm:forEach name="Name67" axis="followSib" ptType="sibTrans" cnt="1">
                    <dgm:layoutNode name="centerSibTrans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userA"/>
                        <dgm:constr type="w" refType="userA" fact="0.015"/>
                        <dgm:constr type="h" refType="userA" fact="0.015"/>
                      </dgm:constrLst>
                      <dgm:ruleLst/>
                    </dgm:layoutNode>
                  </dgm:forEach>
                </dgm:forEach>
              </dgm:layoutNode>
            </dgm:if>
            <dgm:else name="Name68"/>
          </dgm:choose>
        </dgm:layoutNode>
      </dgm:if>
      <dgm:else name="Name69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dirty="0"/>
          </a:p>
        </p:txBody>
      </p:sp>
      <p:sp>
        <p:nvSpPr>
          <p:cNvPr id="686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8CCCA79-BE30-0B48-8BF4-C10904032E3C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dirty="0"/>
          </a:p>
        </p:txBody>
      </p:sp>
      <p:sp>
        <p:nvSpPr>
          <p:cNvPr id="675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75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75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675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F737347-1095-3242-A55B-1E86453C57DC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-110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C1486A-64A2-174A-9561-2035EFB54CD6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52226" name="Rectangle 2050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205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Created by William Stallings</a:t>
            </a:r>
          </a:p>
          <a:p>
            <a:endParaRPr lang="en-US" smtClean="0">
              <a:latin typeface="Times New Roman" pitchFamily="-110" charset="0"/>
            </a:endParaRPr>
          </a:p>
          <a:p>
            <a:r>
              <a:rPr lang="en-US" smtClean="0">
                <a:latin typeface="Times New Roman" pitchFamily="-110" charset="0"/>
              </a:rPr>
              <a:t>Adapted</a:t>
            </a:r>
            <a:r>
              <a:rPr kumimoji="1" lang="en-US" sz="1200" kern="1200" baseline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by Thân Văn Sử</a:t>
            </a:r>
          </a:p>
          <a:p>
            <a:endParaRPr kumimoji="1" lang="en-US" sz="1200" kern="1200" baseline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addition to the processor and a set of memory modules, the third key element</a:t>
            </a:r>
          </a:p>
          <a:p>
            <a:r>
              <a:rPr kumimoji="1" lang="en-US" sz="1200" kern="1200" baseline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a computer system is a set of I/O modules. Each module interfaces to the system</a:t>
            </a:r>
          </a:p>
          <a:p>
            <a:r>
              <a:rPr kumimoji="1" lang="en-US" sz="1200" kern="1200" baseline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bus or central switch and controls one or more peripheral devices. An I/O module</a:t>
            </a:r>
          </a:p>
          <a:p>
            <a:r>
              <a:rPr kumimoji="1" lang="en-US" sz="1200" kern="1200" baseline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 not simply a set of mechanical connectors that wire a device into the system bus.</a:t>
            </a:r>
          </a:p>
          <a:p>
            <a:r>
              <a:rPr kumimoji="1" lang="en-US" sz="1200" kern="1200" baseline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Rather, the I/O module contains logic for performing a communication function</a:t>
            </a:r>
          </a:p>
          <a:p>
            <a:r>
              <a:rPr kumimoji="1" lang="en-US" sz="1200" kern="1200" baseline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between the peripheral and the bus.</a:t>
            </a:r>
          </a:p>
          <a:p>
            <a:endParaRPr kumimoji="1" lang="en-US" sz="1200" kern="1200" baseline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reader may wonder why one does not connect peripherals directly to the</a:t>
            </a:r>
          </a:p>
          <a:p>
            <a:r>
              <a:rPr kumimoji="1" lang="en-US" sz="1200" kern="1200" baseline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system bus. The reasons are as follows:</a:t>
            </a:r>
          </a:p>
          <a:p>
            <a:endParaRPr kumimoji="1" lang="en-US" sz="1200" kern="1200" baseline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There are a wide variety of peripherals with various methods of operation. It</a:t>
            </a:r>
          </a:p>
          <a:p>
            <a:r>
              <a:rPr kumimoji="1" lang="en-US" sz="1200" kern="1200" baseline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would be impractical to incorporate the necessary logic within the processor</a:t>
            </a:r>
          </a:p>
          <a:p>
            <a:r>
              <a:rPr kumimoji="1" lang="en-US" sz="1200" kern="1200" baseline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control a range of devices.</a:t>
            </a:r>
          </a:p>
          <a:p>
            <a:endParaRPr kumimoji="1" lang="en-US" sz="1200" kern="1200" baseline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The data transfer rate of peripherals is often much slower than that of the</a:t>
            </a:r>
          </a:p>
          <a:p>
            <a:r>
              <a:rPr kumimoji="1" lang="en-US" sz="1200" kern="1200" baseline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memory or processor. Thus, it is impractical to use the high-speed system bus</a:t>
            </a:r>
          </a:p>
          <a:p>
            <a:r>
              <a:rPr kumimoji="1" lang="en-US" sz="1200" kern="1200" baseline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communicate directly with a peripheral.</a:t>
            </a:r>
          </a:p>
          <a:p>
            <a:endParaRPr kumimoji="1" lang="en-US" sz="1200" kern="1200" baseline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On the other hand, the data transfer rate of some peripherals is faster than</a:t>
            </a:r>
          </a:p>
          <a:p>
            <a:r>
              <a:rPr kumimoji="1" lang="en-US" sz="1200" kern="1200" baseline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that of the memory or processor. Again, the mismatch would lead to inefficiencies</a:t>
            </a:r>
          </a:p>
          <a:p>
            <a:r>
              <a:rPr kumimoji="1" lang="en-US" sz="1200" kern="1200" baseline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if not managed properly.</a:t>
            </a:r>
          </a:p>
          <a:p>
            <a:endParaRPr kumimoji="1" lang="en-US" sz="1200" kern="1200" baseline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Peripherals often use different data formats and word lengths than the</a:t>
            </a:r>
          </a:p>
          <a:p>
            <a:r>
              <a:rPr kumimoji="1" lang="en-US" sz="1200" kern="1200" baseline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computer to which they are attached.</a:t>
            </a:r>
            <a:endParaRPr lang="en-US" smtClean="0"/>
          </a:p>
          <a:p>
            <a:endParaRPr lang="en-GB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38D75D-7327-B04F-93E7-1E0EB331DD1C}" type="slidenum">
              <a:rPr lang="en-US"/>
              <a:pPr/>
              <a:t>12</a:t>
            </a:fld>
            <a:endParaRPr lang="en-US" dirty="0"/>
          </a:p>
        </p:txBody>
      </p:sp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execute an I/O-related instruction, the processor issues an address, specifying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particular I/O module and external device, and an I/O command. There are four types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I/O commands that an I/O module may receive when it is addressed by a processor: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Control: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Used to activate a peripheral and tell it what to do. For example, a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magnetic-tape unit may be instructed to rewind or to move forward one record.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These commands are tailored to the particular type of peripheral device.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Test: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Used to test various status conditions associated with an I/O module and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its peripherals. The processor will want to know that the peripheral of interest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 powered on and available for use. It will also want to know if the most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recent I/O operation is completed and if any errors occurred.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Read: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Causes the I/O module to obtain an item of data from the peripheral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place it in an internal buffer (depicted as a data register in Figure 7.3).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processor can then obtain the data item by requesting that the I/O module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place it on the data bus.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Write: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Causes the I/O module to take an item of data (byte or word) from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data bus and subsequently transmit that data item to the peripheral.</a:t>
            </a:r>
            <a:endParaRPr lang="en-GB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Figure 7.4a gives an example of the use of programmed I/O to read in a block of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data from a peripheral device (e.g., a record from tape) into memory. Data are read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one word (e.g., 16 bits) at a time. For each word that is read in, the processor must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remain in a status-checking cycle until it determines that the word is available in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I/O module’s data register. This flowchart highlights the main disadvantage of this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technique: it is a time-consuming process that keeps the processor busy needlessly.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37347-1095-3242-A55B-1E86453C57DC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02D0AD6-49AD-4E47-9E2B-D98388F7CF11}" type="slidenum">
              <a:rPr lang="en-US"/>
              <a:pPr/>
              <a:t>14</a:t>
            </a:fld>
            <a:endParaRPr lang="en-US" dirty="0"/>
          </a:p>
        </p:txBody>
      </p:sp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With programmed I/O, there is a close correspondence between the I/O-related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instructions that the processor fetches from memory and the I/O commands that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processor issues to an I/O module to execute the instructions. That is, the instructions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are easily mapped into I/O commands, and there is often a simple one-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to-one relationship. The form of the instruction depends on the way in which external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devices are addressed.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Typically, there will be many I/O devices connected through I/O modules to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system. Each device is given a unique identifier or address. When the processor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issues an I/O command, the command contains the address of the desired device.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Thus, each I/O module must interpret the address lines to determine if the command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 for itself.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When the processor, main memory, and I/O share a common bus, two modes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addressing are possible: memory mapped and isolated. With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memory-mapped</a:t>
            </a:r>
          </a:p>
          <a:p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I/O,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there is a single address space for memory locations and I/O devices. The processor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treats the status and data registers of I/O modules as memory locations and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uses the same machine instructions to access both memory and I/O devices. So, for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example, with 10 address lines, a combined total of 2</a:t>
            </a:r>
            <a:r>
              <a:rPr kumimoji="1" lang="en-US" sz="1200" kern="1200" baseline="3000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10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= 1024 memory locations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I/O addresses can be supported, in any combination.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With memory-mapped I/O, a single read line and a single write line are needed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on the bus. Alternatively, the bus may be equipped with memory read and write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plus input and output command lines. Now, the command line specifies whether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address refers to a memory location or an I/O device. The full range of addresses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may be available for both. Again, with 10 address lines, the system may now support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both 1024 memory locations and 1024 I/O addresses. Because the address space for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I/O is isolated from that for memory, this is referred to as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isolated I/O.</a:t>
            </a:r>
            <a:endParaRPr lang="en-GB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1A73489-D834-8A4D-8052-7D9DCFD5E53A}" type="slidenum">
              <a:rPr lang="en-US"/>
              <a:pPr/>
              <a:t>15</a:t>
            </a:fld>
            <a:endParaRPr lang="en-US" dirty="0"/>
          </a:p>
        </p:txBody>
      </p:sp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I/O mapping summary.</a:t>
            </a:r>
            <a:endParaRPr lang="en-GB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Figure 7.5 contrasts these two programmed I/O techniques. Figure 7.5a shows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how the interface for a simple input device such as a terminal keyboard might appear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a programmer using memory-mapped I/O. Assume a 10-bit address, with a 512-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bit memory (locations 0–511) and up to 512 I/O addresses (locations 512–1023).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Two addresses are dedicated to keyboard input from a particular terminal. Address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516 refers to the data register and address 517 refers to the status register, which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also functions as a control register for receiving processor commands. The program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shown will read 1 byte of data from the keyboard into an accumulator register in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processor. Note that the processor loops until the data byte is available.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With isolated I/O (Figure 7.5b), the I/O ports are accessible only by special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I/O commands, which activate the I/O command lines on the bus.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For most types of processors, there is a relatively large set of different instructions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for referencing memory. If isolated I/O is used, there are only a few I/O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instructions. Thus, an advantage of memory-mapped I/O is that this large repertoire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instructions can be used, allowing more efficient programming. A disadvantage is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that valuable memory address space is used up. Both memory-mapped and isolated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I/O are in common use.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37347-1095-3242-A55B-1E86453C57DC}" type="slidenum">
              <a:rPr lang="en-US" smtClean="0"/>
              <a:pPr/>
              <a:t>16</a:t>
            </a:fld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CB0D66-6AC4-F742-837C-C09FF8260456}" type="slidenum">
              <a:rPr lang="en-US"/>
              <a:pPr/>
              <a:t>17</a:t>
            </a:fld>
            <a:endParaRPr lang="en-US" dirty="0"/>
          </a:p>
        </p:txBody>
      </p:sp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problem with programmed I/O is that the processor has to wait a long time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for the I/O module of concern to be ready for either reception or transmission of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data. The processor, while waiting, must repeatedly interrogate the status of the I/O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module. As a result, the level of the performance of the entire system is severely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degraded.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 alternative is for the processor to issue an I/O command to a module and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then go on to do some other useful work. The I/O module will then interrupt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processor to request service when it is ready to exchange data with the processor.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processor then executes the data transfer, as before, and then resumes its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former processing.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Let us consider how this works, first from the point of view of the I/O module.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For input, the I/O module receives a READ command from the processor. The I/O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module then proceeds to read data in from an associated peripheral. Once the data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are in the module’s data register, the module signals an interrupt to the processor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over a control line. The module then waits until its data are requested by the processor.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When the request is made, the module places its data on the data bus and is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then ready for another I/O operation.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From the processor’s point of view, the action for input is as follows. The processor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issues a READ command. It then goes off and does something else (e.g.,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processor may be working on several different programs at the same time). At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end of each instruction cycle, the processor checks for interrupts (Figure 3.9). When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interrupt from the I/O module occurs, the processor saves the context (e.g., program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counter and processor registers) of the current program and processes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interrupt. In this case, the processor reads the word of data from the I/O module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stores it in memory. It then restores the context of the program it was working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on (or some other program) and resumes execution.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Figure 7.4b shows the use of interrupt I/O for reading in a block of data.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Compare this with Figure 7.4a. Interrupt I/O is more efficient than programmed I/O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because it eliminates needless waiting. However, interrupt I/O still consumes a lot of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processor time, because every word of data that goes from memory to I/O module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or from I/O module to memory must pass through the processor.</a:t>
            </a:r>
            <a:endParaRPr lang="en-GB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08ACB6-82AD-DE48-B171-E8848463F4FC}" type="slidenum">
              <a:rPr lang="en-US"/>
              <a:pPr/>
              <a:t>18</a:t>
            </a:fld>
            <a:endParaRPr lang="en-US" dirty="0"/>
          </a:p>
        </p:txBody>
      </p:sp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Let us consider the role of the processor in interrupt-driven I/O in more detail.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occurrence of an interrupt triggers a number of events, both in the processor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hardware and in software. Figure 7.6 shows a typical sequence. When an I/O device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completes an I/O operation, the following sequence of hardware events occurs:</a:t>
            </a:r>
          </a:p>
          <a:p>
            <a:endParaRPr kumimoji="1" lang="en-US" sz="1200" b="1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1. The device issues an interrupt signal to the processor.</a:t>
            </a:r>
          </a:p>
          <a:p>
            <a:endParaRPr kumimoji="1" lang="en-US" sz="1200" b="1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2. The processor finishes execution of the current instruction before responding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the interrupt, as indicated in Figure 3.9.</a:t>
            </a:r>
          </a:p>
          <a:p>
            <a:endParaRPr kumimoji="1" lang="en-US" sz="1200" b="1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3. The processor tests for an interrupt, determines that there is one, and sends an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acknowledgment signal to the device that issued the interrupt. The acknowledgment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allows the device to remove its interrupt signal.</a:t>
            </a:r>
          </a:p>
          <a:p>
            <a:endParaRPr kumimoji="1" lang="en-US" sz="1200" b="1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4. The processor now needs to prepare to transfer control to the interrupt routine.</a:t>
            </a:r>
          </a:p>
          <a:p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begin, it needs to save information needed to resume the current program at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point of interrupt. The minimum information required is (a) the status of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processor, which is contained in a register called the program status word (PSW),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(b) the location of the next instruction to be executed, which is contained in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program counter. These can be pushed onto the system control stack.</a:t>
            </a:r>
          </a:p>
          <a:p>
            <a:endParaRPr kumimoji="1" lang="en-US" sz="1200" b="1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5. The processor now loads the program counter with the entry location of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interrupt-handling program that will respond to this interrupt. Depending on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computer architecture and operating system design, there may be a single</a:t>
            </a:r>
            <a:endParaRPr lang="en-GB" dirty="0" smtClean="0"/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program; one program for each type of interrupt; or one program for each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device and each type of interrupt. If there is more than one interrupt-handling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routine, the processor must determine which one to invoke. This information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may have been included in the original interrupt signal, or the processor may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have to issue a request to the device that issued the interrupt to get a response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that contains the needed information.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Once the program counter has been loaded, the processor proceeds to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next instruction cycle, which begins with an instruction fetch. Because the instruction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fetch is determined by the contents of the program counter, the result is that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control is transferred to the interrupt-handler program. The execution of this program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results in the following operations:</a:t>
            </a:r>
          </a:p>
          <a:p>
            <a:endParaRPr kumimoji="1" lang="en-US" sz="1200" b="1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6. At this point, the program counter and PSW relating to the interrupted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program have been saved on the system stack. However, there is other information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that is considered part of the “state” of the executing program. In particular,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contents of the processor registers need to be saved, because these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registers may be used by the interrupt handler. So, all of these values, plus any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other state information, need to be saved. Typically, the interrupt handler will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begin by saving the contents of all registers on the stack. Figure 7.7a shows a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simple example. In this case, a user program is interrupted after the instruction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at location 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N. The contents of all of the registers plus the address of the next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instruction (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 + 1) are pushed onto the stack. The stack pointer is updated to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point to the new top of stack, and the program counter is updated to point to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beginning of the interrupt service routine.</a:t>
            </a:r>
          </a:p>
          <a:p>
            <a:endParaRPr kumimoji="1" lang="en-US" sz="1200" b="1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7. The interrupt handler next processes the interrupt. This includes an examination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status information relating to the I/O operation or other event that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caused an interrupt. It may also involve sending additional commands or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acknowledgments to the I/O device.</a:t>
            </a:r>
          </a:p>
          <a:p>
            <a:endParaRPr kumimoji="1" lang="en-US" sz="1200" b="1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8. When interrupt processing is complete, the saved register values are retrieved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from the stack and restored to the registers (e.g., see Figure 7.7b).</a:t>
            </a:r>
          </a:p>
          <a:p>
            <a:endParaRPr kumimoji="1" lang="en-US" sz="1200" b="1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9. The final act is to restore the PSW and program counter values from the stack.</a:t>
            </a:r>
          </a:p>
          <a:p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As a result, the next instruction to be executed will be from the previously</a:t>
            </a:r>
          </a:p>
          <a:p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interrupted program.</a:t>
            </a:r>
          </a:p>
          <a:p>
            <a:endParaRPr kumimoji="1" lang="en-US" sz="1200" b="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Note that it is important to save all the state information about the interrupted</a:t>
            </a:r>
          </a:p>
          <a:p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program for later resumption. This is because the interrupt is not a routine called</a:t>
            </a:r>
          </a:p>
          <a:p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from the program. Rather, the interrupt can occur at any time and therefore at any</a:t>
            </a:r>
          </a:p>
          <a:p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point in the execution of a user program. Its occurrence is unpredictable. Indeed, as</a:t>
            </a:r>
          </a:p>
          <a:p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we will see in the next chapter, the two programs may not have anything in common</a:t>
            </a:r>
          </a:p>
          <a:p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may belong to two different users.</a:t>
            </a:r>
            <a:endParaRPr lang="en-GB" b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37347-1095-3242-A55B-1E86453C57DC}" type="slidenum">
              <a:rPr lang="en-US" smtClean="0"/>
              <a:pPr/>
              <a:t>19</a:t>
            </a:fld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20D7DF6-9270-F943-8D47-6CB15AE61AEE}" type="slidenum">
              <a:rPr lang="en-US"/>
              <a:pPr/>
              <a:t>20</a:t>
            </a:fld>
            <a:endParaRPr lang="en-US" dirty="0"/>
          </a:p>
        </p:txBody>
      </p:sp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Two design issues arise in implementing interrupt I/O. First, because there will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almost invariably be multiple I/O modules, how does the processor determine which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device issued the interrupt? And second, if multiple interrupts have occurred, how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does the processor decide which one to process?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2D111EC-A35E-1049-8F7D-8F155740D35A}" type="slidenum">
              <a:rPr lang="en-US"/>
              <a:pPr/>
              <a:t>21</a:t>
            </a:fld>
            <a:endParaRPr lang="en-US" dirty="0"/>
          </a:p>
        </p:txBody>
      </p:sp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Let us consider device identification first. Four general categories of techniques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are in common use: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Multiple interrupt lines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Software poll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Daisy chain (hardware poll, vectored)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Bus arbitration (vectored)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most straightforward approach to the problem is to provide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multiple interrupt</a:t>
            </a:r>
          </a:p>
          <a:p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lines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between the processor and the I/O modules. However, it is impractical to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dedicate more than a few bus lines or processor pins to interrupt lines. Consequently,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even if multiple lines are used, it is likely that each line will have multiple I/O modules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attached to it. Thus, one of the other three techniques must be used on each line.</a:t>
            </a:r>
            <a:endParaRPr lang="en-GB" dirty="0" smtClean="0"/>
          </a:p>
          <a:p>
            <a:endParaRPr lang="en-GB" dirty="0" smtClean="0"/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One alternative is the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software poll.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When the processor detects an interrupt,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it branches to an interrupt-service routine whose job it is to poll each I/O module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determine which module caused the interrupt. The poll could be in the form of a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separate command line (e.g., TESTI/O). In this case, the processor raises TESTI/O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places the address of a particular I/O module on the address lines. The I/O module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responds positively if it sets the interrupt. Alternatively, each I/O module could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contain an addressable status register. The processor then reads the status register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each I/O module to identify the interrupting module. Once the correct module is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identified, the processor branches to a device-service routine specific to that device.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disadvantage of the software poll is that it is time consuming. A more efficient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technique is to use a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daisy chain,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which provides, in effect, a hardware poll. An example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a daisy-chain configuration is shown in Figure 3.30. For interrupts, all I/O modules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share a common interrupt request line. The interrupt acknowledge line is daisy chained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through the modules. When the processor senses an interrupt, it sends out an interrupt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acknowledge. This signal propagates through a series of I/O modules until it gets to a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requesting module. The requesting module typically responds by placing a word on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data lines. This word is referred to as a 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vector </a:t>
            </a:r>
            <a:r>
              <a:rPr kumimoji="1" lang="en-US" sz="1200" i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is either the address of the I/O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module or some other unique identifier. In either case, the processor uses the vector as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pointer to the appropriate device-service routine. This avoids the need to execute a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general interrupt-service routine first. This technique is called a 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vectored interrupt.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There is another technique that makes use of vectored interrupts, and that is</a:t>
            </a:r>
          </a:p>
          <a:p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bus arbitration.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With bus arbitration, an I/O module must first gain control of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bus before it can raise the interrupt request line. Thus, only one module can raise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line at a time. When the processor detects the interrupt, it responds on the interrupt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acknowledge line. The requesting module then places its vector on the data lines.</a:t>
            </a:r>
            <a:endParaRPr lang="en-GB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37347-1095-3242-A55B-1E86453C57DC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21625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5660AE-C0A1-984F-A35F-82E762515FC9}" type="slidenum">
              <a:rPr lang="en-US"/>
              <a:pPr/>
              <a:t>22</a:t>
            </a:fld>
            <a:endParaRPr lang="en-US" dirty="0"/>
          </a:p>
        </p:txBody>
      </p:sp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Intel 80386 provides a single Interrupt Request (INTR) and a single Interrupt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Acknowledge (INTA) line. To allow the 80386 to handle a variety of devices and priority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structures, it is usually configured with an external interrupt arbiter, the 82C59A.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External devices are connected to the 82C59A, which in turn connects to the 80386.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Figure 7.8 shows the use of the 82C59A to connect multiple I/O modules for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80386. A single 82C59A can handle up to eight modules. If control for more than eight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modules is required, a cascade arrangement can be used to handle up to 64 modules.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82C59A’s sole responsibility is the management of interrupts. It accepts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interrupt requests from attached modules, determines which interrupt has the highest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priority, and then signals the processor by raising the INTR line. The processor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acknowledges via the INTA line. This prompts the 82C59A to place the appropriate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vector information on the data bus. The processor can then proceed to process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interrupt and to communicate directly with the I/O module to read or write data.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82C59A is programmable. The 80386 determines the priority scheme to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be used by setting a control word in the 82C59A. The following interrupt modes are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possible: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Fully nested: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interrupt requests are ordered in priority from 0 (IR0)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through 7 (IR7).</a:t>
            </a:r>
            <a:endParaRPr kumimoji="1" lang="en-GB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endParaRPr kumimoji="1" lang="en-GB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Rotating: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some applications a number of interrupting devices are of equal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priority. In this mode a device, after being serviced, receives the lowest priority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the group.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Special mask: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This allows the processor to inhibit interrupts from certain devices.</a:t>
            </a:r>
            <a:endParaRPr lang="en-GB" b="0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As an example of an I/O module used for programmed I/O and interrupt-driven I/O,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we consider the Intel 82C55A Programmable Peripheral Interface. The 82C55A is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single-chip, general-purpose I/O module designed for use with the Intel 80386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processor. Figure 7.9 shows a general block diagram plus the pin assignment for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40-pin package in which it is housed.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right side of the block diagram is the external interface of the 82C55A.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24 I/O lines are programmable by the 80386 by means of the control register.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80386 can set the value of the control register to specify a variety of operating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modes and configurations. The 24 lines are divided into three 8-bit groups (A, B, C).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Each group can function as an 8-bit I/O port. In addition, group C is subdivided into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4-bit groups (C</a:t>
            </a:r>
            <a:r>
              <a:rPr kumimoji="1" lang="en-US" sz="1200" kern="1200" baseline="-2500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and C</a:t>
            </a:r>
            <a:r>
              <a:rPr kumimoji="1" lang="en-US" sz="1200" kern="1200" baseline="-2500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), which may be used in conjunction with the A and B I/O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ports. Configured in this manner, group C lines carry control and status signals.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left side of the block diagram is the internal interface to the 80386 bus. It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includes an 8-bit bidirectional data bus (D0 through D7), used to transfer data to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from the I/O ports and to transfer control information to the control register.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two address lines specify one of the three I/O ports or the control register.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transfer takes place when the CHIP SELECT line is enabled together with either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READ or WRITE line. The RESET line is used to initialize the module.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control register is loaded by the processor to control the mode of operation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to define signals, if any. In Mode 0 operation, the three groups of eight external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lines function as three 8-bit I/O ports. Each port can be designated as input or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output. Otherwise, groups A and B function as I/O ports, and the lines of group C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serve as control lines for A and B. The control signals serve two principal purposes: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“handshaking” and interrupt request. Handshaking is a simple timing mechanism.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One control line is used by the sender as a DATA READY line, to indicate when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data are present on the I/O data lines. Another line is used by the receiver as an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ACKNOWLEDGE, indicating that the data have been read and the data lines may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be cleared. Another line may be designated as an INTERRUPT REQUEST line and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tied back to the system bus.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37347-1095-3242-A55B-1E86453C57DC}" type="slidenum">
              <a:rPr lang="en-US" smtClean="0"/>
              <a:pPr/>
              <a:t>23</a:t>
            </a:fld>
            <a:endParaRPr 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Because the 82C55A is programmable via the control register, it can be used to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control a variety of simple peripheral devices. Figure 7.10 illustrates its use to control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keyboard/display terminal. The keyboard provides 8 bits of input. Two of these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bits, SHIFT and CONTROL, have special meaning to the keyboard-handling program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executing in the processor. However, this interpretation is transparent to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82C55A, which simply accepts the 8 bits of data and presents them on the system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data bus. Two handshaking control lines are provided for use with the keyboard.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display is also linked by an 8-bit data port. Again, two of the bits have special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meanings that are transparent to the 82C55A. In addition to two handshaking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lines, two lines provide additional control functions.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37347-1095-3242-A55B-1E86453C57DC}" type="slidenum">
              <a:rPr lang="en-US" smtClean="0"/>
              <a:pPr/>
              <a:t>24</a:t>
            </a:fld>
            <a:endParaRPr 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9E1119-6A00-7F43-BC2C-498C18B42F28}" type="slidenum">
              <a:rPr lang="en-US"/>
              <a:pPr/>
              <a:t>25</a:t>
            </a:fld>
            <a:endParaRPr lang="en-US" dirty="0"/>
          </a:p>
        </p:txBody>
      </p:sp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Interrupt-driven I/O, though more efficient than simple programmed I/O, still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requires the active intervention of the processor to transfer data between memory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an I/O module, and any data transfer must traverse a path through the processor.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Thus, both these forms of I/O suffer from two inherent drawbacks:</a:t>
            </a:r>
          </a:p>
          <a:p>
            <a:endParaRPr kumimoji="1" lang="en-US" sz="1200" b="1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1. The I/O transfer rate is limited by the speed with which the processor can test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service a device.</a:t>
            </a:r>
          </a:p>
          <a:p>
            <a:endParaRPr kumimoji="1" lang="en-US" sz="1200" b="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2. The processor is tied up in managing an I/O transfer; a number of instructions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must be executed for each I/O transfer (e.g., Figure 7.5).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There is somewhat of a trade-off between these two drawbacks. Consider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transfer of a block of data. Using simple programmed I/O, the processor is dedicated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the task of I/O and can move data at a rather high rate, at the cost of doing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nothing else. Interrupt I/O frees up the processor to some extent at the expense of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I/O transfer rate. Nevertheless, both methods have an adverse impact on both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processor activity and I/O transfer rate.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When large volumes of data are to be moved, a more efficient technique is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required: direct memory access (DMA).</a:t>
            </a:r>
            <a:endParaRPr lang="en-GB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DMA involves an additional module on the system bus. The DMA module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(Figure 7.11) is capable of mimicking the processor and, indeed, of taking over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control of the system from the processor. It needs to do this to transfer data to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from memory over the system bus. For this purpose, the DMA module must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use the bus only when the processor does not need it, or it must force the processor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suspend operation temporarily. The latter technique is more common and is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referred to as 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cycle stealing, </a:t>
            </a:r>
            <a:r>
              <a:rPr kumimoji="1" lang="en-US" sz="1200" i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because the DMA module in effect steals a bus cycle.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When the processor wishes to read or write a block of data, it issues a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command to the DMA module, by sending to the DMA module the following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information: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Whether a read or write is requested, using the read or write control line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between the processor and the DMA module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The address of the I/O device involved, communicated on the data lines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pPr algn="l" rtl="0" eaLnBrk="0" fontAlgn="base" hangingPunct="0">
              <a:spcBef>
                <a:spcPct val="30000"/>
              </a:spcBef>
              <a:spcAft>
                <a:spcPct val="0"/>
              </a:spcAft>
              <a:buFont typeface="Arial"/>
              <a:buChar char="•"/>
            </a:pP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starting location in memory to read from or write to, communicated on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data lines and stored by the DMA module in its address register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The number of words to be read or written, again communicated via the data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lines and stored in the data count register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processor then continues with other work. It has delegated this I/O operation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the DMA module. The DMA module transfers the entire block of data, one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word at a time, directly to or from memory, without going through the processor.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When the transfer is complete, the DMA module sends an interrupt signal to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processor. Thus, the processor is involved only at the beginning and end of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transfer (Figure 7.4c).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37347-1095-3242-A55B-1E86453C57DC}" type="slidenum">
              <a:rPr lang="en-US" smtClean="0"/>
              <a:pPr/>
              <a:t>26</a:t>
            </a:fld>
            <a:endParaRPr 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BDBA6A-22A5-9942-8267-909B6723AC8A}" type="slidenum">
              <a:rPr lang="en-US"/>
              <a:pPr/>
              <a:t>27</a:t>
            </a:fld>
            <a:endParaRPr lang="en-US" dirty="0"/>
          </a:p>
        </p:txBody>
      </p:sp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D709E80-2055-9541-A849-BA0D63923471}" type="slidenum">
              <a:rPr lang="en-US"/>
              <a:pPr/>
              <a:t>28</a:t>
            </a:fld>
            <a:endParaRPr lang="en-US" dirty="0"/>
          </a:p>
        </p:txBody>
      </p:sp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DMA mechanism can be configured in a variety of ways. Some possibilities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are shown in Figure 7.13. In the first example, all modules share the same system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bus. The DMA module, acting as a surrogate processor, uses programmed I/O to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exchange data between memory and an I/O module through the DMA module. This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configuration, while it may be inexpensive, is clearly inefficient. As with processor controlled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programmed I/O, each transfer of a word consumes two bus cycles.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number of required bus cycles can be cut substantially by integrating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DMA and I/O functions. As Figure 7.13b indicates, this means that there is a path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between the DMA module and one or more I/O modules that does not include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system bus. The DMA logic may actually be a part of an I/O module, or it may be a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separate module that controls one or more I/O modules. This concept can be taken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one step further by connecting I/O modules to the DMA module using an I/O bus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(Figure 7.13c). This reduces the number of I/O interfaces in the DMA module to one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provides for an easily expandable configuration. In both of these cases (Figures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7.13b and c), the system bus that the DMA module shares with the processor and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memory is used by the DMA module only to exchange data with memory.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exchange of data between the DMA and I/O modules takes place off the system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bus.</a:t>
            </a:r>
            <a:endParaRPr lang="en-GB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Intel 8237A DMA controller interfaces to the 80 x 86 family of processors and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DRAM memory to provide a DMA capability. Figure 7.14 indicates the location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the DMA module. When the DMA module needs to use the system buses (data,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address, and control) to transfer data, it sends a signal called HOLD to the processor.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processor responds with the HLDA (hold acknowledge) signal, indicating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that the DMA module can use the buses. For example, if the DMA module is to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transfer a block of data from memory to disk, it will do the following:</a:t>
            </a:r>
          </a:p>
          <a:p>
            <a:endParaRPr kumimoji="1" lang="en-US" sz="1200" b="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1. The peripheral device (such as the disk controller) will request the service of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DMA by pulling DREQ (DMA request) high.</a:t>
            </a:r>
          </a:p>
          <a:p>
            <a:endParaRPr kumimoji="1" lang="en-US" sz="1200" b="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2. The DMA will put a high on its HRQ (hold request), signaling the CPU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through its HOLD pin that it needs to use the buses.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3.The CPU will finish the present bus cycle (not necessarily the present instruction)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respond to the DMA request by putting high on its HDLA (hold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acknowledge), thus telling the 8237 DMA that it can go ahead and use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buses to perform its task. HOLD must remain active high as long as DMA is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performing its task.</a:t>
            </a:r>
          </a:p>
          <a:p>
            <a:endParaRPr kumimoji="1" lang="en-US" sz="1200" b="1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4. DMA will activate DACK (DMA acknowledge), which tells the peripheral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device that it will start to transfer the data.</a:t>
            </a:r>
          </a:p>
          <a:p>
            <a:endParaRPr kumimoji="1" lang="en-US" sz="1200" b="1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5. DMA starts to transfer the data from memory to peripheral by putting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address of the first byte of the block on the address bus and activating MEMR,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thereby reading the byte from memory into the data bus; it then activates IOW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write it to the peripheral. Then DMA decrements the counter and increments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address pointer and repeats this process until the count reaches zero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the task is finished.</a:t>
            </a:r>
          </a:p>
          <a:p>
            <a:endParaRPr kumimoji="1" lang="en-US" sz="1200" b="1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6. After the DMA has finished its job it will deactivate HRQ, signaling the CPU</a:t>
            </a:r>
          </a:p>
          <a:p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that it can regain control over its buses.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37347-1095-3242-A55B-1E86453C57DC}" type="slidenum">
              <a:rPr lang="en-US" smtClean="0"/>
              <a:pPr/>
              <a:t>29</a:t>
            </a:fld>
            <a:endParaRPr lang="en-US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While the DMA is using the buses to transfer data, the processor is idle.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Similarly, when the processor is using the bus, the DMA is idle. The 8237 DMA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 known as a 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fly-by DMA controller. This means that the data being moved from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one location to another does not pass through the DMA chip and is not stored in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DMA chip. Therefore, the DMA can only transfer data between an I/O port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a memory address, but not between two I/O ports or two memory locations.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However, as explained subsequently, the DMA chip can perform a memory-to-memory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transfer via a register.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8237 contains four DMA channels that can be programmed independently,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any one of the channels may be active at any moment. These channels are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numbered 0, 1, 2, and 3.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37347-1095-3242-A55B-1E86453C57DC}" type="slidenum">
              <a:rPr lang="en-US" smtClean="0"/>
              <a:pPr/>
              <a:t>30</a:t>
            </a:fld>
            <a:endParaRPr lang="en-US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0E0F20-928D-DD4B-A7CB-0399BA4103DF}" type="slidenum">
              <a:rPr lang="en-US"/>
              <a:pPr/>
              <a:t>31</a:t>
            </a:fld>
            <a:endParaRPr lang="en-US" dirty="0"/>
          </a:p>
        </p:txBody>
      </p:sp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8237 has a set of five control/command registers to program and control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DMA operation over one of its channels (Table 7.2):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Command: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processor loads this register to control the operation of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DMA. D0 enables a memory-to-memory transfer, in which channel 0 is used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transfer a byte into an 8237 temporary register and channel 1 is used to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transfer the byte from the register to memory. When memory-to-memory is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enabled, D1 can be used to disable increment/decrement on channel 0 so that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fixed value can be written into a block of memory. D2 enables or disables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DMA.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Status: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processor reads this register to determine DMA status. Bits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D0–D3 are used to indicate if channels 0–3 have reached their TC (terminal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count). Bits D4–D7 are used by the processor to determine if any channel has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DMA request pending.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Mode: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processor sets this register to determine the mode of operation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the DMA. Bits D0 and D1 are used to select a channel. The other bits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select various operation modes for the selected channel. Bits D2 and D3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determine if the transfer is from an I/O device to memory (write) or from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memory to I/O (read), or a verify operation. If D4 is set, then the memory</a:t>
            </a:r>
            <a:endParaRPr kumimoji="1" lang="en-GB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address register and the count register are reloaded with their original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values at the end of a DMA data transfer. Bits D6 and D7 determine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way in which the 8237 is used. In single mode, a single byte of data is transferred.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Block and demand modes are used for a block transfer, with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demand mode allowing for premature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ending of the transfer. Cascade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mode allows multiple 8237s to be cascaded to expand the number of channels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more than 4.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Single Mask: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processor sets this register. Bits D0 and D1 select the channel.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Bit D2 clears or sets the mask bit for that channel. It is through this register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that the DREQ input of a specific channel can be masked (disabled) or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unmasked (enabled). While the command register can be used to disable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whole DMA chip, the single mask register allows the programmer to disable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or enable a specific channel.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All Mask: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This register is similar to the single mask register except that all four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channels can be masked or unmasked with one write operation.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addition, the 8237A has eight data registers: one memory address register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one count register for each channel. The processor sets these registers to indicate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location of size of main memory to be affected by the transfers.</a:t>
            </a:r>
            <a:endParaRPr lang="en-GB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F25232C-5647-1C4F-9961-9C7FB41E032E}" type="slidenum">
              <a:rPr lang="en-US"/>
              <a:pPr/>
              <a:t>5</a:t>
            </a:fld>
            <a:endParaRPr lang="en-US" dirty="0"/>
          </a:p>
        </p:txBody>
      </p:sp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Thus, an I/O module is required. This module has two major functions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(Figure 7.1):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Interface to the processor and memory via the system bus or central switch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Interface to one or more peripheral devices by tailored data links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We begin this chapter with a brief discussion of external devices, followed by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 overview of the structure and function of an I/O module. Then we look at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various ways in which the I/O function can be performed in cooperation with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processor and memory: the internal I/O interface. Finally, we examine the external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I/O interface, between the I/O module and the outside world.</a:t>
            </a:r>
            <a:endParaRPr lang="en-GB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817E3F-4FF2-9347-82E8-1DB7E1518E0C}" type="slidenum">
              <a:rPr lang="en-US"/>
              <a:pPr/>
              <a:t>32</a:t>
            </a:fld>
            <a:endParaRPr lang="en-US" dirty="0"/>
          </a:p>
        </p:txBody>
      </p:sp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As computer systems have evolved, there has been a pattern of increasing complexity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sophistication of individual components. Nowhere is this more evident than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the I/O function. We have already seen part of that evolution. The evolutionary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steps can be summarized as follows:</a:t>
            </a:r>
          </a:p>
          <a:p>
            <a:endParaRPr kumimoji="1" lang="en-US" sz="1200" b="1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1. The CPU directly controls a peripheral device. This is seen in simple microprocessor-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controlled devices.</a:t>
            </a:r>
          </a:p>
          <a:p>
            <a:endParaRPr kumimoji="1" lang="en-US" sz="1200" b="1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2. A controller or I/O module is added. The CPU uses programmed I/O without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interrupts. With this step, the CPU becomes somewhat divorced from the specific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details of external device interfaces.</a:t>
            </a:r>
          </a:p>
          <a:p>
            <a:endParaRPr kumimoji="1" lang="en-US" sz="1200" b="1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3. The same configuration as in step 2 is used, but now interrupts are employed.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CPU need not spend time waiting for an I/O operation to be performed,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thus increasing efficiency.</a:t>
            </a:r>
          </a:p>
          <a:p>
            <a:endParaRPr kumimoji="1" lang="en-US" sz="1200" b="1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4. The I/O module is given direct access to memory via DMA. It can now move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block of data to or from memory without involving the CPU, except at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beginning and end of the transfer.</a:t>
            </a:r>
          </a:p>
          <a:p>
            <a:endParaRPr kumimoji="1" lang="en-US" sz="1200" b="1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5. The I/O module is enhanced to become a processor in its own right, with a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specialized instruction set tailored for I/O. The CPU directs the I/O processor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execute an I/O program in memory. The I/O processor fetches and executes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these instructions without CPU intervention. This allows the CPU to specify a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sequence of I/O activities and to be interrupted only when the entire sequence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has been performed.</a:t>
            </a:r>
          </a:p>
          <a:p>
            <a:endParaRPr kumimoji="1" lang="en-US" sz="1200" b="1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6. The I/O module has a local memory of its own and is, in fact, a computer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its own right. With this architecture, a large set of I/O devices can be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controlled, with minimal CPU involvement. A common use for such an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architecture has been to control communication with interactive terminals.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I/O processor takes care of most of the tasks involved in controlling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terminals.</a:t>
            </a:r>
            <a:endParaRPr kumimoji="1" lang="en-GB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endParaRPr kumimoji="1" lang="en-GB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As one proceeds along this evolutionary path, more and more of the I/O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function is performed without CPU involvement. The CPU is increasingly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relieved of I/O-related tasks, improving performance. With the last two steps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(5–6), a major change occurs with the introduction of the concept of an I/O module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capable of executing a program. For step 5, the I/O module is often referred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as an 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I/O channel. </a:t>
            </a:r>
            <a:r>
              <a:rPr kumimoji="1" lang="en-US" sz="1200" i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For step 6, the term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I/O processor </a:t>
            </a:r>
            <a:r>
              <a:rPr kumimoji="1" lang="en-US" sz="1200" i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 often used. However,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both terms are on occasion applied to both situations. In what follows, we will use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term 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I/O channel.</a:t>
            </a:r>
            <a:endParaRPr lang="en-GB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I/O channel represents an extension of the DMA concept. An I/O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channel has the ability to execute I/O instructions, which gives it complete control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over I/O operations. In a computer system with such devices, the CPU does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not execute I/O instructions. Such instructions are stored in main memory to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be executed by a special-purpose processor in the I/O channel itself. Thus,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CPU initiates an I/O transfer by instructing the I/O channel to execute a program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memory. The program will specify the device or devices, the area or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areas of memory for storage, priority, and actions to be taken for certain error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conditions. The I/O channel follows these instructions and controls the data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transfer.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Two types of I/O channels are common, as illustrated in Figure 7.15. A</a:t>
            </a:r>
          </a:p>
          <a:p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selector channe</a:t>
            </a:r>
            <a:r>
              <a:rPr kumimoji="1" lang="en-US" sz="1200" i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 controls multiple high-speed devices and, at any one time, is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dedicated to the transfer of data with one of those devices. Thus, the I/O channel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selects one device and effects the data transfer. Each device, or a small set of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devices, is handled by a 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controller, or I/O module, </a:t>
            </a:r>
            <a:r>
              <a:rPr kumimoji="1" lang="en-US" sz="1200" i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that is much like the I/O modules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we have been discussing. Thus, the I/O channel serves in place of the CPU in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controlling these I/O controllers. A 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multiplexor channel </a:t>
            </a:r>
            <a:r>
              <a:rPr kumimoji="1" lang="en-US" sz="1200" i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can handle I/O with multiple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devices at the same time. For low-speed devices, a 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byte multiplexor </a:t>
            </a:r>
            <a:r>
              <a:rPr kumimoji="1" lang="en-US" sz="1200" i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accepts or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transmits characters as fast as possible to multiple devices. For example, the resultant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character stream from three devices with different rates and individual streams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</a:t>
            </a:r>
            <a:r>
              <a:rPr kumimoji="1" lang="en-US" sz="1200" kern="1200" baseline="-2500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1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</a:t>
            </a:r>
            <a:r>
              <a:rPr kumimoji="1" lang="en-US" sz="1200" kern="1200" baseline="-2500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2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</a:t>
            </a:r>
            <a:r>
              <a:rPr kumimoji="1" lang="en-US" sz="1200" kern="1200" baseline="-2500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3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</a:t>
            </a:r>
            <a:r>
              <a:rPr kumimoji="1" lang="en-US" sz="1200" kern="1200" baseline="-2500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4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…, B</a:t>
            </a:r>
            <a:r>
              <a:rPr kumimoji="1" lang="en-US" sz="1200" kern="1200" baseline="-2500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1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</a:t>
            </a:r>
            <a:r>
              <a:rPr kumimoji="1" lang="en-US" sz="1200" kern="1200" baseline="-2500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2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</a:t>
            </a:r>
            <a:r>
              <a:rPr kumimoji="1" lang="en-US" sz="1200" kern="1200" baseline="-2500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3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</a:t>
            </a:r>
            <a:r>
              <a:rPr kumimoji="1" lang="en-US" sz="1200" kern="1200" baseline="-2500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4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…, and C</a:t>
            </a:r>
            <a:r>
              <a:rPr kumimoji="1" lang="en-US" sz="1200" kern="1200" baseline="-2500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1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</a:t>
            </a:r>
            <a:r>
              <a:rPr kumimoji="1" lang="en-US" sz="1200" kern="1200" baseline="-2500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2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</a:t>
            </a:r>
            <a:r>
              <a:rPr kumimoji="1" lang="en-US" sz="1200" kern="1200" baseline="-2500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3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</a:t>
            </a:r>
            <a:r>
              <a:rPr kumimoji="1" lang="en-US" sz="1200" kern="1200" baseline="-2500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4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… might be A</a:t>
            </a:r>
            <a:r>
              <a:rPr kumimoji="1" lang="en-US" sz="1200" kern="1200" baseline="-2500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1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</a:t>
            </a:r>
            <a:r>
              <a:rPr kumimoji="1" lang="en-US" sz="1200" kern="1200" baseline="-2500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1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</a:t>
            </a:r>
            <a:r>
              <a:rPr kumimoji="1" lang="en-US" sz="1200" kern="1200" baseline="-2500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1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</a:t>
            </a:r>
            <a:r>
              <a:rPr kumimoji="1" lang="en-US" sz="1200" kern="1200" baseline="-2500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2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</a:t>
            </a:r>
            <a:r>
              <a:rPr kumimoji="1" lang="en-US" sz="1200" kern="1200" baseline="-2500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2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</a:t>
            </a:r>
            <a:r>
              <a:rPr kumimoji="1" lang="en-US" sz="1200" kern="1200" baseline="-2500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3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</a:t>
            </a:r>
            <a:r>
              <a:rPr kumimoji="1" lang="en-US" sz="1200" kern="1200" baseline="-2500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2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</a:t>
            </a:r>
            <a:r>
              <a:rPr kumimoji="1" lang="en-US" sz="1200" kern="1200" baseline="-2500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3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</a:t>
            </a:r>
            <a:r>
              <a:rPr kumimoji="1" lang="en-US" sz="1200" kern="1200" baseline="-2500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4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so on. For high-speed devices, a 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block multiplexor </a:t>
            </a:r>
            <a:r>
              <a:rPr kumimoji="1" lang="en-US" sz="1200" i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interleaves blocks of data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from several devices.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37347-1095-3242-A55B-1E86453C57DC}" type="slidenum">
              <a:rPr lang="en-US" smtClean="0"/>
              <a:pPr/>
              <a:t>33</a:t>
            </a:fld>
            <a:endParaRPr lang="en-US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2598D2-2ED8-8547-B4B7-C382E9B8AC9E}" type="slidenum">
              <a:rPr lang="en-US"/>
              <a:pPr/>
              <a:t>35</a:t>
            </a:fld>
            <a:endParaRPr lang="en-US" dirty="0"/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Chapter 7 summary.</a:t>
            </a:r>
            <a:endParaRPr lang="en-GB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6BD29B-6EF8-244A-AD8E-42345A2E1608}" type="slidenum">
              <a:rPr lang="en-US"/>
              <a:pPr/>
              <a:t>6</a:t>
            </a:fld>
            <a:endParaRPr lang="en-US" dirty="0"/>
          </a:p>
        </p:txBody>
      </p:sp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I/O operations are accomplished through a wide assortment of external devices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that provide a means of exchanging data between the external environment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the computer. An external device attaches to the computer by a link to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 I/O module (Figure 7.1). The link is used to exchange control, status, and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data between the I/O module and the external device. An external device connected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an I/O module is often referred to as a 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peripheral device </a:t>
            </a:r>
            <a:r>
              <a:rPr kumimoji="1" lang="en-US" sz="1200" i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or, simply, a</a:t>
            </a:r>
          </a:p>
          <a:p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peripheral.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We can broadly classify external devices into three categories: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Human readable: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Suitable for communicating with the computer user (keyboard, screen,…)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Machine readable: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Suitable for communicating with equipment (</a:t>
            </a:r>
            <a:r>
              <a:rPr kumimoji="1" lang="en-US" sz="1200" b="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usb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,…)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Communication: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Suitable for communicating with remote devices (card </a:t>
            </a:r>
            <a:r>
              <a:rPr kumimoji="1" lang="en-US" sz="1200" b="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mạng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, …) </a:t>
            </a:r>
          </a:p>
          <a:p>
            <a:endParaRPr kumimoji="1" lang="en-US" sz="1200" b="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Examples of human-readable devices are video display terminals (VDTs) and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printers. Examples of machine-readable devices are magnetic disk and tape systems,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sensors and actuators, such as are used in a robotics application. Note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that we are viewing disk and tape systems as I/O devices in this chapter, whereas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Chapter 6 we viewed them as memory devices. From a functional point of view,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these devices are part of the memory hierarchy, and their use is appropriately discussed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Chapter 6. From a structural point of view, these devices are controlled by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I/O modules and are hence to be considered in this chapter.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Communication devices allow a computer to exchange data with a remote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device, which may be a human-readable device, such as a terminal, a machine readable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device, or even another computer.</a:t>
            </a:r>
            <a:endParaRPr lang="en-GB" b="0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very general terms, the nature of an external device is indicated in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Figure 7.2. The interface to the I/O module is in the form of control, data, and status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signals. 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Control signals </a:t>
            </a:r>
            <a:r>
              <a:rPr kumimoji="1" lang="en-US" sz="1200" i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determine the function that the device will perform, such as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send data to the I/O module (INPUT or READ), accept data from the I/O module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(OUTPUT or WRITE), report status, or perform some control function particular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the device (e.g., position a disk head). </a:t>
            </a:r>
            <a:r>
              <a:rPr kumimoji="1" lang="en-US" sz="1200" i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Data are in the form of a set of bits to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be sent to or received from the I/O module. 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Status signals </a:t>
            </a:r>
            <a:r>
              <a:rPr kumimoji="1" lang="en-US" sz="1200" b="0" i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indicate the state of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device. Examples are READY/NOT-READY to show whether the device is ready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for data transfer.</a:t>
            </a:r>
          </a:p>
          <a:p>
            <a:endParaRPr kumimoji="1" lang="en-US" sz="1200" i="1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Control logic </a:t>
            </a:r>
            <a:r>
              <a:rPr kumimoji="1" lang="en-US" sz="1200" i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associated with the device controls the device’s operation in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response to direction from the I/O module. The 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transducer </a:t>
            </a:r>
            <a:r>
              <a:rPr kumimoji="1" lang="en-US" sz="1200" i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converts data from electrical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other forms of energy during output and from other forms to electrical during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input. Typically, a buffer is associated with the transducer to temporarily hold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data being transferred between the I/O module and the external environment; a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buffer size of 8 to 16 bits is common.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37347-1095-3242-A55B-1E86453C57DC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EFBF3B-70D1-5640-BB57-DE4DAED0B3B8}" type="slidenum">
              <a:rPr lang="en-US"/>
              <a:pPr/>
              <a:t>8</a:t>
            </a:fld>
            <a:endParaRPr lang="en-US" dirty="0"/>
          </a:p>
        </p:txBody>
      </p:sp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most common means of computer/user interaction is a keyboard/monitor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arrangement. The user provides input through the keyboard. This input is then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transmitted to the computer and may also be displayed on the monitor. In addition,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monitor displays data provided by the computer.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basic unit of exchange is the character. Associated with each character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 a code, typically 7 or 8 bits in length. The most commonly used text code is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International Reference Alphabet (IRA). Each character in this code is represented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by a unique 7-bit binary code; thus, 128 different characters can be represented.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Characters are of two types: printable and control. Printable characters are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alphabetic, numeric, and special characters that can be printed on paper or displayed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on a screen. Some of the control characters have to do with controlling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printing or displaying of characters; an example is carriage return. Other control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characters are concerned with communications procedures. See Appendix F for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details.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For keyboard input, when the user depresses a key, this generates an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electronic signal that is interpreted by the transducer in the keyboard and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translated into the bit pattern of the corresponding IRA code. This bit pattern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 then transmitted to the I/O module in the computer. At the computer,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text can be stored in the same IRA code. On output, IRA code characters are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transmitted to an external device from the I/O module. The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transducer(</a:t>
            </a:r>
            <a:r>
              <a:rPr kumimoji="1" lang="en-US" sz="1200" b="1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bộ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b="1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chuyển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b="1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đổi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)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at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device interprets this code and sends the required electronic signals to the output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device either to display the indicated character or perform the requested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control function.</a:t>
            </a:r>
            <a:endParaRPr lang="en-GB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F6E65E-4211-D44D-B64A-19292B0DF4E1}" type="slidenum">
              <a:rPr lang="en-US"/>
              <a:pPr/>
              <a:t>9</a:t>
            </a:fld>
            <a:endParaRPr lang="en-US" dirty="0"/>
          </a:p>
        </p:txBody>
      </p:sp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major functions or requirements for an I/O module fall into the following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categories: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Control and timing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Processor communication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Device communication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Data buffering; buffer (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bộ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nhớ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tạm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) 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Error detection: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trung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tâm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phát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hiện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lỗi</a:t>
            </a:r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During any period of time, the processor may communicate with one or more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external devices in unpredictable patterns, depending on the program’s need for I/O.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internal resources, such as main memory and the system bus, must be shared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among a number of activities, including data I/O. Thus, the I/O function includes a</a:t>
            </a:r>
          </a:p>
          <a:p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control and timing requirement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, to coordinate the flow of traffic between internal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resources and external devices. For example, the control of the transfer of data from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 external device to the processor might involve the following sequence of steps:</a:t>
            </a:r>
          </a:p>
          <a:p>
            <a:endParaRPr kumimoji="1" lang="en-US" sz="1200" b="1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1. The processor interrogates the I/O module to check the status of the attached</a:t>
            </a:r>
          </a:p>
          <a:p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device.</a:t>
            </a:r>
          </a:p>
          <a:p>
            <a:endParaRPr kumimoji="1" lang="en-US" sz="1200" b="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2. The I/O module returns the device status.</a:t>
            </a:r>
          </a:p>
          <a:p>
            <a:endParaRPr kumimoji="1" lang="en-US" sz="1200" b="1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3. If the device is operational and ready to transmit, the processor requests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transfer of data, by means of a command to the I/O module.</a:t>
            </a:r>
          </a:p>
          <a:p>
            <a:endParaRPr kumimoji="1" lang="en-US" sz="1200" b="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4. The I/O module obtains a unit of data (e.g., 8 or 16 bits) from the external device.</a:t>
            </a:r>
          </a:p>
          <a:p>
            <a:endParaRPr kumimoji="1" lang="en-US" sz="1200" b="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5. The data are transferred from the I/O module to the processor.</a:t>
            </a:r>
          </a:p>
          <a:p>
            <a:endParaRPr kumimoji="1" lang="en-US" sz="1200" b="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If the system employs a bus, then each of the interactions between the processor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the I/O module involves one or more bus arbitrations.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preceding simplified scenario also illustrates that the I/O module must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communicate with the processor and with the external device.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Processor communication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involves the following: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Command decoding: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I/O module accepts commands from the processor,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typically sent as signals on the control bus. For example, an I/O module for a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disk drive might accept the following commands: READ SECTOR, WRITE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SECTOR, SEEK track number, and SCAN record ID. The latter two commands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each include a parameter that is sent on the data bus.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Data: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Data are exchanged between the processor and the I/O module over the</a:t>
            </a:r>
          </a:p>
          <a:p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data bus.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Status reporting: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Because peripherals are so slow, it is important to know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status of the I/O module. For example, if an I/O module is asked to send data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the processor (read), it may not be ready to do so because it is still working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on the previous I/O command. This fact can be reported with a status signal.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Common status signals are BUSY and READY. There may also be signals to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report various error conditions.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Address recognition: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Just as each word of memory has an address, so does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each I/O device. Thus, an I/O module must recognize one unique address for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each peripheral it controls.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On the other side, the I/O module must be able to perform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device communication.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This communication involves commands, status information, and data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(Figure 7.2).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 essential task of an I/O module is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data buffering.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need for this function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 apparent from Figure 2.11. Whereas the transfer rate into and out of main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memory or the processor is quite high, the rate is orders of magnitude lower for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many peripheral devices and covers a wide range. Data coming from main memory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are sent to an I/O module in a rapid burst. The data are buffered in the I/O module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then sent to the peripheral device at its data rate. In the opposite direction, data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are buffered so as not to tie up the memory in a slow transfer operation. Thus,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I/O module must be able to operate at both device and memory speeds. Similarly, if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I/O device operates at a rate higher than the memory access rate, then the I/O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module performs the needed buffering operation.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Finally, an I/O module is often responsible for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error detection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for subsequently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reporting errors to the processor. One class of errors includes mechanical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electrical malfunctions reported by the device (e.g., paper jam, bad disk track).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Another class consists of unintentional changes to the bit pattern as it is transmitted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from device to I/O module. Some form of error-detecting code is often used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detect transmission errors. A simple example is the use of a parity bit on each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character of data. For example, the IRA character code occupies 7 bits of a byte.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eighth bit is set so that the total number of 1s in the byte is even (even parity)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or odd (odd parity). When a byte is received, the I/O module checks the parity to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determine whether an error has occurred.</a:t>
            </a:r>
            <a:endParaRPr lang="en-GB" b="0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I/O modules vary considerably in complexity and the number of external devices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that they control. We will attempt only a very general description here. (One specific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device, the Intel 82C55A, is described in Section 7.4.) Figure 7.3 provides a general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block diagram of an I/O module. The module connects to the rest of the computer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through a set of signal lines (e.g., system bus lines). Data transferred to and from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module are buffered in one or more data registers. There may also be one or more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status registers that provide current status information. A status register may also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function as a control register, to accept detailed control information from the processor.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logic within the module interacts with the processor via a set of control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lines. The processor uses the control lines to issue commands to the I/O module.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Some of the control lines may be used by the I/O module (e.g., for arbitration and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status signals). The module must also be able to recognize and generate addresses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associated with the devices it controls. Each I/O module has a unique address or, if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it controls more than one external device, a unique set of addresses. Finally, the I/O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module contains logic specific to the interface with each device that it controls.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 I/O module functions to allow the processor to view a wide range of devices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a simple-minded way. There is a spectrum of capabilities that may be provided.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I/O module may hide the details of timing, formats, and the electromechanics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an external device so that the processor can function in terms of simple read and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write commands, and possibly open and close file commands. In its simplest form,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I/O module may still leave much of the work of controlling a device (e.g., rewind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tape) visible to the processor.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 I/O module that takes on most of the detailed processing burden, presenting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high-level interface to the processor, is usually referred to as an 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I/O channel or</a:t>
            </a:r>
          </a:p>
          <a:p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I/O processor. </a:t>
            </a:r>
            <a:r>
              <a:rPr kumimoji="1" lang="en-US" sz="1200" i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 I/O module that is quite primitive and requires detailed control</a:t>
            </a:r>
          </a:p>
          <a:p>
            <a:r>
              <a:rPr kumimoji="1" lang="en-US" sz="1200" i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 usually referred to as an 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I/O controller or device controller</a:t>
            </a:r>
            <a:r>
              <a:rPr kumimoji="1" lang="en-US" sz="1200" i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. I/O controllers are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commonly seen on microcomputers, whereas I/O channels are used on mainframes.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what follows, we will use the generic term 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I/O module when no confusion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results and will use more specific terms where necessary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*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Tại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một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thời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điểm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, I/O module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chỉ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cho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phép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tương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tác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với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1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thiết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bị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ngoại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vi.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37347-1095-3242-A55B-1E86453C57DC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63CC4A-327B-9546-A928-3FE3CAFF5135}" type="slidenum">
              <a:rPr lang="en-US"/>
              <a:pPr/>
              <a:t>11</a:t>
            </a:fld>
            <a:endParaRPr lang="en-US" dirty="0"/>
          </a:p>
        </p:txBody>
      </p:sp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Three techniques are possible for I/O operations. With 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programmed I/O, </a:t>
            </a:r>
            <a:r>
              <a:rPr kumimoji="1" lang="en-US" sz="1200" i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data are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exchanged between the processor and the I/O module. The processor executes a program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that gives it direct control of the I/O operation, including sensing device status,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sending a read or write command, and transferring the data. When the processor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issues a command to the I/O module, it must wait until the I/O operation is complete.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If the processor is faster than the I/O module, this is wasteful of processor time.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With 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interrupt-driven I/O, </a:t>
            </a:r>
            <a:r>
              <a:rPr kumimoji="1" lang="en-US" sz="1200" i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processor issues an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I/O command, </a:t>
            </a:r>
            <a:r>
              <a:rPr kumimoji="1" lang="en-US" sz="1200" i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continues to execute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other instructions, and is interrupted by the I/O module when the latter has completed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its work. With both programmed and 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interrupt I/O, </a:t>
            </a:r>
            <a:r>
              <a:rPr kumimoji="1" lang="en-US" sz="1200" i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processor is responsible for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extracting data from main memory for output and storing data in main memory for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input. The alternative is known as 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direct memory access (DMA)</a:t>
            </a:r>
            <a:r>
              <a:rPr kumimoji="1" lang="en-US" sz="1200" i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. In this mode, the I/O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module and main memory exchange data directly, without </a:t>
            </a:r>
            <a:r>
              <a:rPr kumimoji="1" lang="en-US" sz="1200" kern="1200" baseline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processor involvement </a:t>
            </a:r>
            <a:r>
              <a:rPr kumimoji="1" lang="en-US" sz="1200" b="1" kern="1200" baseline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(invole: tham gia).</a:t>
            </a:r>
            <a:endParaRPr kumimoji="1" lang="en-US" sz="1200" b="1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B7A64791-2BC6-4A56-AAE7-FE5C9EB1847B}" type="datetime1">
              <a:rPr lang="en-US" smtClean="0"/>
              <a:pPr/>
              <a:t>2/16/2017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24388" y="228600"/>
            <a:ext cx="2057400" cy="20391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E7C9A-4028-4D31-9859-81AA987142CD}" type="datetime1">
              <a:rPr lang="en-US" smtClean="0"/>
              <a:pPr/>
              <a:t>2/16/2017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502920" y="1985963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502920" y="4164965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10007-D045-455C-BCE2-A474767D1D36}" type="datetime1">
              <a:rPr lang="en-US" smtClean="0"/>
              <a:pPr/>
              <a:t>2/16/2017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648B6-52E3-4F1B-8C42-B2FED3888B43}" type="datetime1">
              <a:rPr lang="en-US" smtClean="0"/>
              <a:pPr/>
              <a:t>2/16/2017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3451225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273050"/>
            <a:ext cx="4597399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68BF8771-A140-440B-9747-5CCAE1BB6CF9}" type="datetime1">
              <a:rPr lang="en-US" smtClean="0"/>
              <a:pPr/>
              <a:t>2/16/2017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59305" y="6423585"/>
            <a:ext cx="3316941" cy="365125"/>
          </a:xfrm>
        </p:spPr>
        <p:txBody>
          <a:bodyPr/>
          <a:lstStyle/>
          <a:p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3898272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228600"/>
            <a:ext cx="3460658" cy="63452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3898272" cy="21478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E5972682-633C-4615-8E7E-1E593AAD763A}" type="datetime1">
              <a:rPr lang="en-US" smtClean="0"/>
              <a:pPr/>
              <a:t>2/16/2017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990110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05" y="4424082"/>
            <a:ext cx="6191157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28600"/>
            <a:ext cx="637838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6505" y="5257799"/>
            <a:ext cx="6191157" cy="885825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29E2B-B132-4ECB-B457-290A0BF2A7B4}" type="datetime1">
              <a:rPr lang="en-US" smtClean="0"/>
              <a:pPr/>
              <a:t>2/16/2017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27212" y="4632792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4" y="228600"/>
            <a:ext cx="6387167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6181611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6179566" cy="23923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212262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C79112B-3EE9-4E85-8BA3-EA31A82F41BA}" type="datetime1">
              <a:rPr lang="en-US" smtClean="0"/>
              <a:pPr/>
              <a:t>2/16/2017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46481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49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802438" y="4535424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423545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4016633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4015304" cy="23923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0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B3135D5-BBB7-4B8F-A695-3EF7FDF6E1BB}" type="datetime1">
              <a:rPr lang="en-US" smtClean="0"/>
              <a:pPr/>
              <a:t>2/16/2017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25907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4624388" y="4534726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624388" y="2381663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6803136" y="2381662"/>
            <a:ext cx="2057400" cy="418795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3124200"/>
            <a:ext cx="3108960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365248"/>
            <a:ext cx="424011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3995737"/>
            <a:ext cx="3108960" cy="21478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ED451C8C-29E0-4815-A091-4C7B1E6DC4BF}" type="datetime1">
              <a:rPr lang="en-US" smtClean="0"/>
              <a:pPr/>
              <a:t>2/16/2017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4750361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27790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46062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BF8D1-ABDB-41F5-A4E0-F14BD76AF67B}" type="datetime1">
              <a:rPr lang="en-US" smtClean="0"/>
              <a:pPr/>
              <a:t>2/16/2017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8C66B-CF59-473F-AAF2-E37EAAFEF3EB}" type="datetime1">
              <a:rPr lang="en-US" smtClean="0"/>
              <a:pPr/>
              <a:t>2/16/2017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5772" y="954742"/>
            <a:ext cx="681318" cy="5171422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58756"/>
            <a:ext cx="6858000" cy="518486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120C2-B4D9-4526-8D12-0C0FDB2CA580}" type="datetime1">
              <a:rPr lang="en-US" smtClean="0"/>
              <a:pPr/>
              <a:t>2/16/2017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9" name="TextBox 8"/>
          <p:cNvSpPr txBox="1"/>
          <p:nvPr/>
        </p:nvSpPr>
        <p:spPr>
          <a:xfrm rot="16200000">
            <a:off x="8593111" y="561668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7556313" cy="995082"/>
          </a:xfrm>
        </p:spPr>
        <p:txBody>
          <a:bodyPr anchor="b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A2F83-672C-454F-80D1-C21AC9CB0A17}" type="datetime1">
              <a:rPr lang="en-US" smtClean="0"/>
              <a:pPr/>
              <a:t>2/16/2017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8" y="1129553"/>
            <a:ext cx="7558960" cy="7747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2EB0E73B-4BA3-4ADE-B2D7-F8A98EFD0A68}" type="datetime1">
              <a:rPr lang="en-US" smtClean="0"/>
              <a:pPr/>
              <a:t>2/16/2017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74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1779494"/>
            <a:ext cx="3086100" cy="2040905"/>
          </a:xfrm>
        </p:spPr>
        <p:txBody>
          <a:bodyPr lIns="45720" tIns="45720" rIns="45720" anchor="t">
            <a:noAutofit/>
          </a:bodyPr>
          <a:lstStyle>
            <a:lvl1pPr marL="0" indent="0" algn="ctr">
              <a:buNone/>
              <a:defRPr sz="46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58907" y="228600"/>
            <a:ext cx="820093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124200"/>
            <a:ext cx="5638800" cy="1362075"/>
          </a:xfrm>
        </p:spPr>
        <p:txBody>
          <a:bodyPr anchor="b" anchorCtr="0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4495800"/>
            <a:ext cx="5638800" cy="1500187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300"/>
              </a:spcBef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906" y="6248774"/>
            <a:ext cx="1474694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97638E93-4681-4A44-9455-19763EFF3A9F}" type="datetime1">
              <a:rPr lang="en-US" smtClean="0"/>
              <a:pPr/>
              <a:t>2/16/2017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248774"/>
            <a:ext cx="5638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248774"/>
            <a:ext cx="554038" cy="365125"/>
          </a:xfrm>
        </p:spPr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003612" y="3110754"/>
            <a:ext cx="26090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4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9" name="Rectangle 8"/>
          <p:cNvSpPr/>
          <p:nvPr/>
        </p:nvSpPr>
        <p:spPr>
          <a:xfrm>
            <a:off x="285750" y="228600"/>
            <a:ext cx="212725" cy="6345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02A15-06F2-4821-9AB5-31B17BE22E6B}" type="datetime1">
              <a:rPr lang="en-US" smtClean="0"/>
              <a:pPr/>
              <a:t>2/16/2017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D59D1-EDB6-458D-8D66-91BA9A9594CF}" type="datetime1">
              <a:rPr lang="en-US" smtClean="0"/>
              <a:pPr/>
              <a:t>2/16/2017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2070847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2070847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985963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BAFA4-B92D-46AF-90F1-ABB0FABF4D26}" type="datetime1">
              <a:rPr lang="en-US" smtClean="0"/>
              <a:pPr/>
              <a:t>2/16/2017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4164965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4" name="Rectangle 13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</p:spPr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24F8E-E5AF-4A62-8864-F6F9F3F6C700}" type="datetime1">
              <a:rPr lang="en-US" smtClean="0"/>
              <a:pPr/>
              <a:t>2/16/2017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981200"/>
            <a:ext cx="7556313" cy="4144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E927AA0-5F0A-4AA5-92D5-55206E180BE0}" type="datetime1">
              <a:rPr lang="en-US" smtClean="0"/>
              <a:pPr/>
              <a:t>2/16/2017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7" r:id="rId14"/>
    <p:sldLayoutId id="2147483688" r:id="rId15"/>
    <p:sldLayoutId id="2147483689" r:id="rId16"/>
    <p:sldLayoutId id="2147483690" r:id="rId17"/>
    <p:sldLayoutId id="2147483691" r:id="rId18"/>
    <p:sldLayoutId id="2147483692" r:id="rId19"/>
    <p:sldLayoutId id="2147483693" r:id="rId20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d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d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71406" y="6443394"/>
            <a:ext cx="8715404" cy="343192"/>
          </a:xfrm>
        </p:spPr>
        <p:txBody>
          <a:bodyPr>
            <a:noAutofit/>
          </a:bodyPr>
          <a:lstStyle/>
          <a:p>
            <a:r>
              <a:rPr lang="en-GB" sz="1800" dirty="0" smtClean="0"/>
              <a:t>William </a:t>
            </a:r>
            <a:r>
              <a:rPr lang="en-GB" sz="1800" smtClean="0"/>
              <a:t>Stallings , Computer </a:t>
            </a:r>
            <a:r>
              <a:rPr lang="en-GB" sz="1800"/>
              <a:t>Organization </a:t>
            </a:r>
            <a:r>
              <a:rPr lang="en-GB" sz="1800" smtClean="0"/>
              <a:t>and Architecture, 9</a:t>
            </a:r>
            <a:r>
              <a:rPr lang="en-GB" sz="1800" baseline="30000" smtClean="0"/>
              <a:t>th</a:t>
            </a:r>
            <a:r>
              <a:rPr lang="en-GB" sz="1800" smtClean="0"/>
              <a:t> </a:t>
            </a:r>
            <a:r>
              <a:rPr lang="en-GB" sz="1800" dirty="0" smtClean="0"/>
              <a:t>Edition</a:t>
            </a:r>
            <a:endParaRPr lang="en-GB" sz="1800" dirty="0"/>
          </a:p>
        </p:txBody>
      </p:sp>
      <p:pic>
        <p:nvPicPr>
          <p:cNvPr id="3" name="Picture 2" descr="Snapshot 2012-06-08 00-57-47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990600"/>
            <a:ext cx="3649579" cy="2667000"/>
          </a:xfrm>
          <a:prstGeom prst="rect">
            <a:avLst/>
          </a:prstGeom>
          <a:effectLst>
            <a:outerShdw blurRad="50800" dist="38100" dir="2700000" algn="tl" rotWithShape="0">
              <a:schemeClr val="tx1">
                <a:alpha val="43000"/>
              </a:schemeClr>
            </a:outerShdw>
            <a:reflection stA="50000" endPos="75000" dist="12700" dir="5400000" sy="-100000" algn="bl" rotWithShape="0"/>
            <a:softEdge rad="88900"/>
          </a:effectLst>
        </p:spPr>
      </p:pic>
      <p:sp>
        <p:nvSpPr>
          <p:cNvPr id="4" name="TextBox 3"/>
          <p:cNvSpPr txBox="1"/>
          <p:nvPr/>
        </p:nvSpPr>
        <p:spPr>
          <a:xfrm>
            <a:off x="-1534472" y="1786024"/>
            <a:ext cx="184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itle 8"/>
          <p:cNvSpPr txBox="1">
            <a:spLocks/>
          </p:cNvSpPr>
          <p:nvPr/>
        </p:nvSpPr>
        <p:spPr>
          <a:xfrm>
            <a:off x="533401" y="4952736"/>
            <a:ext cx="3467096" cy="83371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Chapter 7</a:t>
            </a:r>
            <a:endParaRPr kumimoji="0" lang="en-US" sz="5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ext Placeholder 10"/>
          <p:cNvSpPr txBox="1">
            <a:spLocks/>
          </p:cNvSpPr>
          <p:nvPr/>
        </p:nvSpPr>
        <p:spPr>
          <a:xfrm>
            <a:off x="4248176" y="5143512"/>
            <a:ext cx="3252782" cy="590568"/>
          </a:xfrm>
          <a:prstGeom prst="rect">
            <a:avLst/>
          </a:prstGeom>
        </p:spPr>
        <p:txBody>
          <a:bodyPr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Input/Output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152401"/>
            <a:ext cx="7556500" cy="561956"/>
          </a:xfrm>
        </p:spPr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I/O Module Structure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9188" y="928670"/>
            <a:ext cx="8785624" cy="5572164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2285984" y="3929066"/>
            <a:ext cx="1714512" cy="5000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smtClean="0"/>
              <a:t>IO Module</a:t>
            </a:r>
            <a:endParaRPr lang="en-US" sz="20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609600" y="71414"/>
            <a:ext cx="7556313" cy="747698"/>
          </a:xfrm>
        </p:spPr>
        <p:txBody>
          <a:bodyPr/>
          <a:lstStyle/>
          <a:p>
            <a:r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7.3- Programmed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I/O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idx="1"/>
          </p:nvPr>
        </p:nvSpPr>
        <p:spPr>
          <a:xfrm>
            <a:off x="285720" y="928670"/>
            <a:ext cx="8572560" cy="5429288"/>
          </a:xfrm>
        </p:spPr>
        <p:txBody>
          <a:bodyPr>
            <a:noAutofit/>
          </a:bodyPr>
          <a:lstStyle/>
          <a:p>
            <a:r>
              <a:rPr lang="en-US" sz="1800" b="1" dirty="0" smtClean="0">
                <a:solidFill>
                  <a:schemeClr val="tx1"/>
                </a:solidFill>
              </a:rPr>
              <a:t>Three techniques </a:t>
            </a:r>
            <a:r>
              <a:rPr lang="en-US" sz="1800" dirty="0" smtClean="0">
                <a:solidFill>
                  <a:schemeClr val="tx1"/>
                </a:solidFill>
              </a:rPr>
              <a:t>are possible for I/O operations:</a:t>
            </a:r>
          </a:p>
          <a:p>
            <a:endParaRPr lang="en-US" sz="1800" dirty="0" smtClean="0">
              <a:solidFill>
                <a:schemeClr val="tx1"/>
              </a:solidFill>
            </a:endParaRPr>
          </a:p>
          <a:p>
            <a:endParaRPr lang="en-US" sz="1800" dirty="0" smtClean="0">
              <a:solidFill>
                <a:schemeClr val="tx1"/>
              </a:solidFill>
            </a:endParaRPr>
          </a:p>
          <a:p>
            <a:pPr marL="228600" indent="-228600">
              <a:spcBef>
                <a:spcPts val="800"/>
              </a:spcBef>
              <a:buFont typeface="Wingdings" pitchFamily="2" charset="2"/>
              <a:buChar char="n"/>
            </a:pPr>
            <a:endParaRPr lang="en-US" sz="1100" b="1" dirty="0" smtClean="0">
              <a:solidFill>
                <a:schemeClr val="tx1"/>
              </a:solidFill>
            </a:endParaRPr>
          </a:p>
          <a:p>
            <a:pPr marL="228600" indent="-228600">
              <a:spcBef>
                <a:spcPts val="800"/>
              </a:spcBef>
              <a:buFont typeface="Wingdings" pitchFamily="2" charset="2"/>
              <a:buChar char="n"/>
            </a:pPr>
            <a:r>
              <a:rPr lang="en-US" sz="1800" b="1" dirty="0" smtClean="0">
                <a:solidFill>
                  <a:schemeClr val="tx1"/>
                </a:solidFill>
              </a:rPr>
              <a:t>Programmed I/O</a:t>
            </a:r>
          </a:p>
          <a:p>
            <a:pPr marL="685800" lvl="1" indent="-228600">
              <a:spcBef>
                <a:spcPts val="800"/>
              </a:spcBef>
              <a:buFont typeface="Wingdings" pitchFamily="2" charset="2"/>
              <a:buChar char="n"/>
            </a:pPr>
            <a:r>
              <a:rPr lang="en-US" sz="1600" dirty="0" smtClean="0">
                <a:solidFill>
                  <a:schemeClr val="tx1"/>
                </a:solidFill>
              </a:rPr>
              <a:t>Data are exchanged between the processor and the I/O module</a:t>
            </a:r>
          </a:p>
          <a:p>
            <a:pPr marL="685800" lvl="1" indent="-228600">
              <a:spcBef>
                <a:spcPts val="800"/>
              </a:spcBef>
              <a:buFont typeface="Wingdings" pitchFamily="2" charset="2"/>
              <a:buChar char="n"/>
            </a:pPr>
            <a:r>
              <a:rPr lang="en-US" sz="1600" dirty="0" smtClean="0">
                <a:solidFill>
                  <a:schemeClr val="tx1"/>
                </a:solidFill>
              </a:rPr>
              <a:t>Processor executes a program that gives it direct control of the I/O operation</a:t>
            </a:r>
          </a:p>
          <a:p>
            <a:pPr marL="685800" lvl="1" indent="-228600">
              <a:spcBef>
                <a:spcPts val="800"/>
              </a:spcBef>
              <a:buFont typeface="Wingdings" pitchFamily="2" charset="2"/>
              <a:buChar char="n"/>
            </a:pPr>
            <a:r>
              <a:rPr lang="en-US" sz="1600" dirty="0" smtClean="0">
                <a:solidFill>
                  <a:schemeClr val="tx1"/>
                </a:solidFill>
              </a:rPr>
              <a:t>When the processor issues a command it must wait until the I/O operation is complete</a:t>
            </a:r>
          </a:p>
          <a:p>
            <a:pPr marL="685800" lvl="1" indent="-228600">
              <a:spcBef>
                <a:spcPts val="800"/>
              </a:spcBef>
              <a:buFont typeface="Wingdings" pitchFamily="2" charset="2"/>
              <a:buChar char="n"/>
            </a:pPr>
            <a:r>
              <a:rPr lang="en-US" sz="1600" dirty="0" smtClean="0">
                <a:solidFill>
                  <a:schemeClr val="tx1"/>
                </a:solidFill>
              </a:rPr>
              <a:t>If the processor is faster than the I/O module this is wasteful of processor time</a:t>
            </a:r>
          </a:p>
          <a:p>
            <a:pPr marL="228600" lvl="1" indent="-228600">
              <a:spcBef>
                <a:spcPts val="800"/>
              </a:spcBef>
              <a:buClr>
                <a:schemeClr val="accent1"/>
              </a:buClr>
              <a:buFont typeface="Wingdings" pitchFamily="2" charset="2"/>
              <a:buChar char="n"/>
            </a:pPr>
            <a:r>
              <a:rPr lang="en-US" b="1" dirty="0" smtClean="0">
                <a:solidFill>
                  <a:schemeClr val="tx1"/>
                </a:solidFill>
              </a:rPr>
              <a:t>Interrupt-driven I/O</a:t>
            </a:r>
          </a:p>
          <a:p>
            <a:pPr marL="685800" lvl="1" indent="-228600">
              <a:spcBef>
                <a:spcPts val="800"/>
              </a:spcBef>
              <a:buFont typeface="Wingdings" pitchFamily="2" charset="2"/>
              <a:buChar char="n"/>
            </a:pPr>
            <a:r>
              <a:rPr lang="en-US" sz="1600" dirty="0" smtClean="0">
                <a:solidFill>
                  <a:schemeClr val="tx1"/>
                </a:solidFill>
              </a:rPr>
              <a:t>Processor issues an I/O command, continues to execute other instructions, and is interrupted by the I/O module when the latter has completed its work</a:t>
            </a:r>
          </a:p>
          <a:p>
            <a:pPr marL="228600" lvl="1">
              <a:spcBef>
                <a:spcPts val="800"/>
              </a:spcBef>
              <a:buClr>
                <a:schemeClr val="accent1"/>
              </a:buClr>
            </a:pPr>
            <a:r>
              <a:rPr lang="en-US" b="1" dirty="0" smtClean="0">
                <a:solidFill>
                  <a:schemeClr val="tx1"/>
                </a:solidFill>
              </a:rPr>
              <a:t>Direct memory access (DMA)</a:t>
            </a:r>
          </a:p>
          <a:p>
            <a:pPr marL="685800" lvl="1" indent="-228600">
              <a:spcBef>
                <a:spcPts val="800"/>
              </a:spcBef>
              <a:buFont typeface="Wingdings" pitchFamily="2" charset="2"/>
              <a:buChar char="n"/>
            </a:pPr>
            <a:r>
              <a:rPr lang="en-US" sz="1600" dirty="0" smtClean="0">
                <a:solidFill>
                  <a:schemeClr val="tx1"/>
                </a:solidFill>
              </a:rPr>
              <a:t>The I/O module and main memory exchange data directly without processor involvement</a:t>
            </a:r>
            <a:endParaRPr lang="en-US" sz="1600" dirty="0">
              <a:solidFill>
                <a:schemeClr val="tx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1338240"/>
            <a:ext cx="8513788" cy="1304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533400"/>
            <a:ext cx="7556313" cy="1116106"/>
          </a:xfrm>
        </p:spPr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I/O Commands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357298"/>
            <a:ext cx="7556313" cy="47244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There are four types of I/O commands that an I/O module may receive when it is addressed by a processor:</a:t>
            </a:r>
          </a:p>
          <a:p>
            <a:pPr marL="800100" indent="-173038">
              <a:buSzPct val="100000"/>
              <a:buFont typeface="+mj-lt"/>
              <a:buAutoNum type="arabicParenR"/>
            </a:pP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b="1" dirty="0" smtClean="0">
                <a:solidFill>
                  <a:schemeClr val="tx1"/>
                </a:solidFill>
              </a:rPr>
              <a:t>Control</a:t>
            </a:r>
          </a:p>
          <a:p>
            <a:pPr marL="1028700" lvl="1" indent="-173038">
              <a:buSzPct val="100000"/>
              <a:buNone/>
            </a:pPr>
            <a:r>
              <a:rPr lang="en-US" dirty="0" smtClean="0">
                <a:solidFill>
                  <a:schemeClr val="tx1"/>
                </a:solidFill>
              </a:rPr>
              <a:t>- used to activate a peripheral and tell it what to do</a:t>
            </a:r>
          </a:p>
          <a:p>
            <a:pPr marL="800100" indent="-173038">
              <a:buSzPct val="100000"/>
              <a:buFont typeface="+mj-lt"/>
              <a:buAutoNum type="arabicParenR"/>
            </a:pP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b="1" dirty="0" smtClean="0">
                <a:solidFill>
                  <a:schemeClr val="tx1"/>
                </a:solidFill>
              </a:rPr>
              <a:t>Test</a:t>
            </a:r>
          </a:p>
          <a:p>
            <a:pPr marL="1028700" lvl="1" indent="-173038">
              <a:buSzPct val="100000"/>
              <a:buNone/>
            </a:pPr>
            <a:r>
              <a:rPr lang="en-US" dirty="0" smtClean="0">
                <a:solidFill>
                  <a:schemeClr val="tx1"/>
                </a:solidFill>
              </a:rPr>
              <a:t>- used to test various status conditions associated with an I/O module and its peripherals</a:t>
            </a:r>
          </a:p>
          <a:p>
            <a:pPr marL="800100" indent="-173038">
              <a:buSzPct val="100000"/>
              <a:buFont typeface="+mj-lt"/>
              <a:buAutoNum type="arabicParenR"/>
            </a:pP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b="1" dirty="0" smtClean="0">
                <a:solidFill>
                  <a:schemeClr val="tx1"/>
                </a:solidFill>
              </a:rPr>
              <a:t>Read</a:t>
            </a:r>
          </a:p>
          <a:p>
            <a:pPr marL="1028700" lvl="1" indent="-173038">
              <a:buSzPct val="100000"/>
              <a:buNone/>
            </a:pPr>
            <a:r>
              <a:rPr lang="en-US" dirty="0" smtClean="0">
                <a:solidFill>
                  <a:schemeClr val="tx1"/>
                </a:solidFill>
              </a:rPr>
              <a:t>- causes the I/O module to obtain an item of data from the peripheral and place it in an internal buffer</a:t>
            </a:r>
          </a:p>
          <a:p>
            <a:pPr marL="800100" indent="-173038">
              <a:buSzPct val="100000"/>
              <a:buFont typeface="+mj-lt"/>
              <a:buAutoNum type="arabicParenR"/>
            </a:pP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b="1" dirty="0" smtClean="0">
                <a:solidFill>
                  <a:schemeClr val="tx1"/>
                </a:solidFill>
              </a:rPr>
              <a:t>Write</a:t>
            </a:r>
          </a:p>
          <a:p>
            <a:pPr marL="1028700" lvl="1" indent="-173038">
              <a:buSzPct val="100000"/>
              <a:buNone/>
            </a:pPr>
            <a:r>
              <a:rPr lang="en-US" dirty="0" smtClean="0">
                <a:solidFill>
                  <a:schemeClr val="tx1"/>
                </a:solidFill>
              </a:rPr>
              <a:t>- causes the I/O module to take an item of data from the data bus and subsequently transmit that data item to the peripheral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214290"/>
            <a:ext cx="7896248" cy="6286544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1484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57818" y="4205310"/>
            <a:ext cx="3124200" cy="2438400"/>
          </a:xfrm>
        </p:spPr>
        <p:txBody>
          <a:bodyPr/>
          <a:lstStyle/>
          <a:p>
            <a:pPr algn="ctr"/>
            <a:r>
              <a:rPr lang="en-GB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Three</a:t>
            </a:r>
            <a:r>
              <a:rPr lang="en-GB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GB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Techniques </a:t>
            </a:r>
            <a:br>
              <a:rPr lang="en-GB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 Input </a:t>
            </a:r>
            <a:r>
              <a:rPr lang="en-GB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 a</a:t>
            </a:r>
            <a:r>
              <a:rPr lang="en-GB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GB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Block </a:t>
            </a:r>
            <a:r>
              <a:rPr lang="en-GB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228600"/>
            <a:ext cx="7556500" cy="1116013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I/O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Instructions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4294967295"/>
          </p:nvPr>
        </p:nvGraphicFramePr>
        <p:xfrm>
          <a:off x="304800" y="1143000"/>
          <a:ext cx="8534400" cy="541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556313" cy="1116106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I/O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Mapping Summary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285720" y="1712929"/>
            <a:ext cx="7556313" cy="4144963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Memory mapped I/O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Devices and memory share an address space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I/O looks just like memory read/write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No special commands for I/O</a:t>
            </a:r>
          </a:p>
          <a:p>
            <a:pPr lvl="2"/>
            <a:r>
              <a:rPr lang="en-US" sz="1800" dirty="0">
                <a:solidFill>
                  <a:schemeClr val="tx1"/>
                </a:solidFill>
              </a:rPr>
              <a:t>Large selection of memory access commands available</a:t>
            </a:r>
          </a:p>
          <a:p>
            <a:r>
              <a:rPr lang="en-US" sz="2400" dirty="0">
                <a:solidFill>
                  <a:schemeClr val="tx1"/>
                </a:solidFill>
              </a:rPr>
              <a:t>Isolated I/O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Separate address spaces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Need I/O or memory select lines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Special commands for I/O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Limited set</a:t>
            </a:r>
          </a:p>
        </p:txBody>
      </p:sp>
      <p:sp>
        <p:nvSpPr>
          <p:cNvPr id="4" name="Rectangle 3"/>
          <p:cNvSpPr/>
          <p:nvPr/>
        </p:nvSpPr>
        <p:spPr>
          <a:xfrm>
            <a:off x="7143768" y="2357430"/>
            <a:ext cx="1714512" cy="15001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Memory and IO devices share a common system bus</a:t>
            </a:r>
            <a:endParaRPr lang="en-US" sz="1600" dirty="0"/>
          </a:p>
        </p:txBody>
      </p:sp>
      <p:sp>
        <p:nvSpPr>
          <p:cNvPr id="5" name="Rectangle 4"/>
          <p:cNvSpPr/>
          <p:nvPr/>
        </p:nvSpPr>
        <p:spPr>
          <a:xfrm>
            <a:off x="7143768" y="4000504"/>
            <a:ext cx="1714512" cy="15001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2 different system buses for Memory and IO devices</a:t>
            </a:r>
            <a:endParaRPr lang="en-US" sz="1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2" name="Hình chữ nhật 1"/>
          <p:cNvSpPr/>
          <p:nvPr/>
        </p:nvSpPr>
        <p:spPr>
          <a:xfrm>
            <a:off x="4427984" y="1196752"/>
            <a:ext cx="1080120" cy="43204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CPU</a:t>
            </a:r>
            <a:endParaRPr lang="en-US" dirty="0"/>
          </a:p>
        </p:txBody>
      </p:sp>
      <p:sp>
        <p:nvSpPr>
          <p:cNvPr id="3" name="Hình chữ nhật 2"/>
          <p:cNvSpPr/>
          <p:nvPr/>
        </p:nvSpPr>
        <p:spPr>
          <a:xfrm>
            <a:off x="6732240" y="1124744"/>
            <a:ext cx="1008112" cy="55446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MEM.</a:t>
            </a:r>
            <a:endParaRPr lang="en-US" dirty="0"/>
          </a:p>
        </p:txBody>
      </p:sp>
      <p:sp>
        <p:nvSpPr>
          <p:cNvPr id="7" name="Hình chữ nhật 6"/>
          <p:cNvSpPr/>
          <p:nvPr/>
        </p:nvSpPr>
        <p:spPr>
          <a:xfrm>
            <a:off x="5148064" y="1916832"/>
            <a:ext cx="1656184" cy="43204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Io module</a:t>
            </a:r>
            <a:endParaRPr lang="en-US" dirty="0"/>
          </a:p>
        </p:txBody>
      </p:sp>
      <p:sp>
        <p:nvSpPr>
          <p:cNvPr id="11" name="Hình chữ nhật 10"/>
          <p:cNvSpPr/>
          <p:nvPr/>
        </p:nvSpPr>
        <p:spPr>
          <a:xfrm>
            <a:off x="4283968" y="3717032"/>
            <a:ext cx="1080120" cy="43204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CPU</a:t>
            </a:r>
            <a:endParaRPr lang="en-US" dirty="0"/>
          </a:p>
        </p:txBody>
      </p:sp>
      <p:sp>
        <p:nvSpPr>
          <p:cNvPr id="13" name="Hình chữ nhật 12"/>
          <p:cNvSpPr/>
          <p:nvPr/>
        </p:nvSpPr>
        <p:spPr>
          <a:xfrm>
            <a:off x="6012160" y="3717032"/>
            <a:ext cx="1008112" cy="50405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MEM.</a:t>
            </a:r>
            <a:endParaRPr lang="en-US" dirty="0"/>
          </a:p>
        </p:txBody>
      </p:sp>
      <p:sp>
        <p:nvSpPr>
          <p:cNvPr id="14" name="Hình chữ nhật 13"/>
          <p:cNvSpPr/>
          <p:nvPr/>
        </p:nvSpPr>
        <p:spPr>
          <a:xfrm>
            <a:off x="4139952" y="4293096"/>
            <a:ext cx="1656184" cy="43204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Io module</a:t>
            </a:r>
            <a:endParaRPr lang="en-US" dirty="0"/>
          </a:p>
        </p:txBody>
      </p:sp>
      <p:cxnSp>
        <p:nvCxnSpPr>
          <p:cNvPr id="10" name="Đường nối Thẳng 9"/>
          <p:cNvCxnSpPr/>
          <p:nvPr/>
        </p:nvCxnSpPr>
        <p:spPr>
          <a:xfrm flipV="1">
            <a:off x="5508104" y="1412776"/>
            <a:ext cx="1224136" cy="1080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Đường nối Thẳng 16"/>
          <p:cNvCxnSpPr/>
          <p:nvPr/>
        </p:nvCxnSpPr>
        <p:spPr>
          <a:xfrm>
            <a:off x="6156176" y="1412776"/>
            <a:ext cx="0" cy="5760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Hình chữ nhật 26"/>
          <p:cNvSpPr/>
          <p:nvPr/>
        </p:nvSpPr>
        <p:spPr>
          <a:xfrm>
            <a:off x="5508104" y="1340768"/>
            <a:ext cx="1224136" cy="144016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Hình chữ nhật 27"/>
          <p:cNvSpPr/>
          <p:nvPr/>
        </p:nvSpPr>
        <p:spPr>
          <a:xfrm>
            <a:off x="6012160" y="1484784"/>
            <a:ext cx="216024" cy="432048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Hình chữ nhật 29"/>
          <p:cNvSpPr/>
          <p:nvPr/>
        </p:nvSpPr>
        <p:spPr>
          <a:xfrm>
            <a:off x="5364088" y="3861048"/>
            <a:ext cx="648072" cy="144016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Hình chữ nhật 30"/>
          <p:cNvSpPr/>
          <p:nvPr/>
        </p:nvSpPr>
        <p:spPr>
          <a:xfrm>
            <a:off x="4788024" y="4149080"/>
            <a:ext cx="144016" cy="144016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TextBox 9"/>
          <p:cNvSpPr txBox="1"/>
          <p:nvPr/>
        </p:nvSpPr>
        <p:spPr>
          <a:xfrm>
            <a:off x="313552" y="4648201"/>
            <a:ext cx="296047" cy="48607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781800" y="533400"/>
            <a:ext cx="2057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Memory </a:t>
            </a:r>
          </a:p>
          <a:p>
            <a:pPr algn="ctr"/>
            <a:r>
              <a:rPr lang="en-US" sz="28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M</a:t>
            </a:r>
            <a:r>
              <a:rPr lang="en-US" sz="28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apped </a:t>
            </a:r>
          </a:p>
          <a:p>
            <a:pPr algn="ctr"/>
            <a:r>
              <a:rPr lang="en-US" sz="28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I/O</a:t>
            </a:r>
            <a:endParaRPr lang="en-US" sz="2800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81800" y="2819400"/>
            <a:ext cx="2057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Isolated </a:t>
            </a:r>
          </a:p>
          <a:p>
            <a:pPr algn="ctr"/>
            <a:r>
              <a:rPr 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I/O</a:t>
            </a:r>
          </a:p>
          <a:p>
            <a:pPr algn="ctr"/>
            <a:r>
              <a:rPr 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Example</a:t>
            </a:r>
            <a:endParaRPr 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6698" y="271400"/>
            <a:ext cx="6437004" cy="6372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" name="Straight Arrow Connector 6"/>
          <p:cNvCxnSpPr/>
          <p:nvPr/>
        </p:nvCxnSpPr>
        <p:spPr>
          <a:xfrm rot="16200000" flipV="1">
            <a:off x="1714480" y="2857496"/>
            <a:ext cx="1071570" cy="928694"/>
          </a:xfrm>
          <a:prstGeom prst="straightConnector1">
            <a:avLst/>
          </a:prstGeom>
          <a:ln w="3175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rot="10800000">
            <a:off x="1214414" y="3857628"/>
            <a:ext cx="2286016" cy="142876"/>
          </a:xfrm>
          <a:prstGeom prst="straightConnector1">
            <a:avLst/>
          </a:prstGeom>
          <a:ln w="3175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16200000" flipV="1">
            <a:off x="857224" y="3714752"/>
            <a:ext cx="2714644" cy="1000132"/>
          </a:xfrm>
          <a:prstGeom prst="straightConnector1">
            <a:avLst/>
          </a:prstGeom>
          <a:ln w="3175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10800000">
            <a:off x="1071538" y="5429264"/>
            <a:ext cx="2428892" cy="214314"/>
          </a:xfrm>
          <a:prstGeom prst="straightConnector1">
            <a:avLst/>
          </a:prstGeom>
          <a:ln w="3175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7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28600"/>
            <a:ext cx="7556500" cy="1116013"/>
          </a:xfrm>
        </p:spPr>
        <p:txBody>
          <a:bodyPr/>
          <a:lstStyle/>
          <a:p>
            <a:r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7.4- Interrupt-Driven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I/O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14" name="Content Placeholder 13"/>
          <p:cNvGraphicFramePr>
            <a:graphicFrameLocks noGrp="1"/>
          </p:cNvGraphicFramePr>
          <p:nvPr>
            <p:ph idx="4294967295"/>
          </p:nvPr>
        </p:nvGraphicFramePr>
        <p:xfrm>
          <a:off x="381000" y="1219200"/>
          <a:ext cx="8458200" cy="525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Simple Interrupt Processing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29058" y="148336"/>
            <a:ext cx="5153094" cy="656133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4" name="Rectangle 3"/>
          <p:cNvSpPr/>
          <p:nvPr/>
        </p:nvSpPr>
        <p:spPr>
          <a:xfrm>
            <a:off x="571472" y="5857892"/>
            <a:ext cx="2786082" cy="42862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/>
              <a:t>PSW: Process Status Word </a:t>
            </a:r>
            <a:endParaRPr lang="en-US" sz="1600" b="1"/>
          </a:p>
        </p:txBody>
      </p:sp>
      <p:sp>
        <p:nvSpPr>
          <p:cNvPr id="5" name="Rectangle 4"/>
          <p:cNvSpPr/>
          <p:nvPr/>
        </p:nvSpPr>
        <p:spPr>
          <a:xfrm>
            <a:off x="6786578" y="5786454"/>
            <a:ext cx="2143140" cy="357190"/>
          </a:xfrm>
          <a:prstGeom prst="rect">
            <a:avLst/>
          </a:prstGeom>
          <a:solidFill>
            <a:srgbClr val="0000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READ BY YOURSELF</a:t>
            </a:r>
            <a:endParaRPr lang="en-US" sz="14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42984"/>
            <a:ext cx="2898042" cy="3071834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Changes </a:t>
            </a:r>
            <a:b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Memory </a:t>
            </a:r>
            <a:b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Registers </a:t>
            </a:r>
            <a:b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 an </a:t>
            </a:r>
            <a:b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Interrupt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43174" y="153568"/>
            <a:ext cx="6238880" cy="6561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658890"/>
          </a:xfrm>
        </p:spPr>
        <p:txBody>
          <a:bodyPr/>
          <a:lstStyle/>
          <a:p>
            <a:r>
              <a:rPr lang="en-US" b="1" smtClean="0"/>
              <a:t>Objectives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428736"/>
            <a:ext cx="7288192" cy="4697427"/>
          </a:xfrm>
        </p:spPr>
        <p:txBody>
          <a:bodyPr>
            <a:normAutofit fontScale="85000" lnSpcReduction="20000"/>
          </a:bodyPr>
          <a:lstStyle/>
          <a:p>
            <a:r>
              <a:rPr kumimoji="1" lang="en-US" sz="2400" smtClean="0">
                <a:solidFill>
                  <a:srgbClr val="002060"/>
                </a:solidFill>
                <a:latin typeface="Times New Roman" pitchFamily="-110" charset="0"/>
              </a:rPr>
              <a:t>Why are peripherals not connected directly to the system bus?</a:t>
            </a:r>
          </a:p>
          <a:p>
            <a:r>
              <a:rPr kumimoji="1" lang="en-US" sz="2400" smtClean="0">
                <a:solidFill>
                  <a:srgbClr val="002060"/>
                </a:solidFill>
                <a:latin typeface="Times New Roman" pitchFamily="-110" charset="0"/>
              </a:rPr>
              <a:t>Why IO module is needed?</a:t>
            </a:r>
          </a:p>
          <a:p>
            <a:r>
              <a:rPr kumimoji="1" lang="en-US" sz="2400" smtClean="0">
                <a:solidFill>
                  <a:srgbClr val="002060"/>
                </a:solidFill>
                <a:latin typeface="Times New Roman" pitchFamily="-110" charset="0"/>
              </a:rPr>
              <a:t>How to control IO devices?</a:t>
            </a:r>
          </a:p>
          <a:p>
            <a:r>
              <a:rPr kumimoji="1" lang="en-US" sz="2400" smtClean="0">
                <a:solidFill>
                  <a:srgbClr val="002060"/>
                </a:solidFill>
                <a:latin typeface="Times New Roman" pitchFamily="-110" charset="0"/>
              </a:rPr>
              <a:t>How to increase IO operations?</a:t>
            </a:r>
          </a:p>
          <a:p>
            <a:r>
              <a:rPr lang="en-US" sz="2400" smtClean="0">
                <a:solidFill>
                  <a:srgbClr val="002060"/>
                </a:solidFill>
              </a:rPr>
              <a:t>After studying this chapter, you should be able to: </a:t>
            </a:r>
          </a:p>
          <a:p>
            <a:pPr lvl="1"/>
            <a:r>
              <a:rPr lang="en-US" sz="2400" smtClean="0">
                <a:solidFill>
                  <a:srgbClr val="002060"/>
                </a:solidFill>
              </a:rPr>
              <a:t>Explain the use of I/O modules as part of a computer organization. </a:t>
            </a:r>
          </a:p>
          <a:p>
            <a:pPr lvl="1"/>
            <a:r>
              <a:rPr lang="en-US" sz="2400" smtClean="0">
                <a:solidFill>
                  <a:srgbClr val="002060"/>
                </a:solidFill>
              </a:rPr>
              <a:t>Understand the difference between programmed I/O and interrupt-driven I/O and discuss their relative merits. </a:t>
            </a:r>
          </a:p>
          <a:p>
            <a:pPr lvl="1"/>
            <a:r>
              <a:rPr lang="en-US" sz="2400" smtClean="0">
                <a:solidFill>
                  <a:srgbClr val="002060"/>
                </a:solidFill>
              </a:rPr>
              <a:t>Present an overview of the operation of direct memory access (DMA). </a:t>
            </a:r>
          </a:p>
          <a:p>
            <a:pPr lvl="1"/>
            <a:r>
              <a:rPr lang="en-US" sz="2400" smtClean="0">
                <a:solidFill>
                  <a:srgbClr val="002060"/>
                </a:solidFill>
              </a:rPr>
              <a:t>Explain the function and use of I/O channels. </a:t>
            </a:r>
            <a:endParaRPr lang="en-US" sz="240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Content Placeholder 22"/>
          <p:cNvGraphicFramePr>
            <a:graphicFrameLocks noGrp="1"/>
          </p:cNvGraphicFramePr>
          <p:nvPr>
            <p:ph idx="4294967295"/>
          </p:nvPr>
        </p:nvGraphicFramePr>
        <p:xfrm>
          <a:off x="457200" y="1214422"/>
          <a:ext cx="8013700" cy="4754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457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304800"/>
            <a:ext cx="7556500" cy="1116013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 Issues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4"/>
          <p:cNvSpPr>
            <a:spLocks noGrp="1" noChangeArrowheads="1"/>
          </p:cNvSpPr>
          <p:nvPr>
            <p:ph type="title"/>
          </p:nvPr>
        </p:nvSpPr>
        <p:spPr>
          <a:xfrm>
            <a:off x="498474" y="134471"/>
            <a:ext cx="7556313" cy="508447"/>
          </a:xfrm>
        </p:spPr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Device Identification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605" name="Rectangle 5"/>
          <p:cNvSpPr>
            <a:spLocks noGrp="1" noChangeArrowheads="1"/>
          </p:cNvSpPr>
          <p:nvPr>
            <p:ph idx="1"/>
          </p:nvPr>
        </p:nvSpPr>
        <p:spPr>
          <a:xfrm>
            <a:off x="500034" y="1571612"/>
            <a:ext cx="8205790" cy="4929222"/>
          </a:xfrm>
        </p:spPr>
        <p:txBody>
          <a:bodyPr>
            <a:normAutofit fontScale="47500" lnSpcReduction="20000"/>
          </a:bodyPr>
          <a:lstStyle/>
          <a:p>
            <a:pPr marL="228600" lvl="1">
              <a:spcBef>
                <a:spcPts val="2000"/>
              </a:spcBef>
              <a:buClr>
                <a:schemeClr val="accent1"/>
              </a:buClr>
            </a:pPr>
            <a:r>
              <a:rPr lang="en-US" sz="2857" b="1" dirty="0" smtClean="0">
                <a:solidFill>
                  <a:schemeClr val="tx1"/>
                </a:solidFill>
              </a:rPr>
              <a:t>Multiple interrupt lines</a:t>
            </a:r>
          </a:p>
          <a:p>
            <a:pPr lvl="1"/>
            <a:r>
              <a:rPr lang="en-US" sz="2880" dirty="0" smtClean="0">
                <a:solidFill>
                  <a:schemeClr val="tx1"/>
                </a:solidFill>
              </a:rPr>
              <a:t>Between the processor and the I/O modules</a:t>
            </a:r>
          </a:p>
          <a:p>
            <a:pPr lvl="1"/>
            <a:r>
              <a:rPr lang="en-US" sz="2880" dirty="0" smtClean="0">
                <a:solidFill>
                  <a:schemeClr val="tx1"/>
                </a:solidFill>
              </a:rPr>
              <a:t>Most straightforward approach to the problem</a:t>
            </a:r>
          </a:p>
          <a:p>
            <a:pPr lvl="1"/>
            <a:r>
              <a:rPr lang="en-US" sz="2880" dirty="0" smtClean="0">
                <a:solidFill>
                  <a:schemeClr val="tx1"/>
                </a:solidFill>
              </a:rPr>
              <a:t>Consequently even if multiple lines are used, it is likely that each line will have multiple I/O modules attached to it</a:t>
            </a:r>
          </a:p>
          <a:p>
            <a:pPr marL="228600" lvl="1">
              <a:spcBef>
                <a:spcPts val="2000"/>
              </a:spcBef>
              <a:buClr>
                <a:schemeClr val="accent1"/>
              </a:buClr>
            </a:pPr>
            <a:r>
              <a:rPr lang="en-US" sz="2857" b="1" dirty="0" smtClean="0">
                <a:solidFill>
                  <a:schemeClr val="tx1"/>
                </a:solidFill>
              </a:rPr>
              <a:t>Software poll</a:t>
            </a:r>
          </a:p>
          <a:p>
            <a:pPr lvl="1"/>
            <a:r>
              <a:rPr lang="en-US" sz="2880" dirty="0" smtClean="0">
                <a:solidFill>
                  <a:schemeClr val="tx1"/>
                </a:solidFill>
              </a:rPr>
              <a:t>When processor detects an interrupt it branches to an interrupt-service routine whose job is to poll each I/O module to determine which module caused the interrupt</a:t>
            </a:r>
          </a:p>
          <a:p>
            <a:pPr lvl="1"/>
            <a:r>
              <a:rPr lang="en-US" sz="2880" dirty="0" smtClean="0">
                <a:solidFill>
                  <a:schemeClr val="tx1"/>
                </a:solidFill>
              </a:rPr>
              <a:t>Time consuming</a:t>
            </a:r>
          </a:p>
          <a:p>
            <a:pPr marL="228600" lvl="1">
              <a:spcBef>
                <a:spcPts val="2000"/>
              </a:spcBef>
              <a:buClr>
                <a:schemeClr val="accent1"/>
              </a:buClr>
            </a:pPr>
            <a:r>
              <a:rPr lang="en-US" sz="2857" b="1" dirty="0" smtClean="0">
                <a:solidFill>
                  <a:schemeClr val="tx1"/>
                </a:solidFill>
              </a:rPr>
              <a:t>Daisy chain (hardware poll, vectored)</a:t>
            </a:r>
          </a:p>
          <a:p>
            <a:pPr lvl="1"/>
            <a:r>
              <a:rPr lang="en-US" sz="2947" dirty="0" smtClean="0">
                <a:solidFill>
                  <a:schemeClr val="tx1"/>
                </a:solidFill>
              </a:rPr>
              <a:t>The interrupt acknowledge line is daisy chained through the modules</a:t>
            </a:r>
          </a:p>
          <a:p>
            <a:pPr lvl="1"/>
            <a:r>
              <a:rPr lang="en-US" sz="2947" dirty="0" smtClean="0">
                <a:solidFill>
                  <a:schemeClr val="tx1"/>
                </a:solidFill>
              </a:rPr>
              <a:t>Vector – address of the I/O module or some other unique identifier</a:t>
            </a:r>
          </a:p>
          <a:p>
            <a:pPr lvl="1"/>
            <a:r>
              <a:rPr lang="en-US" sz="2947" dirty="0" smtClean="0">
                <a:solidFill>
                  <a:schemeClr val="tx1"/>
                </a:solidFill>
              </a:rPr>
              <a:t>Vectored interrupt – processor uses the vector as a pointer to the appropriate device-service routine, avoiding the need to execute a general interrupt-service routine first</a:t>
            </a:r>
          </a:p>
          <a:p>
            <a:pPr marL="228600" lvl="1">
              <a:spcBef>
                <a:spcPts val="2000"/>
              </a:spcBef>
              <a:buClr>
                <a:schemeClr val="accent1"/>
              </a:buClr>
            </a:pPr>
            <a:r>
              <a:rPr lang="en-US" sz="2880" b="1" dirty="0" smtClean="0">
                <a:solidFill>
                  <a:schemeClr val="tx1"/>
                </a:solidFill>
              </a:rPr>
              <a:t>Bus arbitration (vectored)</a:t>
            </a:r>
          </a:p>
          <a:p>
            <a:pPr lvl="1"/>
            <a:r>
              <a:rPr lang="en-US" sz="2947" dirty="0" smtClean="0">
                <a:solidFill>
                  <a:schemeClr val="tx1"/>
                </a:solidFill>
              </a:rPr>
              <a:t>An I/O module must first gain control of the bus before it can raise the interrupt request line</a:t>
            </a:r>
          </a:p>
          <a:p>
            <a:pPr lvl="1"/>
            <a:r>
              <a:rPr lang="en-US" sz="2947" dirty="0" smtClean="0">
                <a:solidFill>
                  <a:schemeClr val="tx1"/>
                </a:solidFill>
              </a:rPr>
              <a:t>When the processor detects the interrupt it responds on the interrupt acknowledge line</a:t>
            </a:r>
          </a:p>
          <a:p>
            <a:pPr lvl="1"/>
            <a:r>
              <a:rPr lang="en-US" sz="2947" dirty="0" smtClean="0">
                <a:solidFill>
                  <a:schemeClr val="tx1"/>
                </a:solidFill>
              </a:rPr>
              <a:t>Then the requesting module places its vector on the data lines</a:t>
            </a:r>
            <a:endParaRPr lang="en-US" sz="2947" dirty="0">
              <a:solidFill>
                <a:schemeClr val="tx1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428596" y="642918"/>
            <a:ext cx="7558960" cy="774700"/>
          </a:xfrm>
        </p:spPr>
        <p:txBody>
          <a:bodyPr/>
          <a:lstStyle/>
          <a:p>
            <a:r>
              <a:rPr lang="en-US" dirty="0" smtClean="0"/>
              <a:t>Four general categories of techniques are in common use: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219200"/>
            <a:ext cx="2895600" cy="2362200"/>
          </a:xfrm>
        </p:spPr>
        <p:txBody>
          <a:bodyPr>
            <a:normAutofit fontScale="90000"/>
          </a:bodyPr>
          <a:lstStyle/>
          <a:p>
            <a:pPr algn="ctr">
              <a:lnSpc>
                <a:spcPct val="120000"/>
              </a:lnSpc>
            </a:pPr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222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Intel</a:t>
            </a:r>
            <a:br>
              <a:rPr lang="en-US" sz="3222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222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82C59A </a:t>
            </a:r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Interrupt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Controller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57620" y="128522"/>
            <a:ext cx="5143536" cy="6658064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4" name="Rectangle 3"/>
          <p:cNvSpPr/>
          <p:nvPr/>
        </p:nvSpPr>
        <p:spPr>
          <a:xfrm>
            <a:off x="6786578" y="5786454"/>
            <a:ext cx="2143140" cy="357190"/>
          </a:xfrm>
          <a:prstGeom prst="rect">
            <a:avLst/>
          </a:prstGeom>
          <a:solidFill>
            <a:srgbClr val="0000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READ BY YOURSELF</a:t>
            </a:r>
            <a:endParaRPr lang="en-US" sz="14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-24"/>
            <a:ext cx="7556313" cy="1116106"/>
          </a:xfrm>
        </p:spPr>
        <p:txBody>
          <a:bodyPr>
            <a:normAutofit fontScale="90000"/>
          </a:bodyPr>
          <a:lstStyle/>
          <a:p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Intel 82C55A </a:t>
            </a:r>
            <a:b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Programmable Peripheral Interface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0038" y="1214422"/>
            <a:ext cx="8543925" cy="5448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715140" y="6357958"/>
            <a:ext cx="2143140" cy="357190"/>
          </a:xfrm>
          <a:prstGeom prst="rect">
            <a:avLst/>
          </a:prstGeom>
          <a:solidFill>
            <a:srgbClr val="0000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READ BY YOURSELF</a:t>
            </a:r>
            <a:endParaRPr lang="en-US" sz="14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685800"/>
            <a:ext cx="3255264" cy="243840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GB" sz="29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Keyboard</a:t>
            </a:r>
            <a:r>
              <a:rPr lang="en-GB" sz="29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br>
              <a:rPr lang="en-GB" sz="29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29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Display </a:t>
            </a:r>
            <a:br>
              <a:rPr lang="en-GB" sz="29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29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Interfaces </a:t>
            </a:r>
            <a:r>
              <a:rPr lang="en-GB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82C55A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76708" y="227098"/>
            <a:ext cx="4267258" cy="6416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3"/>
          <p:cNvSpPr/>
          <p:nvPr/>
        </p:nvSpPr>
        <p:spPr>
          <a:xfrm>
            <a:off x="6786578" y="6000768"/>
            <a:ext cx="2143140" cy="357190"/>
          </a:xfrm>
          <a:prstGeom prst="rect">
            <a:avLst/>
          </a:prstGeom>
          <a:solidFill>
            <a:srgbClr val="0000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READ BY YOURSELF</a:t>
            </a:r>
            <a:endParaRPr lang="en-US" sz="14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6324600" cy="990600"/>
          </a:xfrm>
        </p:spPr>
        <p:txBody>
          <a:bodyPr>
            <a:norm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Drawbacks of Programmed and Interrupt-Driven I/O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304800" y="1600200"/>
            <a:ext cx="6191157" cy="3886200"/>
          </a:xfrm>
        </p:spPr>
        <p:txBody>
          <a:bodyPr>
            <a:normAutofit/>
          </a:bodyPr>
          <a:lstStyle/>
          <a:p>
            <a:pPr marL="228600" indent="-228600">
              <a:spcBef>
                <a:spcPts val="2000"/>
              </a:spcBef>
              <a:buFont typeface="Wingdings" pitchFamily="2" charset="2"/>
              <a:buChar char="n"/>
            </a:pPr>
            <a:r>
              <a:rPr lang="en-GB" sz="2000" dirty="0" smtClean="0">
                <a:solidFill>
                  <a:schemeClr val="tx1"/>
                </a:solidFill>
              </a:rPr>
              <a:t>Both forms of I/O suffer from two inherent drawbacks:</a:t>
            </a:r>
          </a:p>
          <a:p>
            <a:pPr marL="914400" lvl="1" indent="-457200">
              <a:spcBef>
                <a:spcPts val="2000"/>
              </a:spcBef>
              <a:buClr>
                <a:schemeClr val="accent1"/>
              </a:buClr>
              <a:buSzPct val="100000"/>
              <a:buFont typeface="+mj-lt"/>
              <a:buAutoNum type="arabicParenR"/>
            </a:pPr>
            <a:r>
              <a:rPr lang="en-GB" sz="1900" b="1" dirty="0" smtClean="0">
                <a:solidFill>
                  <a:schemeClr val="tx1"/>
                </a:solidFill>
              </a:rPr>
              <a:t>The I/O transfer rate is limited by the speed with which the processor can test and service a device</a:t>
            </a:r>
          </a:p>
          <a:p>
            <a:pPr marL="914400" lvl="1" indent="-457200">
              <a:spcBef>
                <a:spcPts val="2000"/>
              </a:spcBef>
              <a:buClr>
                <a:schemeClr val="accent1"/>
              </a:buClr>
              <a:buSzPct val="100000"/>
              <a:buFont typeface="+mj-lt"/>
              <a:buAutoNum type="arabicParenR"/>
            </a:pPr>
            <a:r>
              <a:rPr lang="en-GB" sz="1900" b="1" dirty="0" smtClean="0">
                <a:solidFill>
                  <a:schemeClr val="tx1"/>
                </a:solidFill>
              </a:rPr>
              <a:t>The processor is tied up in managing an I/O transfer; a number of instructions must be executed for each I/O transfer</a:t>
            </a:r>
            <a:endParaRPr lang="en-GB" sz="800" b="1" dirty="0" smtClean="0">
              <a:solidFill>
                <a:schemeClr val="tx1"/>
              </a:solidFill>
            </a:endParaRPr>
          </a:p>
          <a:p>
            <a:pPr marL="228600" indent="-228600">
              <a:spcBef>
                <a:spcPts val="2000"/>
              </a:spcBef>
            </a:pPr>
            <a:endParaRPr>
              <a:solidFill>
                <a:schemeClr val="tx1"/>
              </a:solidFill>
            </a:endParaRPr>
          </a:p>
          <a:p>
            <a:pPr marL="228600" indent="-228600">
              <a:spcBef>
                <a:spcPts val="2000"/>
              </a:spcBef>
              <a:buFont typeface="Wingdings" pitchFamily="2" charset="2"/>
              <a:buChar char="n"/>
            </a:pPr>
            <a:endParaRPr lang="en-GB" sz="2000" dirty="0" smtClean="0">
              <a:solidFill>
                <a:schemeClr val="tx1"/>
              </a:solidFill>
            </a:endParaRPr>
          </a:p>
          <a:p>
            <a:pPr marL="228600" indent="-228600">
              <a:spcBef>
                <a:spcPts val="2000"/>
              </a:spcBef>
              <a:buFont typeface="Wingdings" pitchFamily="2" charset="2"/>
              <a:buChar char="n"/>
            </a:pPr>
            <a:endParaRPr lang="en-GB" sz="2000" dirty="0">
              <a:solidFill>
                <a:schemeClr val="tx1"/>
              </a:solidFill>
            </a:endParaRPr>
          </a:p>
        </p:txBody>
      </p:sp>
      <p:sp useBgFill="1">
        <p:nvSpPr>
          <p:cNvPr id="5" name="TextBox 4"/>
          <p:cNvSpPr txBox="1"/>
          <p:nvPr/>
        </p:nvSpPr>
        <p:spPr>
          <a:xfrm>
            <a:off x="228600" y="4648201"/>
            <a:ext cx="381000" cy="38100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371600" y="5257800"/>
            <a:ext cx="6781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eaLnBrk="1" hangingPunct="1">
              <a:spcBef>
                <a:spcPts val="2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</a:pPr>
            <a:r>
              <a:rPr lang="en-GB" sz="2000" dirty="0" smtClean="0">
                <a:solidFill>
                  <a:srgbClr val="0000CC"/>
                </a:solidFill>
                <a:latin typeface="+mn-lt"/>
              </a:rPr>
              <a:t>When </a:t>
            </a:r>
            <a:r>
              <a:rPr lang="en-GB" sz="2000" dirty="0">
                <a:solidFill>
                  <a:srgbClr val="0000CC"/>
                </a:solidFill>
                <a:latin typeface="+mn-lt"/>
              </a:rPr>
              <a:t>large volumes of data are to be moved a more efficient technique is </a:t>
            </a:r>
            <a:r>
              <a:rPr lang="en-GB" sz="2000" i="1" dirty="0">
                <a:solidFill>
                  <a:srgbClr val="0000CC"/>
                </a:solidFill>
                <a:latin typeface="+mn-lt"/>
              </a:rPr>
              <a:t>direct memory access </a:t>
            </a:r>
            <a:r>
              <a:rPr lang="en-GB" sz="2000" dirty="0">
                <a:solidFill>
                  <a:srgbClr val="0000CC"/>
                </a:solidFill>
                <a:latin typeface="+mn-lt"/>
              </a:rPr>
              <a:t>(DMA)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>
          <a:xfrm>
            <a:off x="380555" y="762000"/>
            <a:ext cx="3255264" cy="3309942"/>
          </a:xfrm>
        </p:spPr>
        <p:txBody>
          <a:bodyPr>
            <a:normAutofit/>
          </a:bodyPr>
          <a:lstStyle/>
          <a:p>
            <a:r>
              <a:rPr lang="en-GB" sz="36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7.5- Direct Memory Access</a:t>
            </a:r>
            <a:r>
              <a:rPr lang="en-GB" sz="28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GB" sz="28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28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GB" sz="28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28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Typical </a:t>
            </a:r>
            <a:r>
              <a:rPr lang="en-GB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DMA </a:t>
            </a:r>
            <a:br>
              <a:rPr lang="en-GB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Module </a:t>
            </a:r>
            <a:r>
              <a:rPr lang="en-GB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57620" y="928670"/>
            <a:ext cx="5181600" cy="516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20" y="-24"/>
            <a:ext cx="4786314" cy="642942"/>
          </a:xfrm>
        </p:spPr>
        <p:txBody>
          <a:bodyPr>
            <a:normAutofit/>
          </a:bodyPr>
          <a:lstStyle/>
          <a:p>
            <a:r>
              <a:rPr lang="en-GB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DMA Operation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781800" y="914401"/>
            <a:ext cx="21336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DMA</a:t>
            </a:r>
            <a:endParaRPr lang="en-US" sz="3200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705600" y="3048000"/>
            <a:ext cx="21336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DMA</a:t>
            </a:r>
            <a:endParaRPr lang="en-US" sz="3200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Picture Placeholder 5"/>
          <p:cNvSpPr>
            <a:spLocks noGrp="1"/>
          </p:cNvSpPr>
          <p:nvPr>
            <p:ph type="pic" idx="1"/>
          </p:nvPr>
        </p:nvSpPr>
        <p:spPr>
          <a:xfrm>
            <a:off x="1428728" y="228600"/>
            <a:ext cx="5227566" cy="3843342"/>
          </a:xfrm>
        </p:spPr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857224" y="738195"/>
            <a:ext cx="5362575" cy="376237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/>
          <p:cNvSpPr/>
          <p:nvPr/>
        </p:nvSpPr>
        <p:spPr>
          <a:xfrm>
            <a:off x="142844" y="4643447"/>
            <a:ext cx="878687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sz="1800" smtClean="0"/>
              <a:t>Figure 7.12 shows where in the instruction cycle the processor may be suspended.</a:t>
            </a:r>
          </a:p>
          <a:p>
            <a:r>
              <a:rPr kumimoji="1" lang="en-US" sz="1800" smtClean="0"/>
              <a:t>In each case, the processor is suspended just before it needs to use the bus.</a:t>
            </a:r>
          </a:p>
          <a:p>
            <a:r>
              <a:rPr kumimoji="1" lang="en-US" sz="1800" smtClean="0"/>
              <a:t>The DMA module then transfers one word and returns control to the processor.</a:t>
            </a:r>
          </a:p>
          <a:p>
            <a:r>
              <a:rPr kumimoji="1" lang="en-US" sz="1800" smtClean="0"/>
              <a:t>Note that this is not an interrupt; the processor does not save a context and do</a:t>
            </a:r>
          </a:p>
          <a:p>
            <a:r>
              <a:rPr kumimoji="1" lang="en-US" sz="1800" smtClean="0"/>
              <a:t>something else. Rather, the processor pauses for one bus cycle. The overall effect</a:t>
            </a:r>
          </a:p>
          <a:p>
            <a:r>
              <a:rPr kumimoji="1" lang="en-US" sz="1800" smtClean="0"/>
              <a:t>is to cause the processor to execute more slowly. Nevertheless, for a multiple-word</a:t>
            </a:r>
          </a:p>
          <a:p>
            <a:r>
              <a:rPr kumimoji="1" lang="en-US" sz="1800" smtClean="0"/>
              <a:t>I/O transfer, DMA is far more efficient than interrupt-driven or programmed I/O.</a:t>
            </a:r>
            <a:endParaRPr lang="en-GB" sz="18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609600"/>
            <a:ext cx="2833678" cy="2362200"/>
          </a:xfrm>
        </p:spPr>
        <p:txBody>
          <a:bodyPr>
            <a:normAutofit/>
          </a:bodyPr>
          <a:lstStyle/>
          <a:p>
            <a:pPr algn="ctr"/>
            <a:r>
              <a:rPr lang="en-GB" sz="3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Alternative </a:t>
            </a:r>
            <a:br>
              <a:rPr lang="en-GB" sz="3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3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DMA </a:t>
            </a:r>
            <a:br>
              <a:rPr lang="en-GB" sz="3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3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Configurations</a:t>
            </a:r>
            <a:endParaRPr lang="en-GB" sz="3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95744" y="642918"/>
            <a:ext cx="5276850" cy="555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28600"/>
            <a:ext cx="7556500" cy="1116012"/>
          </a:xfrm>
        </p:spPr>
        <p:txBody>
          <a:bodyPr/>
          <a:lstStyle/>
          <a:p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8237 DMA Usage of </a:t>
            </a: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System </a:t>
            </a: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Bus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2913" y="1000108"/>
            <a:ext cx="8258175" cy="577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714876" y="5572140"/>
            <a:ext cx="3643338" cy="78581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smtClean="0"/>
              <a:t>When DMA carries out, CPU is idle. True or false?</a:t>
            </a:r>
            <a:endParaRPr lang="en-US" sz="18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Contents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571613"/>
            <a:ext cx="7645382" cy="3714776"/>
          </a:xfrm>
        </p:spPr>
        <p:txBody>
          <a:bodyPr>
            <a:noAutofit/>
          </a:bodyPr>
          <a:lstStyle/>
          <a:p>
            <a:r>
              <a:rPr lang="en-US" sz="2400" b="1" smtClean="0">
                <a:solidFill>
                  <a:srgbClr val="002060"/>
                </a:solidFill>
              </a:rPr>
              <a:t>7.1 External Devices </a:t>
            </a:r>
          </a:p>
          <a:p>
            <a:r>
              <a:rPr lang="en-US" sz="2400" b="1" smtClean="0">
                <a:solidFill>
                  <a:srgbClr val="002060"/>
                </a:solidFill>
              </a:rPr>
              <a:t>7.2 I/O Modules </a:t>
            </a:r>
          </a:p>
          <a:p>
            <a:r>
              <a:rPr lang="en-US" sz="2400" b="1" smtClean="0">
                <a:solidFill>
                  <a:srgbClr val="002060"/>
                </a:solidFill>
              </a:rPr>
              <a:t>7.3 Programmed I/O</a:t>
            </a:r>
          </a:p>
          <a:p>
            <a:r>
              <a:rPr lang="en-US" sz="2400" b="1" smtClean="0">
                <a:solidFill>
                  <a:srgbClr val="002060"/>
                </a:solidFill>
              </a:rPr>
              <a:t>7.4 Interrupt-Driven I/O </a:t>
            </a:r>
          </a:p>
          <a:p>
            <a:r>
              <a:rPr lang="en-US" sz="2400" b="1" smtClean="0">
                <a:solidFill>
                  <a:srgbClr val="002060"/>
                </a:solidFill>
              </a:rPr>
              <a:t>7.5 Direct Memory Access</a:t>
            </a:r>
          </a:p>
          <a:p>
            <a:r>
              <a:rPr lang="en-US" sz="2400" b="1" smtClean="0">
                <a:solidFill>
                  <a:srgbClr val="002060"/>
                </a:solidFill>
              </a:rPr>
              <a:t>7.6 I/O Channels and Processors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8" name="Rectangle 6"/>
          <p:cNvSpPr>
            <a:spLocks noGrp="1" noChangeArrowheads="1"/>
          </p:cNvSpPr>
          <p:nvPr>
            <p:ph type="title"/>
          </p:nvPr>
        </p:nvSpPr>
        <p:spPr>
          <a:xfrm>
            <a:off x="762000" y="533400"/>
            <a:ext cx="7556313" cy="1116106"/>
          </a:xfrm>
        </p:spPr>
        <p:txBody>
          <a:bodyPr/>
          <a:lstStyle/>
          <a:p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Fly-</a:t>
            </a: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 DMA Controller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98474" y="1981200"/>
          <a:ext cx="7556313" cy="4144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00034" y="214290"/>
            <a:ext cx="5884870" cy="766770"/>
          </a:xfrm>
        </p:spPr>
        <p:txBody>
          <a:bodyPr/>
          <a:lstStyle/>
          <a:p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 </a:t>
            </a:r>
            <a:r>
              <a:rPr lang="en-US" sz="24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7.2 – Intel 8237A 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Registers </a:t>
            </a:r>
            <a:endParaRPr lang="en-GB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" y="6324601"/>
            <a:ext cx="17177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n-lt"/>
              </a:rPr>
              <a:t>E/D = enable/disable</a:t>
            </a:r>
          </a:p>
          <a:p>
            <a:r>
              <a:rPr lang="en-US" sz="1200" dirty="0">
                <a:latin typeface="+mn-lt"/>
              </a:rPr>
              <a:t>TC = terminal count</a:t>
            </a:r>
          </a:p>
          <a:p>
            <a:endParaRPr 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2" y="1142984"/>
            <a:ext cx="8837971" cy="4857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786578" y="5786454"/>
            <a:ext cx="2143140" cy="357190"/>
          </a:xfrm>
          <a:prstGeom prst="rect">
            <a:avLst/>
          </a:prstGeom>
          <a:solidFill>
            <a:srgbClr val="0000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READ BY YOURSELF</a:t>
            </a:r>
            <a:endParaRPr lang="en-US" sz="14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571472" y="142852"/>
            <a:ext cx="7556313" cy="1116106"/>
          </a:xfrm>
        </p:spPr>
        <p:txBody>
          <a:bodyPr/>
          <a:lstStyle/>
          <a:p>
            <a:r>
              <a:rPr lang="en-GB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7.6- IO Channels and Processors</a:t>
            </a:r>
            <a:br>
              <a:rPr lang="en-GB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28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Evolution </a:t>
            </a:r>
            <a:r>
              <a:rPr lang="en-GB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 the I/O Function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08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381000" y="1828800"/>
            <a:ext cx="3505200" cy="4571999"/>
          </a:xfrm>
        </p:spPr>
        <p:txBody>
          <a:bodyPr>
            <a:normAutofit/>
          </a:bodyPr>
          <a:lstStyle/>
          <a:p>
            <a:pPr marL="342900" indent="-342900">
              <a:buSzPct val="100000"/>
              <a:buFont typeface="+mj-lt"/>
              <a:buAutoNum type="arabicPeriod"/>
            </a:pPr>
            <a:r>
              <a:rPr lang="en-GB" dirty="0" smtClean="0">
                <a:solidFill>
                  <a:schemeClr val="tx1"/>
                </a:solidFill>
              </a:rPr>
              <a:t>The CPU directly controls a peripheral device. </a:t>
            </a:r>
          </a:p>
          <a:p>
            <a:pPr marL="342900" indent="-342900">
              <a:buSzPct val="100000"/>
              <a:buFont typeface="+mj-lt"/>
              <a:buAutoNum type="arabicPeriod"/>
            </a:pPr>
            <a:r>
              <a:rPr lang="en-GB" dirty="0" smtClean="0">
                <a:solidFill>
                  <a:schemeClr val="tx1"/>
                </a:solidFill>
              </a:rPr>
              <a:t>A controller or I/O module is added.  The CPU uses </a:t>
            </a:r>
            <a:r>
              <a:rPr lang="en-GB" dirty="0" smtClean="0">
                <a:solidFill>
                  <a:srgbClr val="FF0000"/>
                </a:solidFill>
              </a:rPr>
              <a:t>programmed I/O</a:t>
            </a:r>
            <a:r>
              <a:rPr lang="en-GB" dirty="0" smtClean="0">
                <a:solidFill>
                  <a:schemeClr val="tx1"/>
                </a:solidFill>
              </a:rPr>
              <a:t> without interrupts.</a:t>
            </a:r>
          </a:p>
          <a:p>
            <a:pPr marL="342900" indent="-342900">
              <a:buSzPct val="100000"/>
              <a:buFont typeface="+mj-lt"/>
              <a:buAutoNum type="arabicPeriod"/>
            </a:pPr>
            <a:r>
              <a:rPr lang="en-GB" dirty="0" smtClean="0">
                <a:solidFill>
                  <a:schemeClr val="tx1"/>
                </a:solidFill>
              </a:rPr>
              <a:t>Same configuration as in step 2 is used, but now </a:t>
            </a:r>
            <a:r>
              <a:rPr lang="en-GB" dirty="0" smtClean="0">
                <a:solidFill>
                  <a:srgbClr val="FF0000"/>
                </a:solidFill>
              </a:rPr>
              <a:t>interrupts</a:t>
            </a:r>
            <a:r>
              <a:rPr lang="en-GB" dirty="0" smtClean="0">
                <a:solidFill>
                  <a:schemeClr val="tx1"/>
                </a:solidFill>
              </a:rPr>
              <a:t> are employed.  The CPU need not spend time waiting for an I/O operation to be performed, thus increasing efficiency.</a:t>
            </a:r>
          </a:p>
          <a:p>
            <a:pPr marL="342900" indent="-342900">
              <a:buSzPct val="100000"/>
              <a:buFont typeface="+mj-lt"/>
              <a:buAutoNum type="arabicPeriod"/>
            </a:pP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14800" y="1871674"/>
            <a:ext cx="3942678" cy="4843474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lnSpc>
                <a:spcPct val="110000"/>
              </a:lnSpc>
              <a:buSzPct val="100000"/>
              <a:buFont typeface="+mj-lt"/>
              <a:buAutoNum type="arabicPeriod" startAt="4"/>
            </a:pPr>
            <a:r>
              <a:rPr lang="en-US" dirty="0" smtClean="0">
                <a:solidFill>
                  <a:schemeClr val="tx1"/>
                </a:solidFill>
              </a:rPr>
              <a:t>The I/O module is given direct access to memory </a:t>
            </a:r>
            <a:r>
              <a:rPr lang="en-US" dirty="0" smtClean="0">
                <a:solidFill>
                  <a:srgbClr val="FF0000"/>
                </a:solidFill>
              </a:rPr>
              <a:t>via DMA</a:t>
            </a:r>
            <a:r>
              <a:rPr lang="en-US" dirty="0" smtClean="0">
                <a:solidFill>
                  <a:schemeClr val="tx1"/>
                </a:solidFill>
              </a:rPr>
              <a:t>.  It can now move a block of data to or from memory without involving the CPU, except at the beginning and end of the transfer.</a:t>
            </a:r>
          </a:p>
          <a:p>
            <a:pPr marL="342900" indent="-342900">
              <a:lnSpc>
                <a:spcPct val="110000"/>
              </a:lnSpc>
              <a:buSzPct val="100000"/>
              <a:buFont typeface="+mj-lt"/>
              <a:buAutoNum type="arabicPeriod" startAt="4"/>
            </a:pPr>
            <a:r>
              <a:rPr lang="en-US" dirty="0" smtClean="0">
                <a:solidFill>
                  <a:schemeClr val="tx1"/>
                </a:solidFill>
              </a:rPr>
              <a:t>The I/O module </a:t>
            </a:r>
            <a:r>
              <a:rPr lang="en-US" dirty="0" smtClean="0">
                <a:solidFill>
                  <a:srgbClr val="FF0000"/>
                </a:solidFill>
              </a:rPr>
              <a:t>is enhanced to become a processor </a:t>
            </a:r>
            <a:r>
              <a:rPr lang="en-US" dirty="0" smtClean="0">
                <a:solidFill>
                  <a:schemeClr val="tx1"/>
                </a:solidFill>
              </a:rPr>
              <a:t>in its own right, with a specialized instruction set tailored for I/O</a:t>
            </a:r>
          </a:p>
          <a:p>
            <a:pPr marL="342900" indent="-342900">
              <a:lnSpc>
                <a:spcPct val="120000"/>
              </a:lnSpc>
              <a:buSzPct val="100000"/>
              <a:buFont typeface="+mj-lt"/>
              <a:buAutoNum type="arabicPeriod" startAt="4"/>
            </a:pPr>
            <a:r>
              <a:rPr lang="en-US" dirty="0" smtClean="0">
                <a:solidFill>
                  <a:schemeClr val="tx1"/>
                </a:solidFill>
              </a:rPr>
              <a:t>The I/O module has </a:t>
            </a:r>
            <a:r>
              <a:rPr lang="en-US" dirty="0" smtClean="0">
                <a:solidFill>
                  <a:srgbClr val="FF0000"/>
                </a:solidFill>
              </a:rPr>
              <a:t>a local memory</a:t>
            </a:r>
            <a:r>
              <a:rPr lang="en-US" dirty="0" smtClean="0">
                <a:solidFill>
                  <a:schemeClr val="tx1"/>
                </a:solidFill>
              </a:rPr>
              <a:t> of its own and is, in fact, a computer in its own right.  With this architecture a large set of I/O devices can be controlled with minimal CPU </a:t>
            </a:r>
            <a:r>
              <a:rPr lang="en-US" smtClean="0">
                <a:solidFill>
                  <a:schemeClr val="tx1"/>
                </a:solidFill>
              </a:rPr>
              <a:t>involvement.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381000" y="1219200"/>
            <a:ext cx="3255264" cy="1828800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I/O </a:t>
            </a:r>
            <a:b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Channel Architecture</a:t>
            </a: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38594" y="254120"/>
            <a:ext cx="4333934" cy="6349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42910" y="214290"/>
            <a:ext cx="7556313" cy="681022"/>
          </a:xfrm>
        </p:spPr>
        <p:txBody>
          <a:bodyPr/>
          <a:lstStyle/>
          <a:p>
            <a:r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Exercises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42910" y="1357298"/>
            <a:ext cx="7358114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2100" indent="-292100">
              <a:buClr>
                <a:schemeClr val="tx2">
                  <a:lumMod val="90000"/>
                  <a:lumOff val="10000"/>
                </a:schemeClr>
              </a:buClr>
              <a:buFont typeface="Wingdings" pitchFamily="2" charset="2"/>
              <a:buChar char="§"/>
            </a:pPr>
            <a:r>
              <a:rPr lang="en-US" smtClean="0">
                <a:solidFill>
                  <a:srgbClr val="002060"/>
                </a:solidFill>
              </a:rPr>
              <a:t>7.1- List three broad classifications of external, or peripheral, devices. </a:t>
            </a:r>
          </a:p>
          <a:p>
            <a:pPr marL="292100" indent="-292100">
              <a:buClr>
                <a:schemeClr val="tx2">
                  <a:lumMod val="90000"/>
                  <a:lumOff val="10000"/>
                </a:schemeClr>
              </a:buClr>
              <a:buFont typeface="Wingdings" pitchFamily="2" charset="2"/>
              <a:buChar char="§"/>
            </a:pPr>
            <a:r>
              <a:rPr lang="en-US" smtClean="0">
                <a:solidFill>
                  <a:srgbClr val="002060"/>
                </a:solidFill>
              </a:rPr>
              <a:t>7.2- What is the International Reference Alphabet? </a:t>
            </a:r>
          </a:p>
          <a:p>
            <a:pPr marL="292100" indent="-292100">
              <a:buClr>
                <a:schemeClr val="tx2">
                  <a:lumMod val="90000"/>
                  <a:lumOff val="10000"/>
                </a:schemeClr>
              </a:buClr>
              <a:buFont typeface="Wingdings" pitchFamily="2" charset="2"/>
              <a:buChar char="§"/>
            </a:pPr>
            <a:r>
              <a:rPr lang="en-US" smtClean="0">
                <a:solidFill>
                  <a:srgbClr val="002060"/>
                </a:solidFill>
              </a:rPr>
              <a:t>7.3- What are the major functions of an I/O module? </a:t>
            </a:r>
          </a:p>
          <a:p>
            <a:pPr marL="292100" indent="-292100">
              <a:buClr>
                <a:schemeClr val="tx2">
                  <a:lumMod val="90000"/>
                  <a:lumOff val="10000"/>
                </a:schemeClr>
              </a:buClr>
              <a:buFont typeface="Wingdings" pitchFamily="2" charset="2"/>
              <a:buChar char="§"/>
            </a:pPr>
            <a:r>
              <a:rPr lang="en-US" smtClean="0">
                <a:solidFill>
                  <a:srgbClr val="002060"/>
                </a:solidFill>
              </a:rPr>
              <a:t>7.4- List and briefly define three techniques for performing I/O. </a:t>
            </a:r>
          </a:p>
          <a:p>
            <a:pPr marL="292100" indent="-292100">
              <a:buClr>
                <a:schemeClr val="tx2">
                  <a:lumMod val="90000"/>
                  <a:lumOff val="10000"/>
                </a:schemeClr>
              </a:buClr>
              <a:buFont typeface="Wingdings" pitchFamily="2" charset="2"/>
              <a:buChar char="§"/>
            </a:pPr>
            <a:r>
              <a:rPr lang="en-US" smtClean="0">
                <a:solidFill>
                  <a:srgbClr val="002060"/>
                </a:solidFill>
              </a:rPr>
              <a:t>7.5- What is the difference between memory-mapped I/O and isolated I/O? </a:t>
            </a:r>
          </a:p>
          <a:p>
            <a:pPr marL="292100" indent="-292100">
              <a:buClr>
                <a:schemeClr val="tx2">
                  <a:lumMod val="90000"/>
                  <a:lumOff val="10000"/>
                </a:schemeClr>
              </a:buClr>
              <a:buFont typeface="Wingdings" pitchFamily="2" charset="2"/>
              <a:buChar char="§"/>
            </a:pPr>
            <a:r>
              <a:rPr lang="en-US" smtClean="0">
                <a:solidFill>
                  <a:srgbClr val="002060"/>
                </a:solidFill>
              </a:rPr>
              <a:t>7.6- When a device interrupt occurs, how does the processor determine which device issued the interrupt? </a:t>
            </a:r>
          </a:p>
          <a:p>
            <a:pPr marL="292100" indent="-292100">
              <a:buClr>
                <a:schemeClr val="tx2">
                  <a:lumMod val="90000"/>
                  <a:lumOff val="10000"/>
                </a:schemeClr>
              </a:buClr>
              <a:buFont typeface="Wingdings" pitchFamily="2" charset="2"/>
              <a:buChar char="§"/>
            </a:pPr>
            <a:r>
              <a:rPr lang="en-US" smtClean="0">
                <a:solidFill>
                  <a:srgbClr val="002060"/>
                </a:solidFill>
              </a:rPr>
              <a:t>7.7- When a DMA module takes control of a bus, and while it retains control of the bus, what does the processor do?</a:t>
            </a:r>
            <a:endParaRPr lang="en-US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3428999" cy="1116106"/>
          </a:xfrm>
        </p:spPr>
        <p:txBody>
          <a:bodyPr>
            <a:normAutofit/>
          </a:bodyPr>
          <a:lstStyle/>
          <a:p>
            <a:r>
              <a:rPr lang="en-US" sz="4400" dirty="0" smtClean="0"/>
              <a:t>Summary</a:t>
            </a:r>
            <a:endParaRPr lang="en-US" sz="4400" dirty="0"/>
          </a:p>
        </p:txBody>
      </p:sp>
      <p:sp>
        <p:nvSpPr>
          <p:cNvPr id="30" name="Content Placeholder 29"/>
          <p:cNvSpPr>
            <a:spLocks noGrp="1"/>
          </p:cNvSpPr>
          <p:nvPr>
            <p:ph sz="half" idx="2"/>
          </p:nvPr>
        </p:nvSpPr>
        <p:spPr>
          <a:xfrm>
            <a:off x="457200" y="2514600"/>
            <a:ext cx="3810000" cy="4343400"/>
          </a:xfrm>
        </p:spPr>
        <p:txBody>
          <a:bodyPr>
            <a:normAutofit fontScale="85000" lnSpcReduction="20000"/>
          </a:bodyPr>
          <a:lstStyle/>
          <a:p>
            <a:pPr>
              <a:spcBef>
                <a:spcPts val="600"/>
              </a:spcBef>
            </a:pPr>
            <a:r>
              <a:rPr lang="en-US" dirty="0" smtClean="0"/>
              <a:t>External devices</a:t>
            </a:r>
          </a:p>
          <a:p>
            <a:pPr lvl="1"/>
            <a:r>
              <a:rPr lang="en-US" dirty="0" smtClean="0"/>
              <a:t>Keyboard/monitor</a:t>
            </a:r>
          </a:p>
          <a:p>
            <a:pPr lvl="1"/>
            <a:r>
              <a:rPr lang="en-US" dirty="0" smtClean="0"/>
              <a:t>Disk drive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I/O modules</a:t>
            </a:r>
          </a:p>
          <a:p>
            <a:pPr lvl="1"/>
            <a:r>
              <a:rPr lang="en-US" dirty="0" smtClean="0"/>
              <a:t>Module function</a:t>
            </a:r>
          </a:p>
          <a:p>
            <a:pPr lvl="1"/>
            <a:r>
              <a:rPr lang="en-US" dirty="0" smtClean="0"/>
              <a:t>I/O module structure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Programmed I/O</a:t>
            </a:r>
          </a:p>
          <a:p>
            <a:pPr lvl="1"/>
            <a:r>
              <a:rPr lang="en-US" dirty="0" smtClean="0"/>
              <a:t>Overview of programmed I/O</a:t>
            </a:r>
          </a:p>
          <a:p>
            <a:pPr lvl="1"/>
            <a:r>
              <a:rPr lang="en-US" dirty="0" smtClean="0"/>
              <a:t>I/O commands</a:t>
            </a:r>
          </a:p>
          <a:p>
            <a:pPr lvl="1"/>
            <a:r>
              <a:rPr lang="en-US" dirty="0" smtClean="0"/>
              <a:t>I/O instructions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Interrupt-driven I/O</a:t>
            </a:r>
          </a:p>
          <a:p>
            <a:pPr lvl="1"/>
            <a:r>
              <a:rPr lang="en-US" dirty="0" smtClean="0"/>
              <a:t>Interrupt processing</a:t>
            </a:r>
          </a:p>
          <a:p>
            <a:pPr lvl="1"/>
            <a:r>
              <a:rPr lang="en-US" dirty="0" smtClean="0"/>
              <a:t>Design issues</a:t>
            </a:r>
          </a:p>
          <a:p>
            <a:pPr lvl="1"/>
            <a:r>
              <a:rPr lang="en-US" dirty="0" smtClean="0"/>
              <a:t>Intel 82C59A interrupt controller</a:t>
            </a:r>
          </a:p>
          <a:p>
            <a:pPr lvl="1"/>
            <a:r>
              <a:rPr lang="en-US" dirty="0" smtClean="0"/>
              <a:t>Intel 82C55A programmable peripheral interface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quarter" idx="4"/>
          </p:nvPr>
        </p:nvSpPr>
        <p:spPr>
          <a:xfrm>
            <a:off x="4495800" y="2133600"/>
            <a:ext cx="3810000" cy="4724400"/>
          </a:xfrm>
        </p:spPr>
        <p:txBody>
          <a:bodyPr>
            <a:normAutofit/>
          </a:bodyPr>
          <a:lstStyle/>
          <a:p>
            <a:pPr marL="228600" lvl="1">
              <a:spcBef>
                <a:spcPts val="1800"/>
              </a:spcBef>
              <a:buClr>
                <a:schemeClr val="accent1"/>
              </a:buClr>
            </a:pPr>
            <a:r>
              <a:rPr lang="en-US" dirty="0" smtClean="0"/>
              <a:t>Direct memory access</a:t>
            </a:r>
          </a:p>
          <a:p>
            <a:pPr lvl="1">
              <a:lnSpc>
                <a:spcPct val="80000"/>
              </a:lnSpc>
            </a:pPr>
            <a:r>
              <a:rPr lang="en-US" sz="1500" dirty="0" smtClean="0"/>
              <a:t>Drawbacks of programmed and interrupt-driven I/O</a:t>
            </a:r>
          </a:p>
          <a:p>
            <a:pPr lvl="1">
              <a:lnSpc>
                <a:spcPct val="80000"/>
              </a:lnSpc>
            </a:pPr>
            <a:r>
              <a:rPr lang="en-US" sz="1500" dirty="0" smtClean="0"/>
              <a:t>DMA function</a:t>
            </a:r>
          </a:p>
          <a:p>
            <a:pPr lvl="1">
              <a:lnSpc>
                <a:spcPct val="80000"/>
              </a:lnSpc>
            </a:pPr>
            <a:r>
              <a:rPr lang="en-US" sz="1500" dirty="0" smtClean="0"/>
              <a:t>Intel 8237A DMA controller</a:t>
            </a:r>
          </a:p>
          <a:p>
            <a:pPr marL="228600" lvl="1">
              <a:spcBef>
                <a:spcPts val="1800"/>
              </a:spcBef>
              <a:buClr>
                <a:schemeClr val="accent1"/>
              </a:buClr>
            </a:pPr>
            <a:r>
              <a:rPr lang="en-US" dirty="0" smtClean="0"/>
              <a:t>I/O channels and processors</a:t>
            </a:r>
          </a:p>
          <a:p>
            <a:pPr lvl="1">
              <a:lnSpc>
                <a:spcPct val="80000"/>
              </a:lnSpc>
            </a:pPr>
            <a:r>
              <a:rPr lang="en-US" sz="1500" dirty="0" smtClean="0"/>
              <a:t>The evolution of the I/O function</a:t>
            </a:r>
          </a:p>
          <a:p>
            <a:pPr lvl="1">
              <a:lnSpc>
                <a:spcPct val="80000"/>
              </a:lnSpc>
            </a:pPr>
            <a:r>
              <a:rPr lang="en-US" sz="1500" dirty="0" smtClean="0"/>
              <a:t>Characteristics of I/O channels</a:t>
            </a:r>
          </a:p>
          <a:p>
            <a:pPr marL="228600" lvl="1">
              <a:spcBef>
                <a:spcPts val="1800"/>
              </a:spcBef>
              <a:buClr>
                <a:schemeClr val="accent1"/>
              </a:buClr>
            </a:pPr>
            <a:r>
              <a:rPr lang="en-US" dirty="0" smtClean="0"/>
              <a:t>The external interface</a:t>
            </a:r>
          </a:p>
          <a:p>
            <a:pPr lvl="1">
              <a:lnSpc>
                <a:spcPct val="80000"/>
              </a:lnSpc>
            </a:pPr>
            <a:r>
              <a:rPr lang="en-US" sz="1514" dirty="0" smtClean="0"/>
              <a:t>Types of interfaces</a:t>
            </a:r>
          </a:p>
          <a:p>
            <a:pPr lvl="1">
              <a:lnSpc>
                <a:spcPct val="80000"/>
              </a:lnSpc>
            </a:pPr>
            <a:r>
              <a:rPr lang="en-US" sz="1514" dirty="0" smtClean="0"/>
              <a:t>Point-to-point and multipoint configurations</a:t>
            </a:r>
          </a:p>
          <a:p>
            <a:pPr lvl="1">
              <a:lnSpc>
                <a:spcPct val="80000"/>
              </a:lnSpc>
            </a:pPr>
            <a:r>
              <a:rPr lang="en-US" sz="1514" dirty="0" smtClean="0"/>
              <a:t>Thunderbolt</a:t>
            </a:r>
          </a:p>
          <a:p>
            <a:pPr lvl="1">
              <a:lnSpc>
                <a:spcPct val="80000"/>
              </a:lnSpc>
            </a:pPr>
            <a:r>
              <a:rPr lang="en-US" sz="1514" smtClean="0"/>
              <a:t>InfiniBand </a:t>
            </a:r>
            <a:endParaRPr lang="en-US" sz="1514" dirty="0" smtClean="0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19200"/>
            <a:ext cx="3657600" cy="1098177"/>
          </a:xfrm>
        </p:spPr>
        <p:txBody>
          <a:bodyPr>
            <a:normAutofit/>
          </a:bodyPr>
          <a:lstStyle/>
          <a:p>
            <a:endParaRPr lang="en-US" sz="800" dirty="0" smtClean="0"/>
          </a:p>
          <a:p>
            <a:endParaRPr lang="en-US" sz="800" dirty="0" smtClean="0"/>
          </a:p>
          <a:p>
            <a:r>
              <a:rPr lang="en-US" sz="3200" dirty="0" smtClean="0"/>
              <a:t>Chapter 7</a:t>
            </a:r>
          </a:p>
          <a:p>
            <a:endParaRPr lang="en-US" dirty="0"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3"/>
          </p:nvPr>
        </p:nvSpPr>
        <p:spPr>
          <a:xfrm>
            <a:off x="4343400" y="228600"/>
            <a:ext cx="3657600" cy="1707776"/>
          </a:xfrm>
        </p:spPr>
        <p:txBody>
          <a:bodyPr/>
          <a:lstStyle/>
          <a:p>
            <a:r>
              <a:rPr lang="en-US" sz="28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Input/Output</a:t>
            </a: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smtClean="0"/>
              <a:t>Why are devices not connected to system bus?</a:t>
            </a:r>
            <a:endParaRPr lang="en-US" sz="320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928803"/>
            <a:ext cx="7645382" cy="4214842"/>
          </a:xfrm>
        </p:spPr>
        <p:txBody>
          <a:bodyPr>
            <a:noAutofit/>
          </a:bodyPr>
          <a:lstStyle/>
          <a:p>
            <a:r>
              <a:rPr kumimoji="1" lang="en-US" sz="2000" dirty="0" smtClean="0">
                <a:solidFill>
                  <a:schemeClr val="tx1"/>
                </a:solidFill>
                <a:latin typeface="Times New Roman" pitchFamily="-110" charset="0"/>
              </a:rPr>
              <a:t>There are a wide variety of peripherals with various methods of operation. It would be impractical to incorporate the necessary logic within the processor to control a range of devices.</a:t>
            </a:r>
          </a:p>
          <a:p>
            <a:r>
              <a:rPr kumimoji="1" lang="en-US" sz="2000" dirty="0" smtClean="0">
                <a:solidFill>
                  <a:schemeClr val="tx1"/>
                </a:solidFill>
                <a:latin typeface="Times New Roman" pitchFamily="-110" charset="0"/>
              </a:rPr>
              <a:t>The data transfer rate of peripherals is </a:t>
            </a:r>
            <a:r>
              <a:rPr kumimoji="1" lang="en-US" sz="2000" b="1" dirty="0" smtClean="0">
                <a:solidFill>
                  <a:schemeClr val="tx1"/>
                </a:solidFill>
                <a:latin typeface="Times New Roman" pitchFamily="-110" charset="0"/>
              </a:rPr>
              <a:t>often much slower </a:t>
            </a:r>
            <a:r>
              <a:rPr kumimoji="1" lang="en-US" sz="2000" dirty="0" smtClean="0">
                <a:solidFill>
                  <a:schemeClr val="tx1"/>
                </a:solidFill>
                <a:latin typeface="Times New Roman" pitchFamily="-110" charset="0"/>
              </a:rPr>
              <a:t>than that of the memory or processor. Thus, it is impractical to use the high-speed system bus to communicate directly with a peripheral.</a:t>
            </a:r>
          </a:p>
          <a:p>
            <a:r>
              <a:rPr kumimoji="1" lang="en-US" sz="2000" dirty="0" smtClean="0">
                <a:solidFill>
                  <a:schemeClr val="tx1"/>
                </a:solidFill>
                <a:latin typeface="Times New Roman" pitchFamily="-110" charset="0"/>
              </a:rPr>
              <a:t>The data transfer rate of some peripherals </a:t>
            </a:r>
            <a:r>
              <a:rPr kumimoji="1" lang="en-US" sz="2000" b="1" dirty="0" smtClean="0">
                <a:solidFill>
                  <a:schemeClr val="tx1"/>
                </a:solidFill>
                <a:latin typeface="Times New Roman" pitchFamily="-110" charset="0"/>
              </a:rPr>
              <a:t>can be faster </a:t>
            </a:r>
            <a:r>
              <a:rPr kumimoji="1" lang="en-US" sz="2000" dirty="0" smtClean="0">
                <a:solidFill>
                  <a:schemeClr val="tx1"/>
                </a:solidFill>
                <a:latin typeface="Times New Roman" pitchFamily="-110" charset="0"/>
              </a:rPr>
              <a:t>than that of the memory or processor. Again, the mismatch would lead to inefficiencies if not managed properly.</a:t>
            </a:r>
          </a:p>
          <a:p>
            <a:r>
              <a:rPr kumimoji="1" lang="en-US" sz="2000" dirty="0" smtClean="0">
                <a:solidFill>
                  <a:schemeClr val="tx1"/>
                </a:solidFill>
                <a:latin typeface="Times New Roman" pitchFamily="-110" charset="0"/>
              </a:rPr>
              <a:t>Peripherals often use </a:t>
            </a:r>
            <a:r>
              <a:rPr kumimoji="1" lang="en-US" sz="2000" b="1" dirty="0" smtClean="0">
                <a:solidFill>
                  <a:schemeClr val="tx1"/>
                </a:solidFill>
                <a:latin typeface="Times New Roman" pitchFamily="-110" charset="0"/>
              </a:rPr>
              <a:t>different data formats </a:t>
            </a:r>
            <a:r>
              <a:rPr kumimoji="1" lang="en-US" sz="2000" dirty="0" smtClean="0">
                <a:solidFill>
                  <a:schemeClr val="tx1"/>
                </a:solidFill>
                <a:latin typeface="Times New Roman" pitchFamily="-110" charset="0"/>
              </a:rPr>
              <a:t>and </a:t>
            </a:r>
            <a:r>
              <a:rPr kumimoji="1" lang="en-US" sz="2000" b="1" dirty="0" smtClean="0">
                <a:solidFill>
                  <a:schemeClr val="tx1"/>
                </a:solidFill>
                <a:latin typeface="Times New Roman" pitchFamily="-110" charset="0"/>
              </a:rPr>
              <a:t>word lengths</a:t>
            </a:r>
            <a:r>
              <a:rPr kumimoji="1" lang="en-US" sz="2000" dirty="0" smtClean="0">
                <a:solidFill>
                  <a:schemeClr val="tx1"/>
                </a:solidFill>
                <a:latin typeface="Times New Roman" pitchFamily="-110" charset="0"/>
              </a:rPr>
              <a:t> than the computer to which they are attached.</a:t>
            </a:r>
            <a:endParaRPr lang="en-US" sz="2000" b="1" dirty="0" smtClean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20" y="285728"/>
            <a:ext cx="3255264" cy="2000264"/>
          </a:xfrm>
        </p:spPr>
        <p:txBody>
          <a:bodyPr>
            <a:noAutofit/>
          </a:bodyPr>
          <a:lstStyle/>
          <a:p>
            <a:pPr algn="ctr"/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Generic </a:t>
            </a:r>
            <a:b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 </a:t>
            </a:r>
            <a:b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 an I/O Module</a:t>
            </a: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4" descr="f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l="4706" t="14545" r="9412" b="9091"/>
              <a:stretch>
                <a:fillRect/>
              </a:stretch>
            </p:blipFill>
          </mc:Choice>
          <mc:Fallback>
            <p:blipFill>
              <a:blip r:embed="rId4"/>
              <a:srcRect l="4706" t="14545" r="9412" b="9091"/>
              <a:stretch>
                <a:fillRect/>
              </a:stretch>
            </p:blipFill>
          </mc:Fallback>
        </mc:AlternateContent>
        <p:spPr>
          <a:xfrm>
            <a:off x="3929122" y="500042"/>
            <a:ext cx="5214910" cy="6000792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00034" y="2786058"/>
            <a:ext cx="285752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sz="2000" b="1" smtClean="0">
                <a:solidFill>
                  <a:schemeClr val="bg1"/>
                </a:solidFill>
              </a:rPr>
              <a:t>Why an IO module is needed?</a:t>
            </a:r>
          </a:p>
          <a:p>
            <a:r>
              <a:rPr kumimoji="1" lang="en-US" sz="2000" smtClean="0">
                <a:solidFill>
                  <a:schemeClr val="bg1"/>
                </a:solidFill>
              </a:rPr>
              <a:t>• Interface to the processor and memory via the system bus or central switch</a:t>
            </a:r>
          </a:p>
          <a:p>
            <a:endParaRPr kumimoji="1" lang="en-US" sz="2000" smtClean="0">
              <a:solidFill>
                <a:schemeClr val="bg1"/>
              </a:solidFill>
            </a:endParaRPr>
          </a:p>
          <a:p>
            <a:r>
              <a:rPr kumimoji="1" lang="en-US" sz="2000" smtClean="0">
                <a:solidFill>
                  <a:schemeClr val="bg1"/>
                </a:solidFill>
              </a:rPr>
              <a:t>• Interface to one or more peripheral devices by tailored data links</a:t>
            </a:r>
            <a:endParaRPr kumimoji="1" lang="en-US" sz="20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556313" cy="1116106"/>
          </a:xfrm>
        </p:spPr>
        <p:txBody>
          <a:bodyPr/>
          <a:lstStyle/>
          <a:p>
            <a:r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7.1- External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Devices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533400" y="1828800"/>
            <a:ext cx="3657600" cy="44958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Provide a means of exchanging data between the external environment and the computer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Attach to the computer by a link to an I/O module</a:t>
            </a:r>
          </a:p>
          <a:p>
            <a:pPr lvl="1"/>
            <a:r>
              <a:rPr lang="en-US" sz="1600" dirty="0" smtClean="0">
                <a:solidFill>
                  <a:schemeClr val="tx1"/>
                </a:solidFill>
              </a:rPr>
              <a:t>The link is used to exchange control, status, and data between the I/O module and the external device</a:t>
            </a:r>
          </a:p>
          <a:p>
            <a:r>
              <a:rPr lang="en-US" i="1" dirty="0" smtClean="0">
                <a:solidFill>
                  <a:schemeClr val="tx1"/>
                </a:solidFill>
              </a:rPr>
              <a:t>peripheral device</a:t>
            </a:r>
            <a:endParaRPr lang="en-US" dirty="0" smtClean="0">
              <a:solidFill>
                <a:schemeClr val="tx1"/>
              </a:solidFill>
            </a:endParaRPr>
          </a:p>
          <a:p>
            <a:pPr lvl="1"/>
            <a:r>
              <a:rPr lang="en-US" sz="1600" dirty="0" smtClean="0">
                <a:solidFill>
                  <a:schemeClr val="tx1"/>
                </a:solidFill>
              </a:rPr>
              <a:t>An external device connected to an I/O module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752600"/>
            <a:ext cx="3657600" cy="4648200"/>
          </a:xfrm>
        </p:spPr>
        <p:txBody>
          <a:bodyPr>
            <a:normAutofit fontScale="85000" lnSpcReduction="20000"/>
          </a:bodyPr>
          <a:lstStyle/>
          <a:p>
            <a:r>
              <a:rPr lang="en-US" sz="2118" dirty="0" smtClean="0">
                <a:solidFill>
                  <a:schemeClr val="tx1"/>
                </a:solidFill>
              </a:rPr>
              <a:t>Three categories:</a:t>
            </a:r>
          </a:p>
          <a:p>
            <a:r>
              <a:rPr lang="en-US" sz="2118" dirty="0" smtClean="0">
                <a:solidFill>
                  <a:schemeClr val="tx1"/>
                </a:solidFill>
              </a:rPr>
              <a:t>Human readable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Suitable for communicating with the computer user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Video display terminals (VDTs), printers</a:t>
            </a:r>
          </a:p>
          <a:p>
            <a:r>
              <a:rPr lang="en-US" sz="2118" dirty="0" smtClean="0">
                <a:solidFill>
                  <a:schemeClr val="tx1"/>
                </a:solidFill>
              </a:rPr>
              <a:t>Machine readable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Suitable for communicating with equipment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Magnetic disk and tape systems, sensors </a:t>
            </a:r>
            <a:r>
              <a:rPr lang="en-US" smtClean="0">
                <a:solidFill>
                  <a:schemeClr val="tx1"/>
                </a:solidFill>
              </a:rPr>
              <a:t>and actuators (thiết bị khởi phát)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sz="2118" dirty="0" smtClean="0">
                <a:solidFill>
                  <a:schemeClr val="tx1"/>
                </a:solidFill>
              </a:rPr>
              <a:t>Communication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Suitable for communicating with remote devices such as a terminal, a machine readable device, or another computer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>
                <a:alphaModFix amt="97000"/>
              </a:blip>
              <a:stretch>
                <a:fillRect/>
              </a:stretch>
            </p:blipFill>
          </mc:Choice>
          <mc:Fallback>
            <p:blipFill>
              <a:blip r:embed="rId4">
                <a:alphaModFix amt="97000"/>
              </a:blip>
              <a:stretch>
                <a:fillRect/>
              </a:stretch>
            </p:blipFill>
          </mc:Fallback>
        </mc:AlternateContent>
        <p:spPr>
          <a:xfrm>
            <a:off x="7086600" y="228600"/>
            <a:ext cx="1825625" cy="1610100"/>
          </a:xfrm>
          <a:prstGeom prst="rect">
            <a:avLst/>
          </a:prstGeom>
          <a:effectLst>
            <a:glow rad="101600">
              <a:schemeClr val="accent4">
                <a:alpha val="62000"/>
              </a:schemeClr>
            </a:glow>
            <a:softEdge rad="50800"/>
          </a:effec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14744" y="1176351"/>
            <a:ext cx="5372100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838200"/>
            <a:ext cx="3255264" cy="2667000"/>
          </a:xfrm>
        </p:spPr>
        <p:txBody>
          <a:bodyPr>
            <a:normAutofit/>
          </a:bodyPr>
          <a:lstStyle/>
          <a:p>
            <a:pPr algn="ctr"/>
            <a:r>
              <a:rPr lang="en-GB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External</a:t>
            </a:r>
            <a:r>
              <a:rPr lang="en-GB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GB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Device </a:t>
            </a:r>
            <a:br>
              <a:rPr lang="en-GB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Block </a:t>
            </a:r>
            <a:br>
              <a:rPr lang="en-GB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</a:t>
            </a:r>
            <a:endParaRPr lang="en-GB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500826" y="3500438"/>
            <a:ext cx="135732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sz="1600" smtClean="0"/>
              <a:t>bộ chuyển đổi</a:t>
            </a:r>
            <a:endParaRPr lang="en-US" sz="16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1" y="98316"/>
            <a:ext cx="4105276" cy="687478"/>
          </a:xfrm>
        </p:spPr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Keyboard/Monitor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sz="half" idx="2"/>
          </p:nvPr>
        </p:nvSpPr>
        <p:spPr>
          <a:xfrm>
            <a:off x="142844" y="1875885"/>
            <a:ext cx="4286280" cy="4410635"/>
          </a:xfrm>
        </p:spPr>
        <p:txBody>
          <a:bodyPr>
            <a:noAutofit/>
          </a:bodyPr>
          <a:lstStyle/>
          <a:p>
            <a:r>
              <a:rPr lang="en-US" sz="1600" b="1" dirty="0" smtClean="0">
                <a:solidFill>
                  <a:schemeClr val="tx1"/>
                </a:solidFill>
              </a:rPr>
              <a:t>Basic unit of exchange is the character</a:t>
            </a:r>
          </a:p>
          <a:p>
            <a:pPr lvl="1"/>
            <a:r>
              <a:rPr lang="en-US" sz="1400" dirty="0" smtClean="0">
                <a:solidFill>
                  <a:schemeClr val="tx1"/>
                </a:solidFill>
              </a:rPr>
              <a:t>Associated with each character is a code</a:t>
            </a:r>
          </a:p>
          <a:p>
            <a:pPr lvl="1"/>
            <a:r>
              <a:rPr lang="en-US" sz="1400" dirty="0" smtClean="0">
                <a:solidFill>
                  <a:schemeClr val="tx1"/>
                </a:solidFill>
              </a:rPr>
              <a:t>Each character in this code is represented by a unique 7-bit binary code</a:t>
            </a:r>
          </a:p>
          <a:p>
            <a:pPr lvl="2"/>
            <a:r>
              <a:rPr lang="en-US" sz="1400" dirty="0" smtClean="0">
                <a:solidFill>
                  <a:schemeClr val="tx1"/>
                </a:solidFill>
              </a:rPr>
              <a:t>128 different characters can be represented</a:t>
            </a:r>
          </a:p>
          <a:p>
            <a:r>
              <a:rPr lang="en-US" sz="1600" b="1" dirty="0" smtClean="0">
                <a:solidFill>
                  <a:schemeClr val="tx1"/>
                </a:solidFill>
              </a:rPr>
              <a:t>Characters are of two types</a:t>
            </a:r>
            <a:r>
              <a:rPr lang="en-US" sz="1600" dirty="0" smtClean="0">
                <a:solidFill>
                  <a:schemeClr val="tx1"/>
                </a:solidFill>
              </a:rPr>
              <a:t>:</a:t>
            </a:r>
          </a:p>
          <a:p>
            <a:pPr lvl="1"/>
            <a:r>
              <a:rPr lang="en-US" sz="1400" b="1" dirty="0" smtClean="0">
                <a:solidFill>
                  <a:schemeClr val="tx1"/>
                </a:solidFill>
              </a:rPr>
              <a:t>Printable</a:t>
            </a:r>
          </a:p>
          <a:p>
            <a:pPr lvl="2"/>
            <a:r>
              <a:rPr lang="en-US" sz="1400" dirty="0" smtClean="0">
                <a:solidFill>
                  <a:schemeClr val="tx1"/>
                </a:solidFill>
              </a:rPr>
              <a:t>Alphabetic, numeric, and special characters that can be printed on paper or displayed on a screen</a:t>
            </a:r>
          </a:p>
          <a:p>
            <a:pPr lvl="1"/>
            <a:r>
              <a:rPr lang="en-US" sz="1400" b="1" dirty="0" smtClean="0">
                <a:solidFill>
                  <a:schemeClr val="tx1"/>
                </a:solidFill>
              </a:rPr>
              <a:t>Control </a:t>
            </a:r>
          </a:p>
          <a:p>
            <a:pPr lvl="2"/>
            <a:r>
              <a:rPr lang="en-US" sz="1400" dirty="0" smtClean="0">
                <a:solidFill>
                  <a:schemeClr val="tx1"/>
                </a:solidFill>
              </a:rPr>
              <a:t>Have to do with controlling the printing or displaying of characters</a:t>
            </a:r>
          </a:p>
          <a:p>
            <a:pPr lvl="2"/>
            <a:r>
              <a:rPr lang="en-US" sz="1400" dirty="0" smtClean="0">
                <a:solidFill>
                  <a:schemeClr val="tx1"/>
                </a:solidFill>
              </a:rPr>
              <a:t>Example is carriage return</a:t>
            </a:r>
          </a:p>
          <a:p>
            <a:pPr lvl="2"/>
            <a:r>
              <a:rPr lang="en-US" sz="1400" dirty="0" smtClean="0">
                <a:solidFill>
                  <a:schemeClr val="tx1"/>
                </a:solidFill>
              </a:rPr>
              <a:t>Other control characters are concerned with communications procedures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4876" y="2428868"/>
            <a:ext cx="4214842" cy="3981456"/>
          </a:xfrm>
        </p:spPr>
        <p:txBody>
          <a:bodyPr>
            <a:noAutofit/>
          </a:bodyPr>
          <a:lstStyle/>
          <a:p>
            <a:pPr>
              <a:spcBef>
                <a:spcPts val="1400"/>
              </a:spcBef>
            </a:pPr>
            <a:r>
              <a:rPr lang="en-US" sz="1600" dirty="0" smtClean="0">
                <a:solidFill>
                  <a:schemeClr val="tx1"/>
                </a:solidFill>
              </a:rPr>
              <a:t>When the user depresses a key it generates an electronic signal that is interpreted by the transducer in the keyboard and translated into the bit pattern of the corresponding IRA code</a:t>
            </a:r>
          </a:p>
          <a:p>
            <a:pPr>
              <a:spcBef>
                <a:spcPts val="1400"/>
              </a:spcBef>
            </a:pPr>
            <a:r>
              <a:rPr lang="en-US" sz="1600" dirty="0" smtClean="0">
                <a:solidFill>
                  <a:schemeClr val="tx1"/>
                </a:solidFill>
              </a:rPr>
              <a:t>This bit pattern is transmitted to the I/O module in the computer</a:t>
            </a:r>
          </a:p>
          <a:p>
            <a:pPr>
              <a:spcBef>
                <a:spcPts val="1400"/>
              </a:spcBef>
            </a:pPr>
            <a:r>
              <a:rPr lang="en-US" sz="1600" dirty="0" smtClean="0">
                <a:solidFill>
                  <a:schemeClr val="tx1"/>
                </a:solidFill>
              </a:rPr>
              <a:t>On output, IRA code characters are transmitted to an external device from the I/O module</a:t>
            </a:r>
          </a:p>
          <a:p>
            <a:pPr>
              <a:spcBef>
                <a:spcPts val="1400"/>
              </a:spcBef>
            </a:pPr>
            <a:r>
              <a:rPr lang="en-US" sz="1600" dirty="0" smtClean="0">
                <a:solidFill>
                  <a:schemeClr val="tx1"/>
                </a:solidFill>
              </a:rPr>
              <a:t>The transducer interprets the code and sends the required electronic signals to the output device either to display the indicated character or perform the requested control function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33400" y="1071546"/>
            <a:ext cx="3657600" cy="642942"/>
          </a:xfrm>
        </p:spPr>
        <p:txBody>
          <a:bodyPr/>
          <a:lstStyle/>
          <a:p>
            <a:r>
              <a:rPr lang="en-US" dirty="0" smtClean="0"/>
              <a:t>International Reference Alphabet (IRA)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4876" y="2071678"/>
            <a:ext cx="3657600" cy="285744"/>
          </a:xfrm>
          <a:solidFill>
            <a:schemeClr val="accent3"/>
          </a:solidFill>
        </p:spPr>
        <p:txBody>
          <a:bodyPr/>
          <a:lstStyle/>
          <a:p>
            <a:r>
              <a:rPr lang="en-US" dirty="0" smtClean="0"/>
              <a:t>Keyboard Codes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029200" y="228600"/>
            <a:ext cx="3352800" cy="1774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eaLnBrk="1" hangingPunct="1">
              <a:spcBef>
                <a:spcPts val="800"/>
              </a:spcBef>
              <a:buClr>
                <a:schemeClr val="accent1"/>
              </a:buClr>
              <a:buSzPct val="75000"/>
            </a:pPr>
            <a:r>
              <a:rPr lang="en-US" sz="1600" dirty="0">
                <a:latin typeface="+mn-lt"/>
              </a:rPr>
              <a:t>Most common means of computer/user interaction</a:t>
            </a:r>
            <a:endParaRPr lang="en-US" sz="1600" dirty="0" smtClean="0">
              <a:latin typeface="+mn-lt"/>
            </a:endParaRPr>
          </a:p>
          <a:p>
            <a:pPr marL="228600" indent="-228600" eaLnBrk="1" hangingPunct="1">
              <a:spcBef>
                <a:spcPts val="800"/>
              </a:spcBef>
              <a:buClr>
                <a:schemeClr val="accent1"/>
              </a:buClr>
              <a:buSzPct val="75000"/>
            </a:pPr>
            <a:r>
              <a:rPr lang="en-US" sz="1600" dirty="0">
                <a:latin typeface="+mn-lt"/>
              </a:rPr>
              <a:t>User provides input through the </a:t>
            </a:r>
            <a:r>
              <a:rPr lang="en-US" sz="1600" dirty="0" smtClean="0">
                <a:latin typeface="+mn-lt"/>
              </a:rPr>
              <a:t>keyboard</a:t>
            </a:r>
          </a:p>
          <a:p>
            <a:pPr marL="228600" indent="-228600" eaLnBrk="1" hangingPunct="1">
              <a:spcBef>
                <a:spcPts val="800"/>
              </a:spcBef>
              <a:buClr>
                <a:schemeClr val="accent1"/>
              </a:buClr>
              <a:buSzPct val="75000"/>
            </a:pPr>
            <a:r>
              <a:rPr lang="en-US" sz="1600" dirty="0" smtClean="0">
                <a:latin typeface="+mn-lt"/>
              </a:rPr>
              <a:t>The monitor displays data provided by </a:t>
            </a:r>
            <a:r>
              <a:rPr lang="en-US" sz="1600" smtClean="0">
                <a:latin typeface="+mn-lt"/>
              </a:rPr>
              <a:t>the computer</a:t>
            </a:r>
            <a:endParaRPr lang="en-US" dirty="0" smtClean="0"/>
          </a:p>
        </p:txBody>
      </p:sp>
      <p:sp>
        <p:nvSpPr>
          <p:cNvPr id="10" name="Left Brace 9"/>
          <p:cNvSpPr/>
          <p:nvPr/>
        </p:nvSpPr>
        <p:spPr>
          <a:xfrm>
            <a:off x="4800600" y="228600"/>
            <a:ext cx="228600" cy="175260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Content Placeholder 14"/>
          <p:cNvGraphicFramePr>
            <a:graphicFrameLocks noGrp="1"/>
          </p:cNvGraphicFramePr>
          <p:nvPr>
            <p:ph idx="4294967295"/>
          </p:nvPr>
        </p:nvGraphicFramePr>
        <p:xfrm>
          <a:off x="685800" y="142852"/>
          <a:ext cx="8243918" cy="67151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2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1406" y="142876"/>
            <a:ext cx="4176714" cy="714356"/>
          </a:xfrm>
        </p:spPr>
        <p:txBody>
          <a:bodyPr/>
          <a:lstStyle/>
          <a:p>
            <a:r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7.2-I/O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Modules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4294967295"/>
          </p:nvPr>
        </p:nvSpPr>
        <p:spPr>
          <a:xfrm>
            <a:off x="304800" y="838200"/>
            <a:ext cx="3733800" cy="7747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200" smtClean="0">
                <a:solidFill>
                  <a:schemeClr val="tx1"/>
                </a:solidFill>
              </a:rPr>
              <a:t>Module Functions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dvantage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Advantage">
      <a:majorFont>
        <a:latin typeface="Rockwell"/>
        <a:ea typeface=""/>
        <a:cs typeface=""/>
        <a:font script="Jpan" typeface="ＭＳ ゴシック"/>
      </a:majorFont>
      <a:minorFont>
        <a:latin typeface="Rockwell"/>
        <a:ea typeface=""/>
        <a:cs typeface=""/>
        <a:font script="Jpan" typeface="ＭＳ ゴシック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Advantage.thmx</Template>
  <TotalTime>4272</TotalTime>
  <Words>10948</Words>
  <Application>Microsoft Office PowerPoint</Application>
  <PresentationFormat>Trình chiếu Trên màn hình (4:3)</PresentationFormat>
  <Paragraphs>1071</Paragraphs>
  <Slides>35</Slides>
  <Notes>32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5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35</vt:i4>
      </vt:variant>
    </vt:vector>
  </HeadingPairs>
  <TitlesOfParts>
    <vt:vector size="41" baseType="lpstr">
      <vt:lpstr>ＭＳ Ｐゴシック</vt:lpstr>
      <vt:lpstr>Arial</vt:lpstr>
      <vt:lpstr>Rockwell</vt:lpstr>
      <vt:lpstr>Times New Roman</vt:lpstr>
      <vt:lpstr>Wingdings</vt:lpstr>
      <vt:lpstr>Advantage</vt:lpstr>
      <vt:lpstr>William Stallings , Computer Organization and Architecture, 9th Edition</vt:lpstr>
      <vt:lpstr>Objectives</vt:lpstr>
      <vt:lpstr>Contents</vt:lpstr>
      <vt:lpstr>Why are devices not connected to system bus?</vt:lpstr>
      <vt:lpstr>Generic  Model  of an I/O Module</vt:lpstr>
      <vt:lpstr>7.1- External Devices</vt:lpstr>
      <vt:lpstr>External Device  Block  Diagram</vt:lpstr>
      <vt:lpstr>Keyboard/Monitor</vt:lpstr>
      <vt:lpstr>7.2-I/O Modules</vt:lpstr>
      <vt:lpstr>I/O Module Structure</vt:lpstr>
      <vt:lpstr>7.3- Programmed I/O</vt:lpstr>
      <vt:lpstr>I/O Commands</vt:lpstr>
      <vt:lpstr>Three Techniques  for Input of a Block of Data</vt:lpstr>
      <vt:lpstr>I/O Instructions</vt:lpstr>
      <vt:lpstr>I/O Mapping Summary</vt:lpstr>
      <vt:lpstr>Bản trình bày PowerPoint</vt:lpstr>
      <vt:lpstr>7.4- Interrupt-Driven I/O</vt:lpstr>
      <vt:lpstr>Simple Interrupt Processing</vt:lpstr>
      <vt:lpstr>Changes  in Memory  and Registers  for an  Interrupt</vt:lpstr>
      <vt:lpstr>Design Issues</vt:lpstr>
      <vt:lpstr>Device Identification</vt:lpstr>
      <vt:lpstr>   Intel 82C59A  Interrupt Controller</vt:lpstr>
      <vt:lpstr>Intel 82C55A  Programmable Peripheral Interface</vt:lpstr>
      <vt:lpstr>Keyboard/ Display  Interfaces to 82C55A</vt:lpstr>
      <vt:lpstr>Drawbacks of Programmed and Interrupt-Driven I/O</vt:lpstr>
      <vt:lpstr>7.5- Direct Memory Access  Typical DMA  Module Diagram</vt:lpstr>
      <vt:lpstr>DMA Operation</vt:lpstr>
      <vt:lpstr>Alternative  DMA  Configurations</vt:lpstr>
      <vt:lpstr>8237 DMA Usage of System Bus</vt:lpstr>
      <vt:lpstr>Fly-By DMA Controller</vt:lpstr>
      <vt:lpstr>Table 7.2 – Intel 8237A Registers </vt:lpstr>
      <vt:lpstr>7.6- IO Channels and Processors Evolution of the I/O Function</vt:lpstr>
      <vt:lpstr>I/O  Channel Architecture</vt:lpstr>
      <vt:lpstr>Exercises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07 Input Output</dc:title>
  <dc:creator>Adrian J Pullin</dc:creator>
  <cp:lastModifiedBy>Nguyen Quy</cp:lastModifiedBy>
  <cp:revision>142</cp:revision>
  <dcterms:created xsi:type="dcterms:W3CDTF">2012-06-24T19:18:50Z</dcterms:created>
  <dcterms:modified xsi:type="dcterms:W3CDTF">2017-02-16T01:28:12Z</dcterms:modified>
</cp:coreProperties>
</file>