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45"/>
  </p:notesMasterIdLst>
  <p:handoutMasterIdLst>
    <p:handoutMasterId r:id="rId46"/>
  </p:handoutMasterIdLst>
  <p:sldIdLst>
    <p:sldId id="325" r:id="rId2"/>
    <p:sldId id="337" r:id="rId3"/>
    <p:sldId id="338" r:id="rId4"/>
    <p:sldId id="339" r:id="rId5"/>
    <p:sldId id="257" r:id="rId6"/>
    <p:sldId id="259" r:id="rId7"/>
    <p:sldId id="329" r:id="rId8"/>
    <p:sldId id="258" r:id="rId9"/>
    <p:sldId id="260" r:id="rId10"/>
    <p:sldId id="261" r:id="rId11"/>
    <p:sldId id="262" r:id="rId12"/>
    <p:sldId id="263" r:id="rId13"/>
    <p:sldId id="264" r:id="rId14"/>
    <p:sldId id="341" r:id="rId15"/>
    <p:sldId id="265" r:id="rId16"/>
    <p:sldId id="266" r:id="rId17"/>
    <p:sldId id="267" r:id="rId18"/>
    <p:sldId id="330" r:id="rId19"/>
    <p:sldId id="270" r:id="rId20"/>
    <p:sldId id="331" r:id="rId21"/>
    <p:sldId id="271" r:id="rId22"/>
    <p:sldId id="342" r:id="rId23"/>
    <p:sldId id="272" r:id="rId24"/>
    <p:sldId id="273" r:id="rId25"/>
    <p:sldId id="275" r:id="rId26"/>
    <p:sldId id="299" r:id="rId27"/>
    <p:sldId id="311" r:id="rId28"/>
    <p:sldId id="277" r:id="rId29"/>
    <p:sldId id="278" r:id="rId30"/>
    <p:sldId id="340" r:id="rId31"/>
    <p:sldId id="280" r:id="rId32"/>
    <p:sldId id="282" r:id="rId33"/>
    <p:sldId id="286" r:id="rId34"/>
    <p:sldId id="332" r:id="rId35"/>
    <p:sldId id="289" r:id="rId36"/>
    <p:sldId id="290" r:id="rId37"/>
    <p:sldId id="343" r:id="rId38"/>
    <p:sldId id="293" r:id="rId39"/>
    <p:sldId id="301" r:id="rId40"/>
    <p:sldId id="302" r:id="rId41"/>
    <p:sldId id="294" r:id="rId42"/>
    <p:sldId id="344" r:id="rId43"/>
    <p:sldId id="327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2" autoAdjust="0"/>
    <p:restoredTop sz="63636" autoAdjust="0"/>
  </p:normalViewPr>
  <p:slideViewPr>
    <p:cSldViewPr>
      <p:cViewPr varScale="1">
        <p:scale>
          <a:sx n="43" d="100"/>
          <a:sy n="43" d="100"/>
        </p:scale>
        <p:origin x="20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2.xml"/><Relationship Id="rId18" Type="http://schemas.openxmlformats.org/officeDocument/2006/relationships/slide" Target="slides/slide34.xml"/><Relationship Id="rId3" Type="http://schemas.openxmlformats.org/officeDocument/2006/relationships/slide" Target="slides/slide6.xml"/><Relationship Id="rId21" Type="http://schemas.openxmlformats.org/officeDocument/2006/relationships/slide" Target="slides/slide41.xml"/><Relationship Id="rId7" Type="http://schemas.openxmlformats.org/officeDocument/2006/relationships/slide" Target="slides/slide13.xml"/><Relationship Id="rId12" Type="http://schemas.openxmlformats.org/officeDocument/2006/relationships/slide" Target="slides/slide21.xml"/><Relationship Id="rId17" Type="http://schemas.openxmlformats.org/officeDocument/2006/relationships/slide" Target="slides/slide32.xml"/><Relationship Id="rId2" Type="http://schemas.openxmlformats.org/officeDocument/2006/relationships/slide" Target="slides/slide5.xml"/><Relationship Id="rId16" Type="http://schemas.openxmlformats.org/officeDocument/2006/relationships/slide" Target="slides/slide31.xml"/><Relationship Id="rId20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12.xml"/><Relationship Id="rId11" Type="http://schemas.openxmlformats.org/officeDocument/2006/relationships/slide" Target="slides/slide19.xml"/><Relationship Id="rId5" Type="http://schemas.openxmlformats.org/officeDocument/2006/relationships/slide" Target="slides/slide11.xml"/><Relationship Id="rId15" Type="http://schemas.openxmlformats.org/officeDocument/2006/relationships/slide" Target="slides/slide24.xml"/><Relationship Id="rId23" Type="http://schemas.openxmlformats.org/officeDocument/2006/relationships/slide" Target="slides/slide43.xml"/><Relationship Id="rId10" Type="http://schemas.openxmlformats.org/officeDocument/2006/relationships/slide" Target="slides/slide16.xml"/><Relationship Id="rId19" Type="http://schemas.openxmlformats.org/officeDocument/2006/relationships/slide" Target="slides/slide36.xml"/><Relationship Id="rId4" Type="http://schemas.openxmlformats.org/officeDocument/2006/relationships/slide" Target="slides/slide10.xml"/><Relationship Id="rId9" Type="http://schemas.openxmlformats.org/officeDocument/2006/relationships/slide" Target="slides/slide15.xml"/><Relationship Id="rId14" Type="http://schemas.openxmlformats.org/officeDocument/2006/relationships/slide" Target="slides/slide23.xml"/><Relationship Id="rId22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E02D-30CC-9449-A818-0AC6C453280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4BEBE8-86C4-2649-8CA2-A1D816B4AEC4}">
      <dgm:prSet custT="1"/>
      <dgm:spPr/>
      <dgm:t>
        <a:bodyPr/>
        <a:lstStyle/>
        <a:p>
          <a:pPr rtl="0"/>
          <a:r>
            <a:rPr lang="en-US" sz="20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</a:t>
          </a:r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(ISA)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1D868E-D0F0-CF4C-AF25-84252D8397D3}" type="parTrans" cxnId="{18484A09-DB5C-2144-A236-4633899BFB95}">
      <dgm:prSet/>
      <dgm:spPr/>
      <dgm:t>
        <a:bodyPr/>
        <a:lstStyle/>
        <a:p>
          <a:endParaRPr lang="en-US"/>
        </a:p>
      </dgm:t>
    </dgm:pt>
    <dgm:pt modelId="{A7486556-AB81-3D4C-B517-110F7D24369A}" type="sibTrans" cxnId="{18484A09-DB5C-2144-A236-4633899BFB95}">
      <dgm:prSet/>
      <dgm:spPr/>
      <dgm:t>
        <a:bodyPr/>
        <a:lstStyle/>
        <a:p>
          <a:endParaRPr lang="en-US"/>
        </a:p>
      </dgm:t>
    </dgm:pt>
    <dgm:pt modelId="{B4DB1400-998B-E847-9FB9-E17A4347C97D}">
      <dgm:prSet custT="1"/>
      <dgm:spPr/>
      <dgm:t>
        <a:bodyPr/>
        <a:lstStyle/>
        <a:p>
          <a:pPr rtl="0"/>
          <a:r>
            <a:rPr lang="en-US" sz="1400" dirty="0" smtClean="0"/>
            <a:t>Defines the </a:t>
          </a:r>
          <a:r>
            <a:rPr lang="en-US" sz="1400" b="1" dirty="0" smtClean="0">
              <a:solidFill>
                <a:srgbClr val="FF0000"/>
              </a:solidFill>
            </a:rPr>
            <a:t>machine language instructions</a:t>
          </a:r>
          <a:r>
            <a:rPr lang="en-US" sz="1400" dirty="0" smtClean="0"/>
            <a:t> that a computer can follow</a:t>
          </a:r>
          <a:endParaRPr lang="en-US" sz="1400" dirty="0"/>
        </a:p>
      </dgm:t>
    </dgm:pt>
    <dgm:pt modelId="{957059A8-73D9-3E41-902E-5C3A34F03008}" type="parTrans" cxnId="{FB475D81-05D9-4B44-84FE-DB4784DD4468}">
      <dgm:prSet/>
      <dgm:spPr/>
      <dgm:t>
        <a:bodyPr/>
        <a:lstStyle/>
        <a:p>
          <a:endParaRPr lang="en-US" dirty="0"/>
        </a:p>
      </dgm:t>
    </dgm:pt>
    <dgm:pt modelId="{2FCC652F-D41A-7A4B-AFB4-AB959B0F94D1}" type="sibTrans" cxnId="{FB475D81-05D9-4B44-84FE-DB4784DD4468}">
      <dgm:prSet/>
      <dgm:spPr/>
      <dgm:t>
        <a:bodyPr/>
        <a:lstStyle/>
        <a:p>
          <a:endParaRPr lang="en-US"/>
        </a:p>
      </dgm:t>
    </dgm:pt>
    <dgm:pt modelId="{DDB6B856-C794-3F41-AB4F-5494052BDB71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rgbClr val="FF0000"/>
              </a:solidFill>
            </a:rPr>
            <a:t>Boundary </a:t>
          </a:r>
          <a:r>
            <a:rPr lang="en-US" sz="1400" dirty="0" smtClean="0"/>
            <a:t>between hardware and software</a:t>
          </a:r>
          <a:endParaRPr lang="en-US" sz="1400" dirty="0"/>
        </a:p>
      </dgm:t>
    </dgm:pt>
    <dgm:pt modelId="{745137B8-A504-9949-92EB-436B4F44B251}" type="parTrans" cxnId="{1A2CFF3B-84F0-434F-BC24-30A95B1EBB4B}">
      <dgm:prSet/>
      <dgm:spPr/>
      <dgm:t>
        <a:bodyPr/>
        <a:lstStyle/>
        <a:p>
          <a:endParaRPr lang="en-US" dirty="0"/>
        </a:p>
      </dgm:t>
    </dgm:pt>
    <dgm:pt modelId="{3ED65C2D-C08C-8D4D-81E8-66E17AA0713C}" type="sibTrans" cxnId="{1A2CFF3B-84F0-434F-BC24-30A95B1EBB4B}">
      <dgm:prSet/>
      <dgm:spPr/>
      <dgm:t>
        <a:bodyPr/>
        <a:lstStyle/>
        <a:p>
          <a:endParaRPr lang="en-US"/>
        </a:p>
      </dgm:t>
    </dgm:pt>
    <dgm:pt modelId="{19CB2456-F605-D544-8595-DEDA979184A4}">
      <dgm:prSet custT="1"/>
      <dgm:spPr/>
      <dgm:t>
        <a:bodyPr/>
        <a:lstStyle/>
        <a:p>
          <a:pPr rtl="0"/>
          <a:r>
            <a:rPr lang="en-US" sz="20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</a:t>
          </a:r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(ABI)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914149E-0BBC-5248-9120-7E432E30D1AF}" type="parTrans" cxnId="{1139F99B-2B29-AC40-8F2B-88015A1D01D0}">
      <dgm:prSet/>
      <dgm:spPr/>
      <dgm:t>
        <a:bodyPr/>
        <a:lstStyle/>
        <a:p>
          <a:endParaRPr lang="en-US"/>
        </a:p>
      </dgm:t>
    </dgm:pt>
    <dgm:pt modelId="{D33271DF-AFBA-7D4C-A5AC-A0C4E0E05AB6}" type="sibTrans" cxnId="{1139F99B-2B29-AC40-8F2B-88015A1D01D0}">
      <dgm:prSet/>
      <dgm:spPr/>
      <dgm:t>
        <a:bodyPr/>
        <a:lstStyle/>
        <a:p>
          <a:endParaRPr lang="en-US"/>
        </a:p>
      </dgm:t>
    </dgm:pt>
    <dgm:pt modelId="{506DE62E-9CD6-6642-AA9C-4CD014BF194D}">
      <dgm:prSet custT="1"/>
      <dgm:spPr/>
      <dgm:t>
        <a:bodyPr/>
        <a:lstStyle/>
        <a:p>
          <a:pPr rtl="0"/>
          <a:r>
            <a:rPr lang="en-US" sz="1400" dirty="0" smtClean="0"/>
            <a:t>Defines </a:t>
          </a:r>
          <a:r>
            <a:rPr lang="en-US" sz="1400" b="1" dirty="0" smtClean="0">
              <a:solidFill>
                <a:srgbClr val="0070C0"/>
              </a:solidFill>
            </a:rPr>
            <a:t>a standard for binary portability </a:t>
          </a:r>
          <a:r>
            <a:rPr lang="en-US" sz="1400" dirty="0" smtClean="0"/>
            <a:t>across programs</a:t>
          </a:r>
          <a:endParaRPr lang="en-US" sz="1400" dirty="0"/>
        </a:p>
      </dgm:t>
    </dgm:pt>
    <dgm:pt modelId="{832FE133-3578-4942-A0A5-7563B576782B}" type="parTrans" cxnId="{29025CE2-C80B-5541-8749-27BBC1FD907A}">
      <dgm:prSet/>
      <dgm:spPr/>
      <dgm:t>
        <a:bodyPr/>
        <a:lstStyle/>
        <a:p>
          <a:endParaRPr lang="en-US" dirty="0"/>
        </a:p>
      </dgm:t>
    </dgm:pt>
    <dgm:pt modelId="{D928E5BA-6AB0-284D-B2C7-EEBC83FA4B2F}" type="sibTrans" cxnId="{29025CE2-C80B-5541-8749-27BBC1FD907A}">
      <dgm:prSet/>
      <dgm:spPr/>
      <dgm:t>
        <a:bodyPr/>
        <a:lstStyle/>
        <a:p>
          <a:endParaRPr lang="en-US"/>
        </a:p>
      </dgm:t>
    </dgm:pt>
    <dgm:pt modelId="{0D5FD4E6-21E2-AA48-885E-7C4484E11672}">
      <dgm:prSet custT="1"/>
      <dgm:spPr/>
      <dgm:t>
        <a:bodyPr/>
        <a:lstStyle/>
        <a:p>
          <a:pPr rtl="0"/>
          <a:r>
            <a:rPr lang="en-US" sz="1400" dirty="0" smtClean="0"/>
            <a:t>Defines the </a:t>
          </a:r>
          <a:r>
            <a:rPr lang="en-US" sz="1400" b="1" dirty="0" smtClean="0">
              <a:solidFill>
                <a:srgbClr val="0070C0"/>
              </a:solidFill>
            </a:rPr>
            <a:t>system call interface to the operating system and the hardware resources</a:t>
          </a:r>
          <a:r>
            <a:rPr lang="en-US" sz="1400" dirty="0" smtClean="0"/>
            <a:t> and services available in a system through the user ISA</a:t>
          </a:r>
          <a:endParaRPr lang="en-US" sz="1400" dirty="0"/>
        </a:p>
      </dgm:t>
    </dgm:pt>
    <dgm:pt modelId="{9F672795-D12A-4A40-8E2C-1998ACCA0397}" type="parTrans" cxnId="{E5E3DD36-C13D-D14D-8FBB-A95C95F8644D}">
      <dgm:prSet/>
      <dgm:spPr/>
      <dgm:t>
        <a:bodyPr/>
        <a:lstStyle/>
        <a:p>
          <a:endParaRPr lang="en-US" dirty="0"/>
        </a:p>
      </dgm:t>
    </dgm:pt>
    <dgm:pt modelId="{075C2D75-E42D-4C4A-B9C4-DA9BDD3CB5C0}" type="sibTrans" cxnId="{E5E3DD36-C13D-D14D-8FBB-A95C95F8644D}">
      <dgm:prSet/>
      <dgm:spPr/>
      <dgm:t>
        <a:bodyPr/>
        <a:lstStyle/>
        <a:p>
          <a:endParaRPr lang="en-US"/>
        </a:p>
      </dgm:t>
    </dgm:pt>
    <dgm:pt modelId="{284C70B2-3774-E146-867F-A0181B004F39}">
      <dgm:prSet custT="1"/>
      <dgm:spPr/>
      <dgm:t>
        <a:bodyPr/>
        <a:lstStyle/>
        <a:p>
          <a:pPr rtl="0"/>
          <a:r>
            <a:rPr lang="en-US" sz="20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</a:t>
          </a:r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(API)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AA1680-A5D9-3B4F-9762-CC405354FD68}" type="parTrans" cxnId="{A03A94D8-76CF-7C48-B203-03AC810D8E9E}">
      <dgm:prSet/>
      <dgm:spPr/>
      <dgm:t>
        <a:bodyPr/>
        <a:lstStyle/>
        <a:p>
          <a:endParaRPr lang="en-US"/>
        </a:p>
      </dgm:t>
    </dgm:pt>
    <dgm:pt modelId="{0A413757-D05F-A44D-8197-EFEA7D0F6661}" type="sibTrans" cxnId="{A03A94D8-76CF-7C48-B203-03AC810D8E9E}">
      <dgm:prSet/>
      <dgm:spPr/>
      <dgm:t>
        <a:bodyPr/>
        <a:lstStyle/>
        <a:p>
          <a:endParaRPr lang="en-US"/>
        </a:p>
      </dgm:t>
    </dgm:pt>
    <dgm:pt modelId="{6E758BB7-D1F7-B54E-8DC5-90115B787D5A}">
      <dgm:prSet custT="1"/>
      <dgm:spPr/>
      <dgm:t>
        <a:bodyPr/>
        <a:lstStyle/>
        <a:p>
          <a:pPr rtl="0"/>
          <a:r>
            <a:rPr lang="en-US" sz="1400" dirty="0" smtClean="0"/>
            <a:t>Gives a </a:t>
          </a:r>
          <a:r>
            <a:rPr lang="en-US" sz="1400" b="1" dirty="0" smtClean="0">
              <a:solidFill>
                <a:schemeClr val="accent2">
                  <a:lumMod val="75000"/>
                  <a:lumOff val="25000"/>
                </a:schemeClr>
              </a:solidFill>
            </a:rPr>
            <a:t>program access to the hardware resources and services </a:t>
          </a:r>
          <a:r>
            <a:rPr lang="en-US" sz="1400" dirty="0" smtClean="0"/>
            <a:t>available in a system through the user ISA supplemented with </a:t>
          </a:r>
          <a:r>
            <a:rPr lang="en-US" sz="1400" b="1" dirty="0" smtClean="0">
              <a:solidFill>
                <a:schemeClr val="accent2">
                  <a:lumMod val="75000"/>
                  <a:lumOff val="25000"/>
                </a:schemeClr>
              </a:solidFill>
            </a:rPr>
            <a:t>high-level language (HLL) library calls</a:t>
          </a:r>
          <a:endParaRPr lang="en-US" sz="1400" b="1" dirty="0">
            <a:solidFill>
              <a:schemeClr val="accent2">
                <a:lumMod val="75000"/>
                <a:lumOff val="25000"/>
              </a:schemeClr>
            </a:solidFill>
          </a:endParaRPr>
        </a:p>
      </dgm:t>
    </dgm:pt>
    <dgm:pt modelId="{25178829-1AEA-0D4F-983F-5B6B91034EC6}" type="parTrans" cxnId="{1C70EF9D-9899-BE46-977D-2B76B753230D}">
      <dgm:prSet/>
      <dgm:spPr/>
      <dgm:t>
        <a:bodyPr/>
        <a:lstStyle/>
        <a:p>
          <a:endParaRPr lang="en-US" dirty="0"/>
        </a:p>
      </dgm:t>
    </dgm:pt>
    <dgm:pt modelId="{3CDE2DD2-5AA7-8242-A510-78C1AA002CE7}" type="sibTrans" cxnId="{1C70EF9D-9899-BE46-977D-2B76B753230D}">
      <dgm:prSet/>
      <dgm:spPr/>
      <dgm:t>
        <a:bodyPr/>
        <a:lstStyle/>
        <a:p>
          <a:endParaRPr lang="en-US"/>
        </a:p>
      </dgm:t>
    </dgm:pt>
    <dgm:pt modelId="{5D78FA56-ECC5-714B-8226-6AC8F1328207}">
      <dgm:prSet custT="1"/>
      <dgm:spPr/>
      <dgm:t>
        <a:bodyPr/>
        <a:lstStyle/>
        <a:p>
          <a:pPr rtl="0"/>
          <a:r>
            <a:rPr lang="en-US" sz="1400" dirty="0" smtClean="0"/>
            <a:t>Using </a:t>
          </a:r>
          <a:r>
            <a:rPr lang="en-US" sz="1400" b="1" dirty="0" smtClean="0">
              <a:solidFill>
                <a:schemeClr val="accent2">
                  <a:lumMod val="75000"/>
                  <a:lumOff val="25000"/>
                </a:schemeClr>
              </a:solidFill>
            </a:rPr>
            <a:t>an API enables application software to be ported easily </a:t>
          </a:r>
          <a:r>
            <a:rPr lang="en-US" sz="1400" dirty="0" smtClean="0"/>
            <a:t>to other systems that support the same API</a:t>
          </a:r>
          <a:endParaRPr lang="en-US" sz="1400" dirty="0"/>
        </a:p>
      </dgm:t>
    </dgm:pt>
    <dgm:pt modelId="{12F93348-8EE6-6745-9237-AD103F2A73A5}" type="parTrans" cxnId="{A891628F-78C6-714B-BA9F-F433EFBEF761}">
      <dgm:prSet/>
      <dgm:spPr/>
      <dgm:t>
        <a:bodyPr/>
        <a:lstStyle/>
        <a:p>
          <a:endParaRPr lang="en-US" dirty="0"/>
        </a:p>
      </dgm:t>
    </dgm:pt>
    <dgm:pt modelId="{677B03D9-A8C2-B24F-8F13-7CA5C7664FF4}" type="sibTrans" cxnId="{A891628F-78C6-714B-BA9F-F433EFBEF761}">
      <dgm:prSet/>
      <dgm:spPr/>
      <dgm:t>
        <a:bodyPr/>
        <a:lstStyle/>
        <a:p>
          <a:endParaRPr lang="en-US"/>
        </a:p>
      </dgm:t>
    </dgm:pt>
    <dgm:pt modelId="{D2B474F2-1416-1A45-9FE8-CC8AEBD2ED94}" type="pres">
      <dgm:prSet presAssocID="{4698E02D-30CC-9449-A818-0AC6C45328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0AA88F-F44A-7F42-879F-2AE64C4E8BEF}" type="pres">
      <dgm:prSet presAssocID="{124BEBE8-86C4-2649-8CA2-A1D816B4AEC4}" presName="root" presStyleCnt="0"/>
      <dgm:spPr/>
    </dgm:pt>
    <dgm:pt modelId="{1CD57EA1-2F5B-9B44-AEB7-6FD2E768AFFC}" type="pres">
      <dgm:prSet presAssocID="{124BEBE8-86C4-2649-8CA2-A1D816B4AEC4}" presName="rootComposite" presStyleCnt="0"/>
      <dgm:spPr/>
    </dgm:pt>
    <dgm:pt modelId="{C150311E-025D-7344-A9FC-2AA1317E3F60}" type="pres">
      <dgm:prSet presAssocID="{124BEBE8-86C4-2649-8CA2-A1D816B4AEC4}" presName="rootText" presStyleLbl="node1" presStyleIdx="0" presStyleCnt="3"/>
      <dgm:spPr/>
      <dgm:t>
        <a:bodyPr/>
        <a:lstStyle/>
        <a:p>
          <a:endParaRPr lang="en-US"/>
        </a:p>
      </dgm:t>
    </dgm:pt>
    <dgm:pt modelId="{80999366-1526-024F-A0FA-5C77637227CF}" type="pres">
      <dgm:prSet presAssocID="{124BEBE8-86C4-2649-8CA2-A1D816B4AEC4}" presName="rootConnector" presStyleLbl="node1" presStyleIdx="0" presStyleCnt="3"/>
      <dgm:spPr/>
      <dgm:t>
        <a:bodyPr/>
        <a:lstStyle/>
        <a:p>
          <a:endParaRPr lang="en-US"/>
        </a:p>
      </dgm:t>
    </dgm:pt>
    <dgm:pt modelId="{5DACE3B8-97B3-DF45-8B7C-242993D9751E}" type="pres">
      <dgm:prSet presAssocID="{124BEBE8-86C4-2649-8CA2-A1D816B4AEC4}" presName="childShape" presStyleCnt="0"/>
      <dgm:spPr/>
    </dgm:pt>
    <dgm:pt modelId="{5B513F86-D07D-CC45-AADF-4F581EAF2C88}" type="pres">
      <dgm:prSet presAssocID="{957059A8-73D9-3E41-902E-5C3A34F03008}" presName="Name13" presStyleLbl="parChTrans1D2" presStyleIdx="0" presStyleCnt="6"/>
      <dgm:spPr/>
      <dgm:t>
        <a:bodyPr/>
        <a:lstStyle/>
        <a:p>
          <a:endParaRPr lang="en-US"/>
        </a:p>
      </dgm:t>
    </dgm:pt>
    <dgm:pt modelId="{33305FA7-C2B7-ED40-873D-BBCA01E9ADCB}" type="pres">
      <dgm:prSet presAssocID="{B4DB1400-998B-E847-9FB9-E17A4347C97D}" presName="childText" presStyleLbl="bgAcc1" presStyleIdx="0" presStyleCnt="6" custLinFactNeighborY="-22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92142-3417-9A49-B33C-60015EE3F03C}" type="pres">
      <dgm:prSet presAssocID="{745137B8-A504-9949-92EB-436B4F44B251}" presName="Name13" presStyleLbl="parChTrans1D2" presStyleIdx="1" presStyleCnt="6"/>
      <dgm:spPr/>
      <dgm:t>
        <a:bodyPr/>
        <a:lstStyle/>
        <a:p>
          <a:endParaRPr lang="en-US"/>
        </a:p>
      </dgm:t>
    </dgm:pt>
    <dgm:pt modelId="{B4E74E98-2C79-2945-9F4F-74D267D60EC3}" type="pres">
      <dgm:prSet presAssocID="{DDB6B856-C794-3F41-AB4F-5494052BDB71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B4B5A-32CC-654A-8DFA-B6BCFA0C41D6}" type="pres">
      <dgm:prSet presAssocID="{19CB2456-F605-D544-8595-DEDA979184A4}" presName="root" presStyleCnt="0"/>
      <dgm:spPr/>
    </dgm:pt>
    <dgm:pt modelId="{1FC8A87F-A114-254B-9CA7-4A921B18FB5C}" type="pres">
      <dgm:prSet presAssocID="{19CB2456-F605-D544-8595-DEDA979184A4}" presName="rootComposite" presStyleCnt="0"/>
      <dgm:spPr/>
    </dgm:pt>
    <dgm:pt modelId="{489FB5BC-4218-644F-A04B-E9381F972CA7}" type="pres">
      <dgm:prSet presAssocID="{19CB2456-F605-D544-8595-DEDA979184A4}" presName="rootText" presStyleLbl="node1" presStyleIdx="1" presStyleCnt="3"/>
      <dgm:spPr/>
      <dgm:t>
        <a:bodyPr/>
        <a:lstStyle/>
        <a:p>
          <a:endParaRPr lang="en-US"/>
        </a:p>
      </dgm:t>
    </dgm:pt>
    <dgm:pt modelId="{8B6D4C7E-29AD-9044-91B7-CEE92FB3EE22}" type="pres">
      <dgm:prSet presAssocID="{19CB2456-F605-D544-8595-DEDA979184A4}" presName="rootConnector" presStyleLbl="node1" presStyleIdx="1" presStyleCnt="3"/>
      <dgm:spPr/>
      <dgm:t>
        <a:bodyPr/>
        <a:lstStyle/>
        <a:p>
          <a:endParaRPr lang="en-US"/>
        </a:p>
      </dgm:t>
    </dgm:pt>
    <dgm:pt modelId="{13E21C3D-3A82-C549-B99E-174B26F3BD60}" type="pres">
      <dgm:prSet presAssocID="{19CB2456-F605-D544-8595-DEDA979184A4}" presName="childShape" presStyleCnt="0"/>
      <dgm:spPr/>
    </dgm:pt>
    <dgm:pt modelId="{FD2B6C68-7AE3-AD44-B0A5-B3647459FECC}" type="pres">
      <dgm:prSet presAssocID="{832FE133-3578-4942-A0A5-7563B576782B}" presName="Name13" presStyleLbl="parChTrans1D2" presStyleIdx="2" presStyleCnt="6"/>
      <dgm:spPr/>
      <dgm:t>
        <a:bodyPr/>
        <a:lstStyle/>
        <a:p>
          <a:endParaRPr lang="en-US"/>
        </a:p>
      </dgm:t>
    </dgm:pt>
    <dgm:pt modelId="{5D5EEB6A-69EB-CA4A-B92A-65BBC8B52B6B}" type="pres">
      <dgm:prSet presAssocID="{506DE62E-9CD6-6642-AA9C-4CD014BF194D}" presName="childText" presStyleLbl="bgAcc1" presStyleIdx="2" presStyleCnt="6" custLinFactNeighborY="-22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C3B48-6D64-704B-90A6-5F37E3C3BB64}" type="pres">
      <dgm:prSet presAssocID="{9F672795-D12A-4A40-8E2C-1998ACCA0397}" presName="Name13" presStyleLbl="parChTrans1D2" presStyleIdx="3" presStyleCnt="6"/>
      <dgm:spPr/>
      <dgm:t>
        <a:bodyPr/>
        <a:lstStyle/>
        <a:p>
          <a:endParaRPr lang="en-US"/>
        </a:p>
      </dgm:t>
    </dgm:pt>
    <dgm:pt modelId="{384D2F7F-49BB-5246-AC8B-04EE48185963}" type="pres">
      <dgm:prSet presAssocID="{0D5FD4E6-21E2-AA48-885E-7C4484E11672}" presName="childText" presStyleLbl="bgAcc1" presStyleIdx="3" presStyleCnt="6" custScaleY="138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110AC-4B5C-9743-9F41-0C68D3A5306F}" type="pres">
      <dgm:prSet presAssocID="{284C70B2-3774-E146-867F-A0181B004F39}" presName="root" presStyleCnt="0"/>
      <dgm:spPr/>
    </dgm:pt>
    <dgm:pt modelId="{1121DF80-FA22-D346-B90F-5893D7A8B682}" type="pres">
      <dgm:prSet presAssocID="{284C70B2-3774-E146-867F-A0181B004F39}" presName="rootComposite" presStyleCnt="0"/>
      <dgm:spPr/>
    </dgm:pt>
    <dgm:pt modelId="{E55E10B5-5593-224E-9230-4EEE33A00367}" type="pres">
      <dgm:prSet presAssocID="{284C70B2-3774-E146-867F-A0181B004F39}" presName="rootText" presStyleLbl="node1" presStyleIdx="2" presStyleCnt="3"/>
      <dgm:spPr/>
      <dgm:t>
        <a:bodyPr/>
        <a:lstStyle/>
        <a:p>
          <a:endParaRPr lang="en-US"/>
        </a:p>
      </dgm:t>
    </dgm:pt>
    <dgm:pt modelId="{62C3E8FA-50C3-6045-A6EB-AABE46C10363}" type="pres">
      <dgm:prSet presAssocID="{284C70B2-3774-E146-867F-A0181B004F39}" presName="rootConnector" presStyleLbl="node1" presStyleIdx="2" presStyleCnt="3"/>
      <dgm:spPr/>
      <dgm:t>
        <a:bodyPr/>
        <a:lstStyle/>
        <a:p>
          <a:endParaRPr lang="en-US"/>
        </a:p>
      </dgm:t>
    </dgm:pt>
    <dgm:pt modelId="{B8205B79-1FF6-2441-89F5-C0A07B04CF03}" type="pres">
      <dgm:prSet presAssocID="{284C70B2-3774-E146-867F-A0181B004F39}" presName="childShape" presStyleCnt="0"/>
      <dgm:spPr/>
    </dgm:pt>
    <dgm:pt modelId="{50BEA580-295E-FC4B-A921-B4CB91D3BCA7}" type="pres">
      <dgm:prSet presAssocID="{25178829-1AEA-0D4F-983F-5B6B91034EC6}" presName="Name13" presStyleLbl="parChTrans1D2" presStyleIdx="4" presStyleCnt="6"/>
      <dgm:spPr/>
      <dgm:t>
        <a:bodyPr/>
        <a:lstStyle/>
        <a:p>
          <a:endParaRPr lang="en-US"/>
        </a:p>
      </dgm:t>
    </dgm:pt>
    <dgm:pt modelId="{256EB3DA-A813-204C-9C44-BEE441A8A9C9}" type="pres">
      <dgm:prSet presAssocID="{6E758BB7-D1F7-B54E-8DC5-90115B787D5A}" presName="childText" presStyleLbl="bgAcc1" presStyleIdx="4" presStyleCnt="6" custScaleY="196358" custLinFactNeighborY="-81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26FB4-5266-8543-8F4A-2A2135869993}" type="pres">
      <dgm:prSet presAssocID="{12F93348-8EE6-6745-9237-AD103F2A73A5}" presName="Name13" presStyleLbl="parChTrans1D2" presStyleIdx="5" presStyleCnt="6"/>
      <dgm:spPr/>
      <dgm:t>
        <a:bodyPr/>
        <a:lstStyle/>
        <a:p>
          <a:endParaRPr lang="en-US"/>
        </a:p>
      </dgm:t>
    </dgm:pt>
    <dgm:pt modelId="{FAC786AE-8BBB-AF42-BE5E-D9161738A40A}" type="pres">
      <dgm:prSet presAssocID="{5D78FA56-ECC5-714B-8226-6AC8F1328207}" presName="childText" presStyleLbl="bgAcc1" presStyleIdx="5" presStyleCnt="6" custScaleY="120299" custLinFactNeighborY="-20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31334C-FBAF-9548-B5E0-3AC3730BEA47}" type="presOf" srcId="{745137B8-A504-9949-92EB-436B4F44B251}" destId="{8B292142-3417-9A49-B33C-60015EE3F03C}" srcOrd="0" destOrd="0" presId="urn:microsoft.com/office/officeart/2005/8/layout/hierarchy3"/>
    <dgm:cxn modelId="{E3DE80C2-66B7-FB46-B45F-CF323FAF673E}" type="presOf" srcId="{832FE133-3578-4942-A0A5-7563B576782B}" destId="{FD2B6C68-7AE3-AD44-B0A5-B3647459FECC}" srcOrd="0" destOrd="0" presId="urn:microsoft.com/office/officeart/2005/8/layout/hierarchy3"/>
    <dgm:cxn modelId="{FB475D81-05D9-4B44-84FE-DB4784DD4468}" srcId="{124BEBE8-86C4-2649-8CA2-A1D816B4AEC4}" destId="{B4DB1400-998B-E847-9FB9-E17A4347C97D}" srcOrd="0" destOrd="0" parTransId="{957059A8-73D9-3E41-902E-5C3A34F03008}" sibTransId="{2FCC652F-D41A-7A4B-AFB4-AB959B0F94D1}"/>
    <dgm:cxn modelId="{20842BAE-C9FD-6D47-8358-9D5D58579C25}" type="presOf" srcId="{284C70B2-3774-E146-867F-A0181B004F39}" destId="{E55E10B5-5593-224E-9230-4EEE33A00367}" srcOrd="0" destOrd="0" presId="urn:microsoft.com/office/officeart/2005/8/layout/hierarchy3"/>
    <dgm:cxn modelId="{E5E3DD36-C13D-D14D-8FBB-A95C95F8644D}" srcId="{19CB2456-F605-D544-8595-DEDA979184A4}" destId="{0D5FD4E6-21E2-AA48-885E-7C4484E11672}" srcOrd="1" destOrd="0" parTransId="{9F672795-D12A-4A40-8E2C-1998ACCA0397}" sibTransId="{075C2D75-E42D-4C4A-B9C4-DA9BDD3CB5C0}"/>
    <dgm:cxn modelId="{1139F99B-2B29-AC40-8F2B-88015A1D01D0}" srcId="{4698E02D-30CC-9449-A818-0AC6C4532802}" destId="{19CB2456-F605-D544-8595-DEDA979184A4}" srcOrd="1" destOrd="0" parTransId="{4914149E-0BBC-5248-9120-7E432E30D1AF}" sibTransId="{D33271DF-AFBA-7D4C-A5AC-A0C4E0E05AB6}"/>
    <dgm:cxn modelId="{1A2CFF3B-84F0-434F-BC24-30A95B1EBB4B}" srcId="{124BEBE8-86C4-2649-8CA2-A1D816B4AEC4}" destId="{DDB6B856-C794-3F41-AB4F-5494052BDB71}" srcOrd="1" destOrd="0" parTransId="{745137B8-A504-9949-92EB-436B4F44B251}" sibTransId="{3ED65C2D-C08C-8D4D-81E8-66E17AA0713C}"/>
    <dgm:cxn modelId="{B4BCDDB4-5C2E-7A4C-95E4-A79AF4154EF1}" type="presOf" srcId="{B4DB1400-998B-E847-9FB9-E17A4347C97D}" destId="{33305FA7-C2B7-ED40-873D-BBCA01E9ADCB}" srcOrd="0" destOrd="0" presId="urn:microsoft.com/office/officeart/2005/8/layout/hierarchy3"/>
    <dgm:cxn modelId="{CF96A501-BEF7-174A-ADC1-F6A75D3C14FE}" type="presOf" srcId="{9F672795-D12A-4A40-8E2C-1998ACCA0397}" destId="{FB7C3B48-6D64-704B-90A6-5F37E3C3BB64}" srcOrd="0" destOrd="0" presId="urn:microsoft.com/office/officeart/2005/8/layout/hierarchy3"/>
    <dgm:cxn modelId="{D548A0F5-751B-BB41-A988-321CA971F331}" type="presOf" srcId="{4698E02D-30CC-9449-A818-0AC6C4532802}" destId="{D2B474F2-1416-1A45-9FE8-CC8AEBD2ED94}" srcOrd="0" destOrd="0" presId="urn:microsoft.com/office/officeart/2005/8/layout/hierarchy3"/>
    <dgm:cxn modelId="{5105F6DC-075C-8142-9B82-122E54175DA2}" type="presOf" srcId="{124BEBE8-86C4-2649-8CA2-A1D816B4AEC4}" destId="{C150311E-025D-7344-A9FC-2AA1317E3F60}" srcOrd="0" destOrd="0" presId="urn:microsoft.com/office/officeart/2005/8/layout/hierarchy3"/>
    <dgm:cxn modelId="{243182E8-A180-E742-95C4-512031912FAB}" type="presOf" srcId="{0D5FD4E6-21E2-AA48-885E-7C4484E11672}" destId="{384D2F7F-49BB-5246-AC8B-04EE48185963}" srcOrd="0" destOrd="0" presId="urn:microsoft.com/office/officeart/2005/8/layout/hierarchy3"/>
    <dgm:cxn modelId="{29025CE2-C80B-5541-8749-27BBC1FD907A}" srcId="{19CB2456-F605-D544-8595-DEDA979184A4}" destId="{506DE62E-9CD6-6642-AA9C-4CD014BF194D}" srcOrd="0" destOrd="0" parTransId="{832FE133-3578-4942-A0A5-7563B576782B}" sibTransId="{D928E5BA-6AB0-284D-B2C7-EEBC83FA4B2F}"/>
    <dgm:cxn modelId="{ACDBBC85-7DB5-864F-92F1-C39FB783F773}" type="presOf" srcId="{124BEBE8-86C4-2649-8CA2-A1D816B4AEC4}" destId="{80999366-1526-024F-A0FA-5C77637227CF}" srcOrd="1" destOrd="0" presId="urn:microsoft.com/office/officeart/2005/8/layout/hierarchy3"/>
    <dgm:cxn modelId="{1C70EF9D-9899-BE46-977D-2B76B753230D}" srcId="{284C70B2-3774-E146-867F-A0181B004F39}" destId="{6E758BB7-D1F7-B54E-8DC5-90115B787D5A}" srcOrd="0" destOrd="0" parTransId="{25178829-1AEA-0D4F-983F-5B6B91034EC6}" sibTransId="{3CDE2DD2-5AA7-8242-A510-78C1AA002CE7}"/>
    <dgm:cxn modelId="{18484A09-DB5C-2144-A236-4633899BFB95}" srcId="{4698E02D-30CC-9449-A818-0AC6C4532802}" destId="{124BEBE8-86C4-2649-8CA2-A1D816B4AEC4}" srcOrd="0" destOrd="0" parTransId="{E01D868E-D0F0-CF4C-AF25-84252D8397D3}" sibTransId="{A7486556-AB81-3D4C-B517-110F7D24369A}"/>
    <dgm:cxn modelId="{A04F1B58-AA01-A941-9ED0-369C5D9C85DE}" type="presOf" srcId="{5D78FA56-ECC5-714B-8226-6AC8F1328207}" destId="{FAC786AE-8BBB-AF42-BE5E-D9161738A40A}" srcOrd="0" destOrd="0" presId="urn:microsoft.com/office/officeart/2005/8/layout/hierarchy3"/>
    <dgm:cxn modelId="{4116FE84-9CC2-C740-83CC-E8058729F542}" type="presOf" srcId="{19CB2456-F605-D544-8595-DEDA979184A4}" destId="{8B6D4C7E-29AD-9044-91B7-CEE92FB3EE22}" srcOrd="1" destOrd="0" presId="urn:microsoft.com/office/officeart/2005/8/layout/hierarchy3"/>
    <dgm:cxn modelId="{A891628F-78C6-714B-BA9F-F433EFBEF761}" srcId="{284C70B2-3774-E146-867F-A0181B004F39}" destId="{5D78FA56-ECC5-714B-8226-6AC8F1328207}" srcOrd="1" destOrd="0" parTransId="{12F93348-8EE6-6745-9237-AD103F2A73A5}" sibTransId="{677B03D9-A8C2-B24F-8F13-7CA5C7664FF4}"/>
    <dgm:cxn modelId="{6A95D72F-6C2E-1641-8CD1-85AF41989404}" type="presOf" srcId="{19CB2456-F605-D544-8595-DEDA979184A4}" destId="{489FB5BC-4218-644F-A04B-E9381F972CA7}" srcOrd="0" destOrd="0" presId="urn:microsoft.com/office/officeart/2005/8/layout/hierarchy3"/>
    <dgm:cxn modelId="{738A84DA-2197-DC4E-B1A5-9BE9705113C1}" type="presOf" srcId="{6E758BB7-D1F7-B54E-8DC5-90115B787D5A}" destId="{256EB3DA-A813-204C-9C44-BEE441A8A9C9}" srcOrd="0" destOrd="0" presId="urn:microsoft.com/office/officeart/2005/8/layout/hierarchy3"/>
    <dgm:cxn modelId="{A03A94D8-76CF-7C48-B203-03AC810D8E9E}" srcId="{4698E02D-30CC-9449-A818-0AC6C4532802}" destId="{284C70B2-3774-E146-867F-A0181B004F39}" srcOrd="2" destOrd="0" parTransId="{FBAA1680-A5D9-3B4F-9762-CC405354FD68}" sibTransId="{0A413757-D05F-A44D-8197-EFEA7D0F6661}"/>
    <dgm:cxn modelId="{B2B1D46F-632F-9244-8A44-5517179A5A94}" type="presOf" srcId="{12F93348-8EE6-6745-9237-AD103F2A73A5}" destId="{CD026FB4-5266-8543-8F4A-2A2135869993}" srcOrd="0" destOrd="0" presId="urn:microsoft.com/office/officeart/2005/8/layout/hierarchy3"/>
    <dgm:cxn modelId="{6C7B67D8-1C6D-1440-9E9F-66C41CE6735D}" type="presOf" srcId="{DDB6B856-C794-3F41-AB4F-5494052BDB71}" destId="{B4E74E98-2C79-2945-9F4F-74D267D60EC3}" srcOrd="0" destOrd="0" presId="urn:microsoft.com/office/officeart/2005/8/layout/hierarchy3"/>
    <dgm:cxn modelId="{F051204A-60A6-7049-9DC3-59840B3340F3}" type="presOf" srcId="{957059A8-73D9-3E41-902E-5C3A34F03008}" destId="{5B513F86-D07D-CC45-AADF-4F581EAF2C88}" srcOrd="0" destOrd="0" presId="urn:microsoft.com/office/officeart/2005/8/layout/hierarchy3"/>
    <dgm:cxn modelId="{27F05021-945D-A641-9A23-AF08F81AD35D}" type="presOf" srcId="{284C70B2-3774-E146-867F-A0181B004F39}" destId="{62C3E8FA-50C3-6045-A6EB-AABE46C10363}" srcOrd="1" destOrd="0" presId="urn:microsoft.com/office/officeart/2005/8/layout/hierarchy3"/>
    <dgm:cxn modelId="{F7A3359C-007A-2843-A78E-C3276ED4540D}" type="presOf" srcId="{25178829-1AEA-0D4F-983F-5B6B91034EC6}" destId="{50BEA580-295E-FC4B-A921-B4CB91D3BCA7}" srcOrd="0" destOrd="0" presId="urn:microsoft.com/office/officeart/2005/8/layout/hierarchy3"/>
    <dgm:cxn modelId="{4218D54B-6E38-E449-9899-3413498AE3F1}" type="presOf" srcId="{506DE62E-9CD6-6642-AA9C-4CD014BF194D}" destId="{5D5EEB6A-69EB-CA4A-B92A-65BBC8B52B6B}" srcOrd="0" destOrd="0" presId="urn:microsoft.com/office/officeart/2005/8/layout/hierarchy3"/>
    <dgm:cxn modelId="{31DC0046-AFB8-E844-B589-D8EF12B325BA}" type="presParOf" srcId="{D2B474F2-1416-1A45-9FE8-CC8AEBD2ED94}" destId="{BB0AA88F-F44A-7F42-879F-2AE64C4E8BEF}" srcOrd="0" destOrd="0" presId="urn:microsoft.com/office/officeart/2005/8/layout/hierarchy3"/>
    <dgm:cxn modelId="{06C7FA78-BDA2-DB42-9C23-3E542F028BE6}" type="presParOf" srcId="{BB0AA88F-F44A-7F42-879F-2AE64C4E8BEF}" destId="{1CD57EA1-2F5B-9B44-AEB7-6FD2E768AFFC}" srcOrd="0" destOrd="0" presId="urn:microsoft.com/office/officeart/2005/8/layout/hierarchy3"/>
    <dgm:cxn modelId="{FA6C8CBA-B064-ED42-A0B1-E639E990E8D7}" type="presParOf" srcId="{1CD57EA1-2F5B-9B44-AEB7-6FD2E768AFFC}" destId="{C150311E-025D-7344-A9FC-2AA1317E3F60}" srcOrd="0" destOrd="0" presId="urn:microsoft.com/office/officeart/2005/8/layout/hierarchy3"/>
    <dgm:cxn modelId="{6DA8506F-D668-4647-AF29-78508E9ABD61}" type="presParOf" srcId="{1CD57EA1-2F5B-9B44-AEB7-6FD2E768AFFC}" destId="{80999366-1526-024F-A0FA-5C77637227CF}" srcOrd="1" destOrd="0" presId="urn:microsoft.com/office/officeart/2005/8/layout/hierarchy3"/>
    <dgm:cxn modelId="{53784171-6B36-5A47-A687-FFF5C344623D}" type="presParOf" srcId="{BB0AA88F-F44A-7F42-879F-2AE64C4E8BEF}" destId="{5DACE3B8-97B3-DF45-8B7C-242993D9751E}" srcOrd="1" destOrd="0" presId="urn:microsoft.com/office/officeart/2005/8/layout/hierarchy3"/>
    <dgm:cxn modelId="{AD1CD79F-8476-804B-9B99-A710E75D7E42}" type="presParOf" srcId="{5DACE3B8-97B3-DF45-8B7C-242993D9751E}" destId="{5B513F86-D07D-CC45-AADF-4F581EAF2C88}" srcOrd="0" destOrd="0" presId="urn:microsoft.com/office/officeart/2005/8/layout/hierarchy3"/>
    <dgm:cxn modelId="{19FB15CA-9E7A-D143-9E4C-4F3A5300B263}" type="presParOf" srcId="{5DACE3B8-97B3-DF45-8B7C-242993D9751E}" destId="{33305FA7-C2B7-ED40-873D-BBCA01E9ADCB}" srcOrd="1" destOrd="0" presId="urn:microsoft.com/office/officeart/2005/8/layout/hierarchy3"/>
    <dgm:cxn modelId="{AB3FC0B3-C477-084C-B96B-3AAC3DD27CAA}" type="presParOf" srcId="{5DACE3B8-97B3-DF45-8B7C-242993D9751E}" destId="{8B292142-3417-9A49-B33C-60015EE3F03C}" srcOrd="2" destOrd="0" presId="urn:microsoft.com/office/officeart/2005/8/layout/hierarchy3"/>
    <dgm:cxn modelId="{F318BD25-3448-F441-AD79-9366D49F8FF5}" type="presParOf" srcId="{5DACE3B8-97B3-DF45-8B7C-242993D9751E}" destId="{B4E74E98-2C79-2945-9F4F-74D267D60EC3}" srcOrd="3" destOrd="0" presId="urn:microsoft.com/office/officeart/2005/8/layout/hierarchy3"/>
    <dgm:cxn modelId="{701FFE1F-B88F-7444-B47F-2CE7704CA032}" type="presParOf" srcId="{D2B474F2-1416-1A45-9FE8-CC8AEBD2ED94}" destId="{E9BB4B5A-32CC-654A-8DFA-B6BCFA0C41D6}" srcOrd="1" destOrd="0" presId="urn:microsoft.com/office/officeart/2005/8/layout/hierarchy3"/>
    <dgm:cxn modelId="{13E47145-D51E-1A41-8961-36C2110E79EE}" type="presParOf" srcId="{E9BB4B5A-32CC-654A-8DFA-B6BCFA0C41D6}" destId="{1FC8A87F-A114-254B-9CA7-4A921B18FB5C}" srcOrd="0" destOrd="0" presId="urn:microsoft.com/office/officeart/2005/8/layout/hierarchy3"/>
    <dgm:cxn modelId="{4917B63A-DCDB-C740-A695-4D3AE73CB544}" type="presParOf" srcId="{1FC8A87F-A114-254B-9CA7-4A921B18FB5C}" destId="{489FB5BC-4218-644F-A04B-E9381F972CA7}" srcOrd="0" destOrd="0" presId="urn:microsoft.com/office/officeart/2005/8/layout/hierarchy3"/>
    <dgm:cxn modelId="{09FE778C-E1B9-F542-83DE-B236257AB8C6}" type="presParOf" srcId="{1FC8A87F-A114-254B-9CA7-4A921B18FB5C}" destId="{8B6D4C7E-29AD-9044-91B7-CEE92FB3EE22}" srcOrd="1" destOrd="0" presId="urn:microsoft.com/office/officeart/2005/8/layout/hierarchy3"/>
    <dgm:cxn modelId="{9947F0A8-35B2-DA40-B7E1-164C2F38314C}" type="presParOf" srcId="{E9BB4B5A-32CC-654A-8DFA-B6BCFA0C41D6}" destId="{13E21C3D-3A82-C549-B99E-174B26F3BD60}" srcOrd="1" destOrd="0" presId="urn:microsoft.com/office/officeart/2005/8/layout/hierarchy3"/>
    <dgm:cxn modelId="{79908CC8-2FA4-D14A-9652-F3B2D33E64D3}" type="presParOf" srcId="{13E21C3D-3A82-C549-B99E-174B26F3BD60}" destId="{FD2B6C68-7AE3-AD44-B0A5-B3647459FECC}" srcOrd="0" destOrd="0" presId="urn:microsoft.com/office/officeart/2005/8/layout/hierarchy3"/>
    <dgm:cxn modelId="{E1F152E9-560B-7941-90FA-5C580752B8B3}" type="presParOf" srcId="{13E21C3D-3A82-C549-B99E-174B26F3BD60}" destId="{5D5EEB6A-69EB-CA4A-B92A-65BBC8B52B6B}" srcOrd="1" destOrd="0" presId="urn:microsoft.com/office/officeart/2005/8/layout/hierarchy3"/>
    <dgm:cxn modelId="{1D42BCA9-FDE9-034C-8D8C-EE2B583A8EC6}" type="presParOf" srcId="{13E21C3D-3A82-C549-B99E-174B26F3BD60}" destId="{FB7C3B48-6D64-704B-90A6-5F37E3C3BB64}" srcOrd="2" destOrd="0" presId="urn:microsoft.com/office/officeart/2005/8/layout/hierarchy3"/>
    <dgm:cxn modelId="{8DDC9AEA-962E-A94A-839F-ACCD336574A4}" type="presParOf" srcId="{13E21C3D-3A82-C549-B99E-174B26F3BD60}" destId="{384D2F7F-49BB-5246-AC8B-04EE48185963}" srcOrd="3" destOrd="0" presId="urn:microsoft.com/office/officeart/2005/8/layout/hierarchy3"/>
    <dgm:cxn modelId="{16F0B010-D81B-BA49-B49B-80F801209F3F}" type="presParOf" srcId="{D2B474F2-1416-1A45-9FE8-CC8AEBD2ED94}" destId="{1D2110AC-4B5C-9743-9F41-0C68D3A5306F}" srcOrd="2" destOrd="0" presId="urn:microsoft.com/office/officeart/2005/8/layout/hierarchy3"/>
    <dgm:cxn modelId="{D8220824-3F73-AD46-861D-A86497672932}" type="presParOf" srcId="{1D2110AC-4B5C-9743-9F41-0C68D3A5306F}" destId="{1121DF80-FA22-D346-B90F-5893D7A8B682}" srcOrd="0" destOrd="0" presId="urn:microsoft.com/office/officeart/2005/8/layout/hierarchy3"/>
    <dgm:cxn modelId="{CAB54277-0D6A-7E44-8D90-C0313EFB62AE}" type="presParOf" srcId="{1121DF80-FA22-D346-B90F-5893D7A8B682}" destId="{E55E10B5-5593-224E-9230-4EEE33A00367}" srcOrd="0" destOrd="0" presId="urn:microsoft.com/office/officeart/2005/8/layout/hierarchy3"/>
    <dgm:cxn modelId="{37913E2C-D3A0-A24E-8821-707B4658194D}" type="presParOf" srcId="{1121DF80-FA22-D346-B90F-5893D7A8B682}" destId="{62C3E8FA-50C3-6045-A6EB-AABE46C10363}" srcOrd="1" destOrd="0" presId="urn:microsoft.com/office/officeart/2005/8/layout/hierarchy3"/>
    <dgm:cxn modelId="{2D073E50-AE61-9F4C-94F2-0B9D48E63D76}" type="presParOf" srcId="{1D2110AC-4B5C-9743-9F41-0C68D3A5306F}" destId="{B8205B79-1FF6-2441-89F5-C0A07B04CF03}" srcOrd="1" destOrd="0" presId="urn:microsoft.com/office/officeart/2005/8/layout/hierarchy3"/>
    <dgm:cxn modelId="{D424DA2C-8673-3242-BAEB-05DBAD3D1CAB}" type="presParOf" srcId="{B8205B79-1FF6-2441-89F5-C0A07B04CF03}" destId="{50BEA580-295E-FC4B-A921-B4CB91D3BCA7}" srcOrd="0" destOrd="0" presId="urn:microsoft.com/office/officeart/2005/8/layout/hierarchy3"/>
    <dgm:cxn modelId="{36565070-D8B4-2349-B48F-C7F4D5550D4B}" type="presParOf" srcId="{B8205B79-1FF6-2441-89F5-C0A07B04CF03}" destId="{256EB3DA-A813-204C-9C44-BEE441A8A9C9}" srcOrd="1" destOrd="0" presId="urn:microsoft.com/office/officeart/2005/8/layout/hierarchy3"/>
    <dgm:cxn modelId="{3E628E2F-BAE5-2246-B4B7-88A385522A86}" type="presParOf" srcId="{B8205B79-1FF6-2441-89F5-C0A07B04CF03}" destId="{CD026FB4-5266-8543-8F4A-2A2135869993}" srcOrd="2" destOrd="0" presId="urn:microsoft.com/office/officeart/2005/8/layout/hierarchy3"/>
    <dgm:cxn modelId="{1BA4A053-4B77-2747-8919-7523150371E0}" type="presParOf" srcId="{B8205B79-1FF6-2441-89F5-C0A07B04CF03}" destId="{FAC786AE-8BBB-AF42-BE5E-D9161738A40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87FD4-1BAE-9E4A-B2C8-60D4806B25A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BD3D5-FB4C-F148-A5B6-CB6995CCE37C}">
      <dgm:prSet custT="1"/>
      <dgm:spPr/>
      <dgm:t>
        <a:bodyPr/>
        <a:lstStyle/>
        <a:p>
          <a:pPr rtl="0"/>
          <a:r>
            <a:rPr lang="en-US" sz="1600" dirty="0" smtClean="0"/>
            <a:t>Determines which programs are submitted for processing</a:t>
          </a:r>
          <a:endParaRPr lang="en-US" sz="1600" dirty="0"/>
        </a:p>
      </dgm:t>
    </dgm:pt>
    <dgm:pt modelId="{C6EA32B0-AB4E-A14C-BF22-A93B681ED1ED}" type="parTrans" cxnId="{15E02F58-DDDA-C94B-9C3F-7945DC4D18F5}">
      <dgm:prSet/>
      <dgm:spPr/>
      <dgm:t>
        <a:bodyPr/>
        <a:lstStyle/>
        <a:p>
          <a:endParaRPr lang="en-US"/>
        </a:p>
      </dgm:t>
    </dgm:pt>
    <dgm:pt modelId="{76A507E1-BF32-9C4F-8C5A-DDCB4CAC7279}" type="sibTrans" cxnId="{15E02F58-DDDA-C94B-9C3F-7945DC4D18F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C71274A-FAAD-CE4F-B9CE-71C03A360B59}">
      <dgm:prSet custT="1"/>
      <dgm:spPr/>
      <dgm:t>
        <a:bodyPr/>
        <a:lstStyle/>
        <a:p>
          <a:pPr rtl="0"/>
          <a:r>
            <a:rPr lang="en-US" sz="1600" dirty="0" smtClean="0"/>
            <a:t>Once submitted, a job becomes a process for the short term scheduler</a:t>
          </a:r>
          <a:endParaRPr lang="en-US" sz="1600" dirty="0"/>
        </a:p>
      </dgm:t>
    </dgm:pt>
    <dgm:pt modelId="{5412883B-7FAA-5A4B-9F7D-323E71C5F569}" type="parTrans" cxnId="{394D20D0-0EF6-7443-9F59-3A5C57B1CBF3}">
      <dgm:prSet/>
      <dgm:spPr/>
      <dgm:t>
        <a:bodyPr/>
        <a:lstStyle/>
        <a:p>
          <a:endParaRPr lang="en-US"/>
        </a:p>
      </dgm:t>
    </dgm:pt>
    <dgm:pt modelId="{29068278-2A24-F642-9D08-49E218916C8F}" type="sibTrans" cxnId="{394D20D0-0EF6-7443-9F59-3A5C57B1CBF3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1EBD2D9-7453-6F4D-987D-F2BDFBB728EE}">
      <dgm:prSet custT="1"/>
      <dgm:spPr/>
      <dgm:t>
        <a:bodyPr/>
        <a:lstStyle/>
        <a:p>
          <a:pPr rtl="0"/>
          <a:r>
            <a:rPr lang="en-US" sz="1600" dirty="0" smtClean="0"/>
            <a:t>In some systems a newly created process begins in a swapped-out condition, in which case it is added to a queue for the medium-term scheduler</a:t>
          </a:r>
          <a:endParaRPr lang="en-US" sz="1600" dirty="0"/>
        </a:p>
      </dgm:t>
    </dgm:pt>
    <dgm:pt modelId="{53BC0A39-18E0-FB43-9C5E-4E362DBF780E}" type="parTrans" cxnId="{E19429B1-3A8C-7948-AF90-455B801DBE95}">
      <dgm:prSet/>
      <dgm:spPr/>
      <dgm:t>
        <a:bodyPr/>
        <a:lstStyle/>
        <a:p>
          <a:endParaRPr lang="en-US"/>
        </a:p>
      </dgm:t>
    </dgm:pt>
    <dgm:pt modelId="{E2EEEA5A-9745-1C4E-B09A-FB05319DD4C2}" type="sibTrans" cxnId="{E19429B1-3A8C-7948-AF90-455B801DBE9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4E9DF4-C810-FC41-BD40-D99A6F1D7F02}">
      <dgm:prSet custT="1"/>
      <dgm:spPr/>
      <dgm:t>
        <a:bodyPr/>
        <a:lstStyle/>
        <a:p>
          <a:pPr rtl="0"/>
          <a:r>
            <a:rPr lang="en-US" sz="2000" b="1" dirty="0" smtClean="0"/>
            <a:t>Batch system</a:t>
          </a:r>
          <a:endParaRPr lang="en-US" sz="2000" b="1" dirty="0"/>
        </a:p>
      </dgm:t>
    </dgm:pt>
    <dgm:pt modelId="{E61A72F1-3EDA-4943-93F4-FC103E0A5BD6}" type="parTrans" cxnId="{0D16DE0D-DB68-1142-9F0B-BD4C497371AA}">
      <dgm:prSet/>
      <dgm:spPr/>
      <dgm:t>
        <a:bodyPr/>
        <a:lstStyle/>
        <a:p>
          <a:endParaRPr lang="en-US"/>
        </a:p>
      </dgm:t>
    </dgm:pt>
    <dgm:pt modelId="{15C653CD-26ED-754C-9AC0-B79DBBB27EBD}" type="sibTrans" cxnId="{0D16DE0D-DB68-1142-9F0B-BD4C497371AA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B8E441D-66C9-CA41-9BEC-F7CD1CC46E26}">
      <dgm:prSet custT="1"/>
      <dgm:spPr/>
      <dgm:t>
        <a:bodyPr/>
        <a:lstStyle/>
        <a:p>
          <a:pPr rtl="0"/>
          <a:r>
            <a:rPr lang="en-US" sz="1600" dirty="0" smtClean="0"/>
            <a:t>Newly submitted jobs are routed to disk and held in a batch queue</a:t>
          </a:r>
          <a:endParaRPr lang="en-US" sz="1600" dirty="0"/>
        </a:p>
      </dgm:t>
    </dgm:pt>
    <dgm:pt modelId="{60FBB1A5-23F3-DF4E-8214-B18CE33F08D1}" type="parTrans" cxnId="{9DF20388-AA1B-CD48-83BD-F9080E09C327}">
      <dgm:prSet/>
      <dgm:spPr/>
      <dgm:t>
        <a:bodyPr/>
        <a:lstStyle/>
        <a:p>
          <a:endParaRPr lang="en-US"/>
        </a:p>
      </dgm:t>
    </dgm:pt>
    <dgm:pt modelId="{F6153ACB-2B3C-2842-AE6B-3D03AE648DA4}" type="sibTrans" cxnId="{9DF20388-AA1B-CD48-83BD-F9080E09C327}">
      <dgm:prSet/>
      <dgm:spPr/>
      <dgm:t>
        <a:bodyPr/>
        <a:lstStyle/>
        <a:p>
          <a:endParaRPr lang="en-US"/>
        </a:p>
      </dgm:t>
    </dgm:pt>
    <dgm:pt modelId="{FDCE45E9-FDA3-DF43-9116-39A084C2B776}">
      <dgm:prSet custT="1"/>
      <dgm:spPr/>
      <dgm:t>
        <a:bodyPr/>
        <a:lstStyle/>
        <a:p>
          <a:pPr rtl="0"/>
          <a:r>
            <a:rPr lang="en-US" sz="1600" dirty="0" smtClean="0"/>
            <a:t>The long-term scheduler creates processes from the queue when it can</a:t>
          </a:r>
          <a:endParaRPr lang="en-US" sz="1600" dirty="0"/>
        </a:p>
      </dgm:t>
    </dgm:pt>
    <dgm:pt modelId="{49F3397D-FDA9-B64A-9E07-38247A67E9A9}" type="parTrans" cxnId="{421E02B9-8A63-6449-9B2D-D0D0B2265159}">
      <dgm:prSet/>
      <dgm:spPr/>
      <dgm:t>
        <a:bodyPr/>
        <a:lstStyle/>
        <a:p>
          <a:endParaRPr lang="en-US"/>
        </a:p>
      </dgm:t>
    </dgm:pt>
    <dgm:pt modelId="{1872CBA5-03E8-3E4E-BEA0-443A15076C7C}" type="sibTrans" cxnId="{421E02B9-8A63-6449-9B2D-D0D0B2265159}">
      <dgm:prSet/>
      <dgm:spPr/>
      <dgm:t>
        <a:bodyPr/>
        <a:lstStyle/>
        <a:p>
          <a:endParaRPr lang="en-US"/>
        </a:p>
      </dgm:t>
    </dgm:pt>
    <dgm:pt modelId="{F7443625-C1F8-DD41-8590-E8082C619BA7}">
      <dgm:prSet custT="1"/>
      <dgm:spPr/>
      <dgm:t>
        <a:bodyPr/>
        <a:lstStyle/>
        <a:p>
          <a:pPr rtl="0"/>
          <a:r>
            <a:rPr lang="en-US" sz="2000" b="1" dirty="0" smtClean="0"/>
            <a:t>Time-sharing system</a:t>
          </a:r>
          <a:endParaRPr lang="en-US" sz="2000" b="1" dirty="0"/>
        </a:p>
      </dgm:t>
    </dgm:pt>
    <dgm:pt modelId="{27C571B7-0256-C049-9B40-A2B0F2C2C329}" type="parTrans" cxnId="{B75D98B0-DDB3-F24A-95F6-168926601B17}">
      <dgm:prSet/>
      <dgm:spPr/>
      <dgm:t>
        <a:bodyPr/>
        <a:lstStyle/>
        <a:p>
          <a:endParaRPr lang="en-US"/>
        </a:p>
      </dgm:t>
    </dgm:pt>
    <dgm:pt modelId="{499905AE-8D6C-4648-BF64-810A3CF30891}" type="sibTrans" cxnId="{B75D98B0-DDB3-F24A-95F6-168926601B17}">
      <dgm:prSet/>
      <dgm:spPr/>
      <dgm:t>
        <a:bodyPr/>
        <a:lstStyle/>
        <a:p>
          <a:endParaRPr lang="en-US"/>
        </a:p>
      </dgm:t>
    </dgm:pt>
    <dgm:pt modelId="{7E3C6BE5-8D41-E24E-B544-0DC512503079}">
      <dgm:prSet custT="1"/>
      <dgm:spPr/>
      <dgm:t>
        <a:bodyPr/>
        <a:lstStyle/>
        <a:p>
          <a:pPr rtl="0"/>
          <a:r>
            <a:rPr lang="en-US" sz="1600" dirty="0" smtClean="0"/>
            <a:t>A process request is generated when a user attempts to connect to the system</a:t>
          </a:r>
          <a:endParaRPr lang="en-US" sz="1600" dirty="0"/>
        </a:p>
      </dgm:t>
    </dgm:pt>
    <dgm:pt modelId="{5CCBD980-7B27-4C42-BB77-93E3D0DC4E9B}" type="parTrans" cxnId="{3161AB54-BADE-284E-8E2C-57674C49E67E}">
      <dgm:prSet/>
      <dgm:spPr/>
      <dgm:t>
        <a:bodyPr/>
        <a:lstStyle/>
        <a:p>
          <a:endParaRPr lang="en-US"/>
        </a:p>
      </dgm:t>
    </dgm:pt>
    <dgm:pt modelId="{D6AB7D43-9991-3142-97F5-9E8228695709}" type="sibTrans" cxnId="{3161AB54-BADE-284E-8E2C-57674C49E67E}">
      <dgm:prSet/>
      <dgm:spPr/>
      <dgm:t>
        <a:bodyPr/>
        <a:lstStyle/>
        <a:p>
          <a:endParaRPr lang="en-US"/>
        </a:p>
      </dgm:t>
    </dgm:pt>
    <dgm:pt modelId="{02F76604-8138-1948-A0FB-8D361B023C46}">
      <dgm:prSet custT="1"/>
      <dgm:spPr/>
      <dgm:t>
        <a:bodyPr/>
        <a:lstStyle/>
        <a:p>
          <a:pPr rtl="0"/>
          <a:r>
            <a:rPr lang="en-US" sz="1600" dirty="0" smtClean="0"/>
            <a:t>OS will accept all authorized comers until the system is saturated</a:t>
          </a:r>
          <a:endParaRPr lang="en-US" sz="1600" dirty="0"/>
        </a:p>
      </dgm:t>
    </dgm:pt>
    <dgm:pt modelId="{72339C9F-C354-AE4B-B103-6E21ACD178C1}" type="parTrans" cxnId="{0F762536-DA1A-3740-A9E8-3279FFFD93A9}">
      <dgm:prSet/>
      <dgm:spPr/>
      <dgm:t>
        <a:bodyPr/>
        <a:lstStyle/>
        <a:p>
          <a:endParaRPr lang="en-US"/>
        </a:p>
      </dgm:t>
    </dgm:pt>
    <dgm:pt modelId="{8A21449F-3C8C-C140-8653-046C81370456}" type="sibTrans" cxnId="{0F762536-DA1A-3740-A9E8-3279FFFD93A9}">
      <dgm:prSet/>
      <dgm:spPr/>
      <dgm:t>
        <a:bodyPr/>
        <a:lstStyle/>
        <a:p>
          <a:endParaRPr lang="en-US"/>
        </a:p>
      </dgm:t>
    </dgm:pt>
    <dgm:pt modelId="{B5299168-91B7-674D-97E3-D88323D31E67}">
      <dgm:prSet custT="1"/>
      <dgm:spPr/>
      <dgm:t>
        <a:bodyPr/>
        <a:lstStyle/>
        <a:p>
          <a:pPr rtl="0"/>
          <a:r>
            <a:rPr lang="en-US" sz="1600" dirty="0" smtClean="0"/>
            <a:t>At that point a connection request is met with a message indicating that the system is full and to try again later</a:t>
          </a:r>
          <a:endParaRPr lang="en-US" sz="1600" dirty="0"/>
        </a:p>
      </dgm:t>
    </dgm:pt>
    <dgm:pt modelId="{AD944B3E-C4E5-9049-8501-D19095ED71C1}" type="parTrans" cxnId="{AE720CD4-E1D0-B54A-A01A-AC46287AEA66}">
      <dgm:prSet/>
      <dgm:spPr/>
      <dgm:t>
        <a:bodyPr/>
        <a:lstStyle/>
        <a:p>
          <a:endParaRPr lang="en-US"/>
        </a:p>
      </dgm:t>
    </dgm:pt>
    <dgm:pt modelId="{19AB7E7D-66DF-3A4D-BF93-88D09456580B}" type="sibTrans" cxnId="{AE720CD4-E1D0-B54A-A01A-AC46287AEA66}">
      <dgm:prSet/>
      <dgm:spPr/>
      <dgm:t>
        <a:bodyPr/>
        <a:lstStyle/>
        <a:p>
          <a:endParaRPr lang="en-US"/>
        </a:p>
      </dgm:t>
    </dgm:pt>
    <dgm:pt modelId="{F589C160-A361-EA4E-A783-99961EEDF9E0}" type="pres">
      <dgm:prSet presAssocID="{BF287FD4-1BAE-9E4A-B2C8-60D4806B25A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4101A5-766E-2043-8B91-E3504899DFCD}" type="pres">
      <dgm:prSet presAssocID="{3E8BD3D5-FB4C-F148-A5B6-CB6995CCE37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FAE46-D62E-F547-B908-2C8910826AC8}" type="pres">
      <dgm:prSet presAssocID="{76A507E1-BF32-9C4F-8C5A-DDCB4CAC727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943DAB8-79DA-614E-9AE2-078CDBF9AECA}" type="pres">
      <dgm:prSet presAssocID="{76A507E1-BF32-9C4F-8C5A-DDCB4CAC727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48960A2-F897-234D-BD9C-A1AD5E608FE6}" type="pres">
      <dgm:prSet presAssocID="{5C71274A-FAAD-CE4F-B9CE-71C03A360B5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ED25B-E4BA-C34E-8466-5DF5C8329C0E}" type="pres">
      <dgm:prSet presAssocID="{29068278-2A24-F642-9D08-49E218916C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D61FD54-B252-4142-B47B-CFE1493C3858}" type="pres">
      <dgm:prSet presAssocID="{29068278-2A24-F642-9D08-49E218916C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0DE8F98-B363-8240-B4A5-366984F5E754}" type="pres">
      <dgm:prSet presAssocID="{31EBD2D9-7453-6F4D-987D-F2BDFBB728EE}" presName="node" presStyleLbl="node1" presStyleIdx="2" presStyleCnt="5" custScaleY="1681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2F125-B410-B940-9B65-5636A8A9B969}" type="pres">
      <dgm:prSet presAssocID="{E2EEEA5A-9745-1C4E-B09A-FB05319DD4C2}" presName="sibTrans" presStyleLbl="sibTrans2D1" presStyleIdx="2" presStyleCnt="4" custAng="21311340"/>
      <dgm:spPr/>
      <dgm:t>
        <a:bodyPr/>
        <a:lstStyle/>
        <a:p>
          <a:endParaRPr lang="en-US"/>
        </a:p>
      </dgm:t>
    </dgm:pt>
    <dgm:pt modelId="{81F88D5B-AAE0-E440-AA67-A6E3B02216D2}" type="pres">
      <dgm:prSet presAssocID="{E2EEEA5A-9745-1C4E-B09A-FB05319DD4C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C21E1F0-4D5A-5345-AD6D-DF1C4E58B79F}" type="pres">
      <dgm:prSet presAssocID="{384E9DF4-C810-FC41-BD40-D99A6F1D7F02}" presName="node" presStyleLbl="node1" presStyleIdx="3" presStyleCnt="5" custScaleX="126397" custScaleY="196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67B28-CBFC-584C-905E-18BF0F2750F9}" type="pres">
      <dgm:prSet presAssocID="{15C653CD-26ED-754C-9AC0-B79DBBB27EB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0B323E1-C1DA-0F4B-9AF4-78A2161867BC}" type="pres">
      <dgm:prSet presAssocID="{15C653CD-26ED-754C-9AC0-B79DBBB27EB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B17C49C-5F9E-7C43-A2A7-9A15377FFA61}" type="pres">
      <dgm:prSet presAssocID="{F7443625-C1F8-DD41-8590-E8082C619BA7}" presName="node" presStyleLbl="node1" presStyleIdx="4" presStyleCnt="5" custScaleX="192894" custScaleY="221207" custLinFactNeighborX="-33304" custLinFactNeighborY="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9CBEA8-A970-A240-B2B8-EF6FBC4D2AE6}" type="presOf" srcId="{7E3C6BE5-8D41-E24E-B544-0DC512503079}" destId="{6B17C49C-5F9E-7C43-A2A7-9A15377FFA61}" srcOrd="0" destOrd="1" presId="urn:microsoft.com/office/officeart/2005/8/layout/process5"/>
    <dgm:cxn modelId="{77172DFF-6A47-2F41-A250-631588129EAC}" type="presOf" srcId="{76A507E1-BF32-9C4F-8C5A-DDCB4CAC7279}" destId="{3DAFAE46-D62E-F547-B908-2C8910826AC8}" srcOrd="0" destOrd="0" presId="urn:microsoft.com/office/officeart/2005/8/layout/process5"/>
    <dgm:cxn modelId="{394D20D0-0EF6-7443-9F59-3A5C57B1CBF3}" srcId="{BF287FD4-1BAE-9E4A-B2C8-60D4806B25AD}" destId="{5C71274A-FAAD-CE4F-B9CE-71C03A360B59}" srcOrd="1" destOrd="0" parTransId="{5412883B-7FAA-5A4B-9F7D-323E71C5F569}" sibTransId="{29068278-2A24-F642-9D08-49E218916C8F}"/>
    <dgm:cxn modelId="{0F762536-DA1A-3740-A9E8-3279FFFD93A9}" srcId="{F7443625-C1F8-DD41-8590-E8082C619BA7}" destId="{02F76604-8138-1948-A0FB-8D361B023C46}" srcOrd="1" destOrd="0" parTransId="{72339C9F-C354-AE4B-B103-6E21ACD178C1}" sibTransId="{8A21449F-3C8C-C140-8653-046C81370456}"/>
    <dgm:cxn modelId="{EF389DE0-0A1E-CF4A-8E94-138FCDA9C626}" type="presOf" srcId="{29068278-2A24-F642-9D08-49E218916C8F}" destId="{7D61FD54-B252-4142-B47B-CFE1493C3858}" srcOrd="1" destOrd="0" presId="urn:microsoft.com/office/officeart/2005/8/layout/process5"/>
    <dgm:cxn modelId="{421E02B9-8A63-6449-9B2D-D0D0B2265159}" srcId="{384E9DF4-C810-FC41-BD40-D99A6F1D7F02}" destId="{FDCE45E9-FDA3-DF43-9116-39A084C2B776}" srcOrd="1" destOrd="0" parTransId="{49F3397D-FDA9-B64A-9E07-38247A67E9A9}" sibTransId="{1872CBA5-03E8-3E4E-BEA0-443A15076C7C}"/>
    <dgm:cxn modelId="{19C2806C-C689-E943-A9CD-D2E1069BB233}" type="presOf" srcId="{15C653CD-26ED-754C-9AC0-B79DBBB27EBD}" destId="{24467B28-CBFC-584C-905E-18BF0F2750F9}" srcOrd="0" destOrd="0" presId="urn:microsoft.com/office/officeart/2005/8/layout/process5"/>
    <dgm:cxn modelId="{AA2FBA95-3BCE-8B46-A0C0-8811C1CAF341}" type="presOf" srcId="{29068278-2A24-F642-9D08-49E218916C8F}" destId="{93BED25B-E4BA-C34E-8466-5DF5C8329C0E}" srcOrd="0" destOrd="0" presId="urn:microsoft.com/office/officeart/2005/8/layout/process5"/>
    <dgm:cxn modelId="{15E02F58-DDDA-C94B-9C3F-7945DC4D18F5}" srcId="{BF287FD4-1BAE-9E4A-B2C8-60D4806B25AD}" destId="{3E8BD3D5-FB4C-F148-A5B6-CB6995CCE37C}" srcOrd="0" destOrd="0" parTransId="{C6EA32B0-AB4E-A14C-BF22-A93B681ED1ED}" sibTransId="{76A507E1-BF32-9C4F-8C5A-DDCB4CAC7279}"/>
    <dgm:cxn modelId="{53F6B7E2-2792-0D43-A5D2-141FAD3D9ADC}" type="presOf" srcId="{FDCE45E9-FDA3-DF43-9116-39A084C2B776}" destId="{AC21E1F0-4D5A-5345-AD6D-DF1C4E58B79F}" srcOrd="0" destOrd="2" presId="urn:microsoft.com/office/officeart/2005/8/layout/process5"/>
    <dgm:cxn modelId="{B54ED539-C726-E442-AA2A-BEA1FCECD0AD}" type="presOf" srcId="{5C71274A-FAAD-CE4F-B9CE-71C03A360B59}" destId="{C48960A2-F897-234D-BD9C-A1AD5E608FE6}" srcOrd="0" destOrd="0" presId="urn:microsoft.com/office/officeart/2005/8/layout/process5"/>
    <dgm:cxn modelId="{05159798-4490-0E40-9E5C-E651C4CF29AF}" type="presOf" srcId="{76A507E1-BF32-9C4F-8C5A-DDCB4CAC7279}" destId="{C943DAB8-79DA-614E-9AE2-078CDBF9AECA}" srcOrd="1" destOrd="0" presId="urn:microsoft.com/office/officeart/2005/8/layout/process5"/>
    <dgm:cxn modelId="{B75D98B0-DDB3-F24A-95F6-168926601B17}" srcId="{BF287FD4-1BAE-9E4A-B2C8-60D4806B25AD}" destId="{F7443625-C1F8-DD41-8590-E8082C619BA7}" srcOrd="4" destOrd="0" parTransId="{27C571B7-0256-C049-9B40-A2B0F2C2C329}" sibTransId="{499905AE-8D6C-4648-BF64-810A3CF30891}"/>
    <dgm:cxn modelId="{994F6AEE-BDEF-704E-80DE-EEE69A59889D}" type="presOf" srcId="{3E8BD3D5-FB4C-F148-A5B6-CB6995CCE37C}" destId="{9B4101A5-766E-2043-8B91-E3504899DFCD}" srcOrd="0" destOrd="0" presId="urn:microsoft.com/office/officeart/2005/8/layout/process5"/>
    <dgm:cxn modelId="{7129FDB1-AD4A-7140-ABCD-52850FFD073E}" type="presOf" srcId="{15C653CD-26ED-754C-9AC0-B79DBBB27EBD}" destId="{E0B323E1-C1DA-0F4B-9AF4-78A2161867BC}" srcOrd="1" destOrd="0" presId="urn:microsoft.com/office/officeart/2005/8/layout/process5"/>
    <dgm:cxn modelId="{9DF20388-AA1B-CD48-83BD-F9080E09C327}" srcId="{384E9DF4-C810-FC41-BD40-D99A6F1D7F02}" destId="{8B8E441D-66C9-CA41-9BEC-F7CD1CC46E26}" srcOrd="0" destOrd="0" parTransId="{60FBB1A5-23F3-DF4E-8214-B18CE33F08D1}" sibTransId="{F6153ACB-2B3C-2842-AE6B-3D03AE648DA4}"/>
    <dgm:cxn modelId="{A2CA7D54-B5D3-B44E-A2C0-C7CCC1C6EA28}" type="presOf" srcId="{F7443625-C1F8-DD41-8590-E8082C619BA7}" destId="{6B17C49C-5F9E-7C43-A2A7-9A15377FFA61}" srcOrd="0" destOrd="0" presId="urn:microsoft.com/office/officeart/2005/8/layout/process5"/>
    <dgm:cxn modelId="{1F4F1860-C6EE-E64C-BDF9-87A0306D0ABC}" type="presOf" srcId="{B5299168-91B7-674D-97E3-D88323D31E67}" destId="{6B17C49C-5F9E-7C43-A2A7-9A15377FFA61}" srcOrd="0" destOrd="3" presId="urn:microsoft.com/office/officeart/2005/8/layout/process5"/>
    <dgm:cxn modelId="{021118BD-6370-E446-8AFE-E10B74611CD4}" type="presOf" srcId="{384E9DF4-C810-FC41-BD40-D99A6F1D7F02}" destId="{AC21E1F0-4D5A-5345-AD6D-DF1C4E58B79F}" srcOrd="0" destOrd="0" presId="urn:microsoft.com/office/officeart/2005/8/layout/process5"/>
    <dgm:cxn modelId="{E19429B1-3A8C-7948-AF90-455B801DBE95}" srcId="{BF287FD4-1BAE-9E4A-B2C8-60D4806B25AD}" destId="{31EBD2D9-7453-6F4D-987D-F2BDFBB728EE}" srcOrd="2" destOrd="0" parTransId="{53BC0A39-18E0-FB43-9C5E-4E362DBF780E}" sibTransId="{E2EEEA5A-9745-1C4E-B09A-FB05319DD4C2}"/>
    <dgm:cxn modelId="{20659CFB-9BCC-0642-9095-46B2601B104B}" type="presOf" srcId="{BF287FD4-1BAE-9E4A-B2C8-60D4806B25AD}" destId="{F589C160-A361-EA4E-A783-99961EEDF9E0}" srcOrd="0" destOrd="0" presId="urn:microsoft.com/office/officeart/2005/8/layout/process5"/>
    <dgm:cxn modelId="{1D1AE592-DC50-9A41-9154-5EACDF6DEC01}" type="presOf" srcId="{E2EEEA5A-9745-1C4E-B09A-FB05319DD4C2}" destId="{81F88D5B-AAE0-E440-AA67-A6E3B02216D2}" srcOrd="1" destOrd="0" presId="urn:microsoft.com/office/officeart/2005/8/layout/process5"/>
    <dgm:cxn modelId="{AE720CD4-E1D0-B54A-A01A-AC46287AEA66}" srcId="{F7443625-C1F8-DD41-8590-E8082C619BA7}" destId="{B5299168-91B7-674D-97E3-D88323D31E67}" srcOrd="2" destOrd="0" parTransId="{AD944B3E-C4E5-9049-8501-D19095ED71C1}" sibTransId="{19AB7E7D-66DF-3A4D-BF93-88D09456580B}"/>
    <dgm:cxn modelId="{55E26801-BBCF-3241-B2C7-83E34579CF99}" type="presOf" srcId="{E2EEEA5A-9745-1C4E-B09A-FB05319DD4C2}" destId="{6902F125-B410-B940-9B65-5636A8A9B969}" srcOrd="0" destOrd="0" presId="urn:microsoft.com/office/officeart/2005/8/layout/process5"/>
    <dgm:cxn modelId="{3161AB54-BADE-284E-8E2C-57674C49E67E}" srcId="{F7443625-C1F8-DD41-8590-E8082C619BA7}" destId="{7E3C6BE5-8D41-E24E-B544-0DC512503079}" srcOrd="0" destOrd="0" parTransId="{5CCBD980-7B27-4C42-BB77-93E3D0DC4E9B}" sibTransId="{D6AB7D43-9991-3142-97F5-9E8228695709}"/>
    <dgm:cxn modelId="{0D16DE0D-DB68-1142-9F0B-BD4C497371AA}" srcId="{BF287FD4-1BAE-9E4A-B2C8-60D4806B25AD}" destId="{384E9DF4-C810-FC41-BD40-D99A6F1D7F02}" srcOrd="3" destOrd="0" parTransId="{E61A72F1-3EDA-4943-93F4-FC103E0A5BD6}" sibTransId="{15C653CD-26ED-754C-9AC0-B79DBBB27EBD}"/>
    <dgm:cxn modelId="{77F483C1-A898-0246-A59B-D11D70EF8CC0}" type="presOf" srcId="{02F76604-8138-1948-A0FB-8D361B023C46}" destId="{6B17C49C-5F9E-7C43-A2A7-9A15377FFA61}" srcOrd="0" destOrd="2" presId="urn:microsoft.com/office/officeart/2005/8/layout/process5"/>
    <dgm:cxn modelId="{EDDD6623-09C9-FC43-9F5D-EBA9144432BC}" type="presOf" srcId="{31EBD2D9-7453-6F4D-987D-F2BDFBB728EE}" destId="{A0DE8F98-B363-8240-B4A5-366984F5E754}" srcOrd="0" destOrd="0" presId="urn:microsoft.com/office/officeart/2005/8/layout/process5"/>
    <dgm:cxn modelId="{B7E7CF04-FF36-DB46-A1A7-ED73BD6A5F95}" type="presOf" srcId="{8B8E441D-66C9-CA41-9BEC-F7CD1CC46E26}" destId="{AC21E1F0-4D5A-5345-AD6D-DF1C4E58B79F}" srcOrd="0" destOrd="1" presId="urn:microsoft.com/office/officeart/2005/8/layout/process5"/>
    <dgm:cxn modelId="{8800DE68-14C6-8241-9F28-89A3130F914A}" type="presParOf" srcId="{F589C160-A361-EA4E-A783-99961EEDF9E0}" destId="{9B4101A5-766E-2043-8B91-E3504899DFCD}" srcOrd="0" destOrd="0" presId="urn:microsoft.com/office/officeart/2005/8/layout/process5"/>
    <dgm:cxn modelId="{D7973EAB-BFAD-7E44-A99F-B75B4726361E}" type="presParOf" srcId="{F589C160-A361-EA4E-A783-99961EEDF9E0}" destId="{3DAFAE46-D62E-F547-B908-2C8910826AC8}" srcOrd="1" destOrd="0" presId="urn:microsoft.com/office/officeart/2005/8/layout/process5"/>
    <dgm:cxn modelId="{D3FC6D90-0B66-E74D-9859-78D2691887C2}" type="presParOf" srcId="{3DAFAE46-D62E-F547-B908-2C8910826AC8}" destId="{C943DAB8-79DA-614E-9AE2-078CDBF9AECA}" srcOrd="0" destOrd="0" presId="urn:microsoft.com/office/officeart/2005/8/layout/process5"/>
    <dgm:cxn modelId="{552F520A-900E-DE48-90C1-AADD3B393439}" type="presParOf" srcId="{F589C160-A361-EA4E-A783-99961EEDF9E0}" destId="{C48960A2-F897-234D-BD9C-A1AD5E608FE6}" srcOrd="2" destOrd="0" presId="urn:microsoft.com/office/officeart/2005/8/layout/process5"/>
    <dgm:cxn modelId="{759C7049-F80D-574F-84DA-AFB16EBD4371}" type="presParOf" srcId="{F589C160-A361-EA4E-A783-99961EEDF9E0}" destId="{93BED25B-E4BA-C34E-8466-5DF5C8329C0E}" srcOrd="3" destOrd="0" presId="urn:microsoft.com/office/officeart/2005/8/layout/process5"/>
    <dgm:cxn modelId="{F8D9A2C8-E6CE-7746-941A-36B4E3D22C7F}" type="presParOf" srcId="{93BED25B-E4BA-C34E-8466-5DF5C8329C0E}" destId="{7D61FD54-B252-4142-B47B-CFE1493C3858}" srcOrd="0" destOrd="0" presId="urn:microsoft.com/office/officeart/2005/8/layout/process5"/>
    <dgm:cxn modelId="{8249A3C1-14CC-B846-9B0E-6840281C152B}" type="presParOf" srcId="{F589C160-A361-EA4E-A783-99961EEDF9E0}" destId="{A0DE8F98-B363-8240-B4A5-366984F5E754}" srcOrd="4" destOrd="0" presId="urn:microsoft.com/office/officeart/2005/8/layout/process5"/>
    <dgm:cxn modelId="{72BC4E1F-4457-484B-866F-9D3E7D7FD9F5}" type="presParOf" srcId="{F589C160-A361-EA4E-A783-99961EEDF9E0}" destId="{6902F125-B410-B940-9B65-5636A8A9B969}" srcOrd="5" destOrd="0" presId="urn:microsoft.com/office/officeart/2005/8/layout/process5"/>
    <dgm:cxn modelId="{5E7722A0-45C6-8C4F-BC28-371B13533947}" type="presParOf" srcId="{6902F125-B410-B940-9B65-5636A8A9B969}" destId="{81F88D5B-AAE0-E440-AA67-A6E3B02216D2}" srcOrd="0" destOrd="0" presId="urn:microsoft.com/office/officeart/2005/8/layout/process5"/>
    <dgm:cxn modelId="{D01522AA-5E1B-124F-A889-D2292ED58F8E}" type="presParOf" srcId="{F589C160-A361-EA4E-A783-99961EEDF9E0}" destId="{AC21E1F0-4D5A-5345-AD6D-DF1C4E58B79F}" srcOrd="6" destOrd="0" presId="urn:microsoft.com/office/officeart/2005/8/layout/process5"/>
    <dgm:cxn modelId="{E8C9459E-723A-1D42-9835-557DD9727E45}" type="presParOf" srcId="{F589C160-A361-EA4E-A783-99961EEDF9E0}" destId="{24467B28-CBFC-584C-905E-18BF0F2750F9}" srcOrd="7" destOrd="0" presId="urn:microsoft.com/office/officeart/2005/8/layout/process5"/>
    <dgm:cxn modelId="{B2190DDE-C776-D74E-B5B1-546E1AD97669}" type="presParOf" srcId="{24467B28-CBFC-584C-905E-18BF0F2750F9}" destId="{E0B323E1-C1DA-0F4B-9AF4-78A2161867BC}" srcOrd="0" destOrd="0" presId="urn:microsoft.com/office/officeart/2005/8/layout/process5"/>
    <dgm:cxn modelId="{479B5064-985F-E746-8994-4D54352AA072}" type="presParOf" srcId="{F589C160-A361-EA4E-A783-99961EEDF9E0}" destId="{6B17C49C-5F9E-7C43-A2A7-9A15377FFA6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0311E-025D-7344-A9FC-2AA1317E3F60}">
      <dsp:nvSpPr>
        <dsp:cNvPr id="0" name=""/>
        <dsp:cNvSpPr/>
      </dsp:nvSpPr>
      <dsp:spPr>
        <a:xfrm>
          <a:off x="348518" y="633"/>
          <a:ext cx="2326332" cy="1163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</a:t>
          </a: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(ISA)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2586" y="34701"/>
        <a:ext cx="2258196" cy="1095030"/>
      </dsp:txXfrm>
    </dsp:sp>
    <dsp:sp modelId="{5B513F86-D07D-CC45-AADF-4F581EAF2C88}">
      <dsp:nvSpPr>
        <dsp:cNvPr id="0" name=""/>
        <dsp:cNvSpPr/>
      </dsp:nvSpPr>
      <dsp:spPr>
        <a:xfrm>
          <a:off x="581151" y="1163799"/>
          <a:ext cx="232633" cy="846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540"/>
              </a:lnTo>
              <a:lnTo>
                <a:pt x="232633" y="8465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05FA7-C2B7-ED40-873D-BBCA01E9ADCB}">
      <dsp:nvSpPr>
        <dsp:cNvPr id="0" name=""/>
        <dsp:cNvSpPr/>
      </dsp:nvSpPr>
      <dsp:spPr>
        <a:xfrm>
          <a:off x="813784" y="1428757"/>
          <a:ext cx="1861065" cy="1163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Defines the </a:t>
          </a:r>
          <a:r>
            <a:rPr lang="en-US" sz="1400" b="1" kern="1200" dirty="0" smtClean="0">
              <a:solidFill>
                <a:srgbClr val="FF0000"/>
              </a:solidFill>
            </a:rPr>
            <a:t>machine language instructions</a:t>
          </a:r>
          <a:r>
            <a:rPr lang="en-US" sz="1400" kern="1200" dirty="0" smtClean="0"/>
            <a:t> that a computer can follow</a:t>
          </a:r>
          <a:endParaRPr lang="en-US" sz="1400" kern="1200" dirty="0"/>
        </a:p>
      </dsp:txBody>
      <dsp:txXfrm>
        <a:off x="847852" y="1462825"/>
        <a:ext cx="1792929" cy="1095030"/>
      </dsp:txXfrm>
    </dsp:sp>
    <dsp:sp modelId="{8B292142-3417-9A49-B33C-60015EE3F03C}">
      <dsp:nvSpPr>
        <dsp:cNvPr id="0" name=""/>
        <dsp:cNvSpPr/>
      </dsp:nvSpPr>
      <dsp:spPr>
        <a:xfrm>
          <a:off x="581151" y="1163799"/>
          <a:ext cx="232633" cy="2326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6332"/>
              </a:lnTo>
              <a:lnTo>
                <a:pt x="232633" y="23263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74E98-2C79-2945-9F4F-74D267D60EC3}">
      <dsp:nvSpPr>
        <dsp:cNvPr id="0" name=""/>
        <dsp:cNvSpPr/>
      </dsp:nvSpPr>
      <dsp:spPr>
        <a:xfrm>
          <a:off x="813784" y="2908549"/>
          <a:ext cx="1861065" cy="1163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FF0000"/>
              </a:solidFill>
            </a:rPr>
            <a:t>Boundary </a:t>
          </a:r>
          <a:r>
            <a:rPr lang="en-US" sz="1400" kern="1200" dirty="0" smtClean="0"/>
            <a:t>between hardware and software</a:t>
          </a:r>
          <a:endParaRPr lang="en-US" sz="1400" kern="1200" dirty="0"/>
        </a:p>
      </dsp:txBody>
      <dsp:txXfrm>
        <a:off x="847852" y="2942617"/>
        <a:ext cx="1792929" cy="1095030"/>
      </dsp:txXfrm>
    </dsp:sp>
    <dsp:sp modelId="{489FB5BC-4218-644F-A04B-E9381F972CA7}">
      <dsp:nvSpPr>
        <dsp:cNvPr id="0" name=""/>
        <dsp:cNvSpPr/>
      </dsp:nvSpPr>
      <dsp:spPr>
        <a:xfrm>
          <a:off x="3256433" y="633"/>
          <a:ext cx="2326332" cy="1163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</a:t>
          </a: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(ABI)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90501" y="34701"/>
        <a:ext cx="2258196" cy="1095030"/>
      </dsp:txXfrm>
    </dsp:sp>
    <dsp:sp modelId="{FD2B6C68-7AE3-AD44-B0A5-B3647459FECC}">
      <dsp:nvSpPr>
        <dsp:cNvPr id="0" name=""/>
        <dsp:cNvSpPr/>
      </dsp:nvSpPr>
      <dsp:spPr>
        <a:xfrm>
          <a:off x="3489067" y="1163799"/>
          <a:ext cx="232633" cy="846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540"/>
              </a:lnTo>
              <a:lnTo>
                <a:pt x="232633" y="8465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EEB6A-69EB-CA4A-B92A-65BBC8B52B6B}">
      <dsp:nvSpPr>
        <dsp:cNvPr id="0" name=""/>
        <dsp:cNvSpPr/>
      </dsp:nvSpPr>
      <dsp:spPr>
        <a:xfrm>
          <a:off x="3721700" y="1428757"/>
          <a:ext cx="1861065" cy="1163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Defines </a:t>
          </a:r>
          <a:r>
            <a:rPr lang="en-US" sz="1400" b="1" kern="1200" dirty="0" smtClean="0">
              <a:solidFill>
                <a:srgbClr val="0070C0"/>
              </a:solidFill>
            </a:rPr>
            <a:t>a standard for binary portability </a:t>
          </a:r>
          <a:r>
            <a:rPr lang="en-US" sz="1400" kern="1200" dirty="0" smtClean="0"/>
            <a:t>across programs</a:t>
          </a:r>
          <a:endParaRPr lang="en-US" sz="1400" kern="1200" dirty="0"/>
        </a:p>
      </dsp:txBody>
      <dsp:txXfrm>
        <a:off x="3755768" y="1462825"/>
        <a:ext cx="1792929" cy="1095030"/>
      </dsp:txXfrm>
    </dsp:sp>
    <dsp:sp modelId="{FB7C3B48-6D64-704B-90A6-5F37E3C3BB64}">
      <dsp:nvSpPr>
        <dsp:cNvPr id="0" name=""/>
        <dsp:cNvSpPr/>
      </dsp:nvSpPr>
      <dsp:spPr>
        <a:xfrm>
          <a:off x="3489067" y="1163799"/>
          <a:ext cx="232633" cy="2547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7520"/>
              </a:lnTo>
              <a:lnTo>
                <a:pt x="232633" y="25475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D2F7F-49BB-5246-AC8B-04EE48185963}">
      <dsp:nvSpPr>
        <dsp:cNvPr id="0" name=""/>
        <dsp:cNvSpPr/>
      </dsp:nvSpPr>
      <dsp:spPr>
        <a:xfrm>
          <a:off x="3721700" y="2908549"/>
          <a:ext cx="1861065" cy="1605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Defines the </a:t>
          </a:r>
          <a:r>
            <a:rPr lang="en-US" sz="1400" b="1" kern="1200" dirty="0" smtClean="0">
              <a:solidFill>
                <a:srgbClr val="0070C0"/>
              </a:solidFill>
            </a:rPr>
            <a:t>system call interface to the operating system and the hardware resources</a:t>
          </a:r>
          <a:r>
            <a:rPr lang="en-US" sz="1400" kern="1200" dirty="0" smtClean="0"/>
            <a:t> and services available in a system through the user ISA</a:t>
          </a:r>
          <a:endParaRPr lang="en-US" sz="1400" kern="1200" dirty="0"/>
        </a:p>
      </dsp:txBody>
      <dsp:txXfrm>
        <a:off x="3768725" y="2955574"/>
        <a:ext cx="1767015" cy="1511491"/>
      </dsp:txXfrm>
    </dsp:sp>
    <dsp:sp modelId="{E55E10B5-5593-224E-9230-4EEE33A00367}">
      <dsp:nvSpPr>
        <dsp:cNvPr id="0" name=""/>
        <dsp:cNvSpPr/>
      </dsp:nvSpPr>
      <dsp:spPr>
        <a:xfrm>
          <a:off x="6164349" y="633"/>
          <a:ext cx="2326332" cy="1163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</a:t>
          </a: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(API)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98417" y="34701"/>
        <a:ext cx="2258196" cy="1095030"/>
      </dsp:txXfrm>
    </dsp:sp>
    <dsp:sp modelId="{50BEA580-295E-FC4B-A921-B4CB91D3BCA7}">
      <dsp:nvSpPr>
        <dsp:cNvPr id="0" name=""/>
        <dsp:cNvSpPr/>
      </dsp:nvSpPr>
      <dsp:spPr>
        <a:xfrm>
          <a:off x="6396982" y="1163799"/>
          <a:ext cx="232633" cy="1337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59"/>
              </a:lnTo>
              <a:lnTo>
                <a:pt x="232633" y="13375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EB3DA-A813-204C-9C44-BEE441A8A9C9}">
      <dsp:nvSpPr>
        <dsp:cNvPr id="0" name=""/>
        <dsp:cNvSpPr/>
      </dsp:nvSpPr>
      <dsp:spPr>
        <a:xfrm>
          <a:off x="6629615" y="1359374"/>
          <a:ext cx="1861065" cy="228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Gives a </a:t>
          </a:r>
          <a:r>
            <a:rPr lang="en-US" sz="1400" b="1" kern="1200" dirty="0" smtClean="0">
              <a:solidFill>
                <a:schemeClr val="accent2">
                  <a:lumMod val="75000"/>
                  <a:lumOff val="25000"/>
                </a:schemeClr>
              </a:solidFill>
            </a:rPr>
            <a:t>program access to the hardware resources and services </a:t>
          </a:r>
          <a:r>
            <a:rPr lang="en-US" sz="1400" kern="1200" dirty="0" smtClean="0"/>
            <a:t>available in a system through the user ISA supplemented with </a:t>
          </a:r>
          <a:r>
            <a:rPr lang="en-US" sz="1400" b="1" kern="1200" dirty="0" smtClean="0">
              <a:solidFill>
                <a:schemeClr val="accent2">
                  <a:lumMod val="75000"/>
                  <a:lumOff val="25000"/>
                </a:schemeClr>
              </a:solidFill>
            </a:rPr>
            <a:t>high-level language (HLL) library calls</a:t>
          </a:r>
          <a:endParaRPr lang="en-US" sz="1400" b="1" kern="1200" dirty="0">
            <a:solidFill>
              <a:schemeClr val="accent2">
                <a:lumMod val="75000"/>
                <a:lumOff val="25000"/>
              </a:schemeClr>
            </a:solidFill>
          </a:endParaRPr>
        </a:p>
      </dsp:txBody>
      <dsp:txXfrm>
        <a:off x="6684124" y="1413883"/>
        <a:ext cx="1752047" cy="2174951"/>
      </dsp:txXfrm>
    </dsp:sp>
    <dsp:sp modelId="{CD026FB4-5266-8543-8F4A-2A2135869993}">
      <dsp:nvSpPr>
        <dsp:cNvPr id="0" name=""/>
        <dsp:cNvSpPr/>
      </dsp:nvSpPr>
      <dsp:spPr>
        <a:xfrm>
          <a:off x="6396982" y="1163799"/>
          <a:ext cx="232633" cy="3322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2055"/>
              </a:lnTo>
              <a:lnTo>
                <a:pt x="232633" y="3322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786AE-8BBB-AF42-BE5E-D9161738A40A}">
      <dsp:nvSpPr>
        <dsp:cNvPr id="0" name=""/>
        <dsp:cNvSpPr/>
      </dsp:nvSpPr>
      <dsp:spPr>
        <a:xfrm>
          <a:off x="6629615" y="3786216"/>
          <a:ext cx="1861065" cy="1399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Using </a:t>
          </a:r>
          <a:r>
            <a:rPr lang="en-US" sz="1400" b="1" kern="1200" dirty="0" smtClean="0">
              <a:solidFill>
                <a:schemeClr val="accent2">
                  <a:lumMod val="75000"/>
                  <a:lumOff val="25000"/>
                </a:schemeClr>
              </a:solidFill>
            </a:rPr>
            <a:t>an API enables application software to be ported easily </a:t>
          </a:r>
          <a:r>
            <a:rPr lang="en-US" sz="1400" kern="1200" dirty="0" smtClean="0"/>
            <a:t>to other systems that support the same API</a:t>
          </a:r>
          <a:endParaRPr lang="en-US" sz="1400" kern="1200" dirty="0"/>
        </a:p>
      </dsp:txBody>
      <dsp:txXfrm>
        <a:off x="6670598" y="3827199"/>
        <a:ext cx="1779099" cy="1317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101A5-766E-2043-8B91-E3504899DFCD}">
      <dsp:nvSpPr>
        <dsp:cNvPr id="0" name=""/>
        <dsp:cNvSpPr/>
      </dsp:nvSpPr>
      <dsp:spPr>
        <a:xfrm>
          <a:off x="587885" y="405102"/>
          <a:ext cx="1976586" cy="1185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Determines which programs are submitted for processing</a:t>
          </a:r>
          <a:endParaRPr lang="en-US" sz="1600" kern="1200" dirty="0"/>
        </a:p>
      </dsp:txBody>
      <dsp:txXfrm>
        <a:off x="622620" y="439837"/>
        <a:ext cx="1907116" cy="1116481"/>
      </dsp:txXfrm>
    </dsp:sp>
    <dsp:sp modelId="{3DAFAE46-D62E-F547-B908-2C8910826AC8}">
      <dsp:nvSpPr>
        <dsp:cNvPr id="0" name=""/>
        <dsp:cNvSpPr/>
      </dsp:nvSpPr>
      <dsp:spPr>
        <a:xfrm>
          <a:off x="2738411" y="752981"/>
          <a:ext cx="419036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738411" y="851020"/>
        <a:ext cx="293325" cy="294115"/>
      </dsp:txXfrm>
    </dsp:sp>
    <dsp:sp modelId="{C48960A2-F897-234D-BD9C-A1AD5E608FE6}">
      <dsp:nvSpPr>
        <dsp:cNvPr id="0" name=""/>
        <dsp:cNvSpPr/>
      </dsp:nvSpPr>
      <dsp:spPr>
        <a:xfrm>
          <a:off x="3355106" y="405102"/>
          <a:ext cx="1976586" cy="1185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Once submitted, a job becomes a process for the short term scheduler</a:t>
          </a:r>
          <a:endParaRPr lang="en-US" sz="1600" kern="1200" dirty="0"/>
        </a:p>
      </dsp:txBody>
      <dsp:txXfrm>
        <a:off x="3389841" y="439837"/>
        <a:ext cx="1907116" cy="1116481"/>
      </dsp:txXfrm>
    </dsp:sp>
    <dsp:sp modelId="{93BED25B-E4BA-C34E-8466-5DF5C8329C0E}">
      <dsp:nvSpPr>
        <dsp:cNvPr id="0" name=""/>
        <dsp:cNvSpPr/>
      </dsp:nvSpPr>
      <dsp:spPr>
        <a:xfrm>
          <a:off x="5505632" y="752981"/>
          <a:ext cx="419036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505632" y="851020"/>
        <a:ext cx="293325" cy="294115"/>
      </dsp:txXfrm>
    </dsp:sp>
    <dsp:sp modelId="{A0DE8F98-B363-8240-B4A5-366984F5E754}">
      <dsp:nvSpPr>
        <dsp:cNvPr id="0" name=""/>
        <dsp:cNvSpPr/>
      </dsp:nvSpPr>
      <dsp:spPr>
        <a:xfrm>
          <a:off x="6122327" y="823"/>
          <a:ext cx="1976586" cy="1994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 some systems a newly created process begins in a swapped-out condition, in which case it is added to a queue for the medium-term scheduler</a:t>
          </a:r>
          <a:endParaRPr lang="en-US" sz="1600" kern="1200" dirty="0"/>
        </a:p>
      </dsp:txBody>
      <dsp:txXfrm>
        <a:off x="6180219" y="58715"/>
        <a:ext cx="1860802" cy="1878726"/>
      </dsp:txXfrm>
    </dsp:sp>
    <dsp:sp modelId="{6902F125-B410-B940-9B65-5636A8A9B969}">
      <dsp:nvSpPr>
        <dsp:cNvPr id="0" name=""/>
        <dsp:cNvSpPr/>
      </dsp:nvSpPr>
      <dsp:spPr>
        <a:xfrm rot="5400000">
          <a:off x="6738834" y="2205345"/>
          <a:ext cx="499093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-5400000">
        <a:off x="6841323" y="2200895"/>
        <a:ext cx="294115" cy="352035"/>
      </dsp:txXfrm>
    </dsp:sp>
    <dsp:sp modelId="{AC21E1F0-4D5A-5345-AD6D-DF1C4E58B79F}">
      <dsp:nvSpPr>
        <dsp:cNvPr id="0" name=""/>
        <dsp:cNvSpPr/>
      </dsp:nvSpPr>
      <dsp:spPr>
        <a:xfrm>
          <a:off x="5600568" y="2933702"/>
          <a:ext cx="2498345" cy="2327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Batch system</a:t>
          </a:r>
          <a:endParaRPr lang="en-US" sz="20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Newly submitted jobs are routed to disk and held in a batch queue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long-term scheduler creates processes from the queue when it can</a:t>
          </a:r>
          <a:endParaRPr lang="en-US" sz="1600" kern="1200" dirty="0"/>
        </a:p>
      </dsp:txBody>
      <dsp:txXfrm>
        <a:off x="5668751" y="3001885"/>
        <a:ext cx="2361979" cy="2191574"/>
      </dsp:txXfrm>
    </dsp:sp>
    <dsp:sp modelId="{24467B28-CBFC-584C-905E-18BF0F2750F9}">
      <dsp:nvSpPr>
        <dsp:cNvPr id="0" name=""/>
        <dsp:cNvSpPr/>
      </dsp:nvSpPr>
      <dsp:spPr>
        <a:xfrm rot="10799385">
          <a:off x="4513880" y="3852924"/>
          <a:ext cx="767925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4660938" y="3950950"/>
        <a:ext cx="620867" cy="294115"/>
      </dsp:txXfrm>
    </dsp:sp>
    <dsp:sp modelId="{6B17C49C-5F9E-7C43-A2A7-9A15377FFA61}">
      <dsp:nvSpPr>
        <dsp:cNvPr id="0" name=""/>
        <dsp:cNvSpPr/>
      </dsp:nvSpPr>
      <dsp:spPr>
        <a:xfrm>
          <a:off x="338934" y="2786791"/>
          <a:ext cx="3812716" cy="2623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Time-sharing system</a:t>
          </a:r>
          <a:endParaRPr lang="en-US" sz="20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 process request is generated when a user attempts to connect to the system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OS will accept all authorized comers until the system is saturated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At that point a connection request is met with a message indicating that the system is full and to try again later</a:t>
          </a:r>
          <a:endParaRPr lang="en-US" sz="1600" kern="1200" dirty="0"/>
        </a:p>
      </dsp:txBody>
      <dsp:txXfrm>
        <a:off x="415771" y="2863628"/>
        <a:ext cx="3659042" cy="2469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67645-5074-6B40-968B-51C2D143C15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FBE658-3263-9741-A1BA-D173C69310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8 “Operating</a:t>
            </a:r>
            <a:r>
              <a:rPr lang="en-US" baseline="0" dirty="0" smtClean="0">
                <a:latin typeface="Times New Roman" pitchFamily="-110" charset="0"/>
              </a:rPr>
              <a:t> System Support</a:t>
            </a:r>
            <a:r>
              <a:rPr lang="en-US" dirty="0" smtClean="0">
                <a:latin typeface="Times New Roman" pitchFamily="-110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Adapted by </a:t>
            </a:r>
            <a:r>
              <a:rPr lang="en-US" dirty="0" err="1" smtClean="0">
                <a:latin typeface="Times New Roman" pitchFamily="-110" charset="0"/>
              </a:rPr>
              <a:t>Thân</a:t>
            </a:r>
            <a:r>
              <a:rPr lang="en-US" baseline="0" dirty="0" smtClean="0">
                <a:latin typeface="Times New Roman" pitchFamily="-110" charset="0"/>
              </a:rPr>
              <a:t> </a:t>
            </a:r>
            <a:r>
              <a:rPr lang="en-US" baseline="0" dirty="0" err="1" smtClean="0">
                <a:latin typeface="Times New Roman" pitchFamily="-110" charset="0"/>
              </a:rPr>
              <a:t>Văn</a:t>
            </a:r>
            <a:r>
              <a:rPr lang="en-US" baseline="0" dirty="0" smtClean="0">
                <a:latin typeface="Times New Roman" pitchFamily="-110" charset="0"/>
              </a:rPr>
              <a:t> </a:t>
            </a:r>
            <a:r>
              <a:rPr lang="en-US" baseline="0" dirty="0" err="1" smtClean="0">
                <a:latin typeface="Times New Roman" pitchFamily="-110" charset="0"/>
              </a:rPr>
              <a:t>Sử</a:t>
            </a:r>
            <a:endParaRPr lang="en-US" baseline="0" dirty="0" smtClean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Times New Roman" pitchFamily="-110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the focus of this text is computer hardware, there is one area of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needs to be addressed: the computer’s OS. The OS is a program that manages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computer’s resources, provides services for programmers, and schedules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other programs. Some understanding of operating systems is essential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appreciate the mechanisms by which the CPU controls the computer system.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particular, explanations of the effect of interrupts and of the management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hierarchy are best explained in this context.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chapter begins with an overview and brief history of operating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bulk of the chapter looks at the two OS functions that are most relevant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study of computer organization and architecture: scheduling and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24390-6A62-834F-9CC1-623F3723F20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processors were very expensive, and therefore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was important to maximize processor utilization. The wasted time due to scheduling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setup time was unacceptable.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improve utilization, simple batch operating systems were developed.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system, also called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no longer has direct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Rather, the user submits the job on cards or tape to a computer operator,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batches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jobs together sequentially and places the entire batch on an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for use by the monitor.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this scheme works, let us look at it from two points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view: that of the monitor and that of the processor. From the point of view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the monitor controls the sequence of events. For this to be so, much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must always be in main memory and available for execution (Figure 8.3).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portion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monitor.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rest of the monitor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utilities and common functions that are loaded as subroutines to the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the beginning of any job that requires them. The monitor reads in jobs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 from the input device (typically a card reader or magnetic tape drive). As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read in, the current job is placed in the user program area, and control is passed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job. When the job is completed, it returns control to the monitor, which immediately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reads in the next job. The results of each job are printed out for delivery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9C4B3-BF83-A94A-86AD-58A24950611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consider this sequence from the point of view of the processor. At a certain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time, the processor is executing instructions from the portion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containing the monitor. These instructions cause the next job to be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to another portion of main memory. Once a job has been read in,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encounter in the monitor a branch instruction that instructs the processor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 execution at the start of the user program. The processor will then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instruction in the user’s program until it encounters an ending or error condition.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Thus the phrase “control is passed to a job” simply means that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now fetching and executing instructions in a user program, and “control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returned to the monitor” means that the processor is now fetching and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monitor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should be clear that the monitor handles the scheduling problem. A batch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is queued up, and jobs are executed as rapidly as possible, with no intervening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about the job setup time? The monitor handles this as well. With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job, instructions are included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 control language (JCL).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special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programming language used to provide instructions to the monitor. A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 is that of a user submitting a program written in FORTRAN plus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to be used by the program. Each FORTRAN instruction and each item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on a separate punched card or a separate record on tape. In addition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FORTRAN and data lines, the job includes job control instructions, which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denoted by the beginning “$”.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this job, the monitor reads the $FTN line and loads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compiler from its mass storage (usually tape). The compiler translates the user’s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into object code, which is stored in memory or mass storage. If it is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memory, the operation is referred to as “compile, load, and go.” If it is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tape, then the $LOAD instruction is required. This instruction is read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which regains control after the compile operation. The monitor invokes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loader, which loads the object program into memory in place of the compiler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control to it. In this manner, a large segment of main memory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shared among different subsystems, although only one such subsystem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and executing at a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see that the monitor, or batch OS, is simply a computer program. It relies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ability of the processor to fetch instructions from various portions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in order to seize and relinquish control alternately.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9C4B3-BF83-A94A-86AD-58A24950611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consider this sequence from the point of view of the processor. At a certain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time, the processor is executing instructions from the portion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containing the monitor. These instructions cause the next job to be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to another portion of main memory. Once a job has been read in,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encounter in the monitor a branch instruction that instructs the processor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 execution at the start of the user program. The processor will then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instruction in the user’s program until it encounters an ending or error condition.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Thus the phrase “control is passed to a job” simply means that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now fetching and executing instructions in a user program, and “control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returned to the monitor” means that the processor is now fetching and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monitor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should be clear that the monitor handles the scheduling problem. A batch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is queued up, and jobs are executed as rapidly as possible, with no intervening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about the job setup time? The monitor handles this as well. With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job, instructions are included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 control language (JCL).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special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programming language used to provide instructions to the monitor. A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 is that of a user submitting a program written in FORTRAN plus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to be used by the program. Each FORTRAN instruction and each item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on a separate punched card or a separate record on tape. In addition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FORTRAN and data lines, the job includes job control instructions, which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denoted by the beginning “$”.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this job, the monitor reads the $FTN line and loads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compiler from its mass storage (usually tape). The compiler translates the user’s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into object code, which is stored in memory or mass storage. If it is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memory, the operation is referred to as “compile, load, and go.” If it is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tape, then the $LOAD instruction is required. This instruction is read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which regains control after the compile operation. The monitor invokes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loader, which loads the object program into memory in place of the compiler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control to it. In this manner, a large segment of main memory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shared among different subsystems, although only one such subsystem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and executing at a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see that the monitor, or batch OS, is simply a computer program. It relies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ability of the processor to fetch instructions from various portions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in order to seize and relinquish control alternately.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B735A-2130-4B42-940E-D8E5F666A93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other hardware features are also desirable: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protection: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user program is executing, it must not alter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would then abort the job, print out an error message, and load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timer is used to prevent a single job from monopolizing the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timer is set at the beginning of each job. If the timer expires,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occurs, and control returns to the monitor.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instructions are designated privileged and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only by the monitor. If the processor encounters such an instruction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executing a user program, an error interrupt occurs. Among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 are I/O instructions, so that the monitor retains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all I/O devices. This prevents, for example, a user program from accidentally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reading job control instructions from the next job. If a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wishes to perform I/O, it must request that the monitor perform the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it. If a privileged instruction is encountered by the processor while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a user program, the processor hardware considers this an error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transfers control to the monitor.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computer models did not have this capability. This feature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user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alternates between execution of user programs and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monitor. There have been two sacrifices: Some main memory is now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to the monitor and some processor time is consumed by the monitor.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these are forms of overhead. Even with this overhead, the simple batch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utilization of the computer.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4CBD3-20C4-0740-AFB7-AB2F2EA5B57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automatic job sequencing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 by a simple batch OS, the processor is often idle. The problem is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devices are slow compared to the processor. Figure 8.4 details a representative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calculation. The calculation concerns a program that processes a file of records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performs, on average, 100 processor instructions per record. In this example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spends over 96% of its time waiting for I/O devices to finish transferring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data! Figure 8.5a illustrates this situation.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100 instructions per micro second that is very slow. Because per instruction is per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Hez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/us (GHz) </a:t>
            </a:r>
            <a:endParaRPr lang="en-GB" b="1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1FE56-B73B-7E4A-B296-A77C30E0F82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spends a certain amount of time executing, until it reaches an I/O instruction. It must then wait until that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concludes before proceeding.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inefficiency is not necessary. We know that there must be enough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hold the OS (resident monitor) and one user program. Suppose that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room for the OS and two user programs. Now, when one job needs to wait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the processor can switch to the other job, which likely is not waiting for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8.5b). Furthermore, we might expand memory to hold three, four,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and switch among all of them (Figure 8.5c). This technique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multitasking.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the central theme of modern operating systems.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a simple batch system, a multiprogramming batch system must 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certain computer hardware features. The most notable additional feature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useful for multiprogramming is the hardware that supports I/O interrupts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With interrupt-driven I/O or DMA, the processor can issue an I/O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one job and proceed with the execution of another job while the I/O is carried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by the device controller. When the I/O operation is complete, the processor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and control is passed to an interrupt-handling program in the OS.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then pass control to another job.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Hđh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đơn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chương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trình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Multiprogramming: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Hđh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đa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chương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trình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 operating systems are fairly sophisticated compared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single-program, 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uniprogramming, systems.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have several jobs ready to run,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must be kept in main memory, requiring some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management.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if several jobs are ready to run, the processor must decide which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run, which requires some algorithm for scheduling. These concepts are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in this chapter.</a:t>
            </a:r>
          </a:p>
          <a:p>
            <a:endParaRPr lang="en-GB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20714-CAAE-9747-9963-CB7650F17A86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multiprogramming, batch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quite efficient. However, for many jobs, it is desirable to provide a mode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the user interacts directly with the computer. Indeed, for some jobs,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transaction processing, an interactive mode is essential.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Today, the requirement for an interactive computing facility can be, and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is, met by the use of a dedicated microcomputer. That option was not available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1960s, when most computers were big and costly. Instead, time sharing was developed.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time, multiprogramming can be used to handle multiple interactive jobs.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latter case, the technique is referred to as time sharing, because the processor’s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is shared among multiple users.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time-sharing system,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simultaneously access the system through terminals, with the OS interleaving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each user program in a short burst or quantum of computation.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there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actively requesting service at one time, each user will only see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average 1/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effective computer speed, not counting OS overhead.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given the relatively slow human reaction time, the response time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properly designed system should be comparable to that on a dedicated computer.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batch multiprogramming and time sharing use multiprogramming.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key differences are listed in Table 8.3.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Terminal: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bị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cuối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to multiprogramming is scheduling. In fact, four types of scheduling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involved (Table 8.4). We will explore these presently. But first, we introduce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concept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This term was first used by the designers of the Multics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in the 1960s. It is a somewhat more general term than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job. Many definitions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been given for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including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“animated spirit” of a program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That entity to which a processor is assigned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hardware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? 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2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D9DEA-18F1-2144-B828-BBEA77AAAF1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determines which programs are admitted to the system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processing. Thus, it controls the degree of multiprogramming (number of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memory). Once admitted, a job or user program becomes a process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added to the queue for the short-term scheduler. In some systems, a newly created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begins in a swapped-out condition, in which case it is added to a queue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medium-term scheduler.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batch system, or for the batch portion of a general-purpose OS, newly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submitted jobs are routed to disk and held in a batch queue. The long-term scheduler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creates processes from the queue when it can. There are two decisions involved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here. First, the scheduler must decide that the OS can take on one or more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 Second, the scheduler must decide which job or jobs to accept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 into processes. The criteria used may include priority, expected execution time,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requirements.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interactive programs in a time-sharing system, a process request is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user attempts to connect to the system. Time-sharing users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simply queued up and kept waiting until the system can accept them. Rather,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accept all authorized comers until the system is saturated, using some predefined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 of saturation. At that point, a connection request is met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message indicating that the system is full and the user should try again later.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17991-1536-934F-9F77-EB9F02155C85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Medium-term scheduling is part of the swapping function, described in Section 8.3.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swapping-in decision is based on the need to manage the degree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multiprogramming. On a system that does not use virtual memory,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also an issue. Thus, the swapping-in decision will consider the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of the swapped-out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executes relatively infrequently and makes the coarse grained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decision of whether or not to take on a new process, and which one to take.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short-term scheduler, also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dispatcher, executes frequently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makes the fine-grained decision of which job to execute next.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1A88E-B5EE-2A4C-8D66-5FA6EB653DCE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operation of the short-term scheduler,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need to consider the concept of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state.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the lifetime of a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status will change a number of times. Its status at any point in time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state is used because it connotes that certain information exists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defines the status at that point. At minimum, there are five defined states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(Figure 8.7):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New: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is admitted by the high-level scheduler but is not yet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execute. The OS will initialize the process, moving it to the ready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ready to execute and is awaiting access to the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Running: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being executed by the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suspended from execution waiting for some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resource, such as I/O.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Halted: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has terminated and will be destroyed by the OS.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 in the system, the OS must maintain information indicating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state of the process and other information necessary for process execution.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purpose, each process is represented in the OS by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8.8), which typically contains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current process has a unique identifier.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state of the process (new, ready, and so 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priority level.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counter: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of the next instruction in the program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pointers: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and ending locations of the process 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Context data: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are data that are present in registers in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process is executing, and they will be discussed in Part Three.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it is enough to say that these data represent the “context” of the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context data plus the program counter are saved when the process leaves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running state. They are retrieved by the processor when it resumes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status information: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outstanding I/O requests, I/O devices (e.g., tape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drives) assigned to this process, a list of files assigned to the process, and so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 information: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include the amount of processor time and clock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used, time limits, account numbers, and so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scheduler accepts a new job or user request for execution, it creates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blank process control block and places the associated process in the new state.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After the system has properly filled in the process control block, the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transferred to the ready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the OS manages the scheduling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jobs in memory, let us begin by considering the simple example in Figure 8.9.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figure shows how main memory is partitioned at a given point in time.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 of the OS is, of course, always resident. In addition, there are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active processes, including A and B, each of which is allocated a portion of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at a point in time when process A is running. The processor is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program contained in A’s memory partition. At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point in time, the processor ceases to execute instructions in A and begins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instructions in the OS area. This will happen for one of three reasons: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Process A issues a service call (e.g., an I/O request) to the OS. Execution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suspended until this call is satisfied by the OS.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Process A causes an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An interrupt is a hardware-generated signal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processor. When this signal is detected, the processor ceases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to the interrupt handler in the OS. A variety of events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will cause an interrupt. One example is an error, such as attempting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 a privileged instruction. Another example is a timeout; to prevent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process from monopolizing the processor, each process is only granted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for a short period at a time.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Some event unrelated to process A that requires attention causes an interrupt.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is the completion of an I/O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the result is the following. The processor saves the current context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program counter for A in A’s process control block and then begins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OS. The OS may perform some work, such as initiating an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operation. Then the short-term-scheduler portion of the OS decides which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executed next. In this example, B is chosen. The OS instructs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restore B’s context data and proceed with the execution of B where it left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25CE4-6F38-1941-B8FA-945955E30D9A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simple example highlights the basic functioning of the short-term scheduler.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8.10 shows the major elements of the OS involved in the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scheduling of processes. The OS receives control of the processor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handler if an interrupt occurs and at the service-call handler if a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 occurs. Once the interrupt or service call is handled, the short-term scheduler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invoked to select a process for execution.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do its job, the OS maintains a number of queues. Each queue is simply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list of processes waiting for some resource.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long-term queue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list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waiting to use the system. As conditions permit, the high-level scheduler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allocate memory and create a process for one of the waiting items.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short-term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all processes in the ready state. Any one of these processes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processor next. It is up to the short-term scheduler to pick one. Generally,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done with a round-robin algorithm, giving each process some time in turn.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 levels may also be used. Finally, there is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queue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I/O device.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than one process may request the use of the same I/O device. All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to use each device are lined up in that device’s queue.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8.11 suggests how processes progress through the computer under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OS. Each process request (batch job, user-defined interactive job)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placed in the long-term queue. As resources become available, a process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a process and is then placed in the ready state and put in the short-term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The processor alternates between executing OS instructions and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processes. While the OS is in control, it decides which process in the short-term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should be executed next. When the OS has finished its immediate tasks,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turns the processor over to the chosen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was mentioned earlier, a process being executed may be suspended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reasons. If it is suspended because the process requests I/O, then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placed in the appropriate I/O queue. If it is suspended because of a timeout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OS must attend to pressing business, then it is placed in the ready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put into the short-term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we mention that the OS also manages the I/O queues. When an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 is completed, the OS removes the satisfied process from that I/O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it in the short-term queue. It then selects another waiting process (if any)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signals for the I/O device to satisfy that process’s request.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9075-4A13-934D-9F95-23570E450F23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 could be expanded, and so be able to accommodate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processes. But there are two flaws in this approach. First,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expensive, even today. Second, the appetite of programs for memory has grown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fast as the cost of memory has dropped. So larger memory results in larger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more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solution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depicted in Figure 8.12. We have a long-term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of process requests, typically stored on disk. These are brought in, one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time, as space becomes available. As processes are completed, they are moved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main memory. Now the situation will arise that none of the processes 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ready state (e.g., all are waiting on an I/O operation). Rather than remain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idle, the processor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these processes back out to disk into an intermediate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This is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of existing processes that have been temporarily kicked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memory. The OS then brings in another process from the intermediate queue,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honors a new process request from the long-term queue. Execution then continues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newly arrived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fastest I/O on a system (e.g., compared with tape or printer I/O), swapping will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enhance performance. A more sophisticated scheme, involving virtual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performance over simple swapping. This will be discussed shortly.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we must prepare the ground by explaining partitioning and paging.</a:t>
            </a:r>
            <a:endParaRPr lang="en-GB" i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C0166-A31A-9042-8882-4616FE6B2170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having two objectives: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Convenience: An OS makes a computer more convenient to 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Efficiency: An OS allows the computer system resources to be used in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efficient manner.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hardware and software used in providing applications to a user can be viewed in a layered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hierarchical fashion, as depicted in Figure 8.1. The user of those applications,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user, generally is not concerned with the computer’s architecture. Thus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 views a computer system in terms of an application. That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expressed in a programming language and is developed by an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programmer. To develop an application program as a set of processor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completely responsible for controlling the computer hardware would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overwhelmingly complex task. To ease this task, a set of systems programs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provided. Some of these programs are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utilities. These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frequently used functions that assist in program creation, the management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files, and the control of I/O devices. A programmer makes use of these facilities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developing an application, and the application, while it is running, invokes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 to perform certain functions.</a:t>
            </a: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Làm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thế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nào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ngta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viết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hệ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điều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hành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? </a:t>
            </a:r>
            <a:endParaRPr lang="en-GB" b="1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simplest scheme for partitioning available memory is to use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fixed-size partitions,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shown in Figure 8.13. Note that, although the partitions are of fixed size,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need not be of equal size. When a process is brought into memory, it is placed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smallest available partition that will hold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use of unequal fixed-size partitions, there will be wasted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cases, a process will not require exactly as much memory as provided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partition. For example, a process that requires 3M bytes of memory would be placed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4M partition of Figure 8.13b, wasting 1M that could be used by 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more efficient approach is to use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variable-size partitions. When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brought into memory, it is allocated exactly as much memory as it requires and no more.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A2226-CDEA-B945-B647-6EE1D209ACDA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we consider ways of dealing with the shortcomings of partitioning,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clear up one loose end. Consider Figure 8.14; it should be obvious that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likely to be loaded into the same place in main memory each time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Furthermore, if compaction is used, a process may be shifted while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memory. A process in memory consists of instructions plus data. The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contain addresses for memory locations of two types: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data items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instructions, used for branching instructions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these addresses are not fixed. They will change each time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To solve this problem, a distinction is made between logical addresses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physical addresses.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expressed as a location relative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of the program. Instructions in the program contain only logical addresses.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an actual location in main memory. When the processor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process, it automatically converts from logical to physical address by adding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starting location of the process, called its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 address,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each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address. This is another example of a processor hardware feature designed to meet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requirement. The exact nature of this hardware feature depends on the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strategy in use. We will see several examples later in this chapter.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unequal fixed-size and variable-size partitions are inefficient in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Suppose, however, that memory is partitioned into equal fixed-size chunks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relatively small, and that each process is also divided into small fixed-size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chunks of some size. Then the chunks of a program,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assigned to available chunks of memory,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frames, or page frames.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most,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then, the wasted space in memory for that process is a fraction of the last page.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8.15 shows an example of the use of pages and frames. At a given point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time, some of the frames in memory are in use and some are free. The list of free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is maintained by the OS. Process A, stored on disk, consists of four pages.</a:t>
            </a:r>
            <a:endParaRPr lang="en-GB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it comes time to load this process, the OS finds four free frames and loads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four pages of the process A into the four frames.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AAEB0-6D68-B44A-8EA8-DDDE8DA4850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suppose, as in this example, that there are not sufficient unused 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to hold the process. Does this prevent the OS from loading A?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answer is no, because we can once again use the concept of logical address.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base address will no longer suffice. Rather, the OS maintains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process. The page table shows the frame location for each page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Within the program, each logical address consists of a page number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relative address within the page. Recall that in the case of simple partitioning,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is the location of a word relative to the beginning of the program;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translates that into a physical address. With paging, the logical-to-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translation is still done by processor hardware.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know how to access the page table of the current process. Presented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(page number, relative address), the processor uses the 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produce a physical address (frame number, relative address). An example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in Figure 8.16.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approach solves the problems raised earlier. Main memory is divided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many small equal-size frames. Each process is divided into frame-size pages: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smaller processes require fewer pages, larger processes require more.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is brought in, its pages are loaded into available frames, and a 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set up.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1552A-EF79-CE48-9B2E-D1EA5888C827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mechanism for reading a word from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translation of a virtual, or logical, address, consisting of page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offset, into a physical address, consisting of frame number and offset, using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table. Because the page table is of variable length, depending on the size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we cannot expect to hold it in registers. Instead, it must be in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 accessed. Figure 8.16 suggests a hardware implementation of this scheme.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particular process is running, a register holds the starting address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for that process. The page number of a virtual address is used to index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table and look up the corresponding frame number. This is combined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offset portion of the virtual address to produce the desired real address.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systems, there is one page table per process. But each process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occupy huge amounts of virtual memory. For example, in the VAX architecture,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process can have up to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31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2 Gbytes of virtual memory. Using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512-byte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that means that as many as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22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page table entries are required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Clearly, the amount of memory devoted to page tables alone could be unacceptably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high. To overcome this problem, most virtual memory schemes store page tables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rather than real memory. This means that page tables are subject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paging just as other pages are. When a process is running, at least a part of its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must be in main memory, including the page table entry of the currently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Some processors make use of a two-level scheme to organize large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tables. In this scheme, there is a page directory, in which each entry points to a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table. Thus, if the length of the page directory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if the maximum length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a process can consist of up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 * Y pages.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 of a page table is restricted to be equal to one page. We will see an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this two-level approach when we consider the Pentium II later in this chapter.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approach to the use of one- or two-level page tables is the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inverted page table structure (Figure 8.17). Variations on this approach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on the PowerPC,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UltraSPARC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and the IA-64 architecture. An implementation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Mach OS on the RT-PC also uses this technique.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approach, the page number portion of a virtual address is mapped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hash value using a simple hashing function. The hash value is a pointer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table, which contains the page table entries. There is one entry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 for each real memory page frame rather than one per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Thus a fixed proportion of real memory is required for the tables regardless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processes or virtual pages supported. Because more than one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may map into the same hash table entry, a chaining technique is used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managing the overflow. The hashing technique results in chains that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short—between one and two entries. The page table’s structure is called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indexes page table entries by frame number rather than by virtual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number.</a:t>
            </a: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principle, then, every virtual memory reference can cause two physical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accesses: one to fetch the appropriate page table entry, and one to fetch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data. Thus, a straightforward virtual memory scheme would have the effect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doubling the memory access time. To overcome this problem, most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schemes make use of a special cache for page table entries, usually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translation lookaside buffer (TLB). This cache functions in the same way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cache and contains those page table entries that have been most recently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used. Figure 8.18 is a flowchart that shows the use of the TLB. By the principle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locality, most virtual memory references will be to locations in recently used pages.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Therefore, most references will involve page table entries in the cache. Studies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VAX TLB have shown that this scheme can significantly improve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[CLAR85, SATY81].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the virtual memory mechanism must interact with the cache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(not the TLB cache, but the main memory cache). This is illustrated in Figure 8.19.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virtual address will generally be in the form of a page number, offset. First,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system consults the TLB to see if the matching page table entry is present.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is, the real (physical) address is generated by combining the frame number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offset. If not, the entry is accessed from a page table. Once the real address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generated, which is in the form of a tag and a remainder, the cache is consulted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 if the block containing that word is present (see Figure 4.5). If so, it is returned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processor. If not, the word is retrieved from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should be able to appreciate the complexity of the processor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 single memory reference. The virtual address is translated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real address. This involves reference to a page table, which may be in the TLB,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memory, or on disk. The referenced word may be in cache, in main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on disk. In the latter case, the page containing the word must be loaded into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and its block loaded into the cache. In addition, the page table entry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page must be updated.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way in which addressable memory can be subdivided, known as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Whereas paging is invisible to the programmer and serves the 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providing the programmer with a larger address space, segmentation is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visible to the programmer and is provided as a convenience for organizing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data and as a means for associating privilege and protection attributes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and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 allows the programmer to view memory as consisting of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spaces or segments. Segments are of variable, indeed dynamic, size.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programmer or the OS will assign programs and data to different segments.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may be a number of program segments for various types of programs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 as a number of data segments. Each segment may be assigned access and usage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rights. Memory references consist of a (segment number, offset) form of address.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organization has a number of advantages to the programmer over a non-segmented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It simplifies the handling of growing data structures. If the programmer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know ahead of time how large a particular data structure will become,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necessary to guess. The data structure can be assigned its own segment,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OS will expand or shrink the segment as needed.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allows programs to be altered and recompiled independently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requiring that an entire set of programs be re-linked and reloaded. Again,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accomplished using multiple segments.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It lends itself to sharing among processes. A programmer can place a utility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or a useful table of data in a segment that can be addressed by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It lends itself to protection. Because a segment can be constructed to contain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well-defined set of programs or data, the programmer or a system administrator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assign access privileges in a convenient fashion.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advantages are not available with paging, which is invisible to the programmer.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hand, we have seen that paging provides for an efficient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 of memory management. To combine the advantages of both, some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equipped with the hardware and OS software to provide both.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8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 also indicates three key interfaces in a typical computer system: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set architecture (ISA):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ISA defines the repertoire of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(system ISA).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binary interface (ABI):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ABI defines a standard for binary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portability across programs. The ABI defines the system call interface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operating system and the hardware resources and services available in a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user ISA.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programming interface (API):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API gives a program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9FF9-5E9E-FE46-8BFA-92FA62C23420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computer is a set of resources for the movement, storage, and processing of data and for the control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functions. The OS is responsible for managing these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we say that the OS controls the movement, storage, and processing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data? From one point of view, the answer is yes: By managing the computer’s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resources, the OS is in control of the computer’s basic functions. But this control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exercised in a curious way. Normally, we think of a control mechanism as something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to that which is controlled, or at least as something that is a distinct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part of that which is controlled. (For example, a residential heating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controlled by a thermostat, which is completely distinct from the heat-generation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heat-distribution apparatus.) This is not the case with the OS, which as a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unusual in two respects: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executed by the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all this should become clear as the chapter proceeds.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BA50A-553A-EF41-8DAC-6CABEE49A82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 suggests the main resources that are managed by the OS. A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kernel, or nucleus, which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frequently used functions in the OS and, at a given time, other portions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currently in use. The remainder of main memory contains user programs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allocation of this resource (main memory) is controlled jointly by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memory-management hardware in the processor, as we shall see. The OS decides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an I/O device can be used by a program in execution, and controls access to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files. The processor itself is a resource, and the OS must determine how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is to be devoted to the execution of a particular user program.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 of a multiple-processor system, this decision must span all of the processors.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22FD9-71F5-0448-A4D9-6384A2CD03B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key characteristics serve to differentiate various types of operating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characteristics fall along two independent dimensions. The first dimension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specifies whether the system is batch or interactive. In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interactive system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user/programmer interacts directly with the computer, usually through a keyboard/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display terminal, to request the execution of a job or to perform a transaction.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Furthermore, the user may, depending on the nature of the application, communicate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computer during the execution of the job.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opposite of interactive. The user’s program is batched together with programs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users and submitted by a computer operator. After the program is completed,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are printed out for the user. Pure batch systems are rare today.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will be useful to the description of contemporary operating systems to examine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systems briefly.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independent dimension specifies whether the system employs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not. With multiprogramming, the attempt is made to keep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busy as possible, by having it work on more than one program at a time. Several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are loaded into memory, and the processor switches rapidly among them.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alternative is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 system that works only one program at a time.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6750B-4D89-2C4B-B5C9-23547C8249F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earliest computers, from the late 1940s to the mid-1950s,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interacted directly with the computer hardware; there was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OS. These processors were run from a console, consisting of display lights, toggle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switches, some form of input device, and a printer. Programs in processor code were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loaded via the input device (e.g., a card reader). If an error halted the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error condition was indicated by the lights. The programmer could proceed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examine registers and main memory to determine the cause of the error.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proceeded to a normal completion, the output appeared on the printer.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Scheduling: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installations used a sign-up sheet to reserve processor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a user could sign up for a block of time in multiples of a half hour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so. A user might sign up for an hour and finish in 45 minutes; this would result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wasted computer idle time. On the other hand, the user might run into problems,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finish in the allotted time, and be forced to stop before resolving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time: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program, called a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job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could involve loading the compiler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saving the compiled program (object program), and then loading and linking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 mounting or dismounting tapes, or setting up card decks. If an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sequence. Thus a considerable amount of time was spent just in setting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 the program to run.</a:t>
            </a:r>
            <a:endParaRPr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mode of operation could be termed serial processing, reflecting the fact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routines that were available as common software for all users.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2/23/2017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2/23/2017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2/23/2017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2/23/2017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2/23/2017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2/23/2017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2/23/2017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2/23/2017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2/23/2017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2/23/2017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2/23/2017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2/23/2017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2/23/2017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6371956"/>
            <a:ext cx="8339166" cy="414630"/>
          </a:xfrm>
        </p:spPr>
        <p:txBody>
          <a:bodyPr>
            <a:noAutofit/>
          </a:bodyPr>
          <a:lstStyle/>
          <a:p>
            <a:r>
              <a:rPr lang="en-GB" sz="1600" smtClean="0"/>
              <a:t>William Stallings, Computer </a:t>
            </a:r>
            <a:r>
              <a:rPr lang="en-GB" sz="1600"/>
              <a:t>Organization </a:t>
            </a:r>
            <a:r>
              <a:rPr lang="en-GB" sz="1600" smtClean="0"/>
              <a:t>and Architecture, 9</a:t>
            </a:r>
            <a:r>
              <a:rPr lang="en-GB" sz="1600" baseline="30000" smtClean="0"/>
              <a:t>th</a:t>
            </a:r>
            <a:r>
              <a:rPr lang="en-GB" sz="1600" smtClean="0"/>
              <a:t> </a:t>
            </a:r>
            <a:r>
              <a:rPr lang="en-GB" sz="1600" dirty="0" smtClean="0"/>
              <a:t>Edition</a:t>
            </a:r>
            <a:endParaRPr lang="en-GB" sz="16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71406" y="5024174"/>
            <a:ext cx="3824286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8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071934" y="5124448"/>
            <a:ext cx="4857784" cy="876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 Support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Operating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14488"/>
            <a:ext cx="7556313" cy="464347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Interactive system “</a:t>
            </a:r>
            <a:r>
              <a:rPr lang="en-US" sz="2400" b="1" dirty="0" err="1" smtClean="0">
                <a:solidFill>
                  <a:srgbClr val="002060"/>
                </a:solidFill>
              </a:rPr>
              <a:t>Tương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tác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nhiều</a:t>
            </a:r>
            <a:r>
              <a:rPr lang="en-US" sz="2400" b="1" dirty="0" smtClean="0">
                <a:solidFill>
                  <a:srgbClr val="002060"/>
                </a:solidFill>
              </a:rPr>
              <a:t>” 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The user/programmer interacts directly with the computer to request the execution of a job or to perform a transaction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User may, depending on the nature of the application, communicate with the computer during the execution of the job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Batch (1 </a:t>
            </a:r>
            <a:r>
              <a:rPr lang="en-US" sz="2400" b="1" dirty="0" err="1" smtClean="0">
                <a:solidFill>
                  <a:srgbClr val="002060"/>
                </a:solidFill>
              </a:rPr>
              <a:t>lô</a:t>
            </a:r>
            <a:r>
              <a:rPr lang="en-US" sz="2400" b="1" dirty="0" smtClean="0">
                <a:solidFill>
                  <a:srgbClr val="002060"/>
                </a:solidFill>
              </a:rPr>
              <a:t> – </a:t>
            </a:r>
            <a:r>
              <a:rPr lang="en-US" sz="2400" b="1" dirty="0" err="1" smtClean="0">
                <a:solidFill>
                  <a:srgbClr val="002060"/>
                </a:solidFill>
              </a:rPr>
              <a:t>tập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hợp</a:t>
            </a:r>
            <a:r>
              <a:rPr lang="en-US" sz="2400" b="1" dirty="0" smtClean="0">
                <a:solidFill>
                  <a:srgbClr val="002060"/>
                </a:solidFill>
              </a:rPr>
              <a:t>)  system “</a:t>
            </a:r>
            <a:r>
              <a:rPr lang="en-US" sz="2400" b="1" dirty="0" err="1" smtClean="0">
                <a:solidFill>
                  <a:srgbClr val="002060"/>
                </a:solidFill>
              </a:rPr>
              <a:t>Tương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tác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ít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hoặc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không</a:t>
            </a:r>
            <a:r>
              <a:rPr lang="en-US" sz="2400" b="1" dirty="0" smtClean="0">
                <a:solidFill>
                  <a:srgbClr val="002060"/>
                </a:solidFill>
              </a:rPr>
              <a:t>”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Opposite of interactive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The user’s program is batched together with programs from other users and submitted by a computer operator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After the program is completed results are printed out for the user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Systems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6200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From the late 1940s to the mid-1950s the                        programmer interacted directly with the computer            hardware – there was no OS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Processors were run from a console consisting of display lights, toggle switches, some form of input device and a printer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Problems: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Scheduling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Sign-up </a:t>
            </a:r>
            <a:r>
              <a:rPr lang="en-US" smtClean="0">
                <a:solidFill>
                  <a:srgbClr val="002060"/>
                </a:solidFill>
              </a:rPr>
              <a:t>sheets (bản đăng ký)were </a:t>
            </a:r>
            <a:r>
              <a:rPr lang="en-US" dirty="0" smtClean="0">
                <a:solidFill>
                  <a:srgbClr val="002060"/>
                </a:solidFill>
              </a:rPr>
              <a:t>used to reserve processor time</a:t>
            </a:r>
          </a:p>
          <a:p>
            <a:pPr lvl="3"/>
            <a:r>
              <a:rPr lang="en-US" dirty="0" smtClean="0">
                <a:solidFill>
                  <a:srgbClr val="002060"/>
                </a:solidFill>
              </a:rPr>
              <a:t>This could result in wasted computer idle time if the user finished early</a:t>
            </a:r>
          </a:p>
          <a:p>
            <a:pPr lvl="3"/>
            <a:r>
              <a:rPr lang="en-US" dirty="0" smtClean="0">
                <a:solidFill>
                  <a:srgbClr val="002060"/>
                </a:solidFill>
              </a:rPr>
              <a:t>If </a:t>
            </a:r>
            <a:r>
              <a:rPr lang="en-US" smtClean="0">
                <a:solidFill>
                  <a:srgbClr val="002060"/>
                </a:solidFill>
              </a:rPr>
              <a:t>problems occurred the </a:t>
            </a:r>
            <a:r>
              <a:rPr lang="en-US" dirty="0" smtClean="0">
                <a:solidFill>
                  <a:srgbClr val="002060"/>
                </a:solidFill>
              </a:rPr>
              <a:t>user could be forced to stop before resolving the problem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Setup time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A single program could involve</a:t>
            </a:r>
          </a:p>
          <a:p>
            <a:pPr lvl="3"/>
            <a:r>
              <a:rPr lang="en-US" dirty="0" smtClean="0">
                <a:solidFill>
                  <a:srgbClr val="002060"/>
                </a:solidFill>
              </a:rPr>
              <a:t>Loading the compiler plus the source program into memory</a:t>
            </a:r>
          </a:p>
          <a:p>
            <a:pPr lvl="3"/>
            <a:r>
              <a:rPr lang="en-US" dirty="0" smtClean="0">
                <a:solidFill>
                  <a:srgbClr val="002060"/>
                </a:solidFill>
              </a:rPr>
              <a:t>Saving the compiled program</a:t>
            </a:r>
          </a:p>
          <a:p>
            <a:pPr lvl="3"/>
            <a:r>
              <a:rPr lang="en-US" dirty="0" smtClean="0">
                <a:solidFill>
                  <a:srgbClr val="002060"/>
                </a:solidFill>
              </a:rPr>
              <a:t>Loading and linking together the object program and common functions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71414"/>
            <a:ext cx="2679700" cy="2044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04"/>
            <a:ext cx="3255264" cy="4219588"/>
          </a:xfrm>
        </p:spPr>
        <p:txBody>
          <a:bodyPr>
            <a:noAutofit/>
          </a:bodyPr>
          <a:lstStyle/>
          <a:p>
            <a:pPr algn="ctr"/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Batch System:</a:t>
            </a:r>
            <a:b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Resident Monitor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8590" y="147576"/>
            <a:ext cx="4491096" cy="6639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View of the Processor . . 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733552"/>
            <a:ext cx="7556500" cy="4838720"/>
          </a:xfrm>
        </p:spPr>
        <p:txBody>
          <a:bodyPr>
            <a:normAutofit fontScale="77500" lnSpcReduction="20000"/>
          </a:bodyPr>
          <a:lstStyle/>
          <a:p>
            <a:r>
              <a:rPr lang="en-US" sz="3040" dirty="0" smtClean="0">
                <a:solidFill>
                  <a:srgbClr val="002060"/>
                </a:solidFill>
              </a:rPr>
              <a:t>Processor executes instructions from the portion of main memory containing the monitor</a:t>
            </a:r>
          </a:p>
          <a:p>
            <a:pPr lvl="1"/>
            <a:r>
              <a:rPr lang="en-US" sz="2720" dirty="0" smtClean="0">
                <a:solidFill>
                  <a:schemeClr val="tx1"/>
                </a:solidFill>
              </a:rPr>
              <a:t>These instructions cause the next job to be read in another portion of main memory</a:t>
            </a:r>
          </a:p>
          <a:p>
            <a:pPr lvl="1"/>
            <a:r>
              <a:rPr lang="en-US" sz="2720" dirty="0" smtClean="0">
                <a:solidFill>
                  <a:schemeClr val="tx1"/>
                </a:solidFill>
              </a:rPr>
              <a:t>The processor executes the instruction in the user’s program until it encounters an ending or error condition</a:t>
            </a:r>
          </a:p>
          <a:p>
            <a:pPr lvl="1"/>
            <a:r>
              <a:rPr lang="en-US" sz="2720" dirty="0" smtClean="0">
                <a:solidFill>
                  <a:schemeClr val="tx1"/>
                </a:solidFill>
              </a:rPr>
              <a:t>Either event causes the processor to fetch its next instruction from the monitor program</a:t>
            </a:r>
          </a:p>
          <a:p>
            <a:r>
              <a:rPr lang="en-US" sz="2947" dirty="0" smtClean="0">
                <a:solidFill>
                  <a:srgbClr val="002060"/>
                </a:solidFill>
              </a:rPr>
              <a:t>The monitor handles setup and scheduling </a:t>
            </a:r>
          </a:p>
          <a:p>
            <a:pPr lvl="1"/>
            <a:r>
              <a:rPr lang="en-US" sz="2750" dirty="0" smtClean="0">
                <a:solidFill>
                  <a:schemeClr val="tx1"/>
                </a:solidFill>
              </a:rPr>
              <a:t>A batch of jobs is queued up and executed as rapidly as possible with no idle time</a:t>
            </a:r>
          </a:p>
          <a:p>
            <a:r>
              <a:rPr lang="en-US" sz="2947" dirty="0" smtClean="0">
                <a:solidFill>
                  <a:srgbClr val="002060"/>
                </a:solidFill>
              </a:rPr>
              <a:t>Job control language (JCL)</a:t>
            </a:r>
          </a:p>
          <a:p>
            <a:pPr lvl="1"/>
            <a:r>
              <a:rPr lang="en-US" sz="2750" dirty="0" smtClean="0">
                <a:solidFill>
                  <a:schemeClr val="tx1"/>
                </a:solidFill>
              </a:rPr>
              <a:t>Special type of programming language used to provide instructions to </a:t>
            </a:r>
            <a:r>
              <a:rPr lang="en-US" sz="2750" smtClean="0">
                <a:solidFill>
                  <a:schemeClr val="tx1"/>
                </a:solidFill>
              </a:rPr>
              <a:t>the monitor</a:t>
            </a:r>
            <a:endParaRPr lang="en-US" sz="275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View of the Processor . . 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447800"/>
            <a:ext cx="7556500" cy="4838720"/>
          </a:xfrm>
        </p:spPr>
        <p:txBody>
          <a:bodyPr>
            <a:no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Example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$JOB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$FTN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...	Some Fortran instructions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$LOAD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$RUN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...	Some data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</a:t>
            </a:r>
            <a:r>
              <a:rPr lang="en-US" sz="2000" dirty="0" smtClean="0">
                <a:solidFill>
                  <a:srgbClr val="002060"/>
                </a:solidFill>
              </a:rPr>
              <a:t>END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Monitor, or batch OS, is simply a computer program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It relies on the ability of the processor to fetch instructions from various portions of main memory in order </a:t>
            </a:r>
            <a:r>
              <a:rPr lang="en-US" sz="2000" smtClean="0">
                <a:solidFill>
                  <a:srgbClr val="002060"/>
                </a:solidFill>
              </a:rPr>
              <a:t>to seize (nắm lấy) and relinquish (từ bỏ) </a:t>
            </a:r>
            <a:r>
              <a:rPr lang="en-US" sz="2000" dirty="0" smtClean="0">
                <a:solidFill>
                  <a:srgbClr val="002060"/>
                </a:solidFill>
              </a:rPr>
              <a:t>control alternately</a:t>
            </a:r>
            <a:endParaRPr lang="en-US" sz="2000" dirty="0">
              <a:solidFill>
                <a:srgbClr val="00206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6380" y="1714487"/>
            <a:ext cx="3857620" cy="2571769"/>
            <a:chOff x="4733924" y="4114800"/>
            <a:chExt cx="3857620" cy="1133335"/>
          </a:xfrm>
        </p:grpSpPr>
        <p:sp>
          <p:nvSpPr>
            <p:cNvPr id="4" name="TextBox 3"/>
            <p:cNvSpPr txBox="1"/>
            <p:nvPr/>
          </p:nvSpPr>
          <p:spPr>
            <a:xfrm>
              <a:off x="5029200" y="4191000"/>
              <a:ext cx="3352800" cy="105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**</a:t>
              </a: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Each 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FORTRAN instruction and each </a:t>
              </a:r>
              <a:r>
                <a: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item 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of data 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is on a separate punched card or a separate record on tape. In addition </a:t>
              </a: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to FORTRAN 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and data lines, the job includes job control instructions, which are</a:t>
              </a:r>
            </a:p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denoted by the beginning “$”.</a:t>
              </a:r>
            </a:p>
          </p:txBody>
        </p:sp>
        <p:sp>
          <p:nvSpPr>
            <p:cNvPr id="6" name="Double Brace 5"/>
            <p:cNvSpPr/>
            <p:nvPr/>
          </p:nvSpPr>
          <p:spPr>
            <a:xfrm>
              <a:off x="4733924" y="4114800"/>
              <a:ext cx="3857620" cy="1133335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42852"/>
            <a:ext cx="7556313" cy="80176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Desirable Hardware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>
          <a:xfrm>
            <a:off x="125915" y="1285860"/>
            <a:ext cx="4160333" cy="2590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Memory protection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User program </a:t>
            </a:r>
            <a:r>
              <a:rPr lang="en-US" b="1" i="1" dirty="0" smtClean="0">
                <a:solidFill>
                  <a:srgbClr val="002060"/>
                </a:solidFill>
              </a:rPr>
              <a:t>must not </a:t>
            </a:r>
            <a:r>
              <a:rPr lang="en-US" dirty="0" smtClean="0">
                <a:solidFill>
                  <a:srgbClr val="002060"/>
                </a:solidFill>
              </a:rPr>
              <a:t>alter the memory area containing the monitor 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The processor hardware should detect an error and transfer control to the monitor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The monitor aborts the job, prints an error message, and loads the next job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8"/>
          </p:nvPr>
        </p:nvSpPr>
        <p:spPr>
          <a:xfrm>
            <a:off x="214282" y="4412637"/>
            <a:ext cx="3657413" cy="2159635"/>
          </a:xfrm>
        </p:spPr>
        <p:txBody>
          <a:bodyPr>
            <a:normAutofit lnSpcReduction="10000"/>
          </a:bodyPr>
          <a:lstStyle/>
          <a:p>
            <a:r>
              <a:rPr lang="en-US" sz="2065" b="1" dirty="0" smtClean="0">
                <a:solidFill>
                  <a:srgbClr val="002060"/>
                </a:solidFill>
              </a:rPr>
              <a:t>Timer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Used to prevent a job from monopolizing (</a:t>
            </a:r>
            <a:r>
              <a:rPr lang="en-US" dirty="0" err="1" smtClean="0">
                <a:solidFill>
                  <a:srgbClr val="002060"/>
                </a:solidFill>
              </a:rPr>
              <a:t>độc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chiếm</a:t>
            </a:r>
            <a:r>
              <a:rPr lang="en-US" dirty="0" smtClean="0">
                <a:solidFill>
                  <a:srgbClr val="002060"/>
                </a:solidFill>
              </a:rPr>
              <a:t>) the system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If the timer expires an interrupt occurs and control returns to monitor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10074" y="1447800"/>
            <a:ext cx="4448206" cy="2981332"/>
          </a:xfrm>
        </p:spPr>
        <p:txBody>
          <a:bodyPr>
            <a:normAutofit lnSpcReduction="10000"/>
          </a:bodyPr>
          <a:lstStyle/>
          <a:p>
            <a:r>
              <a:rPr lang="en-US" sz="2232" b="1" u="sng" dirty="0" smtClean="0">
                <a:solidFill>
                  <a:srgbClr val="002060"/>
                </a:solidFill>
              </a:rPr>
              <a:t>Privileged</a:t>
            </a:r>
            <a:r>
              <a:rPr lang="en-US" sz="2232" b="1" dirty="0" smtClean="0">
                <a:solidFill>
                  <a:srgbClr val="002060"/>
                </a:solidFill>
              </a:rPr>
              <a:t> </a:t>
            </a:r>
            <a:r>
              <a:rPr lang="en-US" sz="2232" b="1" dirty="0">
                <a:solidFill>
                  <a:srgbClr val="002060"/>
                </a:solidFill>
              </a:rPr>
              <a:t>instructions</a:t>
            </a:r>
            <a:endParaRPr lang="en-US" sz="2232" b="1" dirty="0" smtClean="0">
              <a:solidFill>
                <a:srgbClr val="002060"/>
              </a:solidFill>
            </a:endParaRPr>
          </a:p>
          <a:p>
            <a:pPr lvl="1"/>
            <a:r>
              <a:rPr lang="en-US" dirty="0" err="1" smtClean="0">
                <a:solidFill>
                  <a:srgbClr val="002060"/>
                </a:solidFill>
              </a:rPr>
              <a:t>Lệnh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u="sng" dirty="0" err="1" smtClean="0">
                <a:solidFill>
                  <a:srgbClr val="002060"/>
                </a:solidFill>
              </a:rPr>
              <a:t>đặc</a:t>
            </a:r>
            <a:r>
              <a:rPr lang="en-US" u="sng" dirty="0" smtClean="0">
                <a:solidFill>
                  <a:srgbClr val="002060"/>
                </a:solidFill>
              </a:rPr>
              <a:t> </a:t>
            </a:r>
            <a:r>
              <a:rPr lang="en-US" u="sng" dirty="0" err="1" smtClean="0">
                <a:solidFill>
                  <a:srgbClr val="002060"/>
                </a:solidFill>
              </a:rPr>
              <a:t>biệt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nhạy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cảm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Can only be </a:t>
            </a:r>
            <a:r>
              <a:rPr lang="en-US" dirty="0">
                <a:solidFill>
                  <a:srgbClr val="002060"/>
                </a:solidFill>
              </a:rPr>
              <a:t>executed by</a:t>
            </a:r>
            <a:r>
              <a:rPr lang="en-US" dirty="0" smtClean="0">
                <a:solidFill>
                  <a:srgbClr val="002060"/>
                </a:solidFill>
              </a:rPr>
              <a:t> the monitor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If the processor encounters such an instruction while executing a user program an error interrupt occurs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I/O instructions are privileged so the monitor retains control of all I/O devices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4481514"/>
            <a:ext cx="4214842" cy="1805006"/>
          </a:xfrm>
        </p:spPr>
        <p:txBody>
          <a:bodyPr/>
          <a:lstStyle/>
          <a:p>
            <a:r>
              <a:rPr lang="en-US" sz="2065" b="1" dirty="0" smtClean="0">
                <a:solidFill>
                  <a:srgbClr val="002060"/>
                </a:solidFill>
              </a:rPr>
              <a:t>Interrupts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Gives the OS more flexibility in relinquishing control to and regaining control from user programs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1"/>
            <a:ext cx="7620000" cy="695307"/>
          </a:xfrm>
        </p:spPr>
        <p:txBody>
          <a:bodyPr>
            <a:no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Utilization Example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7" y="1285860"/>
            <a:ext cx="6858048" cy="34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00100" y="5143512"/>
            <a:ext cx="7500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The processor is often idle </a:t>
            </a:r>
            <a:r>
              <a:rPr lang="en-US" sz="2800" smtClean="0">
                <a:solidFill>
                  <a:schemeClr val="bg1"/>
                </a:solidFill>
                <a:sym typeface="Wingdings" pitchFamily="2" charset="2"/>
              </a:rPr>
              <a:t> Multiple jobs can be carried out.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3255264" cy="116205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Multiprogramming 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42900"/>
            <a:ext cx="53816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594" y="571480"/>
            <a:ext cx="8034812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85728"/>
            <a:ext cx="7556313" cy="75246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Sharing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00174"/>
            <a:ext cx="7556313" cy="462598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Used when the user interacts directly with the computer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Processor’s time is shared among multiple users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Multiple users simultaneously access the system through terminals, with the OS interleaving the execution of each user program in a short burst </a:t>
            </a:r>
            <a:r>
              <a:rPr lang="en-US" sz="2400" smtClean="0">
                <a:solidFill>
                  <a:srgbClr val="002060"/>
                </a:solidFill>
              </a:rPr>
              <a:t>or quantum (time slice, time slot) </a:t>
            </a:r>
            <a:r>
              <a:rPr lang="en-US" sz="2400" dirty="0" smtClean="0">
                <a:solidFill>
                  <a:srgbClr val="002060"/>
                </a:solidFill>
              </a:rPr>
              <a:t>of computation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Example: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If there are </a:t>
            </a:r>
            <a:r>
              <a:rPr lang="en-US" sz="2000" i="1" dirty="0" smtClean="0">
                <a:solidFill>
                  <a:srgbClr val="002060"/>
                </a:solidFill>
              </a:rPr>
              <a:t>n </a:t>
            </a:r>
            <a:r>
              <a:rPr lang="en-US" sz="2000" dirty="0" smtClean="0">
                <a:solidFill>
                  <a:srgbClr val="002060"/>
                </a:solidFill>
              </a:rPr>
              <a:t>users actively requesting service at one time, each user will only see on the average 1/</a:t>
            </a:r>
            <a:r>
              <a:rPr lang="en-US" sz="2000" i="1" dirty="0" smtClean="0">
                <a:solidFill>
                  <a:srgbClr val="002060"/>
                </a:solidFill>
              </a:rPr>
              <a:t>n </a:t>
            </a:r>
            <a:r>
              <a:rPr lang="en-US" sz="2000" dirty="0" smtClean="0">
                <a:solidFill>
                  <a:srgbClr val="002060"/>
                </a:solidFill>
              </a:rPr>
              <a:t>of the effective computer speed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7603550" y="0"/>
            <a:ext cx="1540449" cy="20574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11" y="42850"/>
            <a:ext cx="2023783" cy="1600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Objectives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5860"/>
            <a:ext cx="7556313" cy="4840303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How can a computer be made more convenient to use?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How are computer system resources used in an efficient manner?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Summarize, at a top level, the key functions of an operating system (OS).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Discuss the evolution of operating systems for early simple batch systems to modern complex systems.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Explain the differences among long-, medium-, and short-term scheduling.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Understand the reason for memory partitioning and explain the various techniques that are used.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Assess the relative advantages of paging and segmentation.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Define virtual memory.</a:t>
            </a:r>
            <a:endParaRPr lang="en-US" sz="2600" dirty="0" smtClean="0">
              <a:solidFill>
                <a:srgbClr val="002060"/>
              </a:solidFill>
              <a:latin typeface="Times New Roman" pitchFamily="-110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0" y="762000"/>
            <a:ext cx="6800757" cy="24384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Batch </a:t>
            </a: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Multiprogramming </a:t>
            </a: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versus </a:t>
            </a: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Time Sharing</a:t>
            </a:r>
            <a:endParaRPr lang="en-US" sz="3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86190"/>
            <a:ext cx="82105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28"/>
            <a:ext cx="7556313" cy="75722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8.2- Scheduling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00174"/>
            <a:ext cx="7556313" cy="130492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The key to multiprogramming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Four types are typically involved:</a:t>
            </a:r>
            <a:endParaRPr lang="en-US" sz="2800" dirty="0">
              <a:solidFill>
                <a:srgbClr val="002060"/>
              </a:solidFill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04800"/>
            <a:ext cx="2516659" cy="1981200"/>
          </a:xfrm>
          <a:prstGeom prst="rect">
            <a:avLst/>
          </a:prstGeom>
        </p:spPr>
      </p:pic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2857496"/>
            <a:ext cx="87153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85720" y="5669837"/>
            <a:ext cx="66295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Program</a:t>
            </a:r>
            <a:r>
              <a:rPr lang="en-US" smtClean="0"/>
              <a:t>: executable file stored in external memory</a:t>
            </a:r>
          </a:p>
          <a:p>
            <a:r>
              <a:rPr lang="en-US" b="1" smtClean="0"/>
              <a:t>Process</a:t>
            </a:r>
            <a:r>
              <a:rPr lang="en-US" smtClean="0"/>
              <a:t>: program in execution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28"/>
            <a:ext cx="7556313" cy="75722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Scheduling….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30" y="71414"/>
            <a:ext cx="1449826" cy="1141354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214282" y="214314"/>
            <a:ext cx="7358114" cy="6500834"/>
            <a:chOff x="214282" y="214314"/>
            <a:chExt cx="7358114" cy="6500834"/>
          </a:xfrm>
        </p:grpSpPr>
        <p:grpSp>
          <p:nvGrpSpPr>
            <p:cNvPr id="55" name="Group 54"/>
            <p:cNvGrpSpPr/>
            <p:nvPr/>
          </p:nvGrpSpPr>
          <p:grpSpPr>
            <a:xfrm>
              <a:off x="214282" y="214314"/>
              <a:ext cx="7358114" cy="6500834"/>
              <a:chOff x="214282" y="214314"/>
              <a:chExt cx="7358114" cy="650083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14282" y="214314"/>
                <a:ext cx="7358114" cy="6500834"/>
                <a:chOff x="-32" y="142876"/>
                <a:chExt cx="7358114" cy="6500834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-32" y="142876"/>
                  <a:ext cx="7358114" cy="6500834"/>
                  <a:chOff x="-32" y="142876"/>
                  <a:chExt cx="7358114" cy="6500834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3428992" y="192880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smtClean="0"/>
                      <a:t>Process 1</a:t>
                    </a:r>
                    <a:endParaRPr lang="en-US" sz="1800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428992" y="228599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smtClean="0"/>
                      <a:t>Process 2</a:t>
                    </a:r>
                    <a:endParaRPr lang="en-US" sz="1800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428992" y="264318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smtClean="0"/>
                      <a:t>Process 3</a:t>
                    </a:r>
                    <a:endParaRPr lang="en-US" sz="1800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3428992" y="300037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3428992" y="335756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428992" y="157161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smtClean="0"/>
                      <a:t>Process  0</a:t>
                    </a:r>
                    <a:endParaRPr lang="en-US" sz="1800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2643174" y="5000636"/>
                    <a:ext cx="1214446" cy="500066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smtClean="0">
                        <a:solidFill>
                          <a:srgbClr val="FF0000"/>
                        </a:solidFill>
                      </a:rPr>
                      <a:t>New process</a:t>
                    </a:r>
                    <a:endParaRPr lang="en-US" sz="1400" b="1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3" name="Straight Arrow Connector 22"/>
                  <p:cNvCxnSpPr>
                    <a:stCxn id="21" idx="0"/>
                  </p:cNvCxnSpPr>
                  <p:nvPr/>
                </p:nvCxnSpPr>
                <p:spPr>
                  <a:xfrm rot="5400000" flipH="1" flipV="1">
                    <a:off x="2589596" y="3804051"/>
                    <a:ext cx="1857387" cy="53578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23"/>
                  <p:cNvSpPr/>
                  <p:nvPr/>
                </p:nvSpPr>
                <p:spPr>
                  <a:xfrm>
                    <a:off x="6215074" y="107154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>
                        <a:solidFill>
                          <a:schemeClr val="tx1"/>
                        </a:solidFill>
                      </a:rPr>
                      <a:t>P0’s mem.</a:t>
                    </a:r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215074" y="2000240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>
                        <a:solidFill>
                          <a:schemeClr val="tx1"/>
                        </a:solidFill>
                      </a:rPr>
                      <a:t>P2’s mem.</a:t>
                    </a:r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215074" y="2928934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>
                        <a:solidFill>
                          <a:schemeClr val="tx1"/>
                        </a:solidFill>
                      </a:rPr>
                      <a:t>P4’s mem.</a:t>
                    </a:r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6215074" y="3857628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>
                        <a:solidFill>
                          <a:schemeClr val="tx1"/>
                        </a:solidFill>
                      </a:rPr>
                      <a:t>P1’s mem.</a:t>
                    </a:r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6215074" y="4786322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2071670" y="3786190"/>
                    <a:ext cx="1285884" cy="642942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/>
                      <a:t>Accept ?</a:t>
                    </a:r>
                    <a:endParaRPr lang="en-US" sz="1600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4286248" y="4786322"/>
                    <a:ext cx="1714512" cy="85725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/>
                      <a:t>Where will be used to load it ?</a:t>
                    </a:r>
                    <a:endParaRPr lang="en-US" sz="1600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1571604" y="1285860"/>
                    <a:ext cx="1643074" cy="121444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/>
                      <a:t>Which of them will  run ?</a:t>
                    </a:r>
                    <a:endParaRPr lang="en-US" sz="1600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-32" y="3792684"/>
                    <a:ext cx="2214578" cy="10156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smtClean="0"/>
                      <a:t>Long-term Scheduling</a:t>
                    </a:r>
                  </a:p>
                  <a:p>
                    <a:r>
                      <a:rPr lang="en-US" sz="2000" smtClean="0"/>
                      <a:t>(waiting programs)</a:t>
                    </a:r>
                    <a:endParaRPr lang="en-US" sz="2000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000496" y="5650072"/>
                    <a:ext cx="2143140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smtClean="0"/>
                      <a:t>Medium-term Scheduling (blocked processes)</a:t>
                    </a:r>
                    <a:endParaRPr lang="en-US" sz="1600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71472" y="2143116"/>
                    <a:ext cx="1500198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smtClean="0"/>
                      <a:t>Short-term Scheduling</a:t>
                    </a:r>
                  </a:p>
                  <a:p>
                    <a:r>
                      <a:rPr lang="en-US" sz="2000" smtClean="0"/>
                      <a:t>(current processes)</a:t>
                    </a:r>
                    <a:endParaRPr lang="en-US" sz="2000"/>
                  </a:p>
                </p:txBody>
              </p:sp>
              <p:cxnSp>
                <p:nvCxnSpPr>
                  <p:cNvPr id="36" name="Straight Arrow Connector 35"/>
                  <p:cNvCxnSpPr>
                    <a:stCxn id="19" idx="3"/>
                    <a:endCxn id="24" idx="1"/>
                  </p:cNvCxnSpPr>
                  <p:nvPr/>
                </p:nvCxnSpPr>
                <p:spPr>
                  <a:xfrm flipV="1">
                    <a:off x="4929190" y="1535893"/>
                    <a:ext cx="1285884" cy="214314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>
                    <a:stCxn id="12" idx="3"/>
                    <a:endCxn id="27" idx="1"/>
                  </p:cNvCxnSpPr>
                  <p:nvPr/>
                </p:nvCxnSpPr>
                <p:spPr>
                  <a:xfrm>
                    <a:off x="4929190" y="2107397"/>
                    <a:ext cx="1285884" cy="2214578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>
                    <a:stCxn id="13" idx="3"/>
                    <a:endCxn id="25" idx="1"/>
                  </p:cNvCxnSpPr>
                  <p:nvPr/>
                </p:nvCxnSpPr>
                <p:spPr>
                  <a:xfrm>
                    <a:off x="4929190" y="2464587"/>
                    <a:ext cx="1285884" cy="1588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>
                    <a:stCxn id="14" idx="3"/>
                    <a:endCxn id="26" idx="1"/>
                  </p:cNvCxnSpPr>
                  <p:nvPr/>
                </p:nvCxnSpPr>
                <p:spPr>
                  <a:xfrm>
                    <a:off x="4929190" y="2821777"/>
                    <a:ext cx="1285884" cy="571504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>
                    <a:stCxn id="15" idx="3"/>
                    <a:endCxn id="28" idx="1"/>
                  </p:cNvCxnSpPr>
                  <p:nvPr/>
                </p:nvCxnSpPr>
                <p:spPr>
                  <a:xfrm>
                    <a:off x="4929190" y="3178967"/>
                    <a:ext cx="1285884" cy="2071702"/>
                  </a:xfrm>
                  <a:prstGeom prst="straightConnector1">
                    <a:avLst/>
                  </a:prstGeom>
                  <a:ln w="6350">
                    <a:solidFill>
                      <a:srgbClr val="FF0000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Rectangle 48"/>
                  <p:cNvSpPr/>
                  <p:nvPr/>
                </p:nvSpPr>
                <p:spPr>
                  <a:xfrm>
                    <a:off x="6215074" y="571501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6215074" y="14287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2" name="Rectangle 51"/>
                <p:cNvSpPr/>
                <p:nvPr/>
              </p:nvSpPr>
              <p:spPr>
                <a:xfrm>
                  <a:off x="4714876" y="642918"/>
                  <a:ext cx="142879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smtClean="0"/>
                    <a:t>Memory</a:t>
                  </a:r>
                  <a:endParaRPr lang="en-US" b="1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857620" y="3857628"/>
                <a:ext cx="1071570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smtClean="0"/>
                  <a:t>Process Table</a:t>
                </a:r>
                <a:endParaRPr lang="en-US" sz="1800" b="1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285720" y="5721510"/>
              <a:ext cx="3714776" cy="707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smtClean="0"/>
                <a:t>Each element of the process table is called as </a:t>
              </a:r>
              <a:r>
                <a:rPr lang="en-US" sz="2000" b="1" smtClean="0"/>
                <a:t>P</a:t>
              </a:r>
              <a:r>
                <a:rPr lang="en-US" sz="2000" smtClean="0"/>
                <a:t>rocess </a:t>
              </a:r>
              <a:r>
                <a:rPr lang="en-US" sz="2000" b="1" smtClean="0"/>
                <a:t>C</a:t>
              </a:r>
              <a:r>
                <a:rPr lang="en-US" sz="2000" smtClean="0"/>
                <a:t>ontrol </a:t>
              </a:r>
              <a:r>
                <a:rPr lang="en-US" sz="2000" b="1" smtClean="0"/>
                <a:t>B</a:t>
              </a:r>
              <a:r>
                <a:rPr lang="en-US" sz="2000" smtClean="0"/>
                <a:t>lock</a:t>
              </a:r>
              <a:endParaRPr lang="en-US" sz="20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ontent Placeholder 25"/>
          <p:cNvGraphicFramePr>
            <a:graphicFrameLocks noGrp="1"/>
          </p:cNvGraphicFramePr>
          <p:nvPr>
            <p:ph idx="4294967295"/>
          </p:nvPr>
        </p:nvGraphicFramePr>
        <p:xfrm>
          <a:off x="228600" y="1066800"/>
          <a:ext cx="8686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42852"/>
            <a:ext cx="7556500" cy="62387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 Scheduling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857496"/>
            <a:ext cx="654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mtClean="0"/>
              <a:t>Swapped-out process: </a:t>
            </a:r>
            <a:r>
              <a:rPr lang="en-US" sz="2000" smtClean="0"/>
              <a:t>Process stored in RAM must be write </a:t>
            </a:r>
          </a:p>
          <a:p>
            <a:r>
              <a:rPr lang="en-US" sz="2000" smtClean="0"/>
              <a:t>to disk. It shields it’s memory to swapped-in process.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Medium-Term Scheduling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and Short-Term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Part of the swapping   function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Swapping-in decision is based on the need to manage the degree of multiprogramming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Swapping-in decision will consider the memory requirements of the swapped-out processes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419600" y="2590800"/>
            <a:ext cx="3657600" cy="367879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Also known as </a:t>
            </a:r>
            <a:r>
              <a:rPr lang="en-US" sz="2000" smtClean="0">
                <a:solidFill>
                  <a:srgbClr val="002060"/>
                </a:solidFill>
              </a:rPr>
              <a:t>the dispatcher (trình điều phối)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Executes frequently and makes the fine-grained decision of which job to execute next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2057400"/>
            <a:ext cx="3657600" cy="336176"/>
          </a:xfrm>
        </p:spPr>
        <p:txBody>
          <a:bodyPr>
            <a:normAutofit/>
          </a:bodyPr>
          <a:lstStyle/>
          <a:p>
            <a:pPr marL="0" lvl="1" algn="ctr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m-Term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399878" y="2057401"/>
            <a:ext cx="3657600" cy="336176"/>
          </a:xfrm>
        </p:spPr>
        <p:txBody>
          <a:bodyPr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556500" cy="111601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 Scheduling</a:t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Process Model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514" y="1928802"/>
            <a:ext cx="859497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214810" y="4071942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smtClean="0">
                <a:solidFill>
                  <a:srgbClr val="0070C0"/>
                </a:solidFill>
              </a:rPr>
              <a:t>IO operation</a:t>
            </a:r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4975" y="3500438"/>
            <a:ext cx="992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smtClean="0">
                <a:solidFill>
                  <a:srgbClr val="0070C0"/>
                </a:solidFill>
              </a:rPr>
              <a:t>Interrupt</a:t>
            </a:r>
          </a:p>
          <a:p>
            <a:r>
              <a:rPr lang="en-US" sz="1800" smtClean="0">
                <a:solidFill>
                  <a:srgbClr val="0070C0"/>
                </a:solidFill>
              </a:rPr>
              <a:t>from IO</a:t>
            </a:r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1934" y="4701613"/>
            <a:ext cx="2010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rgbClr val="0070C0"/>
                </a:solidFill>
              </a:rPr>
              <a:t>CPU can be allocated </a:t>
            </a:r>
          </a:p>
          <a:p>
            <a:r>
              <a:rPr lang="en-US" sz="1600" smtClean="0">
                <a:solidFill>
                  <a:srgbClr val="0070C0"/>
                </a:solidFill>
              </a:rPr>
              <a:t>to another process</a:t>
            </a:r>
            <a:endParaRPr 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0555" y="1000108"/>
            <a:ext cx="3255264" cy="2733692"/>
          </a:xfrm>
        </p:spPr>
        <p:txBody>
          <a:bodyPr>
            <a:normAutofit/>
          </a:bodyPr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</a:t>
            </a:r>
            <a:r>
              <a:rPr lang="en-GB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Block (PCB)</a:t>
            </a: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metadata of a process?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71463"/>
            <a:ext cx="35623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16" y="2071678"/>
            <a:ext cx="2143108" cy="128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Values of registers at the time the process is blocked</a:t>
            </a:r>
            <a:endParaRPr lang="en-US" sz="180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>
            <a:off x="6000760" y="2643182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16" y="428604"/>
            <a:ext cx="2143108" cy="1428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Index of instruction  which will  be fetched when the process re-executes.</a:t>
            </a:r>
            <a:endParaRPr lang="en-US" sz="1800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rot="10800000" flipV="1">
            <a:off x="6072198" y="1142984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228600"/>
            <a:ext cx="5500726" cy="62863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7752" y="2714620"/>
            <a:ext cx="121444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smtClean="0"/>
              <a:t>2. Time out</a:t>
            </a:r>
            <a:endParaRPr lang="en-US" sz="16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285852" y="1071546"/>
            <a:ext cx="6638925" cy="5467350"/>
            <a:chOff x="2219355" y="571480"/>
            <a:chExt cx="6638925" cy="5467350"/>
          </a:xfrm>
        </p:grpSpPr>
        <p:pic>
          <p:nvPicPr>
            <p:cNvPr id="1157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19355" y="571480"/>
              <a:ext cx="6638925" cy="546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2285984" y="2428868"/>
              <a:ext cx="1500198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 smtClean="0"/>
                <a:t>Calls a service </a:t>
              </a:r>
              <a:endParaRPr lang="en-US" sz="1600" dirty="0" smtClean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V="1">
              <a:off x="3003563" y="2070067"/>
              <a:ext cx="856462" cy="4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5893603" y="2250273"/>
              <a:ext cx="171451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Elements of O/S</a:t>
            </a: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278" y="980720"/>
            <a:ext cx="7391498" cy="559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Scheduling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364" y="1357298"/>
            <a:ext cx="85012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Contents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rgbClr val="002060"/>
                </a:solidFill>
              </a:rPr>
              <a:t>8.1 Operating System Overview</a:t>
            </a:r>
          </a:p>
          <a:p>
            <a:r>
              <a:rPr lang="en-US" sz="3200" smtClean="0">
                <a:solidFill>
                  <a:srgbClr val="002060"/>
                </a:solidFill>
              </a:rPr>
              <a:t>8.2 Scheduling</a:t>
            </a:r>
          </a:p>
          <a:p>
            <a:r>
              <a:rPr lang="en-US" sz="3200" smtClean="0">
                <a:solidFill>
                  <a:srgbClr val="002060"/>
                </a:solidFill>
              </a:rPr>
              <a:t>8.3 Memory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8.3- 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1357298"/>
            <a:ext cx="8072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smtClean="0"/>
              <a:t>  Memory Management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smtClean="0"/>
              <a:t>  S</a:t>
            </a:r>
            <a:r>
              <a:rPr lang="en-US" sz="3200" smtClean="0">
                <a:sym typeface="Wingdings" pitchFamily="2" charset="2"/>
              </a:rPr>
              <a:t>wapping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smtClean="0">
                <a:sym typeface="Wingdings" pitchFamily="2" charset="2"/>
              </a:rPr>
              <a:t>  Partioning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smtClean="0">
                <a:sym typeface="Wingdings" pitchFamily="2" charset="2"/>
              </a:rPr>
              <a:t>  Paging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smtClean="0">
                <a:sym typeface="Wingdings" pitchFamily="2" charset="2"/>
              </a:rPr>
              <a:t>  Virtual Memory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smtClean="0">
                <a:sym typeface="Wingdings" pitchFamily="2" charset="2"/>
              </a:rPr>
              <a:t>  Translation Lookaside Buffer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smtClean="0">
                <a:sym typeface="Wingdings" pitchFamily="2" charset="2"/>
              </a:rPr>
              <a:t>  Segmentation</a:t>
            </a: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8596" y="5000636"/>
            <a:ext cx="8358246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smtClean="0"/>
              <a:t>Memory Manager is a part of OS which bears responsibility to manage computer memory at the system level and some above techniques can be applied.</a:t>
            </a:r>
            <a:endParaRPr 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714620"/>
            <a:ext cx="3255264" cy="3411543"/>
          </a:xfrm>
        </p:spPr>
        <p:txBody>
          <a:bodyPr>
            <a:normAutofit/>
          </a:bodyPr>
          <a:lstStyle/>
          <a:p>
            <a:r>
              <a:rPr lang="en-US" sz="2800" smtClean="0"/>
              <a:t>Why?</a:t>
            </a:r>
          </a:p>
          <a:p>
            <a:r>
              <a:rPr lang="en-US" sz="1800" smtClean="0"/>
              <a:t>Memory has larger size </a:t>
            </a:r>
            <a:r>
              <a:rPr lang="en-US" sz="1800" smtClean="0">
                <a:sym typeface="Wingdings" pitchFamily="2" charset="2"/>
              </a:rPr>
              <a:t> Processes request more and more memory,  more processes need to run  Memory is not enough to supply  A selected process must be swapped out to disk in order to load new process (SWAP)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500042"/>
            <a:ext cx="3255264" cy="1785950"/>
          </a:xfrm>
        </p:spPr>
        <p:txBody>
          <a:bodyPr>
            <a:normAutofit/>
          </a:bodyPr>
          <a:lstStyle/>
          <a:p>
            <a:r>
              <a:rPr lang="en-US" sz="3200" smtClean="0"/>
              <a:t>Memory Management:</a:t>
            </a:r>
            <a:br>
              <a:rPr lang="en-US" sz="3200" smtClean="0"/>
            </a:br>
            <a:r>
              <a:rPr lang="en-US" sz="3600" smtClean="0"/>
              <a:t>Swapping</a:t>
            </a:r>
            <a:endParaRPr lang="en-US" sz="320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0078" y="276225"/>
            <a:ext cx="43624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500042"/>
            <a:ext cx="3255264" cy="116205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93" y="1785927"/>
            <a:ext cx="3255264" cy="785818"/>
          </a:xfrm>
        </p:spPr>
        <p:txBody>
          <a:bodyPr/>
          <a:lstStyle/>
          <a:p>
            <a:r>
              <a:rPr lang="en-US" sz="3600" dirty="0" smtClean="0"/>
              <a:t>Partitioning</a:t>
            </a:r>
            <a:endParaRPr lang="en-US" sz="3600" dirty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9994" y="76376"/>
            <a:ext cx="4991162" cy="671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7158" y="2714620"/>
            <a:ext cx="30718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Smaller process needs smaller  memory </a:t>
            </a:r>
            <a:r>
              <a:rPr lang="en-US" smtClean="0">
                <a:solidFill>
                  <a:schemeClr val="bg1"/>
                </a:solidFill>
                <a:sym typeface="Wingdings" pitchFamily="2" charset="2"/>
              </a:rPr>
              <a:t> Unequal-size partition is better.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7556500" cy="9636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of Dynamic Partitioning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8" y="2869071"/>
            <a:ext cx="3071834" cy="36317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Logical address</a:t>
            </a:r>
            <a:endParaRPr lang="en-US" b="1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     - expressed </a:t>
            </a:r>
            <a:r>
              <a:rPr lang="en-US" sz="1800" dirty="0">
                <a:latin typeface="+mn-lt"/>
              </a:rPr>
              <a:t>as a location relative </a:t>
            </a:r>
            <a:r>
              <a:rPr lang="en-US" sz="1800">
                <a:latin typeface="+mn-lt"/>
              </a:rPr>
              <a:t>to </a:t>
            </a:r>
            <a:r>
              <a:rPr lang="en-US" sz="1800" smtClean="0">
                <a:latin typeface="+mn-lt"/>
              </a:rPr>
              <a:t>the </a:t>
            </a:r>
            <a:r>
              <a:rPr lang="en-US" sz="1800" dirty="0" smtClean="0">
                <a:latin typeface="+mn-lt"/>
              </a:rPr>
              <a:t>beginning </a:t>
            </a:r>
            <a:r>
              <a:rPr lang="en-US" sz="1800" dirty="0">
                <a:latin typeface="+mn-lt"/>
              </a:rPr>
              <a:t>of</a:t>
            </a:r>
            <a:r>
              <a:rPr lang="en-US" sz="1800" dirty="0" smtClean="0">
                <a:latin typeface="+mn-lt"/>
              </a:rPr>
              <a:t>  </a:t>
            </a:r>
            <a:r>
              <a:rPr lang="en-US" sz="1800" smtClean="0">
                <a:latin typeface="+mn-lt"/>
              </a:rPr>
              <a:t>the program (</a:t>
            </a:r>
            <a:r>
              <a:rPr lang="en-US" sz="1800" b="1" smtClean="0">
                <a:latin typeface="+mn-lt"/>
              </a:rPr>
              <a:t>offset</a:t>
            </a:r>
            <a:r>
              <a:rPr lang="en-US" sz="1800" smtClean="0">
                <a:latin typeface="+mn-lt"/>
              </a:rPr>
              <a:t>)</a:t>
            </a:r>
            <a:endParaRPr lang="en-US" sz="18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b="1" dirty="0">
                <a:latin typeface="+mn-lt"/>
              </a:rPr>
              <a:t>Physical address</a:t>
            </a:r>
          </a:p>
          <a:p>
            <a:r>
              <a:rPr lang="en-US" sz="1800" dirty="0">
                <a:latin typeface="+mn-lt"/>
              </a:rPr>
              <a:t>     - an actual location in main memory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b="1" dirty="0">
                <a:latin typeface="+mn-lt"/>
              </a:rPr>
              <a:t>Base address</a:t>
            </a:r>
          </a:p>
          <a:p>
            <a:r>
              <a:rPr lang="en-US" sz="1800" dirty="0" smtClean="0">
                <a:latin typeface="+mn-lt"/>
              </a:rPr>
              <a:t>      - current starting location of the process</a:t>
            </a:r>
            <a:endParaRPr lang="en-US" sz="1800" dirty="0">
              <a:latin typeface="+mn-lt"/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>
            <a:lum bright="-20000" contrast="25000"/>
          </a:blip>
          <a:srcRect/>
          <a:stretch>
            <a:fillRect/>
          </a:stretch>
        </p:blipFill>
        <p:spPr bwMode="auto">
          <a:xfrm>
            <a:off x="123831" y="1142984"/>
            <a:ext cx="53054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715008" y="1083404"/>
            <a:ext cx="3000397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smtClean="0"/>
              <a:t>To enable loading a process to any position of memory, program addresses must be expressed as </a:t>
            </a:r>
            <a:r>
              <a:rPr lang="en-US" sz="2000" b="1" smtClean="0"/>
              <a:t>l</a:t>
            </a:r>
            <a:r>
              <a:rPr lang="en-US" sz="2000" b="1" smtClean="0">
                <a:sym typeface="Wingdings" pitchFamily="2" charset="2"/>
              </a:rPr>
              <a:t>ogical addresses</a:t>
            </a:r>
            <a:r>
              <a:rPr lang="en-US" sz="2000" smtClean="0">
                <a:sym typeface="Wingdings" pitchFamily="2" charset="2"/>
              </a:rPr>
              <a:t> </a:t>
            </a: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190"/>
            <a:ext cx="3255264" cy="1162050"/>
          </a:xfrm>
        </p:spPr>
        <p:txBody>
          <a:bodyPr>
            <a:noAutofit/>
          </a:bodyPr>
          <a:lstStyle/>
          <a:p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b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93" y="2660663"/>
            <a:ext cx="3255264" cy="3768733"/>
          </a:xfrm>
        </p:spPr>
        <p:txBody>
          <a:bodyPr>
            <a:normAutofit fontScale="85000" lnSpcReduction="20000"/>
          </a:bodyPr>
          <a:lstStyle/>
          <a:p>
            <a:r>
              <a:rPr lang="en-US" sz="2000" smtClean="0"/>
              <a:t>At a time, only one instruction of the current process executes </a:t>
            </a:r>
            <a:r>
              <a:rPr lang="en-US" sz="2000" smtClean="0">
                <a:sym typeface="Wingdings" pitchFamily="2" charset="2"/>
              </a:rPr>
              <a:t>  Only necessary part of each process is loaded  Many processes can be loaded.</a:t>
            </a:r>
          </a:p>
          <a:p>
            <a:r>
              <a:rPr lang="en-US" sz="2000" smtClean="0"/>
              <a:t>Programs are divided into   small  fixed chunk (ex. 4KB).  At a time, only some pages of each process are loaded to memory (frames)</a:t>
            </a:r>
          </a:p>
          <a:p>
            <a:r>
              <a:rPr lang="en-US" sz="2000" smtClean="0"/>
              <a:t>Memory is divided also to frames</a:t>
            </a:r>
          </a:p>
          <a:p>
            <a:r>
              <a:rPr lang="en-US" sz="2000" smtClean="0"/>
              <a:t>Frame size= Page size</a:t>
            </a:r>
            <a:endParaRPr lang="en-US" sz="1800" dirty="0"/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1944" y="214290"/>
            <a:ext cx="52006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0" y="5929330"/>
            <a:ext cx="3929090" cy="500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>
                <a:solidFill>
                  <a:schemeClr val="tx1"/>
                </a:solidFill>
              </a:rPr>
              <a:t>Loading 4 frames of the process A</a:t>
            </a:r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3255264" cy="2714644"/>
          </a:xfrm>
        </p:spPr>
        <p:txBody>
          <a:bodyPr>
            <a:normAutofit/>
          </a:bodyPr>
          <a:lstStyle/>
          <a:p>
            <a:r>
              <a:rPr 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  <a:r>
              <a:rPr lang="en-US" sz="2889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89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89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r>
              <a:rPr lang="en-US" sz="288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Physical</a:t>
            </a:r>
            <a:r>
              <a:rPr lang="en-US" sz="2889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89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</a:t>
            </a:r>
            <a:endParaRPr lang="en-US" sz="2889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3929066"/>
            <a:ext cx="27860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Each program address is expressed as a logical address which is a pair of (page, offset) 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57620" y="214290"/>
            <a:ext cx="5181600" cy="5686425"/>
            <a:chOff x="3857620" y="585788"/>
            <a:chExt cx="5181600" cy="5686425"/>
          </a:xfrm>
        </p:grpSpPr>
        <p:pic>
          <p:nvPicPr>
            <p:cNvPr id="12288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7620" y="585788"/>
              <a:ext cx="5181600" cy="568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5116350" y="4143380"/>
              <a:ext cx="316112" cy="135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50" smtClean="0"/>
                <a:t>0</a:t>
              </a:r>
            </a:p>
            <a:p>
              <a:r>
                <a:rPr lang="en-US" sz="2050" smtClean="0"/>
                <a:t>1</a:t>
              </a:r>
            </a:p>
            <a:p>
              <a:r>
                <a:rPr lang="en-US" sz="2050" smtClean="0"/>
                <a:t>2</a:t>
              </a:r>
            </a:p>
            <a:p>
              <a:r>
                <a:rPr lang="en-US" sz="2050" smtClean="0"/>
                <a:t>3</a:t>
              </a:r>
              <a:endParaRPr lang="en-US" sz="205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857620" y="435098"/>
            <a:ext cx="3786214" cy="707886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How to determine physical address from a logical address?</a:t>
            </a: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Memory: Demand Paging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785926"/>
            <a:ext cx="7858148" cy="469583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Each page of a process is brought in only when it is needed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Principle of locality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When working with a large process execution may </a:t>
            </a:r>
            <a:r>
              <a:rPr lang="en-US" sz="2000" smtClean="0">
                <a:solidFill>
                  <a:srgbClr val="002060"/>
                </a:solidFill>
              </a:rPr>
              <a:t>be </a:t>
            </a:r>
            <a:r>
              <a:rPr lang="en-US" sz="2000" b="1" smtClean="0">
                <a:solidFill>
                  <a:srgbClr val="FF0000"/>
                </a:solidFill>
              </a:rPr>
              <a:t>confined (limited) </a:t>
            </a:r>
            <a:r>
              <a:rPr lang="en-US" sz="2000" b="1" dirty="0" smtClean="0">
                <a:solidFill>
                  <a:srgbClr val="FF0000"/>
                </a:solidFill>
              </a:rPr>
              <a:t>to a small section of a program </a:t>
            </a:r>
            <a:r>
              <a:rPr lang="en-US" sz="2000" dirty="0" smtClean="0">
                <a:solidFill>
                  <a:srgbClr val="002060"/>
                </a:solidFill>
              </a:rPr>
              <a:t>(subroutine)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It is better use of memory to load in just a few pages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If the program </a:t>
            </a:r>
            <a:r>
              <a:rPr lang="en-US" sz="2000" b="1" dirty="0" smtClean="0">
                <a:solidFill>
                  <a:srgbClr val="FF0000"/>
                </a:solidFill>
              </a:rPr>
              <a:t>references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data or branches to </a:t>
            </a:r>
            <a:r>
              <a:rPr lang="en-US" sz="2000" dirty="0" smtClean="0">
                <a:solidFill>
                  <a:srgbClr val="FF0000"/>
                </a:solidFill>
              </a:rPr>
              <a:t>an instruction on a page not in main memory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b="1" u="sng" dirty="0" smtClean="0">
                <a:solidFill>
                  <a:srgbClr val="FF0000"/>
                </a:solidFill>
              </a:rPr>
              <a:t>a </a:t>
            </a:r>
            <a:r>
              <a:rPr lang="en-US" sz="2000" b="1" i="1" u="sng" dirty="0" smtClean="0">
                <a:solidFill>
                  <a:srgbClr val="FF0000"/>
                </a:solidFill>
              </a:rPr>
              <a:t>page fault </a:t>
            </a:r>
            <a:r>
              <a:rPr lang="en-US" sz="2000" dirty="0" smtClean="0">
                <a:solidFill>
                  <a:srgbClr val="002060"/>
                </a:solidFill>
              </a:rPr>
              <a:t>is triggered which tells the OS to bring in the </a:t>
            </a:r>
            <a:r>
              <a:rPr lang="en-US" sz="2000" smtClean="0">
                <a:solidFill>
                  <a:srgbClr val="002060"/>
                </a:solidFill>
              </a:rPr>
              <a:t>desired page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Memory: Demand Paging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00174"/>
            <a:ext cx="8143900" cy="4786346"/>
          </a:xfrm>
        </p:spPr>
        <p:txBody>
          <a:bodyPr>
            <a:no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Advantages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More processes can be maintained in memory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Time is saved because unused pages are not swapped in and out of memory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Disadvantages: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When one page is brought in, another page must be thrown out (</a:t>
            </a:r>
            <a:r>
              <a:rPr lang="en-US" sz="2000" i="1" dirty="0" smtClean="0">
                <a:solidFill>
                  <a:srgbClr val="FF0000"/>
                </a:solidFill>
              </a:rPr>
              <a:t>page replacement</a:t>
            </a:r>
            <a:r>
              <a:rPr lang="en-US" sz="2000" i="1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If a page is thrown out just before it is about to be used the OS will have to go get the page again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Thrashing</a:t>
            </a:r>
            <a:r>
              <a:rPr lang="en-US" sz="2000" i="1" smtClean="0">
                <a:solidFill>
                  <a:srgbClr val="002060"/>
                </a:solidFill>
              </a:rPr>
              <a:t> (đánh bại- hệ thống trì trệ)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When the processor spends most of its time swapping pages rather than executing instructions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1" y="1071546"/>
            <a:ext cx="1928826" cy="2571768"/>
          </a:xfrm>
        </p:spPr>
        <p:txBody>
          <a:bodyPr>
            <a:noAutofit/>
          </a:bodyPr>
          <a:lstStyle/>
          <a:p>
            <a:r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Paging:</a:t>
            </a:r>
            <a:br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</a:t>
            </a:r>
            <a:b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b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5371943"/>
            <a:ext cx="8572560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smtClean="0">
                <a:solidFill>
                  <a:schemeClr val="bg1"/>
                </a:solidFill>
              </a:rPr>
              <a:t>Hash function allows determine the position of a table in which data is stored. </a:t>
            </a:r>
          </a:p>
          <a:p>
            <a:r>
              <a:rPr lang="en-US" sz="1800" smtClean="0">
                <a:solidFill>
                  <a:schemeClr val="bg1"/>
                </a:solidFill>
              </a:rPr>
              <a:t>Example: </a:t>
            </a:r>
            <a:r>
              <a:rPr lang="en-US" sz="1800" b="1" smtClean="0">
                <a:solidFill>
                  <a:schemeClr val="bg1"/>
                </a:solidFill>
              </a:rPr>
              <a:t>h(n) = n modulo k ( n%k)</a:t>
            </a:r>
          </a:p>
          <a:p>
            <a:r>
              <a:rPr lang="en-US" sz="1800" smtClean="0">
                <a:solidFill>
                  <a:schemeClr val="bg1"/>
                </a:solidFill>
              </a:rPr>
              <a:t>If h(n2) = position storing n1, n2 will be stored in the lower position (overflow area) and they are marked in  the field </a:t>
            </a:r>
            <a:r>
              <a:rPr lang="en-US" sz="1800" b="1" smtClean="0">
                <a:solidFill>
                  <a:schemeClr val="bg1"/>
                </a:solidFill>
              </a:rPr>
              <a:t>chain.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14290"/>
            <a:ext cx="59721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8596" y="3857628"/>
            <a:ext cx="2500330" cy="12144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A large table is used to store all pages of all procsses</a:t>
            </a:r>
            <a:endParaRPr 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57232"/>
            <a:ext cx="3255264" cy="2133600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Paging:</a:t>
            </a:r>
            <a:b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Paging and Translation Lookaside Buffer (TLB)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58" y="3357562"/>
            <a:ext cx="31432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TLB is an hardware including some registers. A part of page table is copied to them in order to increase performance of translating virtual addresses to physical addresses.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19100"/>
            <a:ext cx="44767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58246" y="1714488"/>
            <a:ext cx="571472" cy="5000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002060"/>
                </a:solidFill>
              </a:rPr>
              <a:t>TLB hit</a:t>
            </a:r>
            <a:endParaRPr lang="en-US" sz="160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43636" y="1857364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00"/>
                </a:solidFill>
              </a:rPr>
              <a:t>TLB miss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58246" cy="1116106"/>
          </a:xfrm>
        </p:spPr>
        <p:txBody>
          <a:bodyPr/>
          <a:lstStyle/>
          <a:p>
            <a:r>
              <a:rPr lang="en-US" sz="4000" b="1" smtClean="0"/>
              <a:t>8.1- Operating System Overvie</a:t>
            </a:r>
            <a:r>
              <a:rPr lang="en-US" sz="4000" b="1" smtClean="0">
                <a:solidFill>
                  <a:schemeClr val="bg1"/>
                </a:solidFill>
              </a:rPr>
              <a:t>w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98463"/>
            <a:r>
              <a:rPr lang="en-US" sz="3200" smtClean="0">
                <a:solidFill>
                  <a:schemeClr val="tx1"/>
                </a:solidFill>
              </a:rPr>
              <a:t>The Operating System as a User/Computer Interface</a:t>
            </a:r>
          </a:p>
          <a:p>
            <a:pPr marL="398463" indent="-398463"/>
            <a:r>
              <a:rPr lang="en-US" sz="3200" smtClean="0">
                <a:solidFill>
                  <a:schemeClr val="tx1"/>
                </a:solidFill>
              </a:rPr>
              <a:t>The Operating System as Resource Manager</a:t>
            </a:r>
          </a:p>
          <a:p>
            <a:pPr marL="398463" indent="-398463"/>
            <a:r>
              <a:rPr lang="en-US" sz="3200" smtClean="0">
                <a:solidFill>
                  <a:schemeClr val="tx1"/>
                </a:solidFill>
              </a:rPr>
              <a:t>Types of Operating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285728"/>
            <a:ext cx="7000924" cy="571504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 </a:t>
            </a: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Cache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788" y="997922"/>
            <a:ext cx="7553426" cy="550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3457572" cy="89533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1406" y="1857364"/>
            <a:ext cx="4286280" cy="4357718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rgbClr val="002060"/>
                </a:solidFill>
              </a:rPr>
              <a:t>Usually </a:t>
            </a:r>
            <a:r>
              <a:rPr lang="en-US" sz="2000" dirty="0" smtClean="0">
                <a:solidFill>
                  <a:srgbClr val="002060"/>
                </a:solidFill>
              </a:rPr>
              <a:t>visible </a:t>
            </a:r>
            <a:r>
              <a:rPr lang="en-US" sz="2000" dirty="0">
                <a:solidFill>
                  <a:srgbClr val="002060"/>
                </a:solidFill>
              </a:rPr>
              <a:t>to the programmer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Provided as a convenience for organizing programs and data and as a means for associating privilege and protection attributes with instructions and data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Allows the programmer to view memory as consisting of multiple address spaces </a:t>
            </a:r>
            <a:r>
              <a:rPr lang="en-US" sz="2000" smtClean="0">
                <a:solidFill>
                  <a:srgbClr val="002060"/>
                </a:solidFill>
              </a:rPr>
              <a:t>or segments</a:t>
            </a:r>
          </a:p>
          <a:p>
            <a:r>
              <a:rPr lang="en-US" sz="2000" smtClean="0">
                <a:solidFill>
                  <a:srgbClr val="002060"/>
                </a:solidFill>
              </a:rPr>
              <a:t>A segment can be divided into some pages.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133600"/>
            <a:ext cx="3657600" cy="4491037"/>
          </a:xfrm>
        </p:spPr>
        <p:txBody>
          <a:bodyPr>
            <a:normAutofit/>
          </a:bodyPr>
          <a:lstStyle/>
          <a:p>
            <a:pPr>
              <a:lnSpc>
                <a:spcPts val="2360"/>
              </a:lnSpc>
              <a:spcBef>
                <a:spcPts val="130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Advantages:</a:t>
            </a:r>
          </a:p>
          <a:p>
            <a:pPr lvl="1">
              <a:lnSpc>
                <a:spcPts val="2360"/>
              </a:lnSpc>
              <a:spcBef>
                <a:spcPts val="13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Simplifies the handling of growing data structures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Allows programs to be altered and recompiled independently without requiring that an entire set of programs be re-linked and re-loaded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A segment can be shared </a:t>
            </a:r>
            <a:r>
              <a:rPr lang="en-US" sz="2000" dirty="0" smtClean="0">
                <a:solidFill>
                  <a:srgbClr val="002060"/>
                </a:solidFill>
              </a:rPr>
              <a:t>among processes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A segment can be added individual protection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0"/>
            <a:ext cx="2438399" cy="2595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85800"/>
            <a:ext cx="1393778" cy="121423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2976" y="1071546"/>
            <a:ext cx="5572164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is divided in to segments (data, code, stack, heap segments)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3457572" cy="895336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57158" y="1000108"/>
            <a:ext cx="8572560" cy="5072098"/>
          </a:xfrm>
        </p:spPr>
        <p:txBody>
          <a:bodyPr>
            <a:noAutofit/>
          </a:bodyPr>
          <a:lstStyle/>
          <a:p>
            <a:r>
              <a:rPr lang="en-US" sz="1600" smtClean="0">
                <a:solidFill>
                  <a:srgbClr val="002060"/>
                </a:solidFill>
              </a:rPr>
              <a:t>8.1 What is an operating system?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8.2 List and briefly define the key services provided by an OS.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8.3 List and briefly define the major types of OS scheduling.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8.4 What is the difference between a process and a program?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8.5 What is the purpose of swapping?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8.6 If a process may be dynamically assigned to different locations in main memory, what is the implication for the addressing mechanism?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8.7 Is it necessary for all of the pages of a process to be in main memory while the process is executing?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8.8 Must the pages of a process in main memory be contiguous?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8.9 Is it necessary for the pages of a process in main memory to be in sequential order?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8.10 What is the purpose of a translation lookaside buffer?</a:t>
            </a:r>
            <a:endParaRPr lang="en-US" sz="1600" dirty="0">
              <a:solidFill>
                <a:srgbClr val="002060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214290"/>
            <a:ext cx="1393778" cy="12142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86038"/>
            <a:ext cx="3657600" cy="27003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2060"/>
                </a:solidFill>
              </a:rPr>
              <a:t>Operating system objectives and functions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2060"/>
                </a:solidFill>
              </a:rPr>
              <a:t>Types of operating systems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2060"/>
                </a:solidFill>
              </a:rPr>
              <a:t>Scheduling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Long-term scheduling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Medium-term scheduling</a:t>
            </a:r>
          </a:p>
          <a:p>
            <a:pPr lvl="1"/>
            <a:r>
              <a:rPr lang="en-US" smtClean="0">
                <a:solidFill>
                  <a:srgbClr val="002060"/>
                </a:solidFill>
              </a:rPr>
              <a:t>Short-term scheduling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643438" y="2571768"/>
            <a:ext cx="3810000" cy="385762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2060"/>
                </a:solidFill>
              </a:rPr>
              <a:t>Memory management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Swapping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Partitioning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Paging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Virtual memory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Translation lookaside buffer</a:t>
            </a:r>
          </a:p>
          <a:p>
            <a:pPr lvl="1"/>
            <a:r>
              <a:rPr lang="en-US" smtClean="0">
                <a:solidFill>
                  <a:srgbClr val="002060"/>
                </a:solidFill>
              </a:rPr>
              <a:t>Segmentation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8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Operating System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Support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7556500" cy="111601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Operating System as User/Computer Interface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1338285"/>
            <a:ext cx="84677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290"/>
            <a:ext cx="7556313" cy="53814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(OS) Services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142984"/>
            <a:ext cx="7556313" cy="533401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 most important system program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Masks the details of the hardware from the programmer and provides the programmer with a convenient interface for using the system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OS typically provides services in the following areas: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Program creation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Program execution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Access to I/O devices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Controlled access to files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System access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Error detection and response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Accounting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95800"/>
            <a:ext cx="1904762" cy="1917460"/>
          </a:xfrm>
          <a:prstGeom prst="rect">
            <a:avLst/>
          </a:prstGeom>
        </p:spPr>
      </p:pic>
      <p:sp>
        <p:nvSpPr>
          <p:cNvPr id="2" name="Hình chữ nhật 1"/>
          <p:cNvSpPr/>
          <p:nvPr/>
        </p:nvSpPr>
        <p:spPr>
          <a:xfrm>
            <a:off x="683568" y="3861048"/>
            <a:ext cx="3960440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65132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2844" y="1357298"/>
          <a:ext cx="8839200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5800" y="785794"/>
            <a:ext cx="7558960" cy="774700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0070C0"/>
                </a:solidFill>
              </a:rPr>
              <a:t>Key interfaces in a typical computer system:</a:t>
            </a:r>
          </a:p>
          <a:p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181611" cy="160020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</a:t>
            </a:r>
            <a:b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b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Manager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381094" y="2362200"/>
            <a:ext cx="6179566" cy="3962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computer is a set of resources for the movement, storage, and processing of data and for the control of these functions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is responsible for managing these resources</a:t>
            </a: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OS as a control mechanism is unusual in two respects: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functions in the same way as ordinary computer software – it is a program executed by the processor</a:t>
            </a:r>
            <a:endParaRPr lang="en-US" sz="9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</a:t>
            </a:r>
            <a:r>
              <a:rPr lang="en-US" sz="180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frequently relinquishes (buông thả) </a:t>
            </a: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and must depend on the processor to allow it to regain control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/>
            <a:alphaModFix amt="77000"/>
          </a:blip>
          <a:stretch>
            <a:fillRect/>
          </a:stretch>
        </p:blipFill>
        <p:spPr>
          <a:xfrm>
            <a:off x="6781800" y="609600"/>
            <a:ext cx="2068286" cy="1524000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376" y="857232"/>
            <a:ext cx="7643714" cy="568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2" y="142876"/>
            <a:ext cx="6858016" cy="78579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as Resource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11182</TotalTime>
  <Words>12672</Words>
  <Application>Microsoft Office PowerPoint</Application>
  <PresentationFormat>Trình chiếu Trên màn hình (4:3)</PresentationFormat>
  <Paragraphs>1169</Paragraphs>
  <Slides>43</Slides>
  <Notes>41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43</vt:i4>
      </vt:variant>
    </vt:vector>
  </HeadingPairs>
  <TitlesOfParts>
    <vt:vector size="49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Stallings, Computer Organization and Architecture, 9th Edition</vt:lpstr>
      <vt:lpstr>Objectives</vt:lpstr>
      <vt:lpstr>Contents</vt:lpstr>
      <vt:lpstr>8.1- Operating System Overview</vt:lpstr>
      <vt:lpstr>The Operating System as User/Computer Interface</vt:lpstr>
      <vt:lpstr>Operating System (OS) Services</vt:lpstr>
      <vt:lpstr>Interfaces</vt:lpstr>
      <vt:lpstr>Operating System  as  Resource Manager</vt:lpstr>
      <vt:lpstr>The OS as Resource Manager</vt:lpstr>
      <vt:lpstr>Types of Operating Systems</vt:lpstr>
      <vt:lpstr>Early Systems</vt:lpstr>
      <vt:lpstr>Simple Batch System:  Memory  Layout  for a  Resident Monitor</vt:lpstr>
      <vt:lpstr>From the View of the Processor . . .</vt:lpstr>
      <vt:lpstr>From the View of the Processor . . .</vt:lpstr>
      <vt:lpstr>Desirable Hardware Features</vt:lpstr>
      <vt:lpstr>System Utilization Example</vt:lpstr>
      <vt:lpstr>Multiprogramming Example</vt:lpstr>
      <vt:lpstr>Bản trình bày PowerPoint</vt:lpstr>
      <vt:lpstr>Time Sharing Systems</vt:lpstr>
      <vt:lpstr>Bản trình bày PowerPoint</vt:lpstr>
      <vt:lpstr>8.2- Scheduling</vt:lpstr>
      <vt:lpstr>Scheduling….</vt:lpstr>
      <vt:lpstr>Long Term Scheduling</vt:lpstr>
      <vt:lpstr>Medium-Term Scheduling                       and Short-Term Scheduling</vt:lpstr>
      <vt:lpstr>Short-Term Scheduling Five State Process Model</vt:lpstr>
      <vt:lpstr>Process Control Block (PCB)   What are metadata of a process? </vt:lpstr>
      <vt:lpstr>Scheduling Example</vt:lpstr>
      <vt:lpstr>Key Elements of O/S</vt:lpstr>
      <vt:lpstr>Process Scheduling</vt:lpstr>
      <vt:lpstr>8.3- Memory Management</vt:lpstr>
      <vt:lpstr>Memory Management: Swapping</vt:lpstr>
      <vt:lpstr>Memory Management</vt:lpstr>
      <vt:lpstr>Effect of Dynamic Partitioning </vt:lpstr>
      <vt:lpstr>Memory Management Paging</vt:lpstr>
      <vt:lpstr>Paging  Logical and Physical Addresses</vt:lpstr>
      <vt:lpstr>Virtual Memory: Demand Paging</vt:lpstr>
      <vt:lpstr>Virtual Memory: Demand Paging</vt:lpstr>
      <vt:lpstr>Paging: Inverted  Page Table  Structure</vt:lpstr>
      <vt:lpstr>Paging: Operation of Paging and Translation Lookaside Buffer (TLB)</vt:lpstr>
      <vt:lpstr>TLB and Cache Operation</vt:lpstr>
      <vt:lpstr>Segmentation</vt:lpstr>
      <vt:lpstr>Exercises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Operating System Support</dc:title>
  <dc:creator>Adrian J Pullin</dc:creator>
  <cp:lastModifiedBy>Nguyen Quy</cp:lastModifiedBy>
  <cp:revision>158</cp:revision>
  <dcterms:created xsi:type="dcterms:W3CDTF">2012-07-01T22:58:42Z</dcterms:created>
  <dcterms:modified xsi:type="dcterms:W3CDTF">2017-02-23T00:47:06Z</dcterms:modified>
</cp:coreProperties>
</file>