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1" r:id="rId1"/>
  </p:sldMasterIdLst>
  <p:notesMasterIdLst>
    <p:notesMasterId r:id="rId42"/>
  </p:notesMasterIdLst>
  <p:handoutMasterIdLst>
    <p:handoutMasterId r:id="rId43"/>
  </p:handoutMasterIdLst>
  <p:sldIdLst>
    <p:sldId id="299" r:id="rId2"/>
    <p:sldId id="257" r:id="rId3"/>
    <p:sldId id="319" r:id="rId4"/>
    <p:sldId id="318" r:id="rId5"/>
    <p:sldId id="302" r:id="rId6"/>
    <p:sldId id="258" r:id="rId7"/>
    <p:sldId id="259" r:id="rId8"/>
    <p:sldId id="260" r:id="rId9"/>
    <p:sldId id="261" r:id="rId10"/>
    <p:sldId id="262" r:id="rId11"/>
    <p:sldId id="263" r:id="rId12"/>
    <p:sldId id="264" r:id="rId13"/>
    <p:sldId id="269" r:id="rId14"/>
    <p:sldId id="303" r:id="rId15"/>
    <p:sldId id="304" r:id="rId16"/>
    <p:sldId id="324" r:id="rId17"/>
    <p:sldId id="305" r:id="rId18"/>
    <p:sldId id="321" r:id="rId19"/>
    <p:sldId id="273" r:id="rId20"/>
    <p:sldId id="322" r:id="rId21"/>
    <p:sldId id="323" r:id="rId22"/>
    <p:sldId id="309" r:id="rId23"/>
    <p:sldId id="274" r:id="rId24"/>
    <p:sldId id="310" r:id="rId25"/>
    <p:sldId id="275" r:id="rId26"/>
    <p:sldId id="276" r:id="rId27"/>
    <p:sldId id="290" r:id="rId28"/>
    <p:sldId id="311" r:id="rId29"/>
    <p:sldId id="277" r:id="rId30"/>
    <p:sldId id="278" r:id="rId31"/>
    <p:sldId id="279" r:id="rId32"/>
    <p:sldId id="280" r:id="rId33"/>
    <p:sldId id="291" r:id="rId34"/>
    <p:sldId id="312" r:id="rId35"/>
    <p:sldId id="313" r:id="rId36"/>
    <p:sldId id="292" r:id="rId37"/>
    <p:sldId id="293" r:id="rId38"/>
    <p:sldId id="297" r:id="rId39"/>
    <p:sldId id="320" r:id="rId40"/>
    <p:sldId id="301" r:id="rId41"/>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0" autoAdjust="0"/>
    <p:restoredTop sz="87145" autoAdjust="0"/>
  </p:normalViewPr>
  <p:slideViewPr>
    <p:cSldViewPr>
      <p:cViewPr varScale="1">
        <p:scale>
          <a:sx n="60" d="100"/>
          <a:sy n="60" d="100"/>
        </p:scale>
        <p:origin x="1470"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9.xml"/><Relationship Id="rId18"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31.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25.xml"/><Relationship Id="rId2" Type="http://schemas.openxmlformats.org/officeDocument/2006/relationships/slide" Target="slides/slide2.xml"/><Relationship Id="rId16" Type="http://schemas.openxmlformats.org/officeDocument/2006/relationships/slide" Target="slides/slide23.xml"/><Relationship Id="rId20" Type="http://schemas.openxmlformats.org/officeDocument/2006/relationships/slide" Target="slides/slide30.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40.xml"/><Relationship Id="rId5" Type="http://schemas.openxmlformats.org/officeDocument/2006/relationships/slide" Target="slides/slide6.xml"/><Relationship Id="rId15" Type="http://schemas.openxmlformats.org/officeDocument/2006/relationships/slide" Target="slides/slide21.xml"/><Relationship Id="rId23" Type="http://schemas.openxmlformats.org/officeDocument/2006/relationships/slide" Target="slides/slide39.xml"/><Relationship Id="rId10" Type="http://schemas.openxmlformats.org/officeDocument/2006/relationships/slide" Target="slides/slide11.xml"/><Relationship Id="rId19" Type="http://schemas.openxmlformats.org/officeDocument/2006/relationships/slide" Target="slides/slide29.xml"/><Relationship Id="rId4" Type="http://schemas.openxmlformats.org/officeDocument/2006/relationships/slide" Target="slides/slide4.xml"/><Relationship Id="rId9" Type="http://schemas.openxmlformats.org/officeDocument/2006/relationships/slide" Target="slides/slide10.xml"/><Relationship Id="rId14" Type="http://schemas.openxmlformats.org/officeDocument/2006/relationships/slide" Target="slides/slide20.xml"/><Relationship Id="rId22" Type="http://schemas.openxmlformats.org/officeDocument/2006/relationships/slide" Target="slides/slide3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1E22A2-90B9-FB48-BF8F-6FEF9FCC7BE4}"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50A7ACD3-A3B8-FA4A-8AD8-4D6DD621AE48}">
      <dgm:prSet custT="1"/>
      <dgm:spPr>
        <a:ln>
          <a:solidFill>
            <a:schemeClr val="accent1"/>
          </a:solidFill>
        </a:ln>
      </dgm:spPr>
      <dgm:t>
        <a:bodyPr/>
        <a:lstStyle/>
        <a:p>
          <a:pPr rtl="0"/>
          <a:r>
            <a:rPr lang="en-US" sz="2400" dirty="0" smtClean="0">
              <a:effectLst>
                <a:outerShdw blurRad="38100" dist="38100" dir="2700000" algn="tl">
                  <a:srgbClr val="000000">
                    <a:alpha val="43137"/>
                  </a:srgbClr>
                </a:outerShdw>
              </a:effectLst>
            </a:rPr>
            <a:t>Operation code (</a:t>
          </a:r>
          <a:r>
            <a:rPr lang="en-US" sz="2400" smtClean="0">
              <a:effectLst>
                <a:outerShdw blurRad="38100" dist="38100" dir="2700000" algn="tl">
                  <a:srgbClr val="000000">
                    <a:alpha val="43137"/>
                  </a:srgbClr>
                </a:outerShdw>
              </a:effectLst>
            </a:rPr>
            <a:t>opcode): </a:t>
          </a:r>
          <a:r>
            <a:rPr lang="en-US" sz="1800" smtClean="0">
              <a:effectLst>
                <a:outerShdw blurRad="38100" dist="38100" dir="2700000" algn="tl">
                  <a:srgbClr val="000000">
                    <a:alpha val="43137"/>
                  </a:srgbClr>
                </a:outerShdw>
              </a:effectLst>
            </a:rPr>
            <a:t>Specifies the </a:t>
          </a:r>
          <a:r>
            <a:rPr lang="en-US" sz="1800" b="1" smtClean="0">
              <a:solidFill>
                <a:schemeClr val="accent6">
                  <a:lumMod val="40000"/>
                  <a:lumOff val="60000"/>
                </a:schemeClr>
              </a:solidFill>
              <a:effectLst>
                <a:outerShdw blurRad="38100" dist="38100" dir="2700000" algn="tl">
                  <a:srgbClr val="000000">
                    <a:alpha val="43137"/>
                  </a:srgbClr>
                </a:outerShdw>
              </a:effectLst>
            </a:rPr>
            <a:t>operation to be performed</a:t>
          </a:r>
          <a:r>
            <a:rPr lang="en-US" sz="1800" smtClean="0">
              <a:effectLst>
                <a:outerShdw blurRad="38100" dist="38100" dir="2700000" algn="tl">
                  <a:srgbClr val="000000">
                    <a:alpha val="43137"/>
                  </a:srgbClr>
                </a:outerShdw>
              </a:effectLst>
            </a:rPr>
            <a:t>.  The operation is specified by a binary code, known as the operation code, or </a:t>
          </a:r>
          <a:r>
            <a:rPr lang="en-US" sz="1800" i="1" smtClean="0">
              <a:effectLst>
                <a:outerShdw blurRad="38100" dist="38100" dir="2700000" algn="tl">
                  <a:srgbClr val="000000">
                    <a:alpha val="43137"/>
                  </a:srgbClr>
                </a:outerShdw>
              </a:effectLst>
            </a:rPr>
            <a:t>opcode</a:t>
          </a:r>
          <a:endParaRPr lang="en-US" sz="2400" dirty="0">
            <a:effectLst>
              <a:outerShdw blurRad="38100" dist="38100" dir="2700000" algn="tl">
                <a:srgbClr val="000000">
                  <a:alpha val="43137"/>
                </a:srgbClr>
              </a:outerShdw>
            </a:effectLst>
          </a:endParaRPr>
        </a:p>
      </dgm:t>
    </dgm:pt>
    <dgm:pt modelId="{D8089753-1510-F64F-822D-E0A7AE346389}" type="parTrans" cxnId="{83574F17-7C75-3E4F-9E63-74C152A594F4}">
      <dgm:prSet/>
      <dgm:spPr/>
      <dgm:t>
        <a:bodyPr/>
        <a:lstStyle/>
        <a:p>
          <a:endParaRPr lang="en-US"/>
        </a:p>
      </dgm:t>
    </dgm:pt>
    <dgm:pt modelId="{F618C51A-E785-534F-930E-5FBE02C2738B}" type="sibTrans" cxnId="{83574F17-7C75-3E4F-9E63-74C152A594F4}">
      <dgm:prSet/>
      <dgm:spPr/>
      <dgm:t>
        <a:bodyPr/>
        <a:lstStyle/>
        <a:p>
          <a:endParaRPr lang="en-US"/>
        </a:p>
      </dgm:t>
    </dgm:pt>
    <dgm:pt modelId="{C4BB8BEE-EB7D-0846-A9C7-C44EEB59F3D3}">
      <dgm:prSet/>
      <dgm:spPr>
        <a:ln>
          <a:solidFill>
            <a:schemeClr val="accent1"/>
          </a:solidFill>
        </a:ln>
      </dgm:spPr>
      <dgm:t>
        <a:bodyPr/>
        <a:lstStyle/>
        <a:p>
          <a:pPr rtl="0"/>
          <a:r>
            <a:rPr lang="en-US" sz="2200" b="1" dirty="0" smtClean="0">
              <a:effectLst>
                <a:outerShdw blurRad="38100" dist="38100" dir="2700000" algn="tl">
                  <a:srgbClr val="000000">
                    <a:alpha val="43137"/>
                  </a:srgbClr>
                </a:outerShdw>
              </a:effectLst>
            </a:rPr>
            <a:t>Source operand reference</a:t>
          </a:r>
          <a:endParaRPr lang="en-US" sz="2200" b="1" dirty="0">
            <a:effectLst>
              <a:outerShdw blurRad="38100" dist="38100" dir="2700000" algn="tl">
                <a:srgbClr val="000000">
                  <a:alpha val="43137"/>
                </a:srgbClr>
              </a:outerShdw>
            </a:effectLst>
          </a:endParaRPr>
        </a:p>
      </dgm:t>
    </dgm:pt>
    <dgm:pt modelId="{F79D9D37-8DDE-D246-835F-792DB68E57A5}" type="parTrans" cxnId="{EC2CFDD9-5A18-1E4B-87B6-165A41D77E16}">
      <dgm:prSet/>
      <dgm:spPr/>
      <dgm:t>
        <a:bodyPr/>
        <a:lstStyle/>
        <a:p>
          <a:endParaRPr lang="en-US"/>
        </a:p>
      </dgm:t>
    </dgm:pt>
    <dgm:pt modelId="{952290C2-8093-3644-88BE-166CCE775557}" type="sibTrans" cxnId="{EC2CFDD9-5A18-1E4B-87B6-165A41D77E16}">
      <dgm:prSet/>
      <dgm:spPr/>
      <dgm:t>
        <a:bodyPr/>
        <a:lstStyle/>
        <a:p>
          <a:endParaRPr lang="en-US"/>
        </a:p>
      </dgm:t>
    </dgm:pt>
    <dgm:pt modelId="{D6EAFD71-2559-DD46-B5AE-F24E40817B7B}">
      <dgm:prSet custT="1"/>
      <dgm:spPr>
        <a:ln>
          <a:solidFill>
            <a:schemeClr val="accent1"/>
          </a:solidFill>
        </a:ln>
      </dgm:spPr>
      <dgm:t>
        <a:bodyPr/>
        <a:lstStyle/>
        <a:p>
          <a:pPr rtl="0"/>
          <a:r>
            <a:rPr lang="en-US" sz="1800" dirty="0" smtClean="0">
              <a:effectLst>
                <a:outerShdw blurRad="38100" dist="38100" dir="2700000" algn="tl">
                  <a:srgbClr val="000000">
                    <a:alpha val="43137"/>
                  </a:srgbClr>
                </a:outerShdw>
              </a:effectLst>
            </a:rPr>
            <a:t>The operation may involve one or more source operands, that is, operands that are </a:t>
          </a:r>
          <a:r>
            <a:rPr lang="en-US" sz="1800" b="1" dirty="0" smtClean="0">
              <a:solidFill>
                <a:schemeClr val="accent6">
                  <a:lumMod val="60000"/>
                  <a:lumOff val="40000"/>
                </a:schemeClr>
              </a:solidFill>
              <a:effectLst>
                <a:outerShdw blurRad="38100" dist="38100" dir="2700000" algn="tl">
                  <a:srgbClr val="000000">
                    <a:alpha val="43137"/>
                  </a:srgbClr>
                </a:outerShdw>
              </a:effectLst>
            </a:rPr>
            <a:t>inputs</a:t>
          </a:r>
          <a:r>
            <a:rPr lang="en-US" sz="1800" dirty="0" smtClean="0">
              <a:effectLst>
                <a:outerShdw blurRad="38100" dist="38100" dir="2700000" algn="tl">
                  <a:srgbClr val="000000">
                    <a:alpha val="43137"/>
                  </a:srgbClr>
                </a:outerShdw>
              </a:effectLst>
            </a:rPr>
            <a:t> for the operation</a:t>
          </a:r>
          <a:endParaRPr lang="en-US" sz="1800" dirty="0">
            <a:effectLst>
              <a:outerShdw blurRad="38100" dist="38100" dir="2700000" algn="tl">
                <a:srgbClr val="000000">
                  <a:alpha val="43137"/>
                </a:srgbClr>
              </a:outerShdw>
            </a:effectLst>
          </a:endParaRPr>
        </a:p>
      </dgm:t>
    </dgm:pt>
    <dgm:pt modelId="{BCA01FB3-E773-8C40-A3DA-CE5092230B3F}" type="parTrans" cxnId="{215CB1BF-18C7-DF4C-A2D7-8CBE26165B95}">
      <dgm:prSet/>
      <dgm:spPr/>
      <dgm:t>
        <a:bodyPr/>
        <a:lstStyle/>
        <a:p>
          <a:endParaRPr lang="en-US"/>
        </a:p>
      </dgm:t>
    </dgm:pt>
    <dgm:pt modelId="{D7715C3A-5DD1-2A47-B4E7-1D41598556FA}" type="sibTrans" cxnId="{215CB1BF-18C7-DF4C-A2D7-8CBE26165B95}">
      <dgm:prSet/>
      <dgm:spPr/>
      <dgm:t>
        <a:bodyPr/>
        <a:lstStyle/>
        <a:p>
          <a:endParaRPr lang="en-US"/>
        </a:p>
      </dgm:t>
    </dgm:pt>
    <dgm:pt modelId="{DD443413-86E1-D84B-BA27-B7A0F8752637}">
      <dgm:prSet/>
      <dgm:spPr>
        <a:ln>
          <a:solidFill>
            <a:schemeClr val="accent1"/>
          </a:solidFill>
        </a:ln>
      </dgm:spPr>
      <dgm:t>
        <a:bodyPr/>
        <a:lstStyle/>
        <a:p>
          <a:pPr rtl="0"/>
          <a:r>
            <a:rPr lang="en-US" sz="2500" b="1" dirty="0" smtClean="0">
              <a:effectLst>
                <a:outerShdw blurRad="38100" dist="38100" dir="2700000" algn="tl">
                  <a:srgbClr val="000000">
                    <a:alpha val="43137"/>
                  </a:srgbClr>
                </a:outerShdw>
              </a:effectLst>
            </a:rPr>
            <a:t>Result operand </a:t>
          </a:r>
          <a:r>
            <a:rPr lang="en-US" sz="2500" dirty="0" smtClean="0">
              <a:effectLst>
                <a:outerShdw blurRad="38100" dist="38100" dir="2700000" algn="tl">
                  <a:srgbClr val="000000">
                    <a:alpha val="43137"/>
                  </a:srgbClr>
                </a:outerShdw>
              </a:effectLst>
            </a:rPr>
            <a:t>reference</a:t>
          </a:r>
          <a:endParaRPr lang="en-US" sz="2500" dirty="0">
            <a:effectLst>
              <a:outerShdw blurRad="38100" dist="38100" dir="2700000" algn="tl">
                <a:srgbClr val="000000">
                  <a:alpha val="43137"/>
                </a:srgbClr>
              </a:outerShdw>
            </a:effectLst>
          </a:endParaRPr>
        </a:p>
      </dgm:t>
    </dgm:pt>
    <dgm:pt modelId="{3048043A-9026-D643-959A-4106DF7EC59E}" type="parTrans" cxnId="{F5CE5B0D-27C6-4942-90E7-A0C9A8E635AD}">
      <dgm:prSet/>
      <dgm:spPr/>
      <dgm:t>
        <a:bodyPr/>
        <a:lstStyle/>
        <a:p>
          <a:endParaRPr lang="en-US"/>
        </a:p>
      </dgm:t>
    </dgm:pt>
    <dgm:pt modelId="{ED5727C5-E43B-0F49-B70D-8F542CDDC6EE}" type="sibTrans" cxnId="{F5CE5B0D-27C6-4942-90E7-A0C9A8E635AD}">
      <dgm:prSet/>
      <dgm:spPr/>
      <dgm:t>
        <a:bodyPr/>
        <a:lstStyle/>
        <a:p>
          <a:endParaRPr lang="en-US"/>
        </a:p>
      </dgm:t>
    </dgm:pt>
    <dgm:pt modelId="{94D29F10-0483-344A-B0D7-0C855F728A30}">
      <dgm:prSet custT="1"/>
      <dgm:spPr>
        <a:ln>
          <a:solidFill>
            <a:schemeClr val="accent1"/>
          </a:solidFill>
        </a:ln>
      </dgm:spPr>
      <dgm:t>
        <a:bodyPr/>
        <a:lstStyle/>
        <a:p>
          <a:pPr rtl="0"/>
          <a:r>
            <a:rPr lang="en-US" sz="1800" dirty="0" smtClean="0">
              <a:effectLst>
                <a:outerShdw blurRad="38100" dist="38100" dir="2700000" algn="tl">
                  <a:srgbClr val="000000">
                    <a:alpha val="43137"/>
                  </a:srgbClr>
                </a:outerShdw>
              </a:effectLst>
            </a:rPr>
            <a:t>The operation may produce a </a:t>
          </a:r>
          <a:r>
            <a:rPr lang="en-US" sz="1800" b="1" dirty="0" smtClean="0">
              <a:solidFill>
                <a:schemeClr val="accent6">
                  <a:lumMod val="40000"/>
                  <a:lumOff val="60000"/>
                </a:schemeClr>
              </a:solidFill>
              <a:effectLst>
                <a:outerShdw blurRad="38100" dist="38100" dir="2700000" algn="tl">
                  <a:srgbClr val="000000">
                    <a:alpha val="43137"/>
                  </a:srgbClr>
                </a:outerShdw>
              </a:effectLst>
            </a:rPr>
            <a:t>result</a:t>
          </a:r>
          <a:endParaRPr lang="en-US" sz="1800" b="1" dirty="0">
            <a:solidFill>
              <a:schemeClr val="accent6">
                <a:lumMod val="40000"/>
                <a:lumOff val="60000"/>
              </a:schemeClr>
            </a:solidFill>
            <a:effectLst>
              <a:outerShdw blurRad="38100" dist="38100" dir="2700000" algn="tl">
                <a:srgbClr val="000000">
                  <a:alpha val="43137"/>
                </a:srgbClr>
              </a:outerShdw>
            </a:effectLst>
          </a:endParaRPr>
        </a:p>
      </dgm:t>
    </dgm:pt>
    <dgm:pt modelId="{0D24227B-B2D1-A94A-BF9C-AC2C04A891AF}" type="parTrans" cxnId="{86D05794-9328-5449-822F-4A1A4555240E}">
      <dgm:prSet/>
      <dgm:spPr/>
      <dgm:t>
        <a:bodyPr/>
        <a:lstStyle/>
        <a:p>
          <a:endParaRPr lang="en-US"/>
        </a:p>
      </dgm:t>
    </dgm:pt>
    <dgm:pt modelId="{EA315A40-AF87-6F4D-B4B2-85D94F420DAF}" type="sibTrans" cxnId="{86D05794-9328-5449-822F-4A1A4555240E}">
      <dgm:prSet/>
      <dgm:spPr/>
      <dgm:t>
        <a:bodyPr/>
        <a:lstStyle/>
        <a:p>
          <a:endParaRPr lang="en-US"/>
        </a:p>
      </dgm:t>
    </dgm:pt>
    <dgm:pt modelId="{F38777FB-598A-3648-8B86-30E6E6B22579}">
      <dgm:prSet/>
      <dgm:spPr>
        <a:ln>
          <a:solidFill>
            <a:schemeClr val="accent1"/>
          </a:solidFill>
        </a:ln>
      </dgm:spPr>
      <dgm:t>
        <a:bodyPr/>
        <a:lstStyle/>
        <a:p>
          <a:pPr rtl="0"/>
          <a:r>
            <a:rPr lang="en-US" sz="1900" b="1" dirty="0" smtClean="0"/>
            <a:t>Next instruction reference</a:t>
          </a:r>
          <a:endParaRPr lang="en-US" sz="1900" b="1" dirty="0"/>
        </a:p>
      </dgm:t>
    </dgm:pt>
    <dgm:pt modelId="{B376F28E-9176-B047-92B0-A02F6DE1A7B2}" type="parTrans" cxnId="{717E15FF-AF47-184C-A096-0EC916DADF42}">
      <dgm:prSet/>
      <dgm:spPr/>
      <dgm:t>
        <a:bodyPr/>
        <a:lstStyle/>
        <a:p>
          <a:endParaRPr lang="en-US"/>
        </a:p>
      </dgm:t>
    </dgm:pt>
    <dgm:pt modelId="{AF7F1F25-5E9D-D34A-A47A-20357C8B33CE}" type="sibTrans" cxnId="{717E15FF-AF47-184C-A096-0EC916DADF42}">
      <dgm:prSet/>
      <dgm:spPr/>
      <dgm:t>
        <a:bodyPr/>
        <a:lstStyle/>
        <a:p>
          <a:endParaRPr lang="en-US"/>
        </a:p>
      </dgm:t>
    </dgm:pt>
    <dgm:pt modelId="{F568A796-D867-C944-AE1E-4DDE813BC9C5}">
      <dgm:prSet custT="1"/>
      <dgm:spPr>
        <a:ln>
          <a:solidFill>
            <a:schemeClr val="accent1"/>
          </a:solidFill>
        </a:ln>
      </dgm:spPr>
      <dgm:t>
        <a:bodyPr/>
        <a:lstStyle/>
        <a:p>
          <a:pPr rtl="0"/>
          <a:r>
            <a:rPr lang="en-US" sz="1800" dirty="0" smtClean="0"/>
            <a:t>This tells the processor </a:t>
          </a:r>
          <a:r>
            <a:rPr lang="en-US" sz="1800" b="1" dirty="0" smtClean="0">
              <a:solidFill>
                <a:schemeClr val="accent6">
                  <a:lumMod val="40000"/>
                  <a:lumOff val="60000"/>
                </a:schemeClr>
              </a:solidFill>
            </a:rPr>
            <a:t>where to fetch the next instruction </a:t>
          </a:r>
          <a:r>
            <a:rPr lang="en-US" sz="1800" dirty="0" smtClean="0"/>
            <a:t>after the execution of this instruction is complete</a:t>
          </a:r>
          <a:endParaRPr lang="en-US" sz="1800" dirty="0"/>
        </a:p>
      </dgm:t>
    </dgm:pt>
    <dgm:pt modelId="{4C70E0D9-3853-DD47-9895-E01A2B99350B}" type="parTrans" cxnId="{49FF2042-1B69-CF43-A4E3-0B9A8BE8FD97}">
      <dgm:prSet/>
      <dgm:spPr/>
      <dgm:t>
        <a:bodyPr/>
        <a:lstStyle/>
        <a:p>
          <a:endParaRPr lang="en-US"/>
        </a:p>
      </dgm:t>
    </dgm:pt>
    <dgm:pt modelId="{E5BBAD8B-7D55-7D42-AF13-FFF16A14EDCC}" type="sibTrans" cxnId="{49FF2042-1B69-CF43-A4E3-0B9A8BE8FD97}">
      <dgm:prSet/>
      <dgm:spPr/>
      <dgm:t>
        <a:bodyPr/>
        <a:lstStyle/>
        <a:p>
          <a:endParaRPr lang="en-US"/>
        </a:p>
      </dgm:t>
    </dgm:pt>
    <dgm:pt modelId="{FFEE5E74-89DD-BA44-B959-B3095E174164}" type="pres">
      <dgm:prSet presAssocID="{261E22A2-90B9-FB48-BF8F-6FEF9FCC7BE4}" presName="matrix" presStyleCnt="0">
        <dgm:presLayoutVars>
          <dgm:chMax val="1"/>
          <dgm:dir/>
          <dgm:resizeHandles val="exact"/>
        </dgm:presLayoutVars>
      </dgm:prSet>
      <dgm:spPr/>
      <dgm:t>
        <a:bodyPr/>
        <a:lstStyle/>
        <a:p>
          <a:endParaRPr lang="en-US"/>
        </a:p>
      </dgm:t>
    </dgm:pt>
    <dgm:pt modelId="{7FEB4566-29C6-E24B-A374-2B3D2712EA8A}" type="pres">
      <dgm:prSet presAssocID="{261E22A2-90B9-FB48-BF8F-6FEF9FCC7BE4}" presName="diamond" presStyleLbl="bgShp" presStyleIdx="0" presStyleCnt="1"/>
      <dgm:spPr>
        <a:solidFill>
          <a:schemeClr val="accent4"/>
        </a:solidFill>
        <a:ln>
          <a:solidFill>
            <a:schemeClr val="accent4"/>
          </a:solidFill>
        </a:ln>
      </dgm:spPr>
    </dgm:pt>
    <dgm:pt modelId="{DCEE7AE8-9E5C-ED45-92E4-EE8750C104A9}" type="pres">
      <dgm:prSet presAssocID="{261E22A2-90B9-FB48-BF8F-6FEF9FCC7BE4}" presName="quad1" presStyleLbl="node1" presStyleIdx="0" presStyleCnt="4" custScaleX="120604" custScaleY="115825" custLinFactNeighborX="-6737">
        <dgm:presLayoutVars>
          <dgm:chMax val="0"/>
          <dgm:chPref val="0"/>
          <dgm:bulletEnabled val="1"/>
        </dgm:presLayoutVars>
      </dgm:prSet>
      <dgm:spPr/>
      <dgm:t>
        <a:bodyPr/>
        <a:lstStyle/>
        <a:p>
          <a:endParaRPr lang="en-US"/>
        </a:p>
      </dgm:t>
    </dgm:pt>
    <dgm:pt modelId="{06F2B317-5110-B94C-84A1-22E01F7471D3}" type="pres">
      <dgm:prSet presAssocID="{261E22A2-90B9-FB48-BF8F-6FEF9FCC7BE4}" presName="quad2" presStyleLbl="node1" presStyleIdx="1" presStyleCnt="4" custScaleX="132132" custScaleY="118236" custLinFactNeighborX="15102">
        <dgm:presLayoutVars>
          <dgm:chMax val="0"/>
          <dgm:chPref val="0"/>
          <dgm:bulletEnabled val="1"/>
        </dgm:presLayoutVars>
      </dgm:prSet>
      <dgm:spPr/>
      <dgm:t>
        <a:bodyPr/>
        <a:lstStyle/>
        <a:p>
          <a:endParaRPr lang="en-US"/>
        </a:p>
      </dgm:t>
    </dgm:pt>
    <dgm:pt modelId="{5CED3117-5997-9241-ACAE-C2B634ACBCD2}" type="pres">
      <dgm:prSet presAssocID="{261E22A2-90B9-FB48-BF8F-6FEF9FCC7BE4}" presName="quad3" presStyleLbl="node1" presStyleIdx="2" presStyleCnt="4" custScaleX="120604" custScaleY="111608" custLinFactNeighborX="-6737" custLinFactNeighborY="10393">
        <dgm:presLayoutVars>
          <dgm:chMax val="0"/>
          <dgm:chPref val="0"/>
          <dgm:bulletEnabled val="1"/>
        </dgm:presLayoutVars>
      </dgm:prSet>
      <dgm:spPr/>
      <dgm:t>
        <a:bodyPr/>
        <a:lstStyle/>
        <a:p>
          <a:endParaRPr lang="en-US"/>
        </a:p>
      </dgm:t>
    </dgm:pt>
    <dgm:pt modelId="{582D9E84-4A97-E646-B080-93B15AA28637}" type="pres">
      <dgm:prSet presAssocID="{261E22A2-90B9-FB48-BF8F-6FEF9FCC7BE4}" presName="quad4" presStyleLbl="node1" presStyleIdx="3" presStyleCnt="4" custScaleX="132131" custScaleY="106327" custLinFactNeighborX="15815" custLinFactNeighborY="10915">
        <dgm:presLayoutVars>
          <dgm:chMax val="0"/>
          <dgm:chPref val="0"/>
          <dgm:bulletEnabled val="1"/>
        </dgm:presLayoutVars>
      </dgm:prSet>
      <dgm:spPr/>
      <dgm:t>
        <a:bodyPr/>
        <a:lstStyle/>
        <a:p>
          <a:endParaRPr lang="en-US"/>
        </a:p>
      </dgm:t>
    </dgm:pt>
  </dgm:ptLst>
  <dgm:cxnLst>
    <dgm:cxn modelId="{BAA332A5-B8A1-454A-9B44-A9A32A840C99}" type="presOf" srcId="{94D29F10-0483-344A-B0D7-0C855F728A30}" destId="{5CED3117-5997-9241-ACAE-C2B634ACBCD2}" srcOrd="0" destOrd="1" presId="urn:microsoft.com/office/officeart/2005/8/layout/matrix3"/>
    <dgm:cxn modelId="{00CBD6E0-583B-0C44-A165-51D23B4A0DEB}" type="presOf" srcId="{C4BB8BEE-EB7D-0846-A9C7-C44EEB59F3D3}" destId="{06F2B317-5110-B94C-84A1-22E01F7471D3}" srcOrd="0" destOrd="0" presId="urn:microsoft.com/office/officeart/2005/8/layout/matrix3"/>
    <dgm:cxn modelId="{88F17291-5B41-8149-AE5B-DFFC12442E2A}" type="presOf" srcId="{261E22A2-90B9-FB48-BF8F-6FEF9FCC7BE4}" destId="{FFEE5E74-89DD-BA44-B959-B3095E174164}" srcOrd="0" destOrd="0" presId="urn:microsoft.com/office/officeart/2005/8/layout/matrix3"/>
    <dgm:cxn modelId="{49FF2042-1B69-CF43-A4E3-0B9A8BE8FD97}" srcId="{F38777FB-598A-3648-8B86-30E6E6B22579}" destId="{F568A796-D867-C944-AE1E-4DDE813BC9C5}" srcOrd="0" destOrd="0" parTransId="{4C70E0D9-3853-DD47-9895-E01A2B99350B}" sibTransId="{E5BBAD8B-7D55-7D42-AF13-FFF16A14EDCC}"/>
    <dgm:cxn modelId="{50DC1AD1-53EF-DD40-A03C-D302169C49C1}" type="presOf" srcId="{50A7ACD3-A3B8-FA4A-8AD8-4D6DD621AE48}" destId="{DCEE7AE8-9E5C-ED45-92E4-EE8750C104A9}" srcOrd="0" destOrd="0" presId="urn:microsoft.com/office/officeart/2005/8/layout/matrix3"/>
    <dgm:cxn modelId="{E4ABB12B-883F-3046-B74E-0D4D13F57422}" type="presOf" srcId="{D6EAFD71-2559-DD46-B5AE-F24E40817B7B}" destId="{06F2B317-5110-B94C-84A1-22E01F7471D3}" srcOrd="0" destOrd="1" presId="urn:microsoft.com/office/officeart/2005/8/layout/matrix3"/>
    <dgm:cxn modelId="{5739B111-B5BD-4042-80AC-2A320F37074B}" type="presOf" srcId="{F38777FB-598A-3648-8B86-30E6E6B22579}" destId="{582D9E84-4A97-E646-B080-93B15AA28637}" srcOrd="0" destOrd="0" presId="urn:microsoft.com/office/officeart/2005/8/layout/matrix3"/>
    <dgm:cxn modelId="{831B443B-B57D-E540-96B0-378CC542DC74}" type="presOf" srcId="{DD443413-86E1-D84B-BA27-B7A0F8752637}" destId="{5CED3117-5997-9241-ACAE-C2B634ACBCD2}" srcOrd="0" destOrd="0" presId="urn:microsoft.com/office/officeart/2005/8/layout/matrix3"/>
    <dgm:cxn modelId="{912F31BB-8D06-1C41-9B2C-815258A15562}" type="presOf" srcId="{F568A796-D867-C944-AE1E-4DDE813BC9C5}" destId="{582D9E84-4A97-E646-B080-93B15AA28637}" srcOrd="0" destOrd="1" presId="urn:microsoft.com/office/officeart/2005/8/layout/matrix3"/>
    <dgm:cxn modelId="{EC2CFDD9-5A18-1E4B-87B6-165A41D77E16}" srcId="{261E22A2-90B9-FB48-BF8F-6FEF9FCC7BE4}" destId="{C4BB8BEE-EB7D-0846-A9C7-C44EEB59F3D3}" srcOrd="1" destOrd="0" parTransId="{F79D9D37-8DDE-D246-835F-792DB68E57A5}" sibTransId="{952290C2-8093-3644-88BE-166CCE775557}"/>
    <dgm:cxn modelId="{83574F17-7C75-3E4F-9E63-74C152A594F4}" srcId="{261E22A2-90B9-FB48-BF8F-6FEF9FCC7BE4}" destId="{50A7ACD3-A3B8-FA4A-8AD8-4D6DD621AE48}" srcOrd="0" destOrd="0" parTransId="{D8089753-1510-F64F-822D-E0A7AE346389}" sibTransId="{F618C51A-E785-534F-930E-5FBE02C2738B}"/>
    <dgm:cxn modelId="{215CB1BF-18C7-DF4C-A2D7-8CBE26165B95}" srcId="{C4BB8BEE-EB7D-0846-A9C7-C44EEB59F3D3}" destId="{D6EAFD71-2559-DD46-B5AE-F24E40817B7B}" srcOrd="0" destOrd="0" parTransId="{BCA01FB3-E773-8C40-A3DA-CE5092230B3F}" sibTransId="{D7715C3A-5DD1-2A47-B4E7-1D41598556FA}"/>
    <dgm:cxn modelId="{F5CE5B0D-27C6-4942-90E7-A0C9A8E635AD}" srcId="{261E22A2-90B9-FB48-BF8F-6FEF9FCC7BE4}" destId="{DD443413-86E1-D84B-BA27-B7A0F8752637}" srcOrd="2" destOrd="0" parTransId="{3048043A-9026-D643-959A-4106DF7EC59E}" sibTransId="{ED5727C5-E43B-0F49-B70D-8F542CDDC6EE}"/>
    <dgm:cxn modelId="{717E15FF-AF47-184C-A096-0EC916DADF42}" srcId="{261E22A2-90B9-FB48-BF8F-6FEF9FCC7BE4}" destId="{F38777FB-598A-3648-8B86-30E6E6B22579}" srcOrd="3" destOrd="0" parTransId="{B376F28E-9176-B047-92B0-A02F6DE1A7B2}" sibTransId="{AF7F1F25-5E9D-D34A-A47A-20357C8B33CE}"/>
    <dgm:cxn modelId="{86D05794-9328-5449-822F-4A1A4555240E}" srcId="{DD443413-86E1-D84B-BA27-B7A0F8752637}" destId="{94D29F10-0483-344A-B0D7-0C855F728A30}" srcOrd="0" destOrd="0" parTransId="{0D24227B-B2D1-A94A-BF9C-AC2C04A891AF}" sibTransId="{EA315A40-AF87-6F4D-B4B2-85D94F420DAF}"/>
    <dgm:cxn modelId="{897911BA-7F08-A44A-9341-FA4D1B8B94F9}" type="presParOf" srcId="{FFEE5E74-89DD-BA44-B959-B3095E174164}" destId="{7FEB4566-29C6-E24B-A374-2B3D2712EA8A}" srcOrd="0" destOrd="0" presId="urn:microsoft.com/office/officeart/2005/8/layout/matrix3"/>
    <dgm:cxn modelId="{396A2A57-B60D-A84A-9086-C2F8E6AE141E}" type="presParOf" srcId="{FFEE5E74-89DD-BA44-B959-B3095E174164}" destId="{DCEE7AE8-9E5C-ED45-92E4-EE8750C104A9}" srcOrd="1" destOrd="0" presId="urn:microsoft.com/office/officeart/2005/8/layout/matrix3"/>
    <dgm:cxn modelId="{E9154D73-28CD-224A-B21E-87DAFECBA323}" type="presParOf" srcId="{FFEE5E74-89DD-BA44-B959-B3095E174164}" destId="{06F2B317-5110-B94C-84A1-22E01F7471D3}" srcOrd="2" destOrd="0" presId="urn:microsoft.com/office/officeart/2005/8/layout/matrix3"/>
    <dgm:cxn modelId="{96EB9DF9-F9D9-254C-9470-7E5AD4F11876}" type="presParOf" srcId="{FFEE5E74-89DD-BA44-B959-B3095E174164}" destId="{5CED3117-5997-9241-ACAE-C2B634ACBCD2}" srcOrd="3" destOrd="0" presId="urn:microsoft.com/office/officeart/2005/8/layout/matrix3"/>
    <dgm:cxn modelId="{B4F5F121-11B5-FF49-839F-36869431BFCD}" type="presParOf" srcId="{FFEE5E74-89DD-BA44-B959-B3095E174164}" destId="{582D9E84-4A97-E646-B080-93B15AA28637}"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4B1576-EC76-7148-8E67-C617A4C5612A}" type="doc">
      <dgm:prSet loTypeId="urn:microsoft.com/office/officeart/2005/8/layout/cycle4" loCatId="relationship" qsTypeId="urn:microsoft.com/office/officeart/2005/8/quickstyle/simple4" qsCatId="simple" csTypeId="urn:microsoft.com/office/officeart/2005/8/colors/accent1_2" csCatId="accent1" phldr="1"/>
      <dgm:spPr/>
      <dgm:t>
        <a:bodyPr/>
        <a:lstStyle/>
        <a:p>
          <a:endParaRPr lang="en-US"/>
        </a:p>
      </dgm:t>
    </dgm:pt>
    <dgm:pt modelId="{5B7CBE8B-031E-6E4A-A6D8-BAE279011D9A}">
      <dgm:prSet custT="1"/>
      <dgm:spPr/>
      <dgm:t>
        <a:bodyPr/>
        <a:lstStyle/>
        <a:p>
          <a:pPr rtl="0"/>
          <a:r>
            <a:rPr lang="en-US" sz="2000" dirty="0" smtClean="0">
              <a:effectLst>
                <a:outerShdw blurRad="38100" dist="38100" dir="2700000" algn="tl">
                  <a:srgbClr val="000000">
                    <a:alpha val="43137"/>
                  </a:srgbClr>
                </a:outerShdw>
              </a:effectLst>
            </a:rPr>
            <a:t>Data processing</a:t>
          </a:r>
          <a:endParaRPr lang="en-US" sz="2000" dirty="0">
            <a:effectLst>
              <a:outerShdw blurRad="38100" dist="38100" dir="2700000" algn="tl">
                <a:srgbClr val="000000">
                  <a:alpha val="43137"/>
                </a:srgbClr>
              </a:outerShdw>
            </a:effectLst>
          </a:endParaRPr>
        </a:p>
      </dgm:t>
    </dgm:pt>
    <dgm:pt modelId="{F90608E3-C56D-D44F-9FED-A4B7D42D7016}" type="parTrans" cxnId="{8E8449E0-E943-3244-9DA5-586BEFAD2DDF}">
      <dgm:prSet/>
      <dgm:spPr/>
      <dgm:t>
        <a:bodyPr/>
        <a:lstStyle/>
        <a:p>
          <a:endParaRPr lang="en-US" sz="1600"/>
        </a:p>
      </dgm:t>
    </dgm:pt>
    <dgm:pt modelId="{0791B277-F27E-6A46-91BA-9CFF4A7A8948}" type="sibTrans" cxnId="{8E8449E0-E943-3244-9DA5-586BEFAD2DDF}">
      <dgm:prSet/>
      <dgm:spPr/>
      <dgm:t>
        <a:bodyPr/>
        <a:lstStyle/>
        <a:p>
          <a:endParaRPr lang="en-US" sz="1600"/>
        </a:p>
      </dgm:t>
    </dgm:pt>
    <dgm:pt modelId="{36AE9740-0372-0E42-8B0F-CFF54F99B649}">
      <dgm:prSet custT="1"/>
      <dgm:spPr/>
      <dgm:t>
        <a:bodyPr/>
        <a:lstStyle/>
        <a:p>
          <a:pPr rtl="0"/>
          <a:r>
            <a:rPr lang="en-US" sz="1400" b="1" dirty="0" smtClean="0">
              <a:solidFill>
                <a:srgbClr val="FF0000"/>
              </a:solidFill>
            </a:rPr>
            <a:t>Arithmetic </a:t>
          </a:r>
          <a:r>
            <a:rPr lang="en-US" sz="1400" b="1" smtClean="0">
              <a:solidFill>
                <a:srgbClr val="FF0000"/>
              </a:solidFill>
            </a:rPr>
            <a:t>instructions</a:t>
          </a:r>
          <a:r>
            <a:rPr lang="en-US" sz="1400" smtClean="0"/>
            <a:t> for </a:t>
          </a:r>
          <a:r>
            <a:rPr lang="en-US" sz="1400" dirty="0" smtClean="0"/>
            <a:t>processing numeric data</a:t>
          </a:r>
          <a:endParaRPr lang="en-US" sz="1400" dirty="0"/>
        </a:p>
      </dgm:t>
    </dgm:pt>
    <dgm:pt modelId="{67AEF1E2-B31E-1942-9127-7FE00EFE224D}" type="parTrans" cxnId="{FDFC9851-1380-E54D-95FF-BDDB86320532}">
      <dgm:prSet/>
      <dgm:spPr/>
      <dgm:t>
        <a:bodyPr/>
        <a:lstStyle/>
        <a:p>
          <a:endParaRPr lang="en-US" sz="1600"/>
        </a:p>
      </dgm:t>
    </dgm:pt>
    <dgm:pt modelId="{37208CC7-45B4-734F-8124-5A4F7684C9AE}" type="sibTrans" cxnId="{FDFC9851-1380-E54D-95FF-BDDB86320532}">
      <dgm:prSet/>
      <dgm:spPr/>
      <dgm:t>
        <a:bodyPr/>
        <a:lstStyle/>
        <a:p>
          <a:endParaRPr lang="en-US" sz="1600"/>
        </a:p>
      </dgm:t>
    </dgm:pt>
    <dgm:pt modelId="{A4477C0B-F329-1B48-B177-C96746E5C22A}">
      <dgm:prSet custT="1"/>
      <dgm:spPr/>
      <dgm:t>
        <a:bodyPr/>
        <a:lstStyle/>
        <a:p>
          <a:pPr rtl="0"/>
          <a:r>
            <a:rPr lang="en-US" sz="1400" b="1" smtClean="0">
              <a:solidFill>
                <a:srgbClr val="FF0000"/>
              </a:solidFill>
            </a:rPr>
            <a:t>Logic instructions </a:t>
          </a:r>
          <a:r>
            <a:rPr lang="en-US" sz="1400" dirty="0" smtClean="0"/>
            <a:t>operate on the bits of </a:t>
          </a:r>
          <a:r>
            <a:rPr lang="en-US" sz="1400" smtClean="0"/>
            <a:t>a word </a:t>
          </a:r>
          <a:r>
            <a:rPr lang="en-US" sz="1400" smtClean="0">
              <a:sym typeface="Wingdings" pitchFamily="2" charset="2"/>
            </a:rPr>
            <a:t></a:t>
          </a:r>
          <a:r>
            <a:rPr lang="en-US" sz="1400" smtClean="0"/>
            <a:t>capabilities </a:t>
          </a:r>
          <a:r>
            <a:rPr lang="en-US" sz="1400" dirty="0" smtClean="0"/>
            <a:t>for processing any </a:t>
          </a:r>
          <a:r>
            <a:rPr lang="en-US" sz="1400" smtClean="0"/>
            <a:t>other data type</a:t>
          </a:r>
          <a:endParaRPr lang="en-US" sz="1400" dirty="0"/>
        </a:p>
      </dgm:t>
    </dgm:pt>
    <dgm:pt modelId="{1E209E03-8253-984B-AE52-BE8538ED8178}" type="parTrans" cxnId="{983CD786-D9CB-CF42-A8F6-6D1741A17621}">
      <dgm:prSet/>
      <dgm:spPr/>
      <dgm:t>
        <a:bodyPr/>
        <a:lstStyle/>
        <a:p>
          <a:endParaRPr lang="en-US" sz="1600"/>
        </a:p>
      </dgm:t>
    </dgm:pt>
    <dgm:pt modelId="{968EFCF3-BEE2-2649-997F-68665AF3B38A}" type="sibTrans" cxnId="{983CD786-D9CB-CF42-A8F6-6D1741A17621}">
      <dgm:prSet/>
      <dgm:spPr/>
      <dgm:t>
        <a:bodyPr/>
        <a:lstStyle/>
        <a:p>
          <a:endParaRPr lang="en-US" sz="1600"/>
        </a:p>
      </dgm:t>
    </dgm:pt>
    <dgm:pt modelId="{AE9EDF8B-031D-7740-9496-75682D788ADA}">
      <dgm:prSet custT="1"/>
      <dgm:spPr>
        <a:solidFill>
          <a:schemeClr val="accent4"/>
        </a:solidFill>
      </dgm:spPr>
      <dgm:t>
        <a:bodyPr/>
        <a:lstStyle/>
        <a:p>
          <a:pPr rtl="0"/>
          <a:r>
            <a:rPr lang="en-US" sz="2000" dirty="0" smtClean="0">
              <a:effectLst>
                <a:outerShdw blurRad="38100" dist="38100" dir="2700000" algn="tl">
                  <a:srgbClr val="000000">
                    <a:alpha val="43137"/>
                  </a:srgbClr>
                </a:outerShdw>
              </a:effectLst>
            </a:rPr>
            <a:t>Data storage</a:t>
          </a:r>
          <a:endParaRPr lang="en-US" sz="2000" dirty="0">
            <a:effectLst>
              <a:outerShdw blurRad="38100" dist="38100" dir="2700000" algn="tl">
                <a:srgbClr val="000000">
                  <a:alpha val="43137"/>
                </a:srgbClr>
              </a:outerShdw>
            </a:effectLst>
          </a:endParaRPr>
        </a:p>
      </dgm:t>
    </dgm:pt>
    <dgm:pt modelId="{2F092B45-6ADB-4446-A7FF-4B6F136AF5C3}" type="parTrans" cxnId="{1F02613C-5B87-A94E-9140-04DA3448D363}">
      <dgm:prSet/>
      <dgm:spPr/>
      <dgm:t>
        <a:bodyPr/>
        <a:lstStyle/>
        <a:p>
          <a:endParaRPr lang="en-US" sz="1600"/>
        </a:p>
      </dgm:t>
    </dgm:pt>
    <dgm:pt modelId="{BD930FAB-82D7-F44D-9733-F2543B4B9FF0}" type="sibTrans" cxnId="{1F02613C-5B87-A94E-9140-04DA3448D363}">
      <dgm:prSet/>
      <dgm:spPr/>
      <dgm:t>
        <a:bodyPr/>
        <a:lstStyle/>
        <a:p>
          <a:endParaRPr lang="en-US" sz="1600"/>
        </a:p>
      </dgm:t>
    </dgm:pt>
    <dgm:pt modelId="{2BBD1421-AEA3-E34C-8292-A335324D512C}">
      <dgm:prSet custT="1"/>
      <dgm:spPr/>
      <dgm:t>
        <a:bodyPr/>
        <a:lstStyle/>
        <a:p>
          <a:pPr rtl="0"/>
          <a:r>
            <a:rPr lang="en-US" sz="1400" b="1" dirty="0" smtClean="0">
              <a:solidFill>
                <a:srgbClr val="FF0000"/>
              </a:solidFill>
            </a:rPr>
            <a:t>Movement of data</a:t>
          </a:r>
          <a:r>
            <a:rPr lang="en-US" sz="1400" dirty="0" smtClean="0"/>
            <a:t> into or out of register and or memory locations</a:t>
          </a:r>
          <a:endParaRPr lang="en-US" sz="1400" dirty="0"/>
        </a:p>
      </dgm:t>
    </dgm:pt>
    <dgm:pt modelId="{3DEFB431-A54A-7145-990E-EC4A48C1A3C0}" type="parTrans" cxnId="{0412D97A-D2FE-F54B-95EE-A356B47B7DB9}">
      <dgm:prSet/>
      <dgm:spPr/>
      <dgm:t>
        <a:bodyPr/>
        <a:lstStyle/>
        <a:p>
          <a:endParaRPr lang="en-US" sz="1600"/>
        </a:p>
      </dgm:t>
    </dgm:pt>
    <dgm:pt modelId="{4F162E8C-7511-1548-B473-479D3797BC7F}" type="sibTrans" cxnId="{0412D97A-D2FE-F54B-95EE-A356B47B7DB9}">
      <dgm:prSet/>
      <dgm:spPr/>
      <dgm:t>
        <a:bodyPr/>
        <a:lstStyle/>
        <a:p>
          <a:endParaRPr lang="en-US" sz="1600"/>
        </a:p>
      </dgm:t>
    </dgm:pt>
    <dgm:pt modelId="{B251DF42-B0EB-7A49-8C44-BDB17AF4475C}">
      <dgm:prSet custT="1"/>
      <dgm:spPr/>
      <dgm:t>
        <a:bodyPr/>
        <a:lstStyle/>
        <a:p>
          <a:pPr rtl="0"/>
          <a:r>
            <a:rPr lang="en-US" sz="2000" dirty="0" smtClean="0">
              <a:effectLst>
                <a:outerShdw blurRad="38100" dist="38100" dir="2700000" algn="tl">
                  <a:srgbClr val="000000">
                    <a:alpha val="43137"/>
                  </a:srgbClr>
                </a:outerShdw>
              </a:effectLst>
            </a:rPr>
            <a:t>Data movement</a:t>
          </a:r>
          <a:endParaRPr lang="en-US" sz="2000" dirty="0">
            <a:effectLst>
              <a:outerShdw blurRad="38100" dist="38100" dir="2700000" algn="tl">
                <a:srgbClr val="000000">
                  <a:alpha val="43137"/>
                </a:srgbClr>
              </a:outerShdw>
            </a:effectLst>
          </a:endParaRPr>
        </a:p>
      </dgm:t>
    </dgm:pt>
    <dgm:pt modelId="{AC9F7E3A-4A9C-2B40-82F0-57E10223D6D5}" type="parTrans" cxnId="{810352ED-E3DD-0548-89D5-A5CAF37D99A9}">
      <dgm:prSet/>
      <dgm:spPr/>
      <dgm:t>
        <a:bodyPr/>
        <a:lstStyle/>
        <a:p>
          <a:endParaRPr lang="en-US" sz="1600"/>
        </a:p>
      </dgm:t>
    </dgm:pt>
    <dgm:pt modelId="{51004CD5-1BB8-0447-8B24-F5D34F2E0B87}" type="sibTrans" cxnId="{810352ED-E3DD-0548-89D5-A5CAF37D99A9}">
      <dgm:prSet/>
      <dgm:spPr/>
      <dgm:t>
        <a:bodyPr/>
        <a:lstStyle/>
        <a:p>
          <a:endParaRPr lang="en-US" sz="1600"/>
        </a:p>
      </dgm:t>
    </dgm:pt>
    <dgm:pt modelId="{1AE39B25-E452-4946-B133-B3258ED3C595}">
      <dgm:prSet custT="1"/>
      <dgm:spPr/>
      <dgm:t>
        <a:bodyPr/>
        <a:lstStyle/>
        <a:p>
          <a:pPr rtl="0"/>
          <a:r>
            <a:rPr lang="en-US" sz="1400" b="1" dirty="0" smtClean="0">
              <a:solidFill>
                <a:srgbClr val="FF0000"/>
              </a:solidFill>
            </a:rPr>
            <a:t>I/O instructions</a:t>
          </a:r>
          <a:r>
            <a:rPr lang="en-US" sz="1400" dirty="0" smtClean="0"/>
            <a:t> are needed to transfer programs and data into memory and the results of computations back out to the user</a:t>
          </a:r>
          <a:endParaRPr lang="en-US" sz="1400" dirty="0"/>
        </a:p>
      </dgm:t>
    </dgm:pt>
    <dgm:pt modelId="{5FBA671F-6111-9B41-B63F-0BEE04E2C2A9}" type="parTrans" cxnId="{950E87F8-4D7F-FE49-B46D-F6B2B2FF623E}">
      <dgm:prSet/>
      <dgm:spPr/>
      <dgm:t>
        <a:bodyPr/>
        <a:lstStyle/>
        <a:p>
          <a:endParaRPr lang="en-US" sz="1600"/>
        </a:p>
      </dgm:t>
    </dgm:pt>
    <dgm:pt modelId="{CE0AA7E2-62FA-D544-8DD2-AAFAFBAB93F4}" type="sibTrans" cxnId="{950E87F8-4D7F-FE49-B46D-F6B2B2FF623E}">
      <dgm:prSet/>
      <dgm:spPr/>
      <dgm:t>
        <a:bodyPr/>
        <a:lstStyle/>
        <a:p>
          <a:endParaRPr lang="en-US" sz="1600"/>
        </a:p>
      </dgm:t>
    </dgm:pt>
    <dgm:pt modelId="{3FBA8F48-CCC3-124D-B715-4C360C50EE41}">
      <dgm:prSet custT="1"/>
      <dgm:spPr>
        <a:solidFill>
          <a:schemeClr val="accent4"/>
        </a:solidFill>
      </dgm:spPr>
      <dgm:t>
        <a:bodyPr/>
        <a:lstStyle/>
        <a:p>
          <a:pPr rtl="0"/>
          <a:r>
            <a:rPr lang="en-US" sz="2000" dirty="0" smtClean="0">
              <a:effectLst>
                <a:outerShdw blurRad="38100" dist="38100" dir="2700000" algn="tl">
                  <a:srgbClr val="000000">
                    <a:alpha val="43137"/>
                  </a:srgbClr>
                </a:outerShdw>
              </a:effectLst>
            </a:rPr>
            <a:t>Control</a:t>
          </a:r>
          <a:endParaRPr lang="en-US" sz="2000" dirty="0">
            <a:effectLst>
              <a:outerShdw blurRad="38100" dist="38100" dir="2700000" algn="tl">
                <a:srgbClr val="000000">
                  <a:alpha val="43137"/>
                </a:srgbClr>
              </a:outerShdw>
            </a:effectLst>
          </a:endParaRPr>
        </a:p>
      </dgm:t>
    </dgm:pt>
    <dgm:pt modelId="{17A66A4C-1942-114A-867B-D666B7BF6115}" type="parTrans" cxnId="{8830C5D0-8859-0349-9EFE-18FBB4F69A58}">
      <dgm:prSet/>
      <dgm:spPr/>
      <dgm:t>
        <a:bodyPr/>
        <a:lstStyle/>
        <a:p>
          <a:endParaRPr lang="en-US" sz="1600"/>
        </a:p>
      </dgm:t>
    </dgm:pt>
    <dgm:pt modelId="{1235357D-B41D-1F45-87E1-0CBD5730F045}" type="sibTrans" cxnId="{8830C5D0-8859-0349-9EFE-18FBB4F69A58}">
      <dgm:prSet/>
      <dgm:spPr/>
      <dgm:t>
        <a:bodyPr/>
        <a:lstStyle/>
        <a:p>
          <a:endParaRPr lang="en-US" sz="1600"/>
        </a:p>
      </dgm:t>
    </dgm:pt>
    <dgm:pt modelId="{1C606FAD-E531-2A40-B173-5106AD6C3FA2}">
      <dgm:prSet custT="1"/>
      <dgm:spPr/>
      <dgm:t>
        <a:bodyPr/>
        <a:lstStyle/>
        <a:p>
          <a:pPr rtl="0"/>
          <a:r>
            <a:rPr lang="en-US" sz="1400" b="1" smtClean="0">
              <a:solidFill>
                <a:srgbClr val="FF0000"/>
              </a:solidFill>
            </a:rPr>
            <a:t>Test the </a:t>
          </a:r>
          <a:r>
            <a:rPr lang="en-US" sz="1400" b="1" dirty="0" smtClean="0">
              <a:solidFill>
                <a:srgbClr val="FF0000"/>
              </a:solidFill>
            </a:rPr>
            <a:t>value</a:t>
          </a:r>
          <a:r>
            <a:rPr lang="en-US" sz="1400" dirty="0" smtClean="0"/>
            <a:t> of a data word or the status of a computation</a:t>
          </a:r>
          <a:endParaRPr lang="en-US" sz="1400" dirty="0"/>
        </a:p>
      </dgm:t>
    </dgm:pt>
    <dgm:pt modelId="{28539DA5-DF62-0744-9F61-A0491270913A}" type="parTrans" cxnId="{F63C1305-CB71-AF49-9903-0F9F3527E3DD}">
      <dgm:prSet/>
      <dgm:spPr/>
      <dgm:t>
        <a:bodyPr/>
        <a:lstStyle/>
        <a:p>
          <a:endParaRPr lang="en-US" sz="1600"/>
        </a:p>
      </dgm:t>
    </dgm:pt>
    <dgm:pt modelId="{9612D6A2-38ED-D34A-BCE3-BB232E162F00}" type="sibTrans" cxnId="{F63C1305-CB71-AF49-9903-0F9F3527E3DD}">
      <dgm:prSet/>
      <dgm:spPr/>
      <dgm:t>
        <a:bodyPr/>
        <a:lstStyle/>
        <a:p>
          <a:endParaRPr lang="en-US" sz="1600"/>
        </a:p>
      </dgm:t>
    </dgm:pt>
    <dgm:pt modelId="{B22073FC-6737-1444-940C-46119CB67413}">
      <dgm:prSet custT="1"/>
      <dgm:spPr/>
      <dgm:t>
        <a:bodyPr/>
        <a:lstStyle/>
        <a:p>
          <a:pPr rtl="0"/>
          <a:r>
            <a:rPr lang="en-US" sz="1400" b="1" smtClean="0">
              <a:solidFill>
                <a:srgbClr val="FF0000"/>
              </a:solidFill>
            </a:rPr>
            <a:t>Branching</a:t>
          </a:r>
          <a:r>
            <a:rPr lang="en-US" sz="1400" smtClean="0"/>
            <a:t> to </a:t>
          </a:r>
          <a:r>
            <a:rPr lang="en-US" sz="1400" dirty="0" smtClean="0"/>
            <a:t>a different set of instructions depending on the decision made</a:t>
          </a:r>
          <a:endParaRPr lang="en-US" sz="1400" dirty="0"/>
        </a:p>
      </dgm:t>
    </dgm:pt>
    <dgm:pt modelId="{02239424-C1F1-874B-A029-B22C5FE1A22A}" type="parTrans" cxnId="{996D9636-DAA1-3D4C-8B5A-7F66DB32EF29}">
      <dgm:prSet/>
      <dgm:spPr/>
      <dgm:t>
        <a:bodyPr/>
        <a:lstStyle/>
        <a:p>
          <a:endParaRPr lang="en-US" sz="1600"/>
        </a:p>
      </dgm:t>
    </dgm:pt>
    <dgm:pt modelId="{80C3BCDE-B719-3E46-95BE-6B3B1DC5E0D1}" type="sibTrans" cxnId="{996D9636-DAA1-3D4C-8B5A-7F66DB32EF29}">
      <dgm:prSet/>
      <dgm:spPr/>
      <dgm:t>
        <a:bodyPr/>
        <a:lstStyle/>
        <a:p>
          <a:endParaRPr lang="en-US" sz="1600"/>
        </a:p>
      </dgm:t>
    </dgm:pt>
    <dgm:pt modelId="{54B66CE4-B957-6B43-BDD6-872EB4784E64}" type="pres">
      <dgm:prSet presAssocID="{864B1576-EC76-7148-8E67-C617A4C5612A}" presName="cycleMatrixDiagram" presStyleCnt="0">
        <dgm:presLayoutVars>
          <dgm:chMax val="1"/>
          <dgm:dir/>
          <dgm:animLvl val="lvl"/>
          <dgm:resizeHandles val="exact"/>
        </dgm:presLayoutVars>
      </dgm:prSet>
      <dgm:spPr/>
      <dgm:t>
        <a:bodyPr/>
        <a:lstStyle/>
        <a:p>
          <a:endParaRPr lang="en-US"/>
        </a:p>
      </dgm:t>
    </dgm:pt>
    <dgm:pt modelId="{EF8E7D46-66F2-1A47-968B-C01EF393B074}" type="pres">
      <dgm:prSet presAssocID="{864B1576-EC76-7148-8E67-C617A4C5612A}" presName="children" presStyleCnt="0"/>
      <dgm:spPr/>
    </dgm:pt>
    <dgm:pt modelId="{CA66C68F-08B6-F640-8C7D-AD15E2979AC7}" type="pres">
      <dgm:prSet presAssocID="{864B1576-EC76-7148-8E67-C617A4C5612A}" presName="child1group" presStyleCnt="0"/>
      <dgm:spPr/>
    </dgm:pt>
    <dgm:pt modelId="{D393D0F9-5D0B-304A-9364-031DA1DC3538}" type="pres">
      <dgm:prSet presAssocID="{864B1576-EC76-7148-8E67-C617A4C5612A}" presName="child1" presStyleLbl="bgAcc1" presStyleIdx="0" presStyleCnt="4" custScaleX="133789" custScaleY="116810" custLinFactNeighborX="-28130" custLinFactNeighborY="18216"/>
      <dgm:spPr/>
      <dgm:t>
        <a:bodyPr/>
        <a:lstStyle/>
        <a:p>
          <a:endParaRPr lang="en-US"/>
        </a:p>
      </dgm:t>
    </dgm:pt>
    <dgm:pt modelId="{34460823-7A07-7247-B0D3-235B8A941BCF}" type="pres">
      <dgm:prSet presAssocID="{864B1576-EC76-7148-8E67-C617A4C5612A}" presName="child1Text" presStyleLbl="bgAcc1" presStyleIdx="0" presStyleCnt="4">
        <dgm:presLayoutVars>
          <dgm:bulletEnabled val="1"/>
        </dgm:presLayoutVars>
      </dgm:prSet>
      <dgm:spPr/>
      <dgm:t>
        <a:bodyPr/>
        <a:lstStyle/>
        <a:p>
          <a:endParaRPr lang="en-US"/>
        </a:p>
      </dgm:t>
    </dgm:pt>
    <dgm:pt modelId="{F6AA8960-9889-3241-AF41-DD780B9F2F7A}" type="pres">
      <dgm:prSet presAssocID="{864B1576-EC76-7148-8E67-C617A4C5612A}" presName="child2group" presStyleCnt="0"/>
      <dgm:spPr/>
    </dgm:pt>
    <dgm:pt modelId="{E013DB8C-C4D5-9245-9F44-E76F99512271}" type="pres">
      <dgm:prSet presAssocID="{864B1576-EC76-7148-8E67-C617A4C5612A}" presName="child2" presStyleLbl="bgAcc1" presStyleIdx="1" presStyleCnt="4"/>
      <dgm:spPr/>
      <dgm:t>
        <a:bodyPr/>
        <a:lstStyle/>
        <a:p>
          <a:endParaRPr lang="en-US"/>
        </a:p>
      </dgm:t>
    </dgm:pt>
    <dgm:pt modelId="{BDBBC062-316B-894D-970C-B264CE1885D5}" type="pres">
      <dgm:prSet presAssocID="{864B1576-EC76-7148-8E67-C617A4C5612A}" presName="child2Text" presStyleLbl="bgAcc1" presStyleIdx="1" presStyleCnt="4">
        <dgm:presLayoutVars>
          <dgm:bulletEnabled val="1"/>
        </dgm:presLayoutVars>
      </dgm:prSet>
      <dgm:spPr/>
      <dgm:t>
        <a:bodyPr/>
        <a:lstStyle/>
        <a:p>
          <a:endParaRPr lang="en-US"/>
        </a:p>
      </dgm:t>
    </dgm:pt>
    <dgm:pt modelId="{7E239632-7BEC-6F4C-9C6B-2F2FABB1D7F8}" type="pres">
      <dgm:prSet presAssocID="{864B1576-EC76-7148-8E67-C617A4C5612A}" presName="child3group" presStyleCnt="0"/>
      <dgm:spPr/>
    </dgm:pt>
    <dgm:pt modelId="{D49C15E2-0E91-4846-8ABC-A77940D4A179}" type="pres">
      <dgm:prSet presAssocID="{864B1576-EC76-7148-8E67-C617A4C5612A}" presName="child3" presStyleLbl="bgAcc1" presStyleIdx="2" presStyleCnt="4" custScaleX="104276" custScaleY="137598" custLinFactNeighborX="6337"/>
      <dgm:spPr/>
      <dgm:t>
        <a:bodyPr/>
        <a:lstStyle/>
        <a:p>
          <a:endParaRPr lang="en-US"/>
        </a:p>
      </dgm:t>
    </dgm:pt>
    <dgm:pt modelId="{0E9EBDF2-E81E-8843-84D0-D5B9C010DCFD}" type="pres">
      <dgm:prSet presAssocID="{864B1576-EC76-7148-8E67-C617A4C5612A}" presName="child3Text" presStyleLbl="bgAcc1" presStyleIdx="2" presStyleCnt="4">
        <dgm:presLayoutVars>
          <dgm:bulletEnabled val="1"/>
        </dgm:presLayoutVars>
      </dgm:prSet>
      <dgm:spPr/>
      <dgm:t>
        <a:bodyPr/>
        <a:lstStyle/>
        <a:p>
          <a:endParaRPr lang="en-US"/>
        </a:p>
      </dgm:t>
    </dgm:pt>
    <dgm:pt modelId="{B70514BB-18F6-7F4C-9310-54C429397273}" type="pres">
      <dgm:prSet presAssocID="{864B1576-EC76-7148-8E67-C617A4C5612A}" presName="child4group" presStyleCnt="0"/>
      <dgm:spPr/>
    </dgm:pt>
    <dgm:pt modelId="{1271081F-DA7B-9646-B77E-4127E6C5A827}" type="pres">
      <dgm:prSet presAssocID="{864B1576-EC76-7148-8E67-C617A4C5612A}" presName="child4" presStyleLbl="bgAcc1" presStyleIdx="3" presStyleCnt="4" custScaleX="135425" custScaleY="157460" custLinFactNeighborX="-26948" custLinFactNeighborY="-8643"/>
      <dgm:spPr/>
      <dgm:t>
        <a:bodyPr/>
        <a:lstStyle/>
        <a:p>
          <a:endParaRPr lang="en-US"/>
        </a:p>
      </dgm:t>
    </dgm:pt>
    <dgm:pt modelId="{B4C6AF6A-E6F6-434A-A0EB-F3E05F767021}" type="pres">
      <dgm:prSet presAssocID="{864B1576-EC76-7148-8E67-C617A4C5612A}" presName="child4Text" presStyleLbl="bgAcc1" presStyleIdx="3" presStyleCnt="4">
        <dgm:presLayoutVars>
          <dgm:bulletEnabled val="1"/>
        </dgm:presLayoutVars>
      </dgm:prSet>
      <dgm:spPr/>
      <dgm:t>
        <a:bodyPr/>
        <a:lstStyle/>
        <a:p>
          <a:endParaRPr lang="en-US"/>
        </a:p>
      </dgm:t>
    </dgm:pt>
    <dgm:pt modelId="{CAEC5CBA-E9C4-0F4A-860D-7801A66D3A3E}" type="pres">
      <dgm:prSet presAssocID="{864B1576-EC76-7148-8E67-C617A4C5612A}" presName="childPlaceholder" presStyleCnt="0"/>
      <dgm:spPr/>
    </dgm:pt>
    <dgm:pt modelId="{338BC3C6-4E50-4E40-A3D2-BC47420586EE}" type="pres">
      <dgm:prSet presAssocID="{864B1576-EC76-7148-8E67-C617A4C5612A}" presName="circle" presStyleCnt="0"/>
      <dgm:spPr/>
    </dgm:pt>
    <dgm:pt modelId="{64E7A613-FAC5-2A4B-84D5-823A0DA3329F}" type="pres">
      <dgm:prSet presAssocID="{864B1576-EC76-7148-8E67-C617A4C5612A}" presName="quadrant1" presStyleLbl="node1" presStyleIdx="0" presStyleCnt="4">
        <dgm:presLayoutVars>
          <dgm:chMax val="1"/>
          <dgm:bulletEnabled val="1"/>
        </dgm:presLayoutVars>
      </dgm:prSet>
      <dgm:spPr/>
      <dgm:t>
        <a:bodyPr/>
        <a:lstStyle/>
        <a:p>
          <a:endParaRPr lang="en-US"/>
        </a:p>
      </dgm:t>
    </dgm:pt>
    <dgm:pt modelId="{3B212426-56CB-2742-8EFE-A3AF6B61B920}" type="pres">
      <dgm:prSet presAssocID="{864B1576-EC76-7148-8E67-C617A4C5612A}" presName="quadrant2" presStyleLbl="node1" presStyleIdx="1" presStyleCnt="4">
        <dgm:presLayoutVars>
          <dgm:chMax val="1"/>
          <dgm:bulletEnabled val="1"/>
        </dgm:presLayoutVars>
      </dgm:prSet>
      <dgm:spPr/>
      <dgm:t>
        <a:bodyPr/>
        <a:lstStyle/>
        <a:p>
          <a:endParaRPr lang="en-US"/>
        </a:p>
      </dgm:t>
    </dgm:pt>
    <dgm:pt modelId="{0F90C031-7DF5-F44F-BC7E-06E0F85CB427}" type="pres">
      <dgm:prSet presAssocID="{864B1576-EC76-7148-8E67-C617A4C5612A}" presName="quadrant3" presStyleLbl="node1" presStyleIdx="2" presStyleCnt="4">
        <dgm:presLayoutVars>
          <dgm:chMax val="1"/>
          <dgm:bulletEnabled val="1"/>
        </dgm:presLayoutVars>
      </dgm:prSet>
      <dgm:spPr/>
      <dgm:t>
        <a:bodyPr/>
        <a:lstStyle/>
        <a:p>
          <a:endParaRPr lang="en-US"/>
        </a:p>
      </dgm:t>
    </dgm:pt>
    <dgm:pt modelId="{D68EFB07-20BD-9848-85ED-45FB73135481}" type="pres">
      <dgm:prSet presAssocID="{864B1576-EC76-7148-8E67-C617A4C5612A}" presName="quadrant4" presStyleLbl="node1" presStyleIdx="3" presStyleCnt="4">
        <dgm:presLayoutVars>
          <dgm:chMax val="1"/>
          <dgm:bulletEnabled val="1"/>
        </dgm:presLayoutVars>
      </dgm:prSet>
      <dgm:spPr/>
      <dgm:t>
        <a:bodyPr/>
        <a:lstStyle/>
        <a:p>
          <a:endParaRPr lang="en-US"/>
        </a:p>
      </dgm:t>
    </dgm:pt>
    <dgm:pt modelId="{FA5E23B5-B5F8-224A-BCF3-175F4B575145}" type="pres">
      <dgm:prSet presAssocID="{864B1576-EC76-7148-8E67-C617A4C5612A}" presName="quadrantPlaceholder" presStyleCnt="0"/>
      <dgm:spPr/>
    </dgm:pt>
    <dgm:pt modelId="{A04C8535-5121-1D48-89BE-ED9EAD28EFF1}" type="pres">
      <dgm:prSet presAssocID="{864B1576-EC76-7148-8E67-C617A4C5612A}" presName="center1" presStyleLbl="fgShp" presStyleIdx="0" presStyleCnt="2"/>
      <dgm:spPr>
        <a:solidFill>
          <a:schemeClr val="accent3"/>
        </a:solidFill>
      </dgm:spPr>
    </dgm:pt>
    <dgm:pt modelId="{FA519686-EE3E-034C-95BB-4F2415CF38CD}" type="pres">
      <dgm:prSet presAssocID="{864B1576-EC76-7148-8E67-C617A4C5612A}" presName="center2" presStyleLbl="fgShp" presStyleIdx="1" presStyleCnt="2"/>
      <dgm:spPr>
        <a:solidFill>
          <a:schemeClr val="accent3"/>
        </a:solidFill>
      </dgm:spPr>
    </dgm:pt>
  </dgm:ptLst>
  <dgm:cxnLst>
    <dgm:cxn modelId="{1F02613C-5B87-A94E-9140-04DA3448D363}" srcId="{864B1576-EC76-7148-8E67-C617A4C5612A}" destId="{AE9EDF8B-031D-7740-9496-75682D788ADA}" srcOrd="1" destOrd="0" parTransId="{2F092B45-6ADB-4446-A7FF-4B6F136AF5C3}" sibTransId="{BD930FAB-82D7-F44D-9733-F2543B4B9FF0}"/>
    <dgm:cxn modelId="{B977C336-FC76-6F42-ABA1-108DCABA36FB}" type="presOf" srcId="{B22073FC-6737-1444-940C-46119CB67413}" destId="{B4C6AF6A-E6F6-434A-A0EB-F3E05F767021}" srcOrd="1" destOrd="1" presId="urn:microsoft.com/office/officeart/2005/8/layout/cycle4"/>
    <dgm:cxn modelId="{F63C1305-CB71-AF49-9903-0F9F3527E3DD}" srcId="{3FBA8F48-CCC3-124D-B715-4C360C50EE41}" destId="{1C606FAD-E531-2A40-B173-5106AD6C3FA2}" srcOrd="0" destOrd="0" parTransId="{28539DA5-DF62-0744-9F61-A0491270913A}" sibTransId="{9612D6A2-38ED-D34A-BCE3-BB232E162F00}"/>
    <dgm:cxn modelId="{02C15E61-0009-1743-BB8C-E2141F304DFE}" type="presOf" srcId="{A4477C0B-F329-1B48-B177-C96746E5C22A}" destId="{D393D0F9-5D0B-304A-9364-031DA1DC3538}" srcOrd="0" destOrd="1" presId="urn:microsoft.com/office/officeart/2005/8/layout/cycle4"/>
    <dgm:cxn modelId="{0D9A7A07-ED73-AA4C-AD45-D695865AF1B3}" type="presOf" srcId="{2BBD1421-AEA3-E34C-8292-A335324D512C}" destId="{BDBBC062-316B-894D-970C-B264CE1885D5}" srcOrd="1" destOrd="0" presId="urn:microsoft.com/office/officeart/2005/8/layout/cycle4"/>
    <dgm:cxn modelId="{0412D97A-D2FE-F54B-95EE-A356B47B7DB9}" srcId="{AE9EDF8B-031D-7740-9496-75682D788ADA}" destId="{2BBD1421-AEA3-E34C-8292-A335324D512C}" srcOrd="0" destOrd="0" parTransId="{3DEFB431-A54A-7145-990E-EC4A48C1A3C0}" sibTransId="{4F162E8C-7511-1548-B473-479D3797BC7F}"/>
    <dgm:cxn modelId="{996D9636-DAA1-3D4C-8B5A-7F66DB32EF29}" srcId="{3FBA8F48-CCC3-124D-B715-4C360C50EE41}" destId="{B22073FC-6737-1444-940C-46119CB67413}" srcOrd="1" destOrd="0" parTransId="{02239424-C1F1-874B-A029-B22C5FE1A22A}" sibTransId="{80C3BCDE-B719-3E46-95BE-6B3B1DC5E0D1}"/>
    <dgm:cxn modelId="{C4D574D0-EF9A-D846-BB04-D27543807E91}" type="presOf" srcId="{B251DF42-B0EB-7A49-8C44-BDB17AF4475C}" destId="{0F90C031-7DF5-F44F-BC7E-06E0F85CB427}" srcOrd="0" destOrd="0" presId="urn:microsoft.com/office/officeart/2005/8/layout/cycle4"/>
    <dgm:cxn modelId="{65FB1526-AE13-D548-846B-B63504FB0339}" type="presOf" srcId="{2BBD1421-AEA3-E34C-8292-A335324D512C}" destId="{E013DB8C-C4D5-9245-9F44-E76F99512271}" srcOrd="0" destOrd="0" presId="urn:microsoft.com/office/officeart/2005/8/layout/cycle4"/>
    <dgm:cxn modelId="{8830C5D0-8859-0349-9EFE-18FBB4F69A58}" srcId="{864B1576-EC76-7148-8E67-C617A4C5612A}" destId="{3FBA8F48-CCC3-124D-B715-4C360C50EE41}" srcOrd="3" destOrd="0" parTransId="{17A66A4C-1942-114A-867B-D666B7BF6115}" sibTransId="{1235357D-B41D-1F45-87E1-0CBD5730F045}"/>
    <dgm:cxn modelId="{3B784941-5ED3-764A-8756-222F6CEE773B}" type="presOf" srcId="{5B7CBE8B-031E-6E4A-A6D8-BAE279011D9A}" destId="{64E7A613-FAC5-2A4B-84D5-823A0DA3329F}" srcOrd="0" destOrd="0" presId="urn:microsoft.com/office/officeart/2005/8/layout/cycle4"/>
    <dgm:cxn modelId="{DFD7BE0D-77F7-E548-9F99-57F72D70E972}" type="presOf" srcId="{1AE39B25-E452-4946-B133-B3258ED3C595}" destId="{D49C15E2-0E91-4846-8ABC-A77940D4A179}" srcOrd="0" destOrd="0" presId="urn:microsoft.com/office/officeart/2005/8/layout/cycle4"/>
    <dgm:cxn modelId="{810352ED-E3DD-0548-89D5-A5CAF37D99A9}" srcId="{864B1576-EC76-7148-8E67-C617A4C5612A}" destId="{B251DF42-B0EB-7A49-8C44-BDB17AF4475C}" srcOrd="2" destOrd="0" parTransId="{AC9F7E3A-4A9C-2B40-82F0-57E10223D6D5}" sibTransId="{51004CD5-1BB8-0447-8B24-F5D34F2E0B87}"/>
    <dgm:cxn modelId="{FDFC9851-1380-E54D-95FF-BDDB86320532}" srcId="{5B7CBE8B-031E-6E4A-A6D8-BAE279011D9A}" destId="{36AE9740-0372-0E42-8B0F-CFF54F99B649}" srcOrd="0" destOrd="0" parTransId="{67AEF1E2-B31E-1942-9127-7FE00EFE224D}" sibTransId="{37208CC7-45B4-734F-8124-5A4F7684C9AE}"/>
    <dgm:cxn modelId="{950E87F8-4D7F-FE49-B46D-F6B2B2FF623E}" srcId="{B251DF42-B0EB-7A49-8C44-BDB17AF4475C}" destId="{1AE39B25-E452-4946-B133-B3258ED3C595}" srcOrd="0" destOrd="0" parTransId="{5FBA671F-6111-9B41-B63F-0BEE04E2C2A9}" sibTransId="{CE0AA7E2-62FA-D544-8DD2-AAFAFBAB93F4}"/>
    <dgm:cxn modelId="{6BF513A7-C770-EE4E-B1BB-E0F1284909EC}" type="presOf" srcId="{36AE9740-0372-0E42-8B0F-CFF54F99B649}" destId="{D393D0F9-5D0B-304A-9364-031DA1DC3538}" srcOrd="0" destOrd="0" presId="urn:microsoft.com/office/officeart/2005/8/layout/cycle4"/>
    <dgm:cxn modelId="{E543CCE4-2DFC-754B-B02C-268997CB796F}" type="presOf" srcId="{1C606FAD-E531-2A40-B173-5106AD6C3FA2}" destId="{B4C6AF6A-E6F6-434A-A0EB-F3E05F767021}" srcOrd="1" destOrd="0" presId="urn:microsoft.com/office/officeart/2005/8/layout/cycle4"/>
    <dgm:cxn modelId="{0BA804E4-728F-5F41-9D16-929307B6CE82}" type="presOf" srcId="{36AE9740-0372-0E42-8B0F-CFF54F99B649}" destId="{34460823-7A07-7247-B0D3-235B8A941BCF}" srcOrd="1" destOrd="0" presId="urn:microsoft.com/office/officeart/2005/8/layout/cycle4"/>
    <dgm:cxn modelId="{F9392D31-92C0-034C-A7C7-7E1385CE7968}" type="presOf" srcId="{1AE39B25-E452-4946-B133-B3258ED3C595}" destId="{0E9EBDF2-E81E-8843-84D0-D5B9C010DCFD}" srcOrd="1" destOrd="0" presId="urn:microsoft.com/office/officeart/2005/8/layout/cycle4"/>
    <dgm:cxn modelId="{4B640820-8DAC-0742-9BEF-8F8BF34F5791}" type="presOf" srcId="{3FBA8F48-CCC3-124D-B715-4C360C50EE41}" destId="{D68EFB07-20BD-9848-85ED-45FB73135481}" srcOrd="0" destOrd="0" presId="urn:microsoft.com/office/officeart/2005/8/layout/cycle4"/>
    <dgm:cxn modelId="{983CD786-D9CB-CF42-A8F6-6D1741A17621}" srcId="{5B7CBE8B-031E-6E4A-A6D8-BAE279011D9A}" destId="{A4477C0B-F329-1B48-B177-C96746E5C22A}" srcOrd="1" destOrd="0" parTransId="{1E209E03-8253-984B-AE52-BE8538ED8178}" sibTransId="{968EFCF3-BEE2-2649-997F-68665AF3B38A}"/>
    <dgm:cxn modelId="{77FBC579-7AEB-8149-AD24-345994D50248}" type="presOf" srcId="{A4477C0B-F329-1B48-B177-C96746E5C22A}" destId="{34460823-7A07-7247-B0D3-235B8A941BCF}" srcOrd="1" destOrd="1" presId="urn:microsoft.com/office/officeart/2005/8/layout/cycle4"/>
    <dgm:cxn modelId="{8804E042-7DFA-AE4F-8CA1-4F0A6A92CF04}" type="presOf" srcId="{AE9EDF8B-031D-7740-9496-75682D788ADA}" destId="{3B212426-56CB-2742-8EFE-A3AF6B61B920}" srcOrd="0" destOrd="0" presId="urn:microsoft.com/office/officeart/2005/8/layout/cycle4"/>
    <dgm:cxn modelId="{84B58D4C-7DDE-BE40-A4B5-B2E83A119B10}" type="presOf" srcId="{1C606FAD-E531-2A40-B173-5106AD6C3FA2}" destId="{1271081F-DA7B-9646-B77E-4127E6C5A827}" srcOrd="0" destOrd="0" presId="urn:microsoft.com/office/officeart/2005/8/layout/cycle4"/>
    <dgm:cxn modelId="{CC00C1F2-25A3-0D4A-AD90-AFDA03A841DE}" type="presOf" srcId="{B22073FC-6737-1444-940C-46119CB67413}" destId="{1271081F-DA7B-9646-B77E-4127E6C5A827}" srcOrd="0" destOrd="1" presId="urn:microsoft.com/office/officeart/2005/8/layout/cycle4"/>
    <dgm:cxn modelId="{8E8449E0-E943-3244-9DA5-586BEFAD2DDF}" srcId="{864B1576-EC76-7148-8E67-C617A4C5612A}" destId="{5B7CBE8B-031E-6E4A-A6D8-BAE279011D9A}" srcOrd="0" destOrd="0" parTransId="{F90608E3-C56D-D44F-9FED-A4B7D42D7016}" sibTransId="{0791B277-F27E-6A46-91BA-9CFF4A7A8948}"/>
    <dgm:cxn modelId="{5630C562-1744-D642-9831-0A68689C9A62}" type="presOf" srcId="{864B1576-EC76-7148-8E67-C617A4C5612A}" destId="{54B66CE4-B957-6B43-BDD6-872EB4784E64}" srcOrd="0" destOrd="0" presId="urn:microsoft.com/office/officeart/2005/8/layout/cycle4"/>
    <dgm:cxn modelId="{E6CF007E-882A-1F46-A75C-0B5EADCBABD0}" type="presParOf" srcId="{54B66CE4-B957-6B43-BDD6-872EB4784E64}" destId="{EF8E7D46-66F2-1A47-968B-C01EF393B074}" srcOrd="0" destOrd="0" presId="urn:microsoft.com/office/officeart/2005/8/layout/cycle4"/>
    <dgm:cxn modelId="{7E1880CE-892C-7D40-BAAE-8B63C487508B}" type="presParOf" srcId="{EF8E7D46-66F2-1A47-968B-C01EF393B074}" destId="{CA66C68F-08B6-F640-8C7D-AD15E2979AC7}" srcOrd="0" destOrd="0" presId="urn:microsoft.com/office/officeart/2005/8/layout/cycle4"/>
    <dgm:cxn modelId="{7BC747C4-2730-7749-BCB5-100DDD6B86F0}" type="presParOf" srcId="{CA66C68F-08B6-F640-8C7D-AD15E2979AC7}" destId="{D393D0F9-5D0B-304A-9364-031DA1DC3538}" srcOrd="0" destOrd="0" presId="urn:microsoft.com/office/officeart/2005/8/layout/cycle4"/>
    <dgm:cxn modelId="{D92F205A-C8E1-5E41-A515-A0870FCBD501}" type="presParOf" srcId="{CA66C68F-08B6-F640-8C7D-AD15E2979AC7}" destId="{34460823-7A07-7247-B0D3-235B8A941BCF}" srcOrd="1" destOrd="0" presId="urn:microsoft.com/office/officeart/2005/8/layout/cycle4"/>
    <dgm:cxn modelId="{0EC601EE-71D2-E542-8246-709120AF6B51}" type="presParOf" srcId="{EF8E7D46-66F2-1A47-968B-C01EF393B074}" destId="{F6AA8960-9889-3241-AF41-DD780B9F2F7A}" srcOrd="1" destOrd="0" presId="urn:microsoft.com/office/officeart/2005/8/layout/cycle4"/>
    <dgm:cxn modelId="{9E3CA567-8863-D84E-9BFC-054555CE251F}" type="presParOf" srcId="{F6AA8960-9889-3241-AF41-DD780B9F2F7A}" destId="{E013DB8C-C4D5-9245-9F44-E76F99512271}" srcOrd="0" destOrd="0" presId="urn:microsoft.com/office/officeart/2005/8/layout/cycle4"/>
    <dgm:cxn modelId="{EA4789F6-1428-2A49-A4C7-7C02C2EA194E}" type="presParOf" srcId="{F6AA8960-9889-3241-AF41-DD780B9F2F7A}" destId="{BDBBC062-316B-894D-970C-B264CE1885D5}" srcOrd="1" destOrd="0" presId="urn:microsoft.com/office/officeart/2005/8/layout/cycle4"/>
    <dgm:cxn modelId="{C9748517-43FE-F347-9724-084F390B2809}" type="presParOf" srcId="{EF8E7D46-66F2-1A47-968B-C01EF393B074}" destId="{7E239632-7BEC-6F4C-9C6B-2F2FABB1D7F8}" srcOrd="2" destOrd="0" presId="urn:microsoft.com/office/officeart/2005/8/layout/cycle4"/>
    <dgm:cxn modelId="{DAECE622-129C-BF4B-9232-FF849D32D038}" type="presParOf" srcId="{7E239632-7BEC-6F4C-9C6B-2F2FABB1D7F8}" destId="{D49C15E2-0E91-4846-8ABC-A77940D4A179}" srcOrd="0" destOrd="0" presId="urn:microsoft.com/office/officeart/2005/8/layout/cycle4"/>
    <dgm:cxn modelId="{2B2F4164-D980-8E4E-9119-E1DCF763BD46}" type="presParOf" srcId="{7E239632-7BEC-6F4C-9C6B-2F2FABB1D7F8}" destId="{0E9EBDF2-E81E-8843-84D0-D5B9C010DCFD}" srcOrd="1" destOrd="0" presId="urn:microsoft.com/office/officeart/2005/8/layout/cycle4"/>
    <dgm:cxn modelId="{57BFFE69-5E9C-C54B-AA25-A879D91295F7}" type="presParOf" srcId="{EF8E7D46-66F2-1A47-968B-C01EF393B074}" destId="{B70514BB-18F6-7F4C-9310-54C429397273}" srcOrd="3" destOrd="0" presId="urn:microsoft.com/office/officeart/2005/8/layout/cycle4"/>
    <dgm:cxn modelId="{BF86DB65-B8A5-2745-A50F-C34B4BF26932}" type="presParOf" srcId="{B70514BB-18F6-7F4C-9310-54C429397273}" destId="{1271081F-DA7B-9646-B77E-4127E6C5A827}" srcOrd="0" destOrd="0" presId="urn:microsoft.com/office/officeart/2005/8/layout/cycle4"/>
    <dgm:cxn modelId="{A28CC144-75D8-B943-9E89-4D29968E90DF}" type="presParOf" srcId="{B70514BB-18F6-7F4C-9310-54C429397273}" destId="{B4C6AF6A-E6F6-434A-A0EB-F3E05F767021}" srcOrd="1" destOrd="0" presId="urn:microsoft.com/office/officeart/2005/8/layout/cycle4"/>
    <dgm:cxn modelId="{670C7EEA-C15F-7241-9300-1F87867025F6}" type="presParOf" srcId="{EF8E7D46-66F2-1A47-968B-C01EF393B074}" destId="{CAEC5CBA-E9C4-0F4A-860D-7801A66D3A3E}" srcOrd="4" destOrd="0" presId="urn:microsoft.com/office/officeart/2005/8/layout/cycle4"/>
    <dgm:cxn modelId="{3CB5FFC3-5592-B645-9DE8-96CAE83B03A8}" type="presParOf" srcId="{54B66CE4-B957-6B43-BDD6-872EB4784E64}" destId="{338BC3C6-4E50-4E40-A3D2-BC47420586EE}" srcOrd="1" destOrd="0" presId="urn:microsoft.com/office/officeart/2005/8/layout/cycle4"/>
    <dgm:cxn modelId="{962B8941-C41F-DA4D-8013-3CA31FB7B8CD}" type="presParOf" srcId="{338BC3C6-4E50-4E40-A3D2-BC47420586EE}" destId="{64E7A613-FAC5-2A4B-84D5-823A0DA3329F}" srcOrd="0" destOrd="0" presId="urn:microsoft.com/office/officeart/2005/8/layout/cycle4"/>
    <dgm:cxn modelId="{DF64DE30-F969-424D-BA00-498F2A5396DC}" type="presParOf" srcId="{338BC3C6-4E50-4E40-A3D2-BC47420586EE}" destId="{3B212426-56CB-2742-8EFE-A3AF6B61B920}" srcOrd="1" destOrd="0" presId="urn:microsoft.com/office/officeart/2005/8/layout/cycle4"/>
    <dgm:cxn modelId="{E309CC4C-E8EB-D74C-BE39-A24E7425B1C2}" type="presParOf" srcId="{338BC3C6-4E50-4E40-A3D2-BC47420586EE}" destId="{0F90C031-7DF5-F44F-BC7E-06E0F85CB427}" srcOrd="2" destOrd="0" presId="urn:microsoft.com/office/officeart/2005/8/layout/cycle4"/>
    <dgm:cxn modelId="{C2BDCCDA-0110-3940-B8B4-876E5B9AD283}" type="presParOf" srcId="{338BC3C6-4E50-4E40-A3D2-BC47420586EE}" destId="{D68EFB07-20BD-9848-85ED-45FB73135481}" srcOrd="3" destOrd="0" presId="urn:microsoft.com/office/officeart/2005/8/layout/cycle4"/>
    <dgm:cxn modelId="{79D4C5E7-12E6-AC49-A6DD-B22A05E7555C}" type="presParOf" srcId="{338BC3C6-4E50-4E40-A3D2-BC47420586EE}" destId="{FA5E23B5-B5F8-224A-BCF3-175F4B575145}" srcOrd="4" destOrd="0" presId="urn:microsoft.com/office/officeart/2005/8/layout/cycle4"/>
    <dgm:cxn modelId="{A6C3FCC0-5673-BF4D-A97D-D00C9C7E14C6}" type="presParOf" srcId="{54B66CE4-B957-6B43-BDD6-872EB4784E64}" destId="{A04C8535-5121-1D48-89BE-ED9EAD28EFF1}" srcOrd="2" destOrd="0" presId="urn:microsoft.com/office/officeart/2005/8/layout/cycle4"/>
    <dgm:cxn modelId="{9B4ABF64-D9C1-C945-B310-B538D9B71C28}" type="presParOf" srcId="{54B66CE4-B957-6B43-BDD6-872EB4784E64}" destId="{FA519686-EE3E-034C-95BB-4F2415CF38CD}"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9AF291-A8F7-754D-9BCC-21843D1485E8}"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6889743B-15A5-4B42-96C5-11425D930E4F}">
      <dgm:prSet custT="1"/>
      <dgm:spPr>
        <a:solidFill>
          <a:schemeClr val="accent4"/>
        </a:solidFill>
        <a:ln>
          <a:solidFill>
            <a:schemeClr val="accent1"/>
          </a:solidFill>
        </a:ln>
      </dgm:spPr>
      <dgm:t>
        <a:bodyPr/>
        <a:lstStyle/>
        <a:p>
          <a:pPr rtl="0"/>
          <a:r>
            <a:rPr lang="en-US" sz="2000" dirty="0" smtClean="0">
              <a:effectLst>
                <a:outerShdw blurRad="38100" dist="38100" dir="2700000" algn="tl">
                  <a:srgbClr val="000000">
                    <a:alpha val="43137"/>
                  </a:srgbClr>
                </a:outerShdw>
              </a:effectLst>
            </a:rPr>
            <a:t>Very complex because it affects so many aspects of the computer system</a:t>
          </a:r>
          <a:endParaRPr lang="en-US" sz="2000" dirty="0">
            <a:effectLst>
              <a:outerShdw blurRad="38100" dist="38100" dir="2700000" algn="tl">
                <a:srgbClr val="000000">
                  <a:alpha val="43137"/>
                </a:srgbClr>
              </a:outerShdw>
            </a:effectLst>
          </a:endParaRPr>
        </a:p>
      </dgm:t>
    </dgm:pt>
    <dgm:pt modelId="{67CA192B-3275-C54B-B58C-DA050B16402A}" type="parTrans" cxnId="{22BFA529-E339-0641-95A3-3C48530A63FA}">
      <dgm:prSet/>
      <dgm:spPr/>
      <dgm:t>
        <a:bodyPr/>
        <a:lstStyle/>
        <a:p>
          <a:endParaRPr lang="en-US"/>
        </a:p>
      </dgm:t>
    </dgm:pt>
    <dgm:pt modelId="{CF529774-18D4-5A49-A355-4389DD9EDF78}" type="sibTrans" cxnId="{22BFA529-E339-0641-95A3-3C48530A63FA}">
      <dgm:prSet/>
      <dgm:spPr/>
      <dgm:t>
        <a:bodyPr/>
        <a:lstStyle/>
        <a:p>
          <a:endParaRPr lang="en-US"/>
        </a:p>
      </dgm:t>
    </dgm:pt>
    <dgm:pt modelId="{85FA6A79-0A59-5E45-B15E-9A4DF30BB091}">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Defines many of the functions performed by the processor</a:t>
          </a:r>
          <a:endParaRPr lang="en-US" dirty="0">
            <a:effectLst>
              <a:outerShdw blurRad="38100" dist="38100" dir="2700000" algn="tl">
                <a:srgbClr val="000000">
                  <a:alpha val="43137"/>
                </a:srgbClr>
              </a:outerShdw>
            </a:effectLst>
          </a:endParaRPr>
        </a:p>
      </dgm:t>
    </dgm:pt>
    <dgm:pt modelId="{85E6E25A-3AE3-3F46-8E90-F2494FC5AECD}" type="parTrans" cxnId="{9656FF87-A36E-4841-A19A-86F651EBBADF}">
      <dgm:prSet/>
      <dgm:spPr/>
      <dgm:t>
        <a:bodyPr/>
        <a:lstStyle/>
        <a:p>
          <a:endParaRPr lang="en-US"/>
        </a:p>
      </dgm:t>
    </dgm:pt>
    <dgm:pt modelId="{4FD0B408-98C8-DE45-A952-A44EDA44E8FC}" type="sibTrans" cxnId="{9656FF87-A36E-4841-A19A-86F651EBBADF}">
      <dgm:prSet/>
      <dgm:spPr/>
      <dgm:t>
        <a:bodyPr/>
        <a:lstStyle/>
        <a:p>
          <a:endParaRPr lang="en-US"/>
        </a:p>
      </dgm:t>
    </dgm:pt>
    <dgm:pt modelId="{0D809260-4B42-5043-99E3-CF6D7B616585}">
      <dgm:prSet/>
      <dgm:spPr>
        <a:solidFill>
          <a:schemeClr val="accent4"/>
        </a:solidFill>
        <a:ln>
          <a:solidFill>
            <a:schemeClr val="accent1"/>
          </a:solidFill>
        </a:ln>
      </dgm:spPr>
      <dgm:t>
        <a:bodyPr/>
        <a:lstStyle/>
        <a:p>
          <a:pPr rtl="0"/>
          <a:r>
            <a:rPr lang="en-US" dirty="0" smtClean="0">
              <a:effectLst>
                <a:outerShdw blurRad="38100" dist="38100" dir="2700000" algn="tl">
                  <a:srgbClr val="000000">
                    <a:alpha val="43137"/>
                  </a:srgbClr>
                </a:outerShdw>
              </a:effectLst>
            </a:rPr>
            <a:t>Programmer’s means of controlling the processor</a:t>
          </a:r>
          <a:endParaRPr lang="en-US" dirty="0">
            <a:effectLst>
              <a:outerShdw blurRad="38100" dist="38100" dir="2700000" algn="tl">
                <a:srgbClr val="000000">
                  <a:alpha val="43137"/>
                </a:srgbClr>
              </a:outerShdw>
            </a:effectLst>
          </a:endParaRPr>
        </a:p>
      </dgm:t>
    </dgm:pt>
    <dgm:pt modelId="{6DAB96D9-CB97-A54D-9E38-73264325FA95}" type="parTrans" cxnId="{EECC1C35-EB9D-134D-B119-AC5BA49998B9}">
      <dgm:prSet/>
      <dgm:spPr/>
      <dgm:t>
        <a:bodyPr/>
        <a:lstStyle/>
        <a:p>
          <a:endParaRPr lang="en-US"/>
        </a:p>
      </dgm:t>
    </dgm:pt>
    <dgm:pt modelId="{4CFBC049-35FB-B34E-9B0C-92B91BF2D448}" type="sibTrans" cxnId="{EECC1C35-EB9D-134D-B119-AC5BA49998B9}">
      <dgm:prSet/>
      <dgm:spPr/>
      <dgm:t>
        <a:bodyPr/>
        <a:lstStyle/>
        <a:p>
          <a:endParaRPr lang="en-US"/>
        </a:p>
      </dgm:t>
    </dgm:pt>
    <dgm:pt modelId="{D998F21C-897B-DF48-956E-861DE4522346}">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Fundamental design issues:</a:t>
          </a:r>
          <a:endParaRPr lang="en-US" dirty="0">
            <a:effectLst>
              <a:outerShdw blurRad="38100" dist="38100" dir="2700000" algn="tl">
                <a:srgbClr val="000000">
                  <a:alpha val="43137"/>
                </a:srgbClr>
              </a:outerShdw>
            </a:effectLst>
          </a:endParaRPr>
        </a:p>
      </dgm:t>
    </dgm:pt>
    <dgm:pt modelId="{72A2F193-6231-4244-857B-8332F42F6A3B}" type="parTrans" cxnId="{1C4350C2-543B-8548-B105-496D40F075CF}">
      <dgm:prSet/>
      <dgm:spPr/>
      <dgm:t>
        <a:bodyPr/>
        <a:lstStyle/>
        <a:p>
          <a:endParaRPr lang="en-US"/>
        </a:p>
      </dgm:t>
    </dgm:pt>
    <dgm:pt modelId="{F381CFC5-8171-744F-9472-FF7ED8AF86F2}" type="sibTrans" cxnId="{1C4350C2-543B-8548-B105-496D40F075CF}">
      <dgm:prSet/>
      <dgm:spPr/>
      <dgm:t>
        <a:bodyPr/>
        <a:lstStyle/>
        <a:p>
          <a:endParaRPr lang="en-US"/>
        </a:p>
      </dgm:t>
    </dgm:pt>
    <dgm:pt modelId="{C9369FCC-1255-0D45-AB2C-E89EC8343E66}">
      <dgm:prSet custT="1"/>
      <dgm:spPr>
        <a:ln>
          <a:solidFill>
            <a:schemeClr val="accent3"/>
          </a:solidFill>
        </a:ln>
      </dgm:spPr>
      <dgm:t>
        <a:bodyPr/>
        <a:lstStyle/>
        <a:p>
          <a:pPr rtl="0"/>
          <a:r>
            <a:rPr lang="en-US" sz="2000" b="1" dirty="0" smtClean="0"/>
            <a:t>Operation repertoire</a:t>
          </a:r>
          <a:endParaRPr lang="en-US" sz="2000" b="1" dirty="0"/>
        </a:p>
      </dgm:t>
    </dgm:pt>
    <dgm:pt modelId="{FEBA2014-7990-B94D-BAD1-0C73293FA03E}" type="parTrans" cxnId="{68360D74-8D76-144C-8C77-C5B9AF813FFF}">
      <dgm:prSet/>
      <dgm:spPr/>
      <dgm:t>
        <a:bodyPr/>
        <a:lstStyle/>
        <a:p>
          <a:endParaRPr lang="en-US"/>
        </a:p>
      </dgm:t>
    </dgm:pt>
    <dgm:pt modelId="{E8789AB2-278C-244A-9413-8F495D74BD39}" type="sibTrans" cxnId="{68360D74-8D76-144C-8C77-C5B9AF813FFF}">
      <dgm:prSet/>
      <dgm:spPr/>
      <dgm:t>
        <a:bodyPr/>
        <a:lstStyle/>
        <a:p>
          <a:endParaRPr lang="en-US"/>
        </a:p>
      </dgm:t>
    </dgm:pt>
    <dgm:pt modelId="{85B4CF29-6326-2542-83F0-1CACEFCB1AF3}">
      <dgm:prSet custT="1"/>
      <dgm:spPr>
        <a:ln>
          <a:solidFill>
            <a:schemeClr val="accent3"/>
          </a:solidFill>
        </a:ln>
      </dgm:spPr>
      <dgm:t>
        <a:bodyPr/>
        <a:lstStyle/>
        <a:p>
          <a:pPr rtl="0"/>
          <a:r>
            <a:rPr lang="en-US" sz="1200" dirty="0" smtClean="0"/>
            <a:t>How many and which operations to provide and how complex operations should be</a:t>
          </a:r>
          <a:endParaRPr lang="en-US" sz="1200" dirty="0"/>
        </a:p>
      </dgm:t>
    </dgm:pt>
    <dgm:pt modelId="{72F90D80-0BF8-8445-99FC-CC6F6214E71E}" type="parTrans" cxnId="{6B4BC049-F42D-124E-B25E-6C3A363C158D}">
      <dgm:prSet/>
      <dgm:spPr/>
      <dgm:t>
        <a:bodyPr/>
        <a:lstStyle/>
        <a:p>
          <a:endParaRPr lang="en-US"/>
        </a:p>
      </dgm:t>
    </dgm:pt>
    <dgm:pt modelId="{088BA404-42C0-1C4A-BAB9-FB69685CFC8F}" type="sibTrans" cxnId="{6B4BC049-F42D-124E-B25E-6C3A363C158D}">
      <dgm:prSet/>
      <dgm:spPr/>
      <dgm:t>
        <a:bodyPr/>
        <a:lstStyle/>
        <a:p>
          <a:endParaRPr lang="en-US"/>
        </a:p>
      </dgm:t>
    </dgm:pt>
    <dgm:pt modelId="{4390CE26-E020-2344-AC66-027A469F3ACB}">
      <dgm:prSet custT="1"/>
      <dgm:spPr>
        <a:ln>
          <a:solidFill>
            <a:schemeClr val="accent3"/>
          </a:solidFill>
        </a:ln>
      </dgm:spPr>
      <dgm:t>
        <a:bodyPr/>
        <a:lstStyle/>
        <a:p>
          <a:pPr rtl="0"/>
          <a:r>
            <a:rPr lang="en-US" sz="2000" b="1" dirty="0" smtClean="0"/>
            <a:t>Data types</a:t>
          </a:r>
          <a:endParaRPr lang="en-US" sz="2000" b="1" dirty="0"/>
        </a:p>
      </dgm:t>
    </dgm:pt>
    <dgm:pt modelId="{EE0784BC-8E94-3249-9326-05B0F0EC8566}" type="parTrans" cxnId="{67429442-5381-D544-911E-45BE2E8BEBB3}">
      <dgm:prSet/>
      <dgm:spPr/>
      <dgm:t>
        <a:bodyPr/>
        <a:lstStyle/>
        <a:p>
          <a:endParaRPr lang="en-US"/>
        </a:p>
      </dgm:t>
    </dgm:pt>
    <dgm:pt modelId="{57E4573D-7C81-2D40-A41D-92FE4675772B}" type="sibTrans" cxnId="{67429442-5381-D544-911E-45BE2E8BEBB3}">
      <dgm:prSet/>
      <dgm:spPr/>
      <dgm:t>
        <a:bodyPr/>
        <a:lstStyle/>
        <a:p>
          <a:endParaRPr lang="en-US"/>
        </a:p>
      </dgm:t>
    </dgm:pt>
    <dgm:pt modelId="{CD8C6866-04F3-5E4D-91BB-DBE814C5FE61}">
      <dgm:prSet custT="1"/>
      <dgm:spPr>
        <a:ln>
          <a:solidFill>
            <a:schemeClr val="accent3"/>
          </a:solidFill>
        </a:ln>
      </dgm:spPr>
      <dgm:t>
        <a:bodyPr/>
        <a:lstStyle/>
        <a:p>
          <a:pPr rtl="0"/>
          <a:r>
            <a:rPr lang="en-US" sz="1400" dirty="0" smtClean="0"/>
            <a:t>The various types of data upon which operations are performed</a:t>
          </a:r>
          <a:endParaRPr lang="en-US" sz="1400" dirty="0"/>
        </a:p>
      </dgm:t>
    </dgm:pt>
    <dgm:pt modelId="{94A96CE7-0C66-6442-B436-33A85DCF0EB8}" type="parTrans" cxnId="{EA04EA4D-F731-444F-A75A-EA67FAA3BAAA}">
      <dgm:prSet/>
      <dgm:spPr/>
      <dgm:t>
        <a:bodyPr/>
        <a:lstStyle/>
        <a:p>
          <a:endParaRPr lang="en-US"/>
        </a:p>
      </dgm:t>
    </dgm:pt>
    <dgm:pt modelId="{534312D2-EF11-9040-A425-E679398BBB09}" type="sibTrans" cxnId="{EA04EA4D-F731-444F-A75A-EA67FAA3BAAA}">
      <dgm:prSet/>
      <dgm:spPr/>
      <dgm:t>
        <a:bodyPr/>
        <a:lstStyle/>
        <a:p>
          <a:endParaRPr lang="en-US"/>
        </a:p>
      </dgm:t>
    </dgm:pt>
    <dgm:pt modelId="{27979A66-A56C-4049-8B2C-81450FEC40AE}">
      <dgm:prSet custT="1"/>
      <dgm:spPr>
        <a:ln>
          <a:solidFill>
            <a:schemeClr val="accent3"/>
          </a:solidFill>
        </a:ln>
      </dgm:spPr>
      <dgm:t>
        <a:bodyPr/>
        <a:lstStyle/>
        <a:p>
          <a:pPr rtl="0"/>
          <a:r>
            <a:rPr lang="en-US" sz="2000" b="1" dirty="0" smtClean="0"/>
            <a:t>Instruction format</a:t>
          </a:r>
          <a:endParaRPr lang="en-US" sz="2000" b="1" dirty="0"/>
        </a:p>
      </dgm:t>
    </dgm:pt>
    <dgm:pt modelId="{0BAD965C-5E45-E348-9627-B2BAE6E80F9E}" type="parTrans" cxnId="{BDD1E050-A83E-784D-BF9F-51F1D543E71E}">
      <dgm:prSet/>
      <dgm:spPr/>
      <dgm:t>
        <a:bodyPr/>
        <a:lstStyle/>
        <a:p>
          <a:endParaRPr lang="en-US"/>
        </a:p>
      </dgm:t>
    </dgm:pt>
    <dgm:pt modelId="{D56E2247-0C5E-B348-A171-22BD52D9ACDC}" type="sibTrans" cxnId="{BDD1E050-A83E-784D-BF9F-51F1D543E71E}">
      <dgm:prSet/>
      <dgm:spPr/>
      <dgm:t>
        <a:bodyPr/>
        <a:lstStyle/>
        <a:p>
          <a:endParaRPr lang="en-US"/>
        </a:p>
      </dgm:t>
    </dgm:pt>
    <dgm:pt modelId="{D8ADB5D5-83D4-254D-8268-1D4258FF0983}">
      <dgm:prSet custT="1"/>
      <dgm:spPr>
        <a:ln>
          <a:solidFill>
            <a:schemeClr val="accent3"/>
          </a:solidFill>
        </a:ln>
      </dgm:spPr>
      <dgm:t>
        <a:bodyPr/>
        <a:lstStyle/>
        <a:p>
          <a:pPr rtl="0"/>
          <a:r>
            <a:rPr lang="en-US" sz="1400" dirty="0" smtClean="0"/>
            <a:t>Instruction length in bits, number of addresses, size of various fields, etc.</a:t>
          </a:r>
          <a:endParaRPr lang="en-US" sz="1400" dirty="0"/>
        </a:p>
      </dgm:t>
    </dgm:pt>
    <dgm:pt modelId="{0BE5CFAC-A0B5-964A-B9BA-C7D96CE5007A}" type="parTrans" cxnId="{89DBDA85-C7AD-F34A-826A-56231F6220CD}">
      <dgm:prSet/>
      <dgm:spPr/>
      <dgm:t>
        <a:bodyPr/>
        <a:lstStyle/>
        <a:p>
          <a:endParaRPr lang="en-US"/>
        </a:p>
      </dgm:t>
    </dgm:pt>
    <dgm:pt modelId="{FD160994-212E-E44D-80B0-667F73F65AEF}" type="sibTrans" cxnId="{89DBDA85-C7AD-F34A-826A-56231F6220CD}">
      <dgm:prSet/>
      <dgm:spPr/>
      <dgm:t>
        <a:bodyPr/>
        <a:lstStyle/>
        <a:p>
          <a:endParaRPr lang="en-US"/>
        </a:p>
      </dgm:t>
    </dgm:pt>
    <dgm:pt modelId="{8EDB5311-D825-C24B-81D1-969D1851DAF9}">
      <dgm:prSet custT="1"/>
      <dgm:spPr>
        <a:ln>
          <a:solidFill>
            <a:schemeClr val="accent3"/>
          </a:solidFill>
        </a:ln>
      </dgm:spPr>
      <dgm:t>
        <a:bodyPr/>
        <a:lstStyle/>
        <a:p>
          <a:pPr rtl="0"/>
          <a:r>
            <a:rPr lang="en-US" sz="1800" b="1" dirty="0" smtClean="0"/>
            <a:t>Registers</a:t>
          </a:r>
          <a:endParaRPr lang="en-US" sz="1800" b="1" dirty="0"/>
        </a:p>
      </dgm:t>
    </dgm:pt>
    <dgm:pt modelId="{6F6FE688-35DD-774E-9EB1-17B5346276AC}" type="parTrans" cxnId="{4394D576-269D-2945-995D-F940BAD89E62}">
      <dgm:prSet/>
      <dgm:spPr/>
      <dgm:t>
        <a:bodyPr/>
        <a:lstStyle/>
        <a:p>
          <a:endParaRPr lang="en-US"/>
        </a:p>
      </dgm:t>
    </dgm:pt>
    <dgm:pt modelId="{692B24AA-7D07-7048-8613-6FBCF61EEA94}" type="sibTrans" cxnId="{4394D576-269D-2945-995D-F940BAD89E62}">
      <dgm:prSet/>
      <dgm:spPr/>
      <dgm:t>
        <a:bodyPr/>
        <a:lstStyle/>
        <a:p>
          <a:endParaRPr lang="en-US"/>
        </a:p>
      </dgm:t>
    </dgm:pt>
    <dgm:pt modelId="{1A8DEE92-5932-2342-86A0-295B875220F9}">
      <dgm:prSet custT="1"/>
      <dgm:spPr>
        <a:ln>
          <a:solidFill>
            <a:schemeClr val="accent3"/>
          </a:solidFill>
        </a:ln>
      </dgm:spPr>
      <dgm:t>
        <a:bodyPr/>
        <a:lstStyle/>
        <a:p>
          <a:pPr rtl="0"/>
          <a:r>
            <a:rPr lang="en-US" sz="1400" dirty="0" smtClean="0"/>
            <a:t>Number of processor registers that can be referenced by instructions and their use</a:t>
          </a:r>
          <a:endParaRPr lang="en-US" sz="1400" dirty="0"/>
        </a:p>
      </dgm:t>
    </dgm:pt>
    <dgm:pt modelId="{7778AB8B-2411-A743-85E6-22B2AB0564E3}" type="parTrans" cxnId="{D08099CC-E467-8D4C-AB9A-4564952541C6}">
      <dgm:prSet/>
      <dgm:spPr/>
      <dgm:t>
        <a:bodyPr/>
        <a:lstStyle/>
        <a:p>
          <a:endParaRPr lang="en-US"/>
        </a:p>
      </dgm:t>
    </dgm:pt>
    <dgm:pt modelId="{A134BDCA-C254-DE45-93E2-DC2500F0CBFE}" type="sibTrans" cxnId="{D08099CC-E467-8D4C-AB9A-4564952541C6}">
      <dgm:prSet/>
      <dgm:spPr/>
      <dgm:t>
        <a:bodyPr/>
        <a:lstStyle/>
        <a:p>
          <a:endParaRPr lang="en-US"/>
        </a:p>
      </dgm:t>
    </dgm:pt>
    <dgm:pt modelId="{96BB0494-7D8F-CD4B-A1AF-11A7C343A91B}">
      <dgm:prSet custT="1"/>
      <dgm:spPr>
        <a:ln>
          <a:solidFill>
            <a:schemeClr val="accent3"/>
          </a:solidFill>
        </a:ln>
      </dgm:spPr>
      <dgm:t>
        <a:bodyPr/>
        <a:lstStyle/>
        <a:p>
          <a:pPr rtl="0"/>
          <a:r>
            <a:rPr lang="en-US" sz="2000" b="1" dirty="0" smtClean="0"/>
            <a:t>Addressing</a:t>
          </a:r>
          <a:endParaRPr lang="en-US" sz="2000" b="1" dirty="0"/>
        </a:p>
      </dgm:t>
    </dgm:pt>
    <dgm:pt modelId="{B1105FA3-D912-E441-AC8A-88777BFB525C}" type="parTrans" cxnId="{8ACD60B9-1E24-8643-B0E2-4E960CC49AE7}">
      <dgm:prSet/>
      <dgm:spPr/>
      <dgm:t>
        <a:bodyPr/>
        <a:lstStyle/>
        <a:p>
          <a:endParaRPr lang="en-US"/>
        </a:p>
      </dgm:t>
    </dgm:pt>
    <dgm:pt modelId="{869EF331-C2D4-FE48-998C-9544825F77E6}" type="sibTrans" cxnId="{8ACD60B9-1E24-8643-B0E2-4E960CC49AE7}">
      <dgm:prSet/>
      <dgm:spPr/>
      <dgm:t>
        <a:bodyPr/>
        <a:lstStyle/>
        <a:p>
          <a:endParaRPr lang="en-US"/>
        </a:p>
      </dgm:t>
    </dgm:pt>
    <dgm:pt modelId="{DA3083F4-5821-A147-9AA7-30FFBC02ADD8}">
      <dgm:prSet custT="1"/>
      <dgm:spPr>
        <a:ln>
          <a:solidFill>
            <a:schemeClr val="accent3"/>
          </a:solidFill>
        </a:ln>
      </dgm:spPr>
      <dgm:t>
        <a:bodyPr/>
        <a:lstStyle/>
        <a:p>
          <a:pPr rtl="0"/>
          <a:r>
            <a:rPr lang="en-US" sz="1400" dirty="0" smtClean="0"/>
            <a:t>The mode or modes by which the address of an operand is specified </a:t>
          </a:r>
          <a:endParaRPr lang="en-US" sz="1400" dirty="0"/>
        </a:p>
      </dgm:t>
    </dgm:pt>
    <dgm:pt modelId="{E0E984FE-1671-454A-A779-9E975DBCAC47}" type="parTrans" cxnId="{B278AA3D-E1A2-684C-AF6E-AACF61A078D8}">
      <dgm:prSet/>
      <dgm:spPr/>
      <dgm:t>
        <a:bodyPr/>
        <a:lstStyle/>
        <a:p>
          <a:endParaRPr lang="en-US"/>
        </a:p>
      </dgm:t>
    </dgm:pt>
    <dgm:pt modelId="{9DB57987-667C-0642-BBEF-C9D273B82061}" type="sibTrans" cxnId="{B278AA3D-E1A2-684C-AF6E-AACF61A078D8}">
      <dgm:prSet/>
      <dgm:spPr/>
      <dgm:t>
        <a:bodyPr/>
        <a:lstStyle/>
        <a:p>
          <a:endParaRPr lang="en-US"/>
        </a:p>
      </dgm:t>
    </dgm:pt>
    <dgm:pt modelId="{DF3A5C78-EC98-1741-8BEE-850D17600ECC}" type="pres">
      <dgm:prSet presAssocID="{BE9AF291-A8F7-754D-9BCC-21843D1485E8}" presName="Name0" presStyleCnt="0">
        <dgm:presLayoutVars>
          <dgm:dir/>
          <dgm:animLvl val="lvl"/>
          <dgm:resizeHandles val="exact"/>
        </dgm:presLayoutVars>
      </dgm:prSet>
      <dgm:spPr/>
      <dgm:t>
        <a:bodyPr/>
        <a:lstStyle/>
        <a:p>
          <a:endParaRPr lang="en-US"/>
        </a:p>
      </dgm:t>
    </dgm:pt>
    <dgm:pt modelId="{B0F4D848-8A7D-A44A-9DAA-449706BF3E32}" type="pres">
      <dgm:prSet presAssocID="{D998F21C-897B-DF48-956E-861DE4522346}" presName="boxAndChildren" presStyleCnt="0"/>
      <dgm:spPr/>
    </dgm:pt>
    <dgm:pt modelId="{EEC97410-8A05-AA47-90C3-84F83CA2796A}" type="pres">
      <dgm:prSet presAssocID="{D998F21C-897B-DF48-956E-861DE4522346}" presName="parentTextBox" presStyleLbl="node1" presStyleIdx="0" presStyleCnt="4"/>
      <dgm:spPr/>
      <dgm:t>
        <a:bodyPr/>
        <a:lstStyle/>
        <a:p>
          <a:endParaRPr lang="en-US"/>
        </a:p>
      </dgm:t>
    </dgm:pt>
    <dgm:pt modelId="{B53E567A-FFCB-E447-B0EB-DF566B287828}" type="pres">
      <dgm:prSet presAssocID="{D998F21C-897B-DF48-956E-861DE4522346}" presName="entireBox" presStyleLbl="node1" presStyleIdx="0" presStyleCnt="4" custScaleX="100000" custScaleY="98944"/>
      <dgm:spPr/>
      <dgm:t>
        <a:bodyPr/>
        <a:lstStyle/>
        <a:p>
          <a:endParaRPr lang="en-US"/>
        </a:p>
      </dgm:t>
    </dgm:pt>
    <dgm:pt modelId="{8979A76C-D61D-6741-A5C2-163D4E32E8AC}" type="pres">
      <dgm:prSet presAssocID="{D998F21C-897B-DF48-956E-861DE4522346}" presName="descendantBox" presStyleCnt="0"/>
      <dgm:spPr/>
    </dgm:pt>
    <dgm:pt modelId="{FDFC3F15-9000-D642-934F-FD22C852295A}" type="pres">
      <dgm:prSet presAssocID="{C9369FCC-1255-0D45-AB2C-E89EC8343E66}" presName="childTextBox" presStyleLbl="fgAccFollowNode1" presStyleIdx="0" presStyleCnt="5" custScaleY="157455">
        <dgm:presLayoutVars>
          <dgm:bulletEnabled val="1"/>
        </dgm:presLayoutVars>
      </dgm:prSet>
      <dgm:spPr/>
      <dgm:t>
        <a:bodyPr/>
        <a:lstStyle/>
        <a:p>
          <a:endParaRPr lang="en-US"/>
        </a:p>
      </dgm:t>
    </dgm:pt>
    <dgm:pt modelId="{299A5A01-E6B1-3549-9A82-78303BEA5CF6}" type="pres">
      <dgm:prSet presAssocID="{4390CE26-E020-2344-AC66-027A469F3ACB}" presName="childTextBox" presStyleLbl="fgAccFollowNode1" presStyleIdx="1" presStyleCnt="5" custScaleY="159328">
        <dgm:presLayoutVars>
          <dgm:bulletEnabled val="1"/>
        </dgm:presLayoutVars>
      </dgm:prSet>
      <dgm:spPr/>
      <dgm:t>
        <a:bodyPr/>
        <a:lstStyle/>
        <a:p>
          <a:endParaRPr lang="en-US"/>
        </a:p>
      </dgm:t>
    </dgm:pt>
    <dgm:pt modelId="{2B60D48B-0CBB-3640-8066-CD9CF8A8328E}" type="pres">
      <dgm:prSet presAssocID="{27979A66-A56C-4049-8B2C-81450FEC40AE}" presName="childTextBox" presStyleLbl="fgAccFollowNode1" presStyleIdx="2" presStyleCnt="5" custScaleY="153609">
        <dgm:presLayoutVars>
          <dgm:bulletEnabled val="1"/>
        </dgm:presLayoutVars>
      </dgm:prSet>
      <dgm:spPr/>
      <dgm:t>
        <a:bodyPr/>
        <a:lstStyle/>
        <a:p>
          <a:endParaRPr lang="en-US"/>
        </a:p>
      </dgm:t>
    </dgm:pt>
    <dgm:pt modelId="{015B0615-A51D-BE4E-B6B0-DD65E7B83F35}" type="pres">
      <dgm:prSet presAssocID="{8EDB5311-D825-C24B-81D1-969D1851DAF9}" presName="childTextBox" presStyleLbl="fgAccFollowNode1" presStyleIdx="3" presStyleCnt="5" custScaleY="153609">
        <dgm:presLayoutVars>
          <dgm:bulletEnabled val="1"/>
        </dgm:presLayoutVars>
      </dgm:prSet>
      <dgm:spPr/>
      <dgm:t>
        <a:bodyPr/>
        <a:lstStyle/>
        <a:p>
          <a:endParaRPr lang="en-US"/>
        </a:p>
      </dgm:t>
    </dgm:pt>
    <dgm:pt modelId="{245DBD2D-001A-1647-A9D4-0EE759999A90}" type="pres">
      <dgm:prSet presAssocID="{96BB0494-7D8F-CD4B-A1AF-11A7C343A91B}" presName="childTextBox" presStyleLbl="fgAccFollowNode1" presStyleIdx="4" presStyleCnt="5" custScaleY="153609">
        <dgm:presLayoutVars>
          <dgm:bulletEnabled val="1"/>
        </dgm:presLayoutVars>
      </dgm:prSet>
      <dgm:spPr/>
      <dgm:t>
        <a:bodyPr/>
        <a:lstStyle/>
        <a:p>
          <a:endParaRPr lang="en-US"/>
        </a:p>
      </dgm:t>
    </dgm:pt>
    <dgm:pt modelId="{6F136D9B-0A5C-E34F-B2F4-375DFE16F357}" type="pres">
      <dgm:prSet presAssocID="{4CFBC049-35FB-B34E-9B0C-92B91BF2D448}" presName="sp" presStyleCnt="0"/>
      <dgm:spPr/>
    </dgm:pt>
    <dgm:pt modelId="{1D636C84-6705-1F45-A256-C7A55A772094}" type="pres">
      <dgm:prSet presAssocID="{0D809260-4B42-5043-99E3-CF6D7B616585}" presName="arrowAndChildren" presStyleCnt="0"/>
      <dgm:spPr/>
    </dgm:pt>
    <dgm:pt modelId="{E96926DD-E710-3B4C-8E85-4706A8EA77F7}" type="pres">
      <dgm:prSet presAssocID="{0D809260-4B42-5043-99E3-CF6D7B616585}" presName="parentTextArrow" presStyleLbl="node1" presStyleIdx="1" presStyleCnt="4" custScaleX="98773" custScaleY="24248"/>
      <dgm:spPr/>
      <dgm:t>
        <a:bodyPr/>
        <a:lstStyle/>
        <a:p>
          <a:endParaRPr lang="en-US"/>
        </a:p>
      </dgm:t>
    </dgm:pt>
    <dgm:pt modelId="{26B140DD-57C8-1744-9AFB-648706180366}" type="pres">
      <dgm:prSet presAssocID="{4FD0B408-98C8-DE45-A952-A44EDA44E8FC}" presName="sp" presStyleCnt="0"/>
      <dgm:spPr/>
    </dgm:pt>
    <dgm:pt modelId="{3DB74973-3E5B-1B47-83A0-703004048F1D}" type="pres">
      <dgm:prSet presAssocID="{85FA6A79-0A59-5E45-B15E-9A4DF30BB091}" presName="arrowAndChildren" presStyleCnt="0"/>
      <dgm:spPr/>
    </dgm:pt>
    <dgm:pt modelId="{01AE4E59-7A07-2540-9D90-9EB69C1E6E80}" type="pres">
      <dgm:prSet presAssocID="{85FA6A79-0A59-5E45-B15E-9A4DF30BB091}" presName="parentTextArrow" presStyleLbl="node1" presStyleIdx="2" presStyleCnt="4" custScaleX="98773" custScaleY="22887"/>
      <dgm:spPr/>
      <dgm:t>
        <a:bodyPr/>
        <a:lstStyle/>
        <a:p>
          <a:endParaRPr lang="en-US"/>
        </a:p>
      </dgm:t>
    </dgm:pt>
    <dgm:pt modelId="{FF0428FE-3CD2-7A4A-8919-81FAED4C4DEF}" type="pres">
      <dgm:prSet presAssocID="{CF529774-18D4-5A49-A355-4389DD9EDF78}" presName="sp" presStyleCnt="0"/>
      <dgm:spPr/>
    </dgm:pt>
    <dgm:pt modelId="{E50A026F-7F60-EF42-97BE-EA170EA81E00}" type="pres">
      <dgm:prSet presAssocID="{6889743B-15A5-4B42-96C5-11425D930E4F}" presName="arrowAndChildren" presStyleCnt="0"/>
      <dgm:spPr/>
    </dgm:pt>
    <dgm:pt modelId="{4CCC5995-C980-C545-822B-7C2E6DA5B193}" type="pres">
      <dgm:prSet presAssocID="{6889743B-15A5-4B42-96C5-11425D930E4F}" presName="parentTextArrow" presStyleLbl="node1" presStyleIdx="3" presStyleCnt="4" custScaleX="98773" custScaleY="26083"/>
      <dgm:spPr/>
      <dgm:t>
        <a:bodyPr/>
        <a:lstStyle/>
        <a:p>
          <a:endParaRPr lang="en-US"/>
        </a:p>
      </dgm:t>
    </dgm:pt>
  </dgm:ptLst>
  <dgm:cxnLst>
    <dgm:cxn modelId="{BDD1E050-A83E-784D-BF9F-51F1D543E71E}" srcId="{D998F21C-897B-DF48-956E-861DE4522346}" destId="{27979A66-A56C-4049-8B2C-81450FEC40AE}" srcOrd="2" destOrd="0" parTransId="{0BAD965C-5E45-E348-9627-B2BAE6E80F9E}" sibTransId="{D56E2247-0C5E-B348-A171-22BD52D9ACDC}"/>
    <dgm:cxn modelId="{874CB617-D433-2442-BFE8-2E056241BAAD}" type="presOf" srcId="{6889743B-15A5-4B42-96C5-11425D930E4F}" destId="{4CCC5995-C980-C545-822B-7C2E6DA5B193}" srcOrd="0" destOrd="0" presId="urn:microsoft.com/office/officeart/2005/8/layout/process4"/>
    <dgm:cxn modelId="{5418C623-3B2F-4E42-8E79-14C921A44122}" type="presOf" srcId="{0D809260-4B42-5043-99E3-CF6D7B616585}" destId="{E96926DD-E710-3B4C-8E85-4706A8EA77F7}" srcOrd="0" destOrd="0" presId="urn:microsoft.com/office/officeart/2005/8/layout/process4"/>
    <dgm:cxn modelId="{89DBDA85-C7AD-F34A-826A-56231F6220CD}" srcId="{27979A66-A56C-4049-8B2C-81450FEC40AE}" destId="{D8ADB5D5-83D4-254D-8268-1D4258FF0983}" srcOrd="0" destOrd="0" parTransId="{0BE5CFAC-A0B5-964A-B9BA-C7D96CE5007A}" sibTransId="{FD160994-212E-E44D-80B0-667F73F65AEF}"/>
    <dgm:cxn modelId="{3C5405B3-1A41-E94C-91F5-3C67F3ADD8E3}" type="presOf" srcId="{D8ADB5D5-83D4-254D-8268-1D4258FF0983}" destId="{2B60D48B-0CBB-3640-8066-CD9CF8A8328E}" srcOrd="0" destOrd="1" presId="urn:microsoft.com/office/officeart/2005/8/layout/process4"/>
    <dgm:cxn modelId="{EA04EA4D-F731-444F-A75A-EA67FAA3BAAA}" srcId="{4390CE26-E020-2344-AC66-027A469F3ACB}" destId="{CD8C6866-04F3-5E4D-91BB-DBE814C5FE61}" srcOrd="0" destOrd="0" parTransId="{94A96CE7-0C66-6442-B436-33A85DCF0EB8}" sibTransId="{534312D2-EF11-9040-A425-E679398BBB09}"/>
    <dgm:cxn modelId="{8ACD60B9-1E24-8643-B0E2-4E960CC49AE7}" srcId="{D998F21C-897B-DF48-956E-861DE4522346}" destId="{96BB0494-7D8F-CD4B-A1AF-11A7C343A91B}" srcOrd="4" destOrd="0" parTransId="{B1105FA3-D912-E441-AC8A-88777BFB525C}" sibTransId="{869EF331-C2D4-FE48-998C-9544825F77E6}"/>
    <dgm:cxn modelId="{87577FEE-5768-B64E-A8A4-580F8F1F5A55}" type="presOf" srcId="{96BB0494-7D8F-CD4B-A1AF-11A7C343A91B}" destId="{245DBD2D-001A-1647-A9D4-0EE759999A90}" srcOrd="0" destOrd="0" presId="urn:microsoft.com/office/officeart/2005/8/layout/process4"/>
    <dgm:cxn modelId="{B1731785-004D-2446-9572-BCBB32366BD9}" type="presOf" srcId="{BE9AF291-A8F7-754D-9BCC-21843D1485E8}" destId="{DF3A5C78-EC98-1741-8BEE-850D17600ECC}" srcOrd="0" destOrd="0" presId="urn:microsoft.com/office/officeart/2005/8/layout/process4"/>
    <dgm:cxn modelId="{B278AA3D-E1A2-684C-AF6E-AACF61A078D8}" srcId="{96BB0494-7D8F-CD4B-A1AF-11A7C343A91B}" destId="{DA3083F4-5821-A147-9AA7-30FFBC02ADD8}" srcOrd="0" destOrd="0" parTransId="{E0E984FE-1671-454A-A779-9E975DBCAC47}" sibTransId="{9DB57987-667C-0642-BBEF-C9D273B82061}"/>
    <dgm:cxn modelId="{E8892F27-AAA8-4048-B2AD-E9B201644AFF}" type="presOf" srcId="{1A8DEE92-5932-2342-86A0-295B875220F9}" destId="{015B0615-A51D-BE4E-B6B0-DD65E7B83F35}" srcOrd="0" destOrd="1" presId="urn:microsoft.com/office/officeart/2005/8/layout/process4"/>
    <dgm:cxn modelId="{22BFA529-E339-0641-95A3-3C48530A63FA}" srcId="{BE9AF291-A8F7-754D-9BCC-21843D1485E8}" destId="{6889743B-15A5-4B42-96C5-11425D930E4F}" srcOrd="0" destOrd="0" parTransId="{67CA192B-3275-C54B-B58C-DA050B16402A}" sibTransId="{CF529774-18D4-5A49-A355-4389DD9EDF78}"/>
    <dgm:cxn modelId="{626C5293-6A55-3B42-BE8F-3AE88AD75C6C}" type="presOf" srcId="{D998F21C-897B-DF48-956E-861DE4522346}" destId="{B53E567A-FFCB-E447-B0EB-DF566B287828}" srcOrd="1" destOrd="0" presId="urn:microsoft.com/office/officeart/2005/8/layout/process4"/>
    <dgm:cxn modelId="{46C96646-7E23-534A-B3F8-A6BC7CB7DCED}" type="presOf" srcId="{CD8C6866-04F3-5E4D-91BB-DBE814C5FE61}" destId="{299A5A01-E6B1-3549-9A82-78303BEA5CF6}" srcOrd="0" destOrd="1" presId="urn:microsoft.com/office/officeart/2005/8/layout/process4"/>
    <dgm:cxn modelId="{67429442-5381-D544-911E-45BE2E8BEBB3}" srcId="{D998F21C-897B-DF48-956E-861DE4522346}" destId="{4390CE26-E020-2344-AC66-027A469F3ACB}" srcOrd="1" destOrd="0" parTransId="{EE0784BC-8E94-3249-9326-05B0F0EC8566}" sibTransId="{57E4573D-7C81-2D40-A41D-92FE4675772B}"/>
    <dgm:cxn modelId="{9656FF87-A36E-4841-A19A-86F651EBBADF}" srcId="{BE9AF291-A8F7-754D-9BCC-21843D1485E8}" destId="{85FA6A79-0A59-5E45-B15E-9A4DF30BB091}" srcOrd="1" destOrd="0" parTransId="{85E6E25A-3AE3-3F46-8E90-F2494FC5AECD}" sibTransId="{4FD0B408-98C8-DE45-A952-A44EDA44E8FC}"/>
    <dgm:cxn modelId="{510C88B0-332F-E040-B229-A09B6CD8CCC9}" type="presOf" srcId="{8EDB5311-D825-C24B-81D1-969D1851DAF9}" destId="{015B0615-A51D-BE4E-B6B0-DD65E7B83F35}" srcOrd="0" destOrd="0" presId="urn:microsoft.com/office/officeart/2005/8/layout/process4"/>
    <dgm:cxn modelId="{66FFD0B6-DA47-A349-B205-A1552B7AC61C}" type="presOf" srcId="{4390CE26-E020-2344-AC66-027A469F3ACB}" destId="{299A5A01-E6B1-3549-9A82-78303BEA5CF6}" srcOrd="0" destOrd="0" presId="urn:microsoft.com/office/officeart/2005/8/layout/process4"/>
    <dgm:cxn modelId="{4394D576-269D-2945-995D-F940BAD89E62}" srcId="{D998F21C-897B-DF48-956E-861DE4522346}" destId="{8EDB5311-D825-C24B-81D1-969D1851DAF9}" srcOrd="3" destOrd="0" parTransId="{6F6FE688-35DD-774E-9EB1-17B5346276AC}" sibTransId="{692B24AA-7D07-7048-8613-6FBCF61EEA94}"/>
    <dgm:cxn modelId="{13D2B602-D9ED-FB42-B6CC-950D78F868C5}" type="presOf" srcId="{85FA6A79-0A59-5E45-B15E-9A4DF30BB091}" destId="{01AE4E59-7A07-2540-9D90-9EB69C1E6E80}" srcOrd="0" destOrd="0" presId="urn:microsoft.com/office/officeart/2005/8/layout/process4"/>
    <dgm:cxn modelId="{AFE4D4BD-1468-F64E-AA6E-C8811310FB11}" type="presOf" srcId="{85B4CF29-6326-2542-83F0-1CACEFCB1AF3}" destId="{FDFC3F15-9000-D642-934F-FD22C852295A}" srcOrd="0" destOrd="1" presId="urn:microsoft.com/office/officeart/2005/8/layout/process4"/>
    <dgm:cxn modelId="{EECC1C35-EB9D-134D-B119-AC5BA49998B9}" srcId="{BE9AF291-A8F7-754D-9BCC-21843D1485E8}" destId="{0D809260-4B42-5043-99E3-CF6D7B616585}" srcOrd="2" destOrd="0" parTransId="{6DAB96D9-CB97-A54D-9E38-73264325FA95}" sibTransId="{4CFBC049-35FB-B34E-9B0C-92B91BF2D448}"/>
    <dgm:cxn modelId="{68360D74-8D76-144C-8C77-C5B9AF813FFF}" srcId="{D998F21C-897B-DF48-956E-861DE4522346}" destId="{C9369FCC-1255-0D45-AB2C-E89EC8343E66}" srcOrd="0" destOrd="0" parTransId="{FEBA2014-7990-B94D-BAD1-0C73293FA03E}" sibTransId="{E8789AB2-278C-244A-9413-8F495D74BD39}"/>
    <dgm:cxn modelId="{9403BAE2-9906-2449-9922-EC6672563A33}" type="presOf" srcId="{27979A66-A56C-4049-8B2C-81450FEC40AE}" destId="{2B60D48B-0CBB-3640-8066-CD9CF8A8328E}" srcOrd="0" destOrd="0" presId="urn:microsoft.com/office/officeart/2005/8/layout/process4"/>
    <dgm:cxn modelId="{D08099CC-E467-8D4C-AB9A-4564952541C6}" srcId="{8EDB5311-D825-C24B-81D1-969D1851DAF9}" destId="{1A8DEE92-5932-2342-86A0-295B875220F9}" srcOrd="0" destOrd="0" parTransId="{7778AB8B-2411-A743-85E6-22B2AB0564E3}" sibTransId="{A134BDCA-C254-DE45-93E2-DC2500F0CBFE}"/>
    <dgm:cxn modelId="{1C4350C2-543B-8548-B105-496D40F075CF}" srcId="{BE9AF291-A8F7-754D-9BCC-21843D1485E8}" destId="{D998F21C-897B-DF48-956E-861DE4522346}" srcOrd="3" destOrd="0" parTransId="{72A2F193-6231-4244-857B-8332F42F6A3B}" sibTransId="{F381CFC5-8171-744F-9472-FF7ED8AF86F2}"/>
    <dgm:cxn modelId="{6B4BC049-F42D-124E-B25E-6C3A363C158D}" srcId="{C9369FCC-1255-0D45-AB2C-E89EC8343E66}" destId="{85B4CF29-6326-2542-83F0-1CACEFCB1AF3}" srcOrd="0" destOrd="0" parTransId="{72F90D80-0BF8-8445-99FC-CC6F6214E71E}" sibTransId="{088BA404-42C0-1C4A-BAB9-FB69685CFC8F}"/>
    <dgm:cxn modelId="{9E0D5D8C-C256-9B45-BE2D-3CDC052AAD63}" type="presOf" srcId="{C9369FCC-1255-0D45-AB2C-E89EC8343E66}" destId="{FDFC3F15-9000-D642-934F-FD22C852295A}" srcOrd="0" destOrd="0" presId="urn:microsoft.com/office/officeart/2005/8/layout/process4"/>
    <dgm:cxn modelId="{EC2AB3D2-8860-3643-BBE6-F2C46F1F52DF}" type="presOf" srcId="{D998F21C-897B-DF48-956E-861DE4522346}" destId="{EEC97410-8A05-AA47-90C3-84F83CA2796A}" srcOrd="0" destOrd="0" presId="urn:microsoft.com/office/officeart/2005/8/layout/process4"/>
    <dgm:cxn modelId="{196840AB-7919-1C4A-91FA-3253D984D2AA}" type="presOf" srcId="{DA3083F4-5821-A147-9AA7-30FFBC02ADD8}" destId="{245DBD2D-001A-1647-A9D4-0EE759999A90}" srcOrd="0" destOrd="1" presId="urn:microsoft.com/office/officeart/2005/8/layout/process4"/>
    <dgm:cxn modelId="{755AEFC6-8EEA-F945-88DE-17170F7C3E07}" type="presParOf" srcId="{DF3A5C78-EC98-1741-8BEE-850D17600ECC}" destId="{B0F4D848-8A7D-A44A-9DAA-449706BF3E32}" srcOrd="0" destOrd="0" presId="urn:microsoft.com/office/officeart/2005/8/layout/process4"/>
    <dgm:cxn modelId="{4544FD3F-A557-6B4F-BD50-0F007CA12DE8}" type="presParOf" srcId="{B0F4D848-8A7D-A44A-9DAA-449706BF3E32}" destId="{EEC97410-8A05-AA47-90C3-84F83CA2796A}" srcOrd="0" destOrd="0" presId="urn:microsoft.com/office/officeart/2005/8/layout/process4"/>
    <dgm:cxn modelId="{02A4B6B0-DF77-EB44-8D51-906B9B938341}" type="presParOf" srcId="{B0F4D848-8A7D-A44A-9DAA-449706BF3E32}" destId="{B53E567A-FFCB-E447-B0EB-DF566B287828}" srcOrd="1" destOrd="0" presId="urn:microsoft.com/office/officeart/2005/8/layout/process4"/>
    <dgm:cxn modelId="{1A031150-2042-5147-9287-2F2CBFDF939E}" type="presParOf" srcId="{B0F4D848-8A7D-A44A-9DAA-449706BF3E32}" destId="{8979A76C-D61D-6741-A5C2-163D4E32E8AC}" srcOrd="2" destOrd="0" presId="urn:microsoft.com/office/officeart/2005/8/layout/process4"/>
    <dgm:cxn modelId="{27219C0F-DE72-2B46-92E8-048E292C96F0}" type="presParOf" srcId="{8979A76C-D61D-6741-A5C2-163D4E32E8AC}" destId="{FDFC3F15-9000-D642-934F-FD22C852295A}" srcOrd="0" destOrd="0" presId="urn:microsoft.com/office/officeart/2005/8/layout/process4"/>
    <dgm:cxn modelId="{EA7F7033-A8D2-9B4A-8903-C438BDD3A548}" type="presParOf" srcId="{8979A76C-D61D-6741-A5C2-163D4E32E8AC}" destId="{299A5A01-E6B1-3549-9A82-78303BEA5CF6}" srcOrd="1" destOrd="0" presId="urn:microsoft.com/office/officeart/2005/8/layout/process4"/>
    <dgm:cxn modelId="{0588543B-EA16-D64C-80B8-A42A10DD64D6}" type="presParOf" srcId="{8979A76C-D61D-6741-A5C2-163D4E32E8AC}" destId="{2B60D48B-0CBB-3640-8066-CD9CF8A8328E}" srcOrd="2" destOrd="0" presId="urn:microsoft.com/office/officeart/2005/8/layout/process4"/>
    <dgm:cxn modelId="{DBC31B58-9ECE-294B-BF31-D525DFE424B0}" type="presParOf" srcId="{8979A76C-D61D-6741-A5C2-163D4E32E8AC}" destId="{015B0615-A51D-BE4E-B6B0-DD65E7B83F35}" srcOrd="3" destOrd="0" presId="urn:microsoft.com/office/officeart/2005/8/layout/process4"/>
    <dgm:cxn modelId="{F0A07E5C-7BE7-864B-A605-80DFA88E66B6}" type="presParOf" srcId="{8979A76C-D61D-6741-A5C2-163D4E32E8AC}" destId="{245DBD2D-001A-1647-A9D4-0EE759999A90}" srcOrd="4" destOrd="0" presId="urn:microsoft.com/office/officeart/2005/8/layout/process4"/>
    <dgm:cxn modelId="{9DB211D9-9E91-874F-811A-0C5840F0C7F2}" type="presParOf" srcId="{DF3A5C78-EC98-1741-8BEE-850D17600ECC}" destId="{6F136D9B-0A5C-E34F-B2F4-375DFE16F357}" srcOrd="1" destOrd="0" presId="urn:microsoft.com/office/officeart/2005/8/layout/process4"/>
    <dgm:cxn modelId="{C9DD87C1-2DFA-AB4E-94D6-F401CCADBE31}" type="presParOf" srcId="{DF3A5C78-EC98-1741-8BEE-850D17600ECC}" destId="{1D636C84-6705-1F45-A256-C7A55A772094}" srcOrd="2" destOrd="0" presId="urn:microsoft.com/office/officeart/2005/8/layout/process4"/>
    <dgm:cxn modelId="{220F264E-8560-9446-901E-F75C824740ED}" type="presParOf" srcId="{1D636C84-6705-1F45-A256-C7A55A772094}" destId="{E96926DD-E710-3B4C-8E85-4706A8EA77F7}" srcOrd="0" destOrd="0" presId="urn:microsoft.com/office/officeart/2005/8/layout/process4"/>
    <dgm:cxn modelId="{E7CDD694-AB85-D54E-9828-7F35A9B308DB}" type="presParOf" srcId="{DF3A5C78-EC98-1741-8BEE-850D17600ECC}" destId="{26B140DD-57C8-1744-9AFB-648706180366}" srcOrd="3" destOrd="0" presId="urn:microsoft.com/office/officeart/2005/8/layout/process4"/>
    <dgm:cxn modelId="{C1A0DF0F-BD36-434A-B4F8-3938D34ECC4F}" type="presParOf" srcId="{DF3A5C78-EC98-1741-8BEE-850D17600ECC}" destId="{3DB74973-3E5B-1B47-83A0-703004048F1D}" srcOrd="4" destOrd="0" presId="urn:microsoft.com/office/officeart/2005/8/layout/process4"/>
    <dgm:cxn modelId="{65251FD4-3B80-E742-8D3C-6FB8FFBCBAFF}" type="presParOf" srcId="{3DB74973-3E5B-1B47-83A0-703004048F1D}" destId="{01AE4E59-7A07-2540-9D90-9EB69C1E6E80}" srcOrd="0" destOrd="0" presId="urn:microsoft.com/office/officeart/2005/8/layout/process4"/>
    <dgm:cxn modelId="{41B208E6-E170-F344-BC27-E5E68C8A4BCE}" type="presParOf" srcId="{DF3A5C78-EC98-1741-8BEE-850D17600ECC}" destId="{FF0428FE-3CD2-7A4A-8919-81FAED4C4DEF}" srcOrd="5" destOrd="0" presId="urn:microsoft.com/office/officeart/2005/8/layout/process4"/>
    <dgm:cxn modelId="{B08FE5BC-2C54-0C46-964A-363BC06F3BF1}" type="presParOf" srcId="{DF3A5C78-EC98-1741-8BEE-850D17600ECC}" destId="{E50A026F-7F60-EF42-97BE-EA170EA81E00}" srcOrd="6" destOrd="0" presId="urn:microsoft.com/office/officeart/2005/8/layout/process4"/>
    <dgm:cxn modelId="{FC5DCD64-CEC8-114A-AB8B-1E7C96FA80C0}" type="presParOf" srcId="{E50A026F-7F60-EF42-97BE-EA170EA81E00}" destId="{4CCC5995-C980-C545-822B-7C2E6DA5B19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F9CABA-3528-F84C-992E-FDCB53DA4C60}" type="doc">
      <dgm:prSet loTypeId="urn:microsoft.com/office/officeart/2005/8/layout/pyramid2" loCatId="pyramid" qsTypeId="urn:microsoft.com/office/officeart/2005/8/quickstyle/simple4" qsCatId="simple" csTypeId="urn:microsoft.com/office/officeart/2005/8/colors/accent1_2" csCatId="accent1"/>
      <dgm:spPr/>
      <dgm:t>
        <a:bodyPr/>
        <a:lstStyle/>
        <a:p>
          <a:endParaRPr lang="en-US"/>
        </a:p>
      </dgm:t>
    </dgm:pt>
    <dgm:pt modelId="{42C3DE85-4F24-8D44-97B4-EF1AD5BC92AA}">
      <dgm:prSet/>
      <dgm:spPr/>
      <dgm:t>
        <a:bodyPr/>
        <a:lstStyle/>
        <a:p>
          <a:pPr rtl="0"/>
          <a:r>
            <a:rPr lang="en-US" dirty="0" smtClean="0"/>
            <a:t>Addresses</a:t>
          </a:r>
          <a:endParaRPr lang="en-US" dirty="0"/>
        </a:p>
      </dgm:t>
    </dgm:pt>
    <dgm:pt modelId="{D4986A68-F696-BF4C-83C3-309739422D43}" type="parTrans" cxnId="{67D77EFB-790C-9947-9ED5-43DA84E56231}">
      <dgm:prSet/>
      <dgm:spPr/>
      <dgm:t>
        <a:bodyPr/>
        <a:lstStyle/>
        <a:p>
          <a:endParaRPr lang="en-US"/>
        </a:p>
      </dgm:t>
    </dgm:pt>
    <dgm:pt modelId="{B88ECBFA-BB73-A448-B5E7-F763C2215A4A}" type="sibTrans" cxnId="{67D77EFB-790C-9947-9ED5-43DA84E56231}">
      <dgm:prSet/>
      <dgm:spPr/>
      <dgm:t>
        <a:bodyPr/>
        <a:lstStyle/>
        <a:p>
          <a:endParaRPr lang="en-US"/>
        </a:p>
      </dgm:t>
    </dgm:pt>
    <dgm:pt modelId="{741CE14A-8B08-3F4E-8319-CFE1956DC52E}">
      <dgm:prSet/>
      <dgm:spPr/>
      <dgm:t>
        <a:bodyPr/>
        <a:lstStyle/>
        <a:p>
          <a:pPr rtl="0"/>
          <a:r>
            <a:rPr lang="en-US" dirty="0" smtClean="0"/>
            <a:t>Numbers</a:t>
          </a:r>
          <a:endParaRPr lang="en-US" dirty="0"/>
        </a:p>
      </dgm:t>
    </dgm:pt>
    <dgm:pt modelId="{7E69B0DC-AF4A-864C-8080-277020E4B8A1}" type="parTrans" cxnId="{D983EBA5-3E65-F14D-A1C5-99C01869DD62}">
      <dgm:prSet/>
      <dgm:spPr/>
      <dgm:t>
        <a:bodyPr/>
        <a:lstStyle/>
        <a:p>
          <a:endParaRPr lang="en-US"/>
        </a:p>
      </dgm:t>
    </dgm:pt>
    <dgm:pt modelId="{DC78CE80-320B-FC4F-8789-B0B0BEC65094}" type="sibTrans" cxnId="{D983EBA5-3E65-F14D-A1C5-99C01869DD62}">
      <dgm:prSet/>
      <dgm:spPr/>
      <dgm:t>
        <a:bodyPr/>
        <a:lstStyle/>
        <a:p>
          <a:endParaRPr lang="en-US"/>
        </a:p>
      </dgm:t>
    </dgm:pt>
    <dgm:pt modelId="{867FFA81-B28C-B64F-A24A-2DF78351BA0E}">
      <dgm:prSet/>
      <dgm:spPr/>
      <dgm:t>
        <a:bodyPr/>
        <a:lstStyle/>
        <a:p>
          <a:pPr rtl="0"/>
          <a:r>
            <a:rPr lang="en-US" dirty="0" smtClean="0"/>
            <a:t>Characters</a:t>
          </a:r>
          <a:endParaRPr lang="en-US" dirty="0"/>
        </a:p>
      </dgm:t>
    </dgm:pt>
    <dgm:pt modelId="{5754A166-6DD0-2543-A230-72609DFD3E05}" type="parTrans" cxnId="{E0E13F9F-F7F7-A240-B222-52A7F9059F33}">
      <dgm:prSet/>
      <dgm:spPr/>
      <dgm:t>
        <a:bodyPr/>
        <a:lstStyle/>
        <a:p>
          <a:endParaRPr lang="en-US"/>
        </a:p>
      </dgm:t>
    </dgm:pt>
    <dgm:pt modelId="{083ECC6E-F55A-B24D-B922-7F00E1A7A68C}" type="sibTrans" cxnId="{E0E13F9F-F7F7-A240-B222-52A7F9059F33}">
      <dgm:prSet/>
      <dgm:spPr/>
      <dgm:t>
        <a:bodyPr/>
        <a:lstStyle/>
        <a:p>
          <a:endParaRPr lang="en-US"/>
        </a:p>
      </dgm:t>
    </dgm:pt>
    <dgm:pt modelId="{5279767A-DFDC-E544-9A2C-7BD6B9B8971D}">
      <dgm:prSet/>
      <dgm:spPr/>
      <dgm:t>
        <a:bodyPr/>
        <a:lstStyle/>
        <a:p>
          <a:pPr rtl="0"/>
          <a:r>
            <a:rPr lang="en-US" dirty="0" smtClean="0"/>
            <a:t>Logical Data</a:t>
          </a:r>
          <a:endParaRPr lang="en-US" dirty="0"/>
        </a:p>
      </dgm:t>
    </dgm:pt>
    <dgm:pt modelId="{344845FF-FCA7-C441-AC91-2DCC72057B6F}" type="parTrans" cxnId="{19FC090A-6821-234B-9A9F-05F758D69805}">
      <dgm:prSet/>
      <dgm:spPr/>
      <dgm:t>
        <a:bodyPr/>
        <a:lstStyle/>
        <a:p>
          <a:endParaRPr lang="en-US"/>
        </a:p>
      </dgm:t>
    </dgm:pt>
    <dgm:pt modelId="{B8815F53-6499-C04C-8EE4-1A5DE3415814}" type="sibTrans" cxnId="{19FC090A-6821-234B-9A9F-05F758D69805}">
      <dgm:prSet/>
      <dgm:spPr/>
      <dgm:t>
        <a:bodyPr/>
        <a:lstStyle/>
        <a:p>
          <a:endParaRPr lang="en-US"/>
        </a:p>
      </dgm:t>
    </dgm:pt>
    <dgm:pt modelId="{5CF45BD6-8F4A-0C4D-AF4F-A24BA271FF16}" type="pres">
      <dgm:prSet presAssocID="{A6F9CABA-3528-F84C-992E-FDCB53DA4C60}" presName="compositeShape" presStyleCnt="0">
        <dgm:presLayoutVars>
          <dgm:dir/>
          <dgm:resizeHandles/>
        </dgm:presLayoutVars>
      </dgm:prSet>
      <dgm:spPr/>
      <dgm:t>
        <a:bodyPr/>
        <a:lstStyle/>
        <a:p>
          <a:endParaRPr lang="en-US"/>
        </a:p>
      </dgm:t>
    </dgm:pt>
    <dgm:pt modelId="{398EBC3F-3409-F640-A552-34E0EE96B84E}" type="pres">
      <dgm:prSet presAssocID="{A6F9CABA-3528-F84C-992E-FDCB53DA4C60}" presName="pyramid" presStyleLbl="node1" presStyleIdx="0" presStyleCnt="1"/>
      <dgm:spPr>
        <a:solidFill>
          <a:schemeClr val="accent3"/>
        </a:solidFill>
        <a:ln>
          <a:solidFill>
            <a:schemeClr val="accent3"/>
          </a:solidFill>
        </a:ln>
      </dgm:spPr>
    </dgm:pt>
    <dgm:pt modelId="{89249B60-BBF0-E64B-B7E5-5B1BD5D28EA0}" type="pres">
      <dgm:prSet presAssocID="{A6F9CABA-3528-F84C-992E-FDCB53DA4C60}" presName="theList" presStyleCnt="0"/>
      <dgm:spPr/>
    </dgm:pt>
    <dgm:pt modelId="{7C8309DA-5AF4-ED4B-8005-9099F3579E74}" type="pres">
      <dgm:prSet presAssocID="{42C3DE85-4F24-8D44-97B4-EF1AD5BC92AA}" presName="aNode" presStyleLbl="fgAcc1" presStyleIdx="0" presStyleCnt="4" custAng="20654831" custLinFactX="-23807" custLinFactNeighborX="-100000" custLinFactNeighborY="-68425">
        <dgm:presLayoutVars>
          <dgm:bulletEnabled val="1"/>
        </dgm:presLayoutVars>
      </dgm:prSet>
      <dgm:spPr/>
      <dgm:t>
        <a:bodyPr/>
        <a:lstStyle/>
        <a:p>
          <a:endParaRPr lang="en-US"/>
        </a:p>
      </dgm:t>
    </dgm:pt>
    <dgm:pt modelId="{25A0A0CD-3DF9-614D-8A3D-A358B5E2C032}" type="pres">
      <dgm:prSet presAssocID="{42C3DE85-4F24-8D44-97B4-EF1AD5BC92AA}" presName="aSpace" presStyleCnt="0"/>
      <dgm:spPr/>
    </dgm:pt>
    <dgm:pt modelId="{60D366F8-501D-8042-914B-93C4C14B955F}" type="pres">
      <dgm:prSet presAssocID="{741CE14A-8B08-3F4E-8319-CFE1956DC52E}" presName="aNode" presStyleLbl="fgAcc1" presStyleIdx="1" presStyleCnt="4" custAng="946966" custLinFactY="-34414" custLinFactNeighborX="30769" custLinFactNeighborY="-100000">
        <dgm:presLayoutVars>
          <dgm:bulletEnabled val="1"/>
        </dgm:presLayoutVars>
      </dgm:prSet>
      <dgm:spPr/>
      <dgm:t>
        <a:bodyPr/>
        <a:lstStyle/>
        <a:p>
          <a:endParaRPr lang="en-US"/>
        </a:p>
      </dgm:t>
    </dgm:pt>
    <dgm:pt modelId="{B1AD53EE-B26B-D341-93BE-77B2269226D9}" type="pres">
      <dgm:prSet presAssocID="{741CE14A-8B08-3F4E-8319-CFE1956DC52E}" presName="aSpace" presStyleCnt="0"/>
      <dgm:spPr/>
    </dgm:pt>
    <dgm:pt modelId="{7EB31862-2E15-EC40-92A8-38C0729D347E}" type="pres">
      <dgm:prSet presAssocID="{867FFA81-B28C-B64F-A24A-2DF78351BA0E}" presName="aNode" presStyleLbl="fgAcc1" presStyleIdx="2" presStyleCnt="4" custAng="846432" custLinFactX="-16124" custLinFactY="11807" custLinFactNeighborX="-100000" custLinFactNeighborY="100000">
        <dgm:presLayoutVars>
          <dgm:bulletEnabled val="1"/>
        </dgm:presLayoutVars>
      </dgm:prSet>
      <dgm:spPr/>
      <dgm:t>
        <a:bodyPr/>
        <a:lstStyle/>
        <a:p>
          <a:endParaRPr lang="en-US"/>
        </a:p>
      </dgm:t>
    </dgm:pt>
    <dgm:pt modelId="{DE718506-3475-7844-A054-A06334EAB2CC}" type="pres">
      <dgm:prSet presAssocID="{867FFA81-B28C-B64F-A24A-2DF78351BA0E}" presName="aSpace" presStyleCnt="0"/>
      <dgm:spPr/>
    </dgm:pt>
    <dgm:pt modelId="{98354637-29DA-C24D-92DF-1340B4B82D84}" type="pres">
      <dgm:prSet presAssocID="{5279767A-DFDC-E544-9A2C-7BD6B9B8971D}" presName="aNode" presStyleLbl="fgAcc1" presStyleIdx="3" presStyleCnt="4" custAng="20892888" custLinFactY="-7443" custLinFactNeighborX="27379" custLinFactNeighborY="-100000">
        <dgm:presLayoutVars>
          <dgm:bulletEnabled val="1"/>
        </dgm:presLayoutVars>
      </dgm:prSet>
      <dgm:spPr/>
      <dgm:t>
        <a:bodyPr/>
        <a:lstStyle/>
        <a:p>
          <a:endParaRPr lang="en-US"/>
        </a:p>
      </dgm:t>
    </dgm:pt>
    <dgm:pt modelId="{AA000D6A-C818-CB49-BD55-FD11DC067E17}" type="pres">
      <dgm:prSet presAssocID="{5279767A-DFDC-E544-9A2C-7BD6B9B8971D}" presName="aSpace" presStyleCnt="0"/>
      <dgm:spPr/>
    </dgm:pt>
  </dgm:ptLst>
  <dgm:cxnLst>
    <dgm:cxn modelId="{E0E13F9F-F7F7-A240-B222-52A7F9059F33}" srcId="{A6F9CABA-3528-F84C-992E-FDCB53DA4C60}" destId="{867FFA81-B28C-B64F-A24A-2DF78351BA0E}" srcOrd="2" destOrd="0" parTransId="{5754A166-6DD0-2543-A230-72609DFD3E05}" sibTransId="{083ECC6E-F55A-B24D-B922-7F00E1A7A68C}"/>
    <dgm:cxn modelId="{8448968A-2434-D247-8CDD-D07BE0EBD552}" type="presOf" srcId="{867FFA81-B28C-B64F-A24A-2DF78351BA0E}" destId="{7EB31862-2E15-EC40-92A8-38C0729D347E}" srcOrd="0" destOrd="0" presId="urn:microsoft.com/office/officeart/2005/8/layout/pyramid2"/>
    <dgm:cxn modelId="{9B42761A-3B24-344F-85D4-2A227FA88A8A}" type="presOf" srcId="{A6F9CABA-3528-F84C-992E-FDCB53DA4C60}" destId="{5CF45BD6-8F4A-0C4D-AF4F-A24BA271FF16}" srcOrd="0" destOrd="0" presId="urn:microsoft.com/office/officeart/2005/8/layout/pyramid2"/>
    <dgm:cxn modelId="{5F3DF0C6-132F-AA47-B06D-7E59F1C329BD}" type="presOf" srcId="{741CE14A-8B08-3F4E-8319-CFE1956DC52E}" destId="{60D366F8-501D-8042-914B-93C4C14B955F}" srcOrd="0" destOrd="0" presId="urn:microsoft.com/office/officeart/2005/8/layout/pyramid2"/>
    <dgm:cxn modelId="{19FC090A-6821-234B-9A9F-05F758D69805}" srcId="{A6F9CABA-3528-F84C-992E-FDCB53DA4C60}" destId="{5279767A-DFDC-E544-9A2C-7BD6B9B8971D}" srcOrd="3" destOrd="0" parTransId="{344845FF-FCA7-C441-AC91-2DCC72057B6F}" sibTransId="{B8815F53-6499-C04C-8EE4-1A5DE3415814}"/>
    <dgm:cxn modelId="{D983EBA5-3E65-F14D-A1C5-99C01869DD62}" srcId="{A6F9CABA-3528-F84C-992E-FDCB53DA4C60}" destId="{741CE14A-8B08-3F4E-8319-CFE1956DC52E}" srcOrd="1" destOrd="0" parTransId="{7E69B0DC-AF4A-864C-8080-277020E4B8A1}" sibTransId="{DC78CE80-320B-FC4F-8789-B0B0BEC65094}"/>
    <dgm:cxn modelId="{9D558739-7006-0C4A-8FCA-D37FD51FEA16}" type="presOf" srcId="{5279767A-DFDC-E544-9A2C-7BD6B9B8971D}" destId="{98354637-29DA-C24D-92DF-1340B4B82D84}" srcOrd="0" destOrd="0" presId="urn:microsoft.com/office/officeart/2005/8/layout/pyramid2"/>
    <dgm:cxn modelId="{67D77EFB-790C-9947-9ED5-43DA84E56231}" srcId="{A6F9CABA-3528-F84C-992E-FDCB53DA4C60}" destId="{42C3DE85-4F24-8D44-97B4-EF1AD5BC92AA}" srcOrd="0" destOrd="0" parTransId="{D4986A68-F696-BF4C-83C3-309739422D43}" sibTransId="{B88ECBFA-BB73-A448-B5E7-F763C2215A4A}"/>
    <dgm:cxn modelId="{1E04C35F-5EA8-DD4A-9992-8FAB82063CF7}" type="presOf" srcId="{42C3DE85-4F24-8D44-97B4-EF1AD5BC92AA}" destId="{7C8309DA-5AF4-ED4B-8005-9099F3579E74}" srcOrd="0" destOrd="0" presId="urn:microsoft.com/office/officeart/2005/8/layout/pyramid2"/>
    <dgm:cxn modelId="{F4064794-33D2-154D-BB8D-4AA10D36E286}" type="presParOf" srcId="{5CF45BD6-8F4A-0C4D-AF4F-A24BA271FF16}" destId="{398EBC3F-3409-F640-A552-34E0EE96B84E}" srcOrd="0" destOrd="0" presId="urn:microsoft.com/office/officeart/2005/8/layout/pyramid2"/>
    <dgm:cxn modelId="{9F86827A-3ECB-8E4C-AD80-EB65E478093E}" type="presParOf" srcId="{5CF45BD6-8F4A-0C4D-AF4F-A24BA271FF16}" destId="{89249B60-BBF0-E64B-B7E5-5B1BD5D28EA0}" srcOrd="1" destOrd="0" presId="urn:microsoft.com/office/officeart/2005/8/layout/pyramid2"/>
    <dgm:cxn modelId="{878CB9F0-784B-514E-BB87-5D8543E11432}" type="presParOf" srcId="{89249B60-BBF0-E64B-B7E5-5B1BD5D28EA0}" destId="{7C8309DA-5AF4-ED4B-8005-9099F3579E74}" srcOrd="0" destOrd="0" presId="urn:microsoft.com/office/officeart/2005/8/layout/pyramid2"/>
    <dgm:cxn modelId="{A89D07A8-1406-5D42-975A-0ABFEC7ADA45}" type="presParOf" srcId="{89249B60-BBF0-E64B-B7E5-5B1BD5D28EA0}" destId="{25A0A0CD-3DF9-614D-8A3D-A358B5E2C032}" srcOrd="1" destOrd="0" presId="urn:microsoft.com/office/officeart/2005/8/layout/pyramid2"/>
    <dgm:cxn modelId="{FDD6AC38-4EF0-FA49-BC07-32A8E109A710}" type="presParOf" srcId="{89249B60-BBF0-E64B-B7E5-5B1BD5D28EA0}" destId="{60D366F8-501D-8042-914B-93C4C14B955F}" srcOrd="2" destOrd="0" presId="urn:microsoft.com/office/officeart/2005/8/layout/pyramid2"/>
    <dgm:cxn modelId="{6D1E8F4B-F51C-894D-B319-C8DF7C985A5B}" type="presParOf" srcId="{89249B60-BBF0-E64B-B7E5-5B1BD5D28EA0}" destId="{B1AD53EE-B26B-D341-93BE-77B2269226D9}" srcOrd="3" destOrd="0" presId="urn:microsoft.com/office/officeart/2005/8/layout/pyramid2"/>
    <dgm:cxn modelId="{A4A8CD58-96AF-904E-9901-767C502FC8CE}" type="presParOf" srcId="{89249B60-BBF0-E64B-B7E5-5B1BD5D28EA0}" destId="{7EB31862-2E15-EC40-92A8-38C0729D347E}" srcOrd="4" destOrd="0" presId="urn:microsoft.com/office/officeart/2005/8/layout/pyramid2"/>
    <dgm:cxn modelId="{33257292-EBBF-1E41-9F6A-A6456C491BBB}" type="presParOf" srcId="{89249B60-BBF0-E64B-B7E5-5B1BD5D28EA0}" destId="{DE718506-3475-7844-A054-A06334EAB2CC}" srcOrd="5" destOrd="0" presId="urn:microsoft.com/office/officeart/2005/8/layout/pyramid2"/>
    <dgm:cxn modelId="{5F48545E-DBEF-1648-9099-54F946D00253}" type="presParOf" srcId="{89249B60-BBF0-E64B-B7E5-5B1BD5D28EA0}" destId="{98354637-29DA-C24D-92DF-1340B4B82D84}" srcOrd="6" destOrd="0" presId="urn:microsoft.com/office/officeart/2005/8/layout/pyramid2"/>
    <dgm:cxn modelId="{78CB1FBE-164D-0242-9328-05199C03076B}" type="presParOf" srcId="{89249B60-BBF0-E64B-B7E5-5B1BD5D28EA0}" destId="{AA000D6A-C818-CB49-BD55-FD11DC067E17}"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B8BB17-05F5-5449-87B4-F1418C4ECDD7}" type="doc">
      <dgm:prSet loTypeId="urn:microsoft.com/office/officeart/2005/8/layout/arrow5" loCatId="relationship" qsTypeId="urn:microsoft.com/office/officeart/2005/8/quickstyle/simple4" qsCatId="simple" csTypeId="urn:microsoft.com/office/officeart/2005/8/colors/accent1_2" csCatId="accent1" phldr="1"/>
      <dgm:spPr/>
      <dgm:t>
        <a:bodyPr/>
        <a:lstStyle/>
        <a:p>
          <a:endParaRPr lang="en-US"/>
        </a:p>
      </dgm:t>
    </dgm:pt>
    <dgm:pt modelId="{CBD291A9-E9FF-6441-96AE-58549F227598}">
      <dgm:prSet custT="1"/>
      <dgm:spPr/>
      <dgm:t>
        <a:bodyPr/>
        <a:lstStyle/>
        <a:p>
          <a:pPr rtl="0"/>
          <a:r>
            <a:rPr lang="en-US" sz="2400" dirty="0" smtClean="0">
              <a:effectLst>
                <a:outerShdw blurRad="38100" dist="38100" dir="2700000" algn="tl">
                  <a:srgbClr val="000000">
                    <a:alpha val="43137"/>
                  </a:srgbClr>
                </a:outerShdw>
              </a:effectLst>
            </a:rPr>
            <a:t>Most </a:t>
          </a:r>
          <a:r>
            <a:rPr lang="en-US" sz="3200" dirty="0" smtClean="0">
              <a:effectLst>
                <a:outerShdw blurRad="38100" dist="38100" dir="2700000" algn="tl">
                  <a:srgbClr val="000000">
                    <a:alpha val="43137"/>
                  </a:srgbClr>
                </a:outerShdw>
              </a:effectLst>
            </a:rPr>
            <a:t>fundamental</a:t>
          </a:r>
          <a:r>
            <a:rPr lang="en-US" sz="2400" dirty="0" smtClean="0">
              <a:effectLst>
                <a:outerShdw blurRad="38100" dist="38100" dir="2700000" algn="tl">
                  <a:srgbClr val="000000">
                    <a:alpha val="43137"/>
                  </a:srgbClr>
                </a:outerShdw>
              </a:effectLst>
            </a:rPr>
            <a:t> type of machine instruction</a:t>
          </a:r>
          <a:endParaRPr lang="en-US" sz="2400" dirty="0">
            <a:effectLst>
              <a:outerShdw blurRad="38100" dist="38100" dir="2700000" algn="tl">
                <a:srgbClr val="000000">
                  <a:alpha val="43137"/>
                </a:srgbClr>
              </a:outerShdw>
            </a:effectLst>
          </a:endParaRPr>
        </a:p>
      </dgm:t>
    </dgm:pt>
    <dgm:pt modelId="{87A839AE-A231-434A-8004-1444BFBEC906}" type="parTrans" cxnId="{0F361E3E-E4EE-8E49-9719-C6BBBE83CB5B}">
      <dgm:prSet/>
      <dgm:spPr/>
      <dgm:t>
        <a:bodyPr/>
        <a:lstStyle/>
        <a:p>
          <a:endParaRPr lang="en-US"/>
        </a:p>
      </dgm:t>
    </dgm:pt>
    <dgm:pt modelId="{F1B9C5B5-C301-3644-BC18-1FCD18A554E4}" type="sibTrans" cxnId="{0F361E3E-E4EE-8E49-9719-C6BBBE83CB5B}">
      <dgm:prSet/>
      <dgm:spPr/>
      <dgm:t>
        <a:bodyPr/>
        <a:lstStyle/>
        <a:p>
          <a:endParaRPr lang="en-US"/>
        </a:p>
      </dgm:t>
    </dgm:pt>
    <dgm:pt modelId="{A3735CA2-6882-004E-9088-38AE4D4B7E36}">
      <dgm:prSet custT="1"/>
      <dgm:spPr>
        <a:solidFill>
          <a:schemeClr val="accent3"/>
        </a:solidFill>
      </dgm:spPr>
      <dgm:t>
        <a:bodyPr/>
        <a:lstStyle/>
        <a:p>
          <a:pPr rtl="0"/>
          <a:r>
            <a:rPr lang="en-US" sz="2400" dirty="0" smtClean="0">
              <a:effectLst>
                <a:outerShdw blurRad="38100" dist="38100" dir="2700000" algn="tl">
                  <a:srgbClr val="000000">
                    <a:alpha val="43137"/>
                  </a:srgbClr>
                </a:outerShdw>
              </a:effectLst>
            </a:rPr>
            <a:t>Must specify:</a:t>
          </a:r>
          <a:endParaRPr lang="en-US" sz="2400" dirty="0">
            <a:effectLst>
              <a:outerShdw blurRad="38100" dist="38100" dir="2700000" algn="tl">
                <a:srgbClr val="000000">
                  <a:alpha val="43137"/>
                </a:srgbClr>
              </a:outerShdw>
            </a:effectLst>
          </a:endParaRPr>
        </a:p>
      </dgm:t>
    </dgm:pt>
    <dgm:pt modelId="{3D421804-C29E-B041-9B9B-1F06A8E20150}" type="parTrans" cxnId="{3A2415C0-C5FF-8043-A7A6-6C9306F2ED29}">
      <dgm:prSet/>
      <dgm:spPr/>
      <dgm:t>
        <a:bodyPr/>
        <a:lstStyle/>
        <a:p>
          <a:endParaRPr lang="en-US"/>
        </a:p>
      </dgm:t>
    </dgm:pt>
    <dgm:pt modelId="{3EC18245-13C0-3C46-8DF4-15A4ADB1D653}" type="sibTrans" cxnId="{3A2415C0-C5FF-8043-A7A6-6C9306F2ED29}">
      <dgm:prSet/>
      <dgm:spPr/>
      <dgm:t>
        <a:bodyPr/>
        <a:lstStyle/>
        <a:p>
          <a:endParaRPr lang="en-US"/>
        </a:p>
      </dgm:t>
    </dgm:pt>
    <dgm:pt modelId="{2DC71C04-B9F7-4E4E-8AF5-7B0AA79E7F90}">
      <dgm:prSet custT="1"/>
      <dgm:spPr>
        <a:solidFill>
          <a:schemeClr val="accent3"/>
        </a:solidFill>
      </dgm:spPr>
      <dgm:t>
        <a:bodyPr/>
        <a:lstStyle/>
        <a:p>
          <a:pPr rtl="0"/>
          <a:r>
            <a:rPr lang="en-US" sz="1800" b="1" dirty="0" smtClean="0">
              <a:solidFill>
                <a:srgbClr val="FFFF66"/>
              </a:solidFill>
              <a:effectLst/>
            </a:rPr>
            <a:t>Location</a:t>
          </a:r>
          <a:r>
            <a:rPr lang="en-US" sz="1800" dirty="0" smtClean="0">
              <a:effectLst>
                <a:outerShdw blurRad="38100" dist="38100" dir="2700000" algn="tl">
                  <a:srgbClr val="000000">
                    <a:alpha val="43137"/>
                  </a:srgbClr>
                </a:outerShdw>
              </a:effectLst>
            </a:rPr>
            <a:t> of the source and destination operands</a:t>
          </a:r>
          <a:endParaRPr lang="en-US" sz="1800" dirty="0">
            <a:effectLst>
              <a:outerShdw blurRad="38100" dist="38100" dir="2700000" algn="tl">
                <a:srgbClr val="000000">
                  <a:alpha val="43137"/>
                </a:srgbClr>
              </a:outerShdw>
            </a:effectLst>
          </a:endParaRPr>
        </a:p>
      </dgm:t>
    </dgm:pt>
    <dgm:pt modelId="{20115340-B054-344F-9358-BA2C3C796607}" type="parTrans" cxnId="{BE718F78-29C9-2447-9DF1-FBC668157B4F}">
      <dgm:prSet/>
      <dgm:spPr/>
      <dgm:t>
        <a:bodyPr/>
        <a:lstStyle/>
        <a:p>
          <a:endParaRPr lang="en-US"/>
        </a:p>
      </dgm:t>
    </dgm:pt>
    <dgm:pt modelId="{E52EE69E-F700-4C4D-9DD3-E6DDAC914DCB}" type="sibTrans" cxnId="{BE718F78-29C9-2447-9DF1-FBC668157B4F}">
      <dgm:prSet/>
      <dgm:spPr/>
      <dgm:t>
        <a:bodyPr/>
        <a:lstStyle/>
        <a:p>
          <a:endParaRPr lang="en-US"/>
        </a:p>
      </dgm:t>
    </dgm:pt>
    <dgm:pt modelId="{AE35FDD7-8313-ED48-9898-4AB22980C4E1}">
      <dgm:prSet custT="1"/>
      <dgm:spPr>
        <a:solidFill>
          <a:schemeClr val="accent3"/>
        </a:solidFill>
      </dgm:spPr>
      <dgm:t>
        <a:bodyPr/>
        <a:lstStyle/>
        <a:p>
          <a:pPr rtl="0"/>
          <a:r>
            <a:rPr lang="en-US" sz="1800" dirty="0" smtClean="0">
              <a:effectLst>
                <a:outerShdw blurRad="38100" dist="38100" dir="2700000" algn="tl">
                  <a:srgbClr val="000000">
                    <a:alpha val="43137"/>
                  </a:srgbClr>
                </a:outerShdw>
              </a:effectLst>
            </a:rPr>
            <a:t>The </a:t>
          </a:r>
          <a:r>
            <a:rPr lang="en-US" sz="1800" b="1" dirty="0" smtClean="0">
              <a:solidFill>
                <a:srgbClr val="FFFF00"/>
              </a:solidFill>
              <a:effectLst/>
            </a:rPr>
            <a:t>length</a:t>
          </a:r>
          <a:r>
            <a:rPr lang="en-US" sz="1800" dirty="0" smtClean="0">
              <a:effectLst>
                <a:outerShdw blurRad="38100" dist="38100" dir="2700000" algn="tl">
                  <a:srgbClr val="000000">
                    <a:alpha val="43137"/>
                  </a:srgbClr>
                </a:outerShdw>
              </a:effectLst>
            </a:rPr>
            <a:t> of data to be transferred must be indicated</a:t>
          </a:r>
          <a:endParaRPr lang="en-US" sz="1800" dirty="0">
            <a:effectLst>
              <a:outerShdw blurRad="38100" dist="38100" dir="2700000" algn="tl">
                <a:srgbClr val="000000">
                  <a:alpha val="43137"/>
                </a:srgbClr>
              </a:outerShdw>
            </a:effectLst>
          </a:endParaRPr>
        </a:p>
      </dgm:t>
    </dgm:pt>
    <dgm:pt modelId="{B82C8499-8741-DB42-BDE1-E3254C7FCA36}" type="parTrans" cxnId="{DFC38B20-8E0C-D24A-AB10-83E9CD60F39C}">
      <dgm:prSet/>
      <dgm:spPr/>
      <dgm:t>
        <a:bodyPr/>
        <a:lstStyle/>
        <a:p>
          <a:endParaRPr lang="en-US"/>
        </a:p>
      </dgm:t>
    </dgm:pt>
    <dgm:pt modelId="{404121AF-ECD2-7F45-A293-FBE1A881E821}" type="sibTrans" cxnId="{DFC38B20-8E0C-D24A-AB10-83E9CD60F39C}">
      <dgm:prSet/>
      <dgm:spPr/>
      <dgm:t>
        <a:bodyPr/>
        <a:lstStyle/>
        <a:p>
          <a:endParaRPr lang="en-US"/>
        </a:p>
      </dgm:t>
    </dgm:pt>
    <dgm:pt modelId="{82BD964D-2096-0D44-9011-C9F48B9CAE1D}">
      <dgm:prSet custT="1"/>
      <dgm:spPr>
        <a:solidFill>
          <a:schemeClr val="accent3"/>
        </a:solidFill>
      </dgm:spPr>
      <dgm:t>
        <a:bodyPr/>
        <a:lstStyle/>
        <a:p>
          <a:pPr rtl="0"/>
          <a:r>
            <a:rPr lang="en-US" sz="1800" dirty="0" smtClean="0">
              <a:effectLst>
                <a:outerShdw blurRad="38100" dist="38100" dir="2700000" algn="tl">
                  <a:srgbClr val="000000">
                    <a:alpha val="43137"/>
                  </a:srgbClr>
                </a:outerShdw>
              </a:effectLst>
            </a:rPr>
            <a:t>The </a:t>
          </a:r>
          <a:r>
            <a:rPr lang="en-US" sz="1800" b="1" dirty="0" smtClean="0">
              <a:solidFill>
                <a:srgbClr val="FFFF00"/>
              </a:solidFill>
              <a:effectLst/>
            </a:rPr>
            <a:t>mode of addressing </a:t>
          </a:r>
          <a:r>
            <a:rPr lang="en-US" sz="1800" dirty="0" smtClean="0">
              <a:effectLst>
                <a:outerShdw blurRad="38100" dist="38100" dir="2700000" algn="tl">
                  <a:srgbClr val="000000">
                    <a:alpha val="43137"/>
                  </a:srgbClr>
                </a:outerShdw>
              </a:effectLst>
            </a:rPr>
            <a:t>for each operand must be specified</a:t>
          </a:r>
          <a:endParaRPr lang="en-US" sz="1800" dirty="0">
            <a:effectLst>
              <a:outerShdw blurRad="38100" dist="38100" dir="2700000" algn="tl">
                <a:srgbClr val="000000">
                  <a:alpha val="43137"/>
                </a:srgbClr>
              </a:outerShdw>
            </a:effectLst>
          </a:endParaRPr>
        </a:p>
      </dgm:t>
    </dgm:pt>
    <dgm:pt modelId="{57C3DBB5-12BC-DD49-BEE1-0FDDB1BB45A3}" type="parTrans" cxnId="{EE87D561-7A7F-CB40-B809-B995BC4D9773}">
      <dgm:prSet/>
      <dgm:spPr/>
      <dgm:t>
        <a:bodyPr/>
        <a:lstStyle/>
        <a:p>
          <a:endParaRPr lang="en-US"/>
        </a:p>
      </dgm:t>
    </dgm:pt>
    <dgm:pt modelId="{CC52B425-3B96-BF49-BD9A-8132E746CA20}" type="sibTrans" cxnId="{EE87D561-7A7F-CB40-B809-B995BC4D9773}">
      <dgm:prSet/>
      <dgm:spPr/>
      <dgm:t>
        <a:bodyPr/>
        <a:lstStyle/>
        <a:p>
          <a:endParaRPr lang="en-US"/>
        </a:p>
      </dgm:t>
    </dgm:pt>
    <dgm:pt modelId="{BC060FFF-4EE9-C04F-B485-F21B3CC81355}" type="pres">
      <dgm:prSet presAssocID="{16B8BB17-05F5-5449-87B4-F1418C4ECDD7}" presName="diagram" presStyleCnt="0">
        <dgm:presLayoutVars>
          <dgm:dir/>
          <dgm:resizeHandles val="exact"/>
        </dgm:presLayoutVars>
      </dgm:prSet>
      <dgm:spPr/>
      <dgm:t>
        <a:bodyPr/>
        <a:lstStyle/>
        <a:p>
          <a:endParaRPr lang="en-US"/>
        </a:p>
      </dgm:t>
    </dgm:pt>
    <dgm:pt modelId="{2E9B4566-06DF-0D42-B507-3EED37032151}" type="pres">
      <dgm:prSet presAssocID="{CBD291A9-E9FF-6441-96AE-58549F227598}" presName="arrow" presStyleLbl="node1" presStyleIdx="0" presStyleCnt="2" custScaleX="120300">
        <dgm:presLayoutVars>
          <dgm:bulletEnabled val="1"/>
        </dgm:presLayoutVars>
      </dgm:prSet>
      <dgm:spPr/>
      <dgm:t>
        <a:bodyPr/>
        <a:lstStyle/>
        <a:p>
          <a:endParaRPr lang="en-US"/>
        </a:p>
      </dgm:t>
    </dgm:pt>
    <dgm:pt modelId="{F67F22A8-9610-4948-A69C-A8949F131989}" type="pres">
      <dgm:prSet presAssocID="{A3735CA2-6882-004E-9088-38AE4D4B7E36}" presName="arrow" presStyleLbl="node1" presStyleIdx="1" presStyleCnt="2" custScaleX="131110">
        <dgm:presLayoutVars>
          <dgm:bulletEnabled val="1"/>
        </dgm:presLayoutVars>
      </dgm:prSet>
      <dgm:spPr/>
      <dgm:t>
        <a:bodyPr/>
        <a:lstStyle/>
        <a:p>
          <a:endParaRPr lang="en-US"/>
        </a:p>
      </dgm:t>
    </dgm:pt>
  </dgm:ptLst>
  <dgm:cxnLst>
    <dgm:cxn modelId="{3A2415C0-C5FF-8043-A7A6-6C9306F2ED29}" srcId="{16B8BB17-05F5-5449-87B4-F1418C4ECDD7}" destId="{A3735CA2-6882-004E-9088-38AE4D4B7E36}" srcOrd="1" destOrd="0" parTransId="{3D421804-C29E-B041-9B9B-1F06A8E20150}" sibTransId="{3EC18245-13C0-3C46-8DF4-15A4ADB1D653}"/>
    <dgm:cxn modelId="{DFC38B20-8E0C-D24A-AB10-83E9CD60F39C}" srcId="{A3735CA2-6882-004E-9088-38AE4D4B7E36}" destId="{AE35FDD7-8313-ED48-9898-4AB22980C4E1}" srcOrd="1" destOrd="0" parTransId="{B82C8499-8741-DB42-BDE1-E3254C7FCA36}" sibTransId="{404121AF-ECD2-7F45-A293-FBE1A881E821}"/>
    <dgm:cxn modelId="{EE87D561-7A7F-CB40-B809-B995BC4D9773}" srcId="{A3735CA2-6882-004E-9088-38AE4D4B7E36}" destId="{82BD964D-2096-0D44-9011-C9F48B9CAE1D}" srcOrd="2" destOrd="0" parTransId="{57C3DBB5-12BC-DD49-BEE1-0FDDB1BB45A3}" sibTransId="{CC52B425-3B96-BF49-BD9A-8132E746CA20}"/>
    <dgm:cxn modelId="{55E0DE39-5037-A54F-AE3A-E230A73A48F7}" type="presOf" srcId="{16B8BB17-05F5-5449-87B4-F1418C4ECDD7}" destId="{BC060FFF-4EE9-C04F-B485-F21B3CC81355}" srcOrd="0" destOrd="0" presId="urn:microsoft.com/office/officeart/2005/8/layout/arrow5"/>
    <dgm:cxn modelId="{8C5091AD-3730-C64C-B052-958C84E64D6A}" type="presOf" srcId="{AE35FDD7-8313-ED48-9898-4AB22980C4E1}" destId="{F67F22A8-9610-4948-A69C-A8949F131989}" srcOrd="0" destOrd="2" presId="urn:microsoft.com/office/officeart/2005/8/layout/arrow5"/>
    <dgm:cxn modelId="{37CDE568-9E67-5C41-B72A-852406D852C9}" type="presOf" srcId="{2DC71C04-B9F7-4E4E-8AF5-7B0AA79E7F90}" destId="{F67F22A8-9610-4948-A69C-A8949F131989}" srcOrd="0" destOrd="1" presId="urn:microsoft.com/office/officeart/2005/8/layout/arrow5"/>
    <dgm:cxn modelId="{FF458750-EE9D-3243-AEF7-EB87D33EACAE}" type="presOf" srcId="{82BD964D-2096-0D44-9011-C9F48B9CAE1D}" destId="{F67F22A8-9610-4948-A69C-A8949F131989}" srcOrd="0" destOrd="3" presId="urn:microsoft.com/office/officeart/2005/8/layout/arrow5"/>
    <dgm:cxn modelId="{6D9E3294-F276-384F-BE0D-7AF6A23A1E56}" type="presOf" srcId="{CBD291A9-E9FF-6441-96AE-58549F227598}" destId="{2E9B4566-06DF-0D42-B507-3EED37032151}" srcOrd="0" destOrd="0" presId="urn:microsoft.com/office/officeart/2005/8/layout/arrow5"/>
    <dgm:cxn modelId="{0F361E3E-E4EE-8E49-9719-C6BBBE83CB5B}" srcId="{16B8BB17-05F5-5449-87B4-F1418C4ECDD7}" destId="{CBD291A9-E9FF-6441-96AE-58549F227598}" srcOrd="0" destOrd="0" parTransId="{87A839AE-A231-434A-8004-1444BFBEC906}" sibTransId="{F1B9C5B5-C301-3644-BC18-1FCD18A554E4}"/>
    <dgm:cxn modelId="{BE718F78-29C9-2447-9DF1-FBC668157B4F}" srcId="{A3735CA2-6882-004E-9088-38AE4D4B7E36}" destId="{2DC71C04-B9F7-4E4E-8AF5-7B0AA79E7F90}" srcOrd="0" destOrd="0" parTransId="{20115340-B054-344F-9358-BA2C3C796607}" sibTransId="{E52EE69E-F700-4C4D-9DD3-E6DDAC914DCB}"/>
    <dgm:cxn modelId="{66DABE9E-C9DF-9A41-9AB6-2C6D3A7BE894}" type="presOf" srcId="{A3735CA2-6882-004E-9088-38AE4D4B7E36}" destId="{F67F22A8-9610-4948-A69C-A8949F131989}" srcOrd="0" destOrd="0" presId="urn:microsoft.com/office/officeart/2005/8/layout/arrow5"/>
    <dgm:cxn modelId="{F2797C5C-27D5-6749-973B-007B029C66DC}" type="presParOf" srcId="{BC060FFF-4EE9-C04F-B485-F21B3CC81355}" destId="{2E9B4566-06DF-0D42-B507-3EED37032151}" srcOrd="0" destOrd="0" presId="urn:microsoft.com/office/officeart/2005/8/layout/arrow5"/>
    <dgm:cxn modelId="{8882964E-C656-FF47-859C-9313D4FFB135}" type="presParOf" srcId="{BC060FFF-4EE9-C04F-B485-F21B3CC81355}" destId="{F67F22A8-9610-4948-A69C-A8949F131989}"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774423-9D28-FD4D-93B2-1D121FAEBFFB}" type="doc">
      <dgm:prSet loTypeId="urn:microsoft.com/office/officeart/2005/8/layout/bProcess2" loCatId="process" qsTypeId="urn:microsoft.com/office/officeart/2005/8/quickstyle/simple4" qsCatId="simple" csTypeId="urn:microsoft.com/office/officeart/2005/8/colors/accent1_2" csCatId="accent1" phldr="1"/>
      <dgm:spPr/>
      <dgm:t>
        <a:bodyPr/>
        <a:lstStyle/>
        <a:p>
          <a:endParaRPr lang="en-US"/>
        </a:p>
      </dgm:t>
    </dgm:pt>
    <dgm:pt modelId="{AC13097E-47F1-3C41-8E12-3F1DFDA8016C}">
      <dgm:prSet custT="1"/>
      <dgm:spPr>
        <a:ln>
          <a:solidFill>
            <a:schemeClr val="accent1"/>
          </a:solidFill>
        </a:ln>
      </dgm:spPr>
      <dgm:t>
        <a:bodyPr/>
        <a:lstStyle/>
        <a:p>
          <a:pPr rtl="0"/>
          <a:r>
            <a:rPr lang="en-US" sz="2400" dirty="0" smtClean="0">
              <a:effectLst>
                <a:outerShdw blurRad="38100" dist="38100" dir="2700000" algn="tl">
                  <a:srgbClr val="000000">
                    <a:alpha val="43137"/>
                  </a:srgbClr>
                </a:outerShdw>
              </a:effectLst>
            </a:rPr>
            <a:t>Instructions that </a:t>
          </a:r>
          <a:r>
            <a:rPr lang="en-US" sz="2400" b="1" dirty="0" smtClean="0">
              <a:solidFill>
                <a:srgbClr val="FFFF00"/>
              </a:solidFill>
              <a:effectLst>
                <a:outerShdw blurRad="38100" dist="38100" dir="2700000" algn="tl">
                  <a:srgbClr val="000000">
                    <a:alpha val="43137"/>
                  </a:srgbClr>
                </a:outerShdw>
              </a:effectLst>
            </a:rPr>
            <a:t>change the format </a:t>
          </a:r>
          <a:r>
            <a:rPr lang="en-US" sz="2400" dirty="0" smtClean="0">
              <a:effectLst>
                <a:outerShdw blurRad="38100" dist="38100" dir="2700000" algn="tl">
                  <a:srgbClr val="000000">
                    <a:alpha val="43137"/>
                  </a:srgbClr>
                </a:outerShdw>
              </a:effectLst>
            </a:rPr>
            <a:t>or operate on the format of data</a:t>
          </a:r>
          <a:endParaRPr lang="en-US" sz="2400" dirty="0">
            <a:effectLst>
              <a:outerShdw blurRad="38100" dist="38100" dir="2700000" algn="tl">
                <a:srgbClr val="000000">
                  <a:alpha val="43137"/>
                </a:srgbClr>
              </a:outerShdw>
            </a:effectLst>
          </a:endParaRPr>
        </a:p>
      </dgm:t>
    </dgm:pt>
    <dgm:pt modelId="{9F9A3FF6-15CE-9940-8972-9476304E32C9}" type="parTrans" cxnId="{9DC34341-C9E0-2F49-9BC8-2A74DE58FA85}">
      <dgm:prSet/>
      <dgm:spPr/>
      <dgm:t>
        <a:bodyPr/>
        <a:lstStyle/>
        <a:p>
          <a:endParaRPr lang="en-US"/>
        </a:p>
      </dgm:t>
    </dgm:pt>
    <dgm:pt modelId="{71E24C2E-E756-2D42-BECA-7734384383F2}" type="sibTrans" cxnId="{9DC34341-C9E0-2F49-9BC8-2A74DE58FA85}">
      <dgm:prSet/>
      <dgm:spPr>
        <a:solidFill>
          <a:schemeClr val="accent3"/>
        </a:solidFill>
        <a:ln>
          <a:solidFill>
            <a:schemeClr val="accent1"/>
          </a:solidFill>
        </a:ln>
      </dgm:spPr>
      <dgm:t>
        <a:bodyPr/>
        <a:lstStyle/>
        <a:p>
          <a:endParaRPr lang="en-US" dirty="0"/>
        </a:p>
      </dgm:t>
    </dgm:pt>
    <dgm:pt modelId="{8C7A5930-8A3D-0842-AF29-1EA693AA6B99}">
      <dgm:prSet/>
      <dgm:spPr>
        <a:solidFill>
          <a:schemeClr val="accent4"/>
        </a:solidFill>
        <a:ln>
          <a:solidFill>
            <a:schemeClr val="accent4"/>
          </a:solidFill>
        </a:ln>
      </dgm:spPr>
      <dgm:t>
        <a:bodyPr/>
        <a:lstStyle/>
        <a:p>
          <a:pPr rtl="0"/>
          <a:r>
            <a:rPr lang="en-US" dirty="0" smtClean="0">
              <a:solidFill>
                <a:schemeClr val="tx2"/>
              </a:solidFill>
              <a:effectLst>
                <a:outerShdw blurRad="38100" dist="38100" dir="2700000" algn="tl">
                  <a:srgbClr val="000000">
                    <a:alpha val="43137"/>
                  </a:srgbClr>
                </a:outerShdw>
              </a:effectLst>
            </a:rPr>
            <a:t>An example is converting from decimal to binary</a:t>
          </a:r>
          <a:endParaRPr lang="en-US" dirty="0">
            <a:solidFill>
              <a:schemeClr val="tx2"/>
            </a:solidFill>
            <a:effectLst>
              <a:outerShdw blurRad="38100" dist="38100" dir="2700000" algn="tl">
                <a:srgbClr val="000000">
                  <a:alpha val="43137"/>
                </a:srgbClr>
              </a:outerShdw>
            </a:effectLst>
          </a:endParaRPr>
        </a:p>
      </dgm:t>
    </dgm:pt>
    <dgm:pt modelId="{FEA8845C-C1A2-2141-A2FB-D61E1EB815C1}" type="parTrans" cxnId="{34CDA9B4-D212-0540-B360-08E09EBB7930}">
      <dgm:prSet/>
      <dgm:spPr/>
      <dgm:t>
        <a:bodyPr/>
        <a:lstStyle/>
        <a:p>
          <a:endParaRPr lang="en-US"/>
        </a:p>
      </dgm:t>
    </dgm:pt>
    <dgm:pt modelId="{C91B3ABF-8735-3F41-AD79-6889C5488C39}" type="sibTrans" cxnId="{34CDA9B4-D212-0540-B360-08E09EBB7930}">
      <dgm:prSet/>
      <dgm:spPr>
        <a:solidFill>
          <a:schemeClr val="accent1">
            <a:alpha val="87000"/>
          </a:schemeClr>
        </a:solidFill>
        <a:ln>
          <a:solidFill>
            <a:schemeClr val="accent4"/>
          </a:solidFill>
        </a:ln>
      </dgm:spPr>
      <dgm:t>
        <a:bodyPr/>
        <a:lstStyle/>
        <a:p>
          <a:endParaRPr lang="en-US" dirty="0"/>
        </a:p>
      </dgm:t>
    </dgm:pt>
    <dgm:pt modelId="{D32CD237-EEB7-EB46-8796-D6217CE89D81}">
      <dgm:prSet custT="1"/>
      <dgm:spPr>
        <a:solidFill>
          <a:schemeClr val="accent3"/>
        </a:solidFill>
        <a:ln>
          <a:solidFill>
            <a:schemeClr val="accent3"/>
          </a:solidFill>
        </a:ln>
      </dgm:spPr>
      <dgm:t>
        <a:bodyPr/>
        <a:lstStyle/>
        <a:p>
          <a:pPr rtl="0"/>
          <a:r>
            <a:rPr lang="en-US" sz="2000" dirty="0" smtClean="0">
              <a:effectLst>
                <a:outerShdw blurRad="38100" dist="38100" dir="2700000" algn="tl">
                  <a:srgbClr val="000000">
                    <a:alpha val="43137"/>
                  </a:srgbClr>
                </a:outerShdw>
              </a:effectLst>
            </a:rPr>
            <a:t>An example of a more complex editing instruction is the EAS/390 Translate (TR</a:t>
          </a:r>
          <a:r>
            <a:rPr lang="en-US" sz="2000" smtClean="0">
              <a:effectLst>
                <a:outerShdw blurRad="38100" dist="38100" dir="2700000" algn="tl">
                  <a:srgbClr val="000000">
                    <a:alpha val="43137"/>
                  </a:srgbClr>
                </a:outerShdw>
              </a:effectLst>
            </a:rPr>
            <a:t>) instruction (page 425)</a:t>
          </a:r>
          <a:endParaRPr lang="en-US" sz="2000" dirty="0">
            <a:effectLst>
              <a:outerShdw blurRad="38100" dist="38100" dir="2700000" algn="tl">
                <a:srgbClr val="000000">
                  <a:alpha val="43137"/>
                </a:srgbClr>
              </a:outerShdw>
            </a:effectLst>
          </a:endParaRPr>
        </a:p>
      </dgm:t>
    </dgm:pt>
    <dgm:pt modelId="{4B4DDBC8-29A2-E44D-95A8-EAF6E272A3AF}" type="parTrans" cxnId="{542126F0-3C71-E646-BDD7-F74A868C2FCC}">
      <dgm:prSet/>
      <dgm:spPr/>
      <dgm:t>
        <a:bodyPr/>
        <a:lstStyle/>
        <a:p>
          <a:endParaRPr lang="en-US"/>
        </a:p>
      </dgm:t>
    </dgm:pt>
    <dgm:pt modelId="{7A935499-5AC3-D94B-A08C-71A233C4453D}" type="sibTrans" cxnId="{542126F0-3C71-E646-BDD7-F74A868C2FCC}">
      <dgm:prSet/>
      <dgm:spPr/>
      <dgm:t>
        <a:bodyPr/>
        <a:lstStyle/>
        <a:p>
          <a:endParaRPr lang="en-US"/>
        </a:p>
      </dgm:t>
    </dgm:pt>
    <dgm:pt modelId="{BD084606-F38B-CB4B-A769-6B940EB20879}" type="pres">
      <dgm:prSet presAssocID="{B3774423-9D28-FD4D-93B2-1D121FAEBFFB}" presName="diagram" presStyleCnt="0">
        <dgm:presLayoutVars>
          <dgm:dir/>
          <dgm:resizeHandles/>
        </dgm:presLayoutVars>
      </dgm:prSet>
      <dgm:spPr/>
      <dgm:t>
        <a:bodyPr/>
        <a:lstStyle/>
        <a:p>
          <a:endParaRPr lang="en-US"/>
        </a:p>
      </dgm:t>
    </dgm:pt>
    <dgm:pt modelId="{77C9DA8E-8ED9-844B-B613-13FD05010447}" type="pres">
      <dgm:prSet presAssocID="{AC13097E-47F1-3C41-8E12-3F1DFDA8016C}" presName="firstNode" presStyleLbl="node1" presStyleIdx="0" presStyleCnt="3" custLinFactNeighborY="15050">
        <dgm:presLayoutVars>
          <dgm:bulletEnabled val="1"/>
        </dgm:presLayoutVars>
      </dgm:prSet>
      <dgm:spPr/>
      <dgm:t>
        <a:bodyPr/>
        <a:lstStyle/>
        <a:p>
          <a:endParaRPr lang="en-US"/>
        </a:p>
      </dgm:t>
    </dgm:pt>
    <dgm:pt modelId="{A565A70D-D266-D14D-801A-624F8C0A17FF}" type="pres">
      <dgm:prSet presAssocID="{71E24C2E-E756-2D42-BECA-7734384383F2}" presName="sibTrans" presStyleLbl="sibTrans2D1" presStyleIdx="0" presStyleCnt="2"/>
      <dgm:spPr/>
      <dgm:t>
        <a:bodyPr/>
        <a:lstStyle/>
        <a:p>
          <a:endParaRPr lang="en-US"/>
        </a:p>
      </dgm:t>
    </dgm:pt>
    <dgm:pt modelId="{CAB0B591-34C9-1642-ABA2-85FDD5804C68}" type="pres">
      <dgm:prSet presAssocID="{8C7A5930-8A3D-0842-AF29-1EA693AA6B99}" presName="middleNode" presStyleCnt="0"/>
      <dgm:spPr/>
    </dgm:pt>
    <dgm:pt modelId="{FD036E6B-7CF7-C443-903F-AE4710AA0D4E}" type="pres">
      <dgm:prSet presAssocID="{8C7A5930-8A3D-0842-AF29-1EA693AA6B99}" presName="padding" presStyleLbl="node1" presStyleIdx="0" presStyleCnt="3"/>
      <dgm:spPr/>
    </dgm:pt>
    <dgm:pt modelId="{D26DB3FA-AA5B-7B46-A54F-F769F99A465F}" type="pres">
      <dgm:prSet presAssocID="{8C7A5930-8A3D-0842-AF29-1EA693AA6B99}" presName="shape" presStyleLbl="node1" presStyleIdx="1" presStyleCnt="3" custScaleX="179201">
        <dgm:presLayoutVars>
          <dgm:bulletEnabled val="1"/>
        </dgm:presLayoutVars>
      </dgm:prSet>
      <dgm:spPr/>
      <dgm:t>
        <a:bodyPr/>
        <a:lstStyle/>
        <a:p>
          <a:endParaRPr lang="en-US"/>
        </a:p>
      </dgm:t>
    </dgm:pt>
    <dgm:pt modelId="{D49EAA5E-508B-AC45-A500-B17EA738C083}" type="pres">
      <dgm:prSet presAssocID="{C91B3ABF-8735-3F41-AD79-6889C5488C39}" presName="sibTrans" presStyleLbl="sibTrans2D1" presStyleIdx="1" presStyleCnt="2"/>
      <dgm:spPr/>
      <dgm:t>
        <a:bodyPr/>
        <a:lstStyle/>
        <a:p>
          <a:endParaRPr lang="en-US"/>
        </a:p>
      </dgm:t>
    </dgm:pt>
    <dgm:pt modelId="{4F063FBB-5B0E-B64A-B216-78406CFC0194}" type="pres">
      <dgm:prSet presAssocID="{D32CD237-EEB7-EB46-8796-D6217CE89D81}" presName="lastNode" presStyleLbl="node1" presStyleIdx="2" presStyleCnt="3">
        <dgm:presLayoutVars>
          <dgm:bulletEnabled val="1"/>
        </dgm:presLayoutVars>
      </dgm:prSet>
      <dgm:spPr/>
      <dgm:t>
        <a:bodyPr/>
        <a:lstStyle/>
        <a:p>
          <a:endParaRPr lang="en-US"/>
        </a:p>
      </dgm:t>
    </dgm:pt>
  </dgm:ptLst>
  <dgm:cxnLst>
    <dgm:cxn modelId="{05F56680-3D88-8246-8A1E-A41798AB9B43}" type="presOf" srcId="{D32CD237-EEB7-EB46-8796-D6217CE89D81}" destId="{4F063FBB-5B0E-B64A-B216-78406CFC0194}" srcOrd="0" destOrd="0" presId="urn:microsoft.com/office/officeart/2005/8/layout/bProcess2"/>
    <dgm:cxn modelId="{542126F0-3C71-E646-BDD7-F74A868C2FCC}" srcId="{B3774423-9D28-FD4D-93B2-1D121FAEBFFB}" destId="{D32CD237-EEB7-EB46-8796-D6217CE89D81}" srcOrd="2" destOrd="0" parTransId="{4B4DDBC8-29A2-E44D-95A8-EAF6E272A3AF}" sibTransId="{7A935499-5AC3-D94B-A08C-71A233C4453D}"/>
    <dgm:cxn modelId="{9DC34341-C9E0-2F49-9BC8-2A74DE58FA85}" srcId="{B3774423-9D28-FD4D-93B2-1D121FAEBFFB}" destId="{AC13097E-47F1-3C41-8E12-3F1DFDA8016C}" srcOrd="0" destOrd="0" parTransId="{9F9A3FF6-15CE-9940-8972-9476304E32C9}" sibTransId="{71E24C2E-E756-2D42-BECA-7734384383F2}"/>
    <dgm:cxn modelId="{C5C99ABF-373F-4F40-BB87-3169F578EB09}" type="presOf" srcId="{AC13097E-47F1-3C41-8E12-3F1DFDA8016C}" destId="{77C9DA8E-8ED9-844B-B613-13FD05010447}" srcOrd="0" destOrd="0" presId="urn:microsoft.com/office/officeart/2005/8/layout/bProcess2"/>
    <dgm:cxn modelId="{7EACAE2A-9B6E-E341-B381-59F417B4E898}" type="presOf" srcId="{C91B3ABF-8735-3F41-AD79-6889C5488C39}" destId="{D49EAA5E-508B-AC45-A500-B17EA738C083}" srcOrd="0" destOrd="0" presId="urn:microsoft.com/office/officeart/2005/8/layout/bProcess2"/>
    <dgm:cxn modelId="{3FDA3566-F370-8146-B0DD-7DE2EC29497C}" type="presOf" srcId="{8C7A5930-8A3D-0842-AF29-1EA693AA6B99}" destId="{D26DB3FA-AA5B-7B46-A54F-F769F99A465F}" srcOrd="0" destOrd="0" presId="urn:microsoft.com/office/officeart/2005/8/layout/bProcess2"/>
    <dgm:cxn modelId="{5BFF0AB4-AEFD-C643-8812-4D2C132101B6}" type="presOf" srcId="{71E24C2E-E756-2D42-BECA-7734384383F2}" destId="{A565A70D-D266-D14D-801A-624F8C0A17FF}" srcOrd="0" destOrd="0" presId="urn:microsoft.com/office/officeart/2005/8/layout/bProcess2"/>
    <dgm:cxn modelId="{9F9CB7B7-99AE-4445-ABEF-5344998360A5}" type="presOf" srcId="{B3774423-9D28-FD4D-93B2-1D121FAEBFFB}" destId="{BD084606-F38B-CB4B-A769-6B940EB20879}" srcOrd="0" destOrd="0" presId="urn:microsoft.com/office/officeart/2005/8/layout/bProcess2"/>
    <dgm:cxn modelId="{34CDA9B4-D212-0540-B360-08E09EBB7930}" srcId="{B3774423-9D28-FD4D-93B2-1D121FAEBFFB}" destId="{8C7A5930-8A3D-0842-AF29-1EA693AA6B99}" srcOrd="1" destOrd="0" parTransId="{FEA8845C-C1A2-2141-A2FB-D61E1EB815C1}" sibTransId="{C91B3ABF-8735-3F41-AD79-6889C5488C39}"/>
    <dgm:cxn modelId="{014F0671-F9C8-B543-AE16-1CCFAEACA96D}" type="presParOf" srcId="{BD084606-F38B-CB4B-A769-6B940EB20879}" destId="{77C9DA8E-8ED9-844B-B613-13FD05010447}" srcOrd="0" destOrd="0" presId="urn:microsoft.com/office/officeart/2005/8/layout/bProcess2"/>
    <dgm:cxn modelId="{78FA1842-87E5-5346-998D-B217B42A2152}" type="presParOf" srcId="{BD084606-F38B-CB4B-A769-6B940EB20879}" destId="{A565A70D-D266-D14D-801A-624F8C0A17FF}" srcOrd="1" destOrd="0" presId="urn:microsoft.com/office/officeart/2005/8/layout/bProcess2"/>
    <dgm:cxn modelId="{6763B0DE-C090-434A-8AF4-5E383A87F407}" type="presParOf" srcId="{BD084606-F38B-CB4B-A769-6B940EB20879}" destId="{CAB0B591-34C9-1642-ABA2-85FDD5804C68}" srcOrd="2" destOrd="0" presId="urn:microsoft.com/office/officeart/2005/8/layout/bProcess2"/>
    <dgm:cxn modelId="{DC1609A1-016D-6145-864B-3549504D758E}" type="presParOf" srcId="{CAB0B591-34C9-1642-ABA2-85FDD5804C68}" destId="{FD036E6B-7CF7-C443-903F-AE4710AA0D4E}" srcOrd="0" destOrd="0" presId="urn:microsoft.com/office/officeart/2005/8/layout/bProcess2"/>
    <dgm:cxn modelId="{FB943F61-B8AC-6C4C-AA3D-E333D1837D4F}" type="presParOf" srcId="{CAB0B591-34C9-1642-ABA2-85FDD5804C68}" destId="{D26DB3FA-AA5B-7B46-A54F-F769F99A465F}" srcOrd="1" destOrd="0" presId="urn:microsoft.com/office/officeart/2005/8/layout/bProcess2"/>
    <dgm:cxn modelId="{9A0B0AC5-C811-1A4B-A282-94E404D13464}" type="presParOf" srcId="{BD084606-F38B-CB4B-A769-6B940EB20879}" destId="{D49EAA5E-508B-AC45-A500-B17EA738C083}" srcOrd="3" destOrd="0" presId="urn:microsoft.com/office/officeart/2005/8/layout/bProcess2"/>
    <dgm:cxn modelId="{4A0583C9-80A6-D844-A8F8-CC5837435F22}" type="presParOf" srcId="{BD084606-F38B-CB4B-A769-6B940EB20879}" destId="{4F063FBB-5B0E-B64A-B216-78406CFC0194}" srcOrd="4"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481E9A8-5413-524C-8982-5AF295AA0FD3}"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EB93D4E5-8CA1-7546-BD15-4BC63FAF4B6A}">
      <dgm:prSet/>
      <dgm:spPr>
        <a:solidFill>
          <a:schemeClr val="accent3"/>
        </a:solidFill>
        <a:ln>
          <a:solidFill>
            <a:schemeClr val="accent3"/>
          </a:solidFill>
        </a:ln>
      </dgm:spPr>
      <dgm:t>
        <a:bodyPr/>
        <a:lstStyle/>
        <a:p>
          <a:pPr rtl="0"/>
          <a:r>
            <a:rPr lang="en-US" dirty="0" smtClean="0">
              <a:solidFill>
                <a:srgbClr val="FFFF00"/>
              </a:solidFill>
            </a:rPr>
            <a:t>Instructions that can be executed only</a:t>
          </a:r>
          <a:r>
            <a:rPr lang="en-US" dirty="0" smtClean="0"/>
            <a:t> while the processor is in a </a:t>
          </a:r>
          <a:r>
            <a:rPr lang="en-US" dirty="0" smtClean="0">
              <a:solidFill>
                <a:srgbClr val="FFFF00"/>
              </a:solidFill>
            </a:rPr>
            <a:t>certain privileged state</a:t>
          </a:r>
          <a:r>
            <a:rPr lang="en-US" dirty="0" smtClean="0"/>
            <a:t> or is executing a program in a special privileged area of memory</a:t>
          </a:r>
          <a:endParaRPr lang="en-US" dirty="0"/>
        </a:p>
      </dgm:t>
    </dgm:pt>
    <dgm:pt modelId="{EB640E17-8E48-F141-971D-24693C56EA87}" type="parTrans" cxnId="{16BD85AD-A88B-4B4D-B5F1-92ED44540C25}">
      <dgm:prSet/>
      <dgm:spPr/>
      <dgm:t>
        <a:bodyPr/>
        <a:lstStyle/>
        <a:p>
          <a:endParaRPr lang="en-US"/>
        </a:p>
      </dgm:t>
    </dgm:pt>
    <dgm:pt modelId="{67C4524F-BB04-034F-B912-726197C9AA9C}" type="sibTrans" cxnId="{16BD85AD-A88B-4B4D-B5F1-92ED44540C25}">
      <dgm:prSet/>
      <dgm:spPr/>
      <dgm:t>
        <a:bodyPr/>
        <a:lstStyle/>
        <a:p>
          <a:endParaRPr lang="en-US"/>
        </a:p>
      </dgm:t>
    </dgm:pt>
    <dgm:pt modelId="{E9E92FCE-DAF2-3145-BE10-2CF450B85DEB}">
      <dgm:prSet/>
      <dgm:spPr>
        <a:solidFill>
          <a:schemeClr val="accent4"/>
        </a:solidFill>
        <a:ln>
          <a:solidFill>
            <a:schemeClr val="accent4"/>
          </a:solidFill>
        </a:ln>
      </dgm:spPr>
      <dgm:t>
        <a:bodyPr/>
        <a:lstStyle/>
        <a:p>
          <a:pPr rtl="0"/>
          <a:r>
            <a:rPr lang="en-US" dirty="0" smtClean="0"/>
            <a:t>Typically these instructions are </a:t>
          </a:r>
          <a:r>
            <a:rPr lang="en-US" b="1" dirty="0" smtClean="0">
              <a:solidFill>
                <a:schemeClr val="accent6">
                  <a:lumMod val="60000"/>
                  <a:lumOff val="40000"/>
                </a:schemeClr>
              </a:solidFill>
            </a:rPr>
            <a:t>reserved</a:t>
          </a:r>
          <a:r>
            <a:rPr lang="en-US" dirty="0" smtClean="0"/>
            <a:t> for the use of the </a:t>
          </a:r>
          <a:r>
            <a:rPr lang="en-US" b="1" dirty="0" smtClean="0">
              <a:solidFill>
                <a:schemeClr val="accent6">
                  <a:lumMod val="60000"/>
                  <a:lumOff val="40000"/>
                </a:schemeClr>
              </a:solidFill>
            </a:rPr>
            <a:t>operating system</a:t>
          </a:r>
          <a:endParaRPr lang="en-US" b="1" dirty="0">
            <a:solidFill>
              <a:schemeClr val="accent6">
                <a:lumMod val="60000"/>
                <a:lumOff val="40000"/>
              </a:schemeClr>
            </a:solidFill>
          </a:endParaRPr>
        </a:p>
      </dgm:t>
    </dgm:pt>
    <dgm:pt modelId="{E124D7BF-0B29-7341-A590-E3859651EFE8}" type="parTrans" cxnId="{034CB049-2D9B-2A4E-A759-12465CADA4F5}">
      <dgm:prSet/>
      <dgm:spPr/>
      <dgm:t>
        <a:bodyPr/>
        <a:lstStyle/>
        <a:p>
          <a:endParaRPr lang="en-US"/>
        </a:p>
      </dgm:t>
    </dgm:pt>
    <dgm:pt modelId="{A8248814-6852-BD45-A1C1-9B5235C0D061}" type="sibTrans" cxnId="{034CB049-2D9B-2A4E-A759-12465CADA4F5}">
      <dgm:prSet/>
      <dgm:spPr/>
      <dgm:t>
        <a:bodyPr/>
        <a:lstStyle/>
        <a:p>
          <a:endParaRPr lang="en-US"/>
        </a:p>
      </dgm:t>
    </dgm:pt>
    <dgm:pt modelId="{512ECA6A-2A27-5540-BF41-B6C374340369}">
      <dgm:prSet/>
      <dgm:spPr/>
      <dgm:t>
        <a:bodyPr/>
        <a:lstStyle/>
        <a:p>
          <a:pPr rtl="0"/>
          <a:r>
            <a:rPr lang="en-US" dirty="0" smtClean="0"/>
            <a:t>Examples of system control operations:</a:t>
          </a:r>
          <a:endParaRPr lang="en-US" dirty="0"/>
        </a:p>
      </dgm:t>
    </dgm:pt>
    <dgm:pt modelId="{CD0226D3-EFCC-044F-8293-BD6A9927F1C7}" type="parTrans" cxnId="{6E5CB42C-E4CC-D34B-9875-FE6D13A9601F}">
      <dgm:prSet/>
      <dgm:spPr/>
      <dgm:t>
        <a:bodyPr/>
        <a:lstStyle/>
        <a:p>
          <a:endParaRPr lang="en-US"/>
        </a:p>
      </dgm:t>
    </dgm:pt>
    <dgm:pt modelId="{96C9C5C4-86AC-4F48-A1C8-BD58C310C40D}" type="sibTrans" cxnId="{6E5CB42C-E4CC-D34B-9875-FE6D13A9601F}">
      <dgm:prSet/>
      <dgm:spPr/>
      <dgm:t>
        <a:bodyPr/>
        <a:lstStyle/>
        <a:p>
          <a:endParaRPr lang="en-US"/>
        </a:p>
      </dgm:t>
    </dgm:pt>
    <dgm:pt modelId="{227FAB59-23FC-A843-A078-89F98BD00632}">
      <dgm:prSet custT="1"/>
      <dgm:spPr/>
      <dgm:t>
        <a:bodyPr/>
        <a:lstStyle/>
        <a:p>
          <a:pPr rtl="0"/>
          <a:r>
            <a:rPr lang="en-US" sz="1800" dirty="0" smtClean="0"/>
            <a:t>A system control instruction may read or alter a control register</a:t>
          </a:r>
          <a:endParaRPr lang="en-US" sz="1800" dirty="0"/>
        </a:p>
      </dgm:t>
    </dgm:pt>
    <dgm:pt modelId="{E95E9233-9367-A749-A657-FB18BD734A03}" type="parTrans" cxnId="{49570F3A-F570-5947-9832-877548A89021}">
      <dgm:prSet/>
      <dgm:spPr/>
      <dgm:t>
        <a:bodyPr/>
        <a:lstStyle/>
        <a:p>
          <a:endParaRPr lang="en-US"/>
        </a:p>
      </dgm:t>
    </dgm:pt>
    <dgm:pt modelId="{855ADFB7-AD32-5841-8BBE-52D81A552EB4}" type="sibTrans" cxnId="{49570F3A-F570-5947-9832-877548A89021}">
      <dgm:prSet/>
      <dgm:spPr/>
      <dgm:t>
        <a:bodyPr/>
        <a:lstStyle/>
        <a:p>
          <a:endParaRPr lang="en-US"/>
        </a:p>
      </dgm:t>
    </dgm:pt>
    <dgm:pt modelId="{358AA9CD-32A2-DD46-AAFA-8935BDAFBB20}">
      <dgm:prSet custT="1"/>
      <dgm:spPr/>
      <dgm:t>
        <a:bodyPr/>
        <a:lstStyle/>
        <a:p>
          <a:pPr rtl="0"/>
          <a:r>
            <a:rPr lang="en-US" sz="1800" dirty="0" smtClean="0"/>
            <a:t>An instruction to read or modify a storage protection key</a:t>
          </a:r>
          <a:endParaRPr lang="en-US" sz="1800" dirty="0"/>
        </a:p>
      </dgm:t>
    </dgm:pt>
    <dgm:pt modelId="{CB640F0B-9187-5E4C-8DC8-B38DB779FCCC}" type="parTrans" cxnId="{8219388E-D945-5845-AE4F-037D6DBA1EB4}">
      <dgm:prSet/>
      <dgm:spPr/>
      <dgm:t>
        <a:bodyPr/>
        <a:lstStyle/>
        <a:p>
          <a:endParaRPr lang="en-US"/>
        </a:p>
      </dgm:t>
    </dgm:pt>
    <dgm:pt modelId="{371191D7-AF4F-C541-832E-2E60F53719DD}" type="sibTrans" cxnId="{8219388E-D945-5845-AE4F-037D6DBA1EB4}">
      <dgm:prSet/>
      <dgm:spPr/>
      <dgm:t>
        <a:bodyPr/>
        <a:lstStyle/>
        <a:p>
          <a:endParaRPr lang="en-US"/>
        </a:p>
      </dgm:t>
    </dgm:pt>
    <dgm:pt modelId="{27A6DB09-7A73-E34E-9751-1D7E0C8AEFDE}">
      <dgm:prSet custT="1"/>
      <dgm:spPr/>
      <dgm:t>
        <a:bodyPr/>
        <a:lstStyle/>
        <a:p>
          <a:pPr rtl="0"/>
          <a:r>
            <a:rPr lang="en-US" sz="1800" dirty="0" smtClean="0"/>
            <a:t>Access to process control blocks in a multiprogramming system</a:t>
          </a:r>
          <a:endParaRPr lang="en-US" sz="1800" dirty="0"/>
        </a:p>
      </dgm:t>
    </dgm:pt>
    <dgm:pt modelId="{3DDC6881-1159-4749-B696-931528299B1F}" type="parTrans" cxnId="{FD8DB6E4-E0E4-4541-A20B-AB3DB421721B}">
      <dgm:prSet/>
      <dgm:spPr/>
      <dgm:t>
        <a:bodyPr/>
        <a:lstStyle/>
        <a:p>
          <a:endParaRPr lang="en-US"/>
        </a:p>
      </dgm:t>
    </dgm:pt>
    <dgm:pt modelId="{BEA10779-1B79-8748-AEE8-CB0EA20E6DDB}" type="sibTrans" cxnId="{FD8DB6E4-E0E4-4541-A20B-AB3DB421721B}">
      <dgm:prSet/>
      <dgm:spPr/>
      <dgm:t>
        <a:bodyPr/>
        <a:lstStyle/>
        <a:p>
          <a:endParaRPr lang="en-US"/>
        </a:p>
      </dgm:t>
    </dgm:pt>
    <dgm:pt modelId="{C5C93C76-63AF-834D-B8AC-7566894C2FB4}" type="pres">
      <dgm:prSet presAssocID="{2481E9A8-5413-524C-8982-5AF295AA0FD3}" presName="Name0" presStyleCnt="0">
        <dgm:presLayoutVars>
          <dgm:chMax val="3"/>
          <dgm:chPref val="1"/>
          <dgm:dir/>
          <dgm:animLvl val="lvl"/>
          <dgm:resizeHandles/>
        </dgm:presLayoutVars>
      </dgm:prSet>
      <dgm:spPr/>
      <dgm:t>
        <a:bodyPr/>
        <a:lstStyle/>
        <a:p>
          <a:endParaRPr lang="en-US"/>
        </a:p>
      </dgm:t>
    </dgm:pt>
    <dgm:pt modelId="{8100030E-98E6-354A-8D6D-3DD51BC2A374}" type="pres">
      <dgm:prSet presAssocID="{2481E9A8-5413-524C-8982-5AF295AA0FD3}" presName="outerBox" presStyleCnt="0"/>
      <dgm:spPr/>
    </dgm:pt>
    <dgm:pt modelId="{C549312C-F687-024F-ADD4-C847C870AB31}" type="pres">
      <dgm:prSet presAssocID="{2481E9A8-5413-524C-8982-5AF295AA0FD3}" presName="outerBoxParent" presStyleLbl="node1" presStyleIdx="0" presStyleCnt="3"/>
      <dgm:spPr/>
      <dgm:t>
        <a:bodyPr/>
        <a:lstStyle/>
        <a:p>
          <a:endParaRPr lang="en-US"/>
        </a:p>
      </dgm:t>
    </dgm:pt>
    <dgm:pt modelId="{215EB33E-CBA2-DC48-BEEA-2F9B9488A69E}" type="pres">
      <dgm:prSet presAssocID="{2481E9A8-5413-524C-8982-5AF295AA0FD3}" presName="outerBoxChildren" presStyleCnt="0"/>
      <dgm:spPr/>
    </dgm:pt>
    <dgm:pt modelId="{4C3D4B8A-B173-944B-8BD4-3AAA1D3FAD05}" type="pres">
      <dgm:prSet presAssocID="{2481E9A8-5413-524C-8982-5AF295AA0FD3}" presName="middleBox" presStyleCnt="0"/>
      <dgm:spPr/>
    </dgm:pt>
    <dgm:pt modelId="{4E50C6BF-910E-7348-A303-09A554EEAA0A}" type="pres">
      <dgm:prSet presAssocID="{2481E9A8-5413-524C-8982-5AF295AA0FD3}" presName="middleBoxParent" presStyleLbl="node1" presStyleIdx="1" presStyleCnt="3"/>
      <dgm:spPr/>
      <dgm:t>
        <a:bodyPr/>
        <a:lstStyle/>
        <a:p>
          <a:endParaRPr lang="en-US"/>
        </a:p>
      </dgm:t>
    </dgm:pt>
    <dgm:pt modelId="{40300614-778F-E749-8F11-196CEB5AB4BB}" type="pres">
      <dgm:prSet presAssocID="{2481E9A8-5413-524C-8982-5AF295AA0FD3}" presName="middleBoxChildren" presStyleCnt="0"/>
      <dgm:spPr/>
    </dgm:pt>
    <dgm:pt modelId="{74A8EB93-49D2-0744-852E-D67097CACE37}" type="pres">
      <dgm:prSet presAssocID="{2481E9A8-5413-524C-8982-5AF295AA0FD3}" presName="centerBox" presStyleCnt="0"/>
      <dgm:spPr/>
    </dgm:pt>
    <dgm:pt modelId="{6F92330B-2BD8-9C42-AA59-CA71F506DD3E}" type="pres">
      <dgm:prSet presAssocID="{2481E9A8-5413-524C-8982-5AF295AA0FD3}" presName="centerBoxParent" presStyleLbl="node1" presStyleIdx="2" presStyleCnt="3"/>
      <dgm:spPr/>
      <dgm:t>
        <a:bodyPr/>
        <a:lstStyle/>
        <a:p>
          <a:endParaRPr lang="en-US"/>
        </a:p>
      </dgm:t>
    </dgm:pt>
    <dgm:pt modelId="{1731A8E3-B1B1-BE4B-B2F6-5F18EDE8EA1C}" type="pres">
      <dgm:prSet presAssocID="{2481E9A8-5413-524C-8982-5AF295AA0FD3}" presName="centerBoxChildren" presStyleCnt="0"/>
      <dgm:spPr/>
    </dgm:pt>
    <dgm:pt modelId="{1FFD221F-6A7C-0B45-912E-7B2D41C939FB}" type="pres">
      <dgm:prSet presAssocID="{227FAB59-23FC-A843-A078-89F98BD00632}" presName="cChild" presStyleLbl="fgAcc1" presStyleIdx="0" presStyleCnt="3" custScaleY="165391">
        <dgm:presLayoutVars>
          <dgm:bulletEnabled val="1"/>
        </dgm:presLayoutVars>
      </dgm:prSet>
      <dgm:spPr/>
      <dgm:t>
        <a:bodyPr/>
        <a:lstStyle/>
        <a:p>
          <a:endParaRPr lang="en-US"/>
        </a:p>
      </dgm:t>
    </dgm:pt>
    <dgm:pt modelId="{DBE8ADE2-17F0-2645-A302-D15CBFD891E4}" type="pres">
      <dgm:prSet presAssocID="{855ADFB7-AD32-5841-8BBE-52D81A552EB4}" presName="centerSibTrans" presStyleCnt="0"/>
      <dgm:spPr/>
    </dgm:pt>
    <dgm:pt modelId="{099E1357-5252-C648-9171-1537398C3A8C}" type="pres">
      <dgm:prSet presAssocID="{358AA9CD-32A2-DD46-AAFA-8935BDAFBB20}" presName="cChild" presStyleLbl="fgAcc1" presStyleIdx="1" presStyleCnt="3" custScaleY="165391">
        <dgm:presLayoutVars>
          <dgm:bulletEnabled val="1"/>
        </dgm:presLayoutVars>
      </dgm:prSet>
      <dgm:spPr/>
      <dgm:t>
        <a:bodyPr/>
        <a:lstStyle/>
        <a:p>
          <a:endParaRPr lang="en-US"/>
        </a:p>
      </dgm:t>
    </dgm:pt>
    <dgm:pt modelId="{3DD1E83D-F092-734F-8C48-1BC505AC94DC}" type="pres">
      <dgm:prSet presAssocID="{371191D7-AF4F-C541-832E-2E60F53719DD}" presName="centerSibTrans" presStyleCnt="0"/>
      <dgm:spPr/>
    </dgm:pt>
    <dgm:pt modelId="{958E3D0C-1153-3645-896A-A62EDB2811F7}" type="pres">
      <dgm:prSet presAssocID="{27A6DB09-7A73-E34E-9751-1D7E0C8AEFDE}" presName="cChild" presStyleLbl="fgAcc1" presStyleIdx="2" presStyleCnt="3" custScaleY="165391">
        <dgm:presLayoutVars>
          <dgm:bulletEnabled val="1"/>
        </dgm:presLayoutVars>
      </dgm:prSet>
      <dgm:spPr/>
      <dgm:t>
        <a:bodyPr/>
        <a:lstStyle/>
        <a:p>
          <a:endParaRPr lang="en-US"/>
        </a:p>
      </dgm:t>
    </dgm:pt>
  </dgm:ptLst>
  <dgm:cxnLst>
    <dgm:cxn modelId="{034CB049-2D9B-2A4E-A759-12465CADA4F5}" srcId="{2481E9A8-5413-524C-8982-5AF295AA0FD3}" destId="{E9E92FCE-DAF2-3145-BE10-2CF450B85DEB}" srcOrd="1" destOrd="0" parTransId="{E124D7BF-0B29-7341-A590-E3859651EFE8}" sibTransId="{A8248814-6852-BD45-A1C1-9B5235C0D061}"/>
    <dgm:cxn modelId="{49570F3A-F570-5947-9832-877548A89021}" srcId="{512ECA6A-2A27-5540-BF41-B6C374340369}" destId="{227FAB59-23FC-A843-A078-89F98BD00632}" srcOrd="0" destOrd="0" parTransId="{E95E9233-9367-A749-A657-FB18BD734A03}" sibTransId="{855ADFB7-AD32-5841-8BBE-52D81A552EB4}"/>
    <dgm:cxn modelId="{C15C44F6-5E36-3A40-84A4-D08A118B87F2}" type="presOf" srcId="{E9E92FCE-DAF2-3145-BE10-2CF450B85DEB}" destId="{4E50C6BF-910E-7348-A303-09A554EEAA0A}" srcOrd="0" destOrd="0" presId="urn:microsoft.com/office/officeart/2005/8/layout/target2"/>
    <dgm:cxn modelId="{16BD85AD-A88B-4B4D-B5F1-92ED44540C25}" srcId="{2481E9A8-5413-524C-8982-5AF295AA0FD3}" destId="{EB93D4E5-8CA1-7546-BD15-4BC63FAF4B6A}" srcOrd="0" destOrd="0" parTransId="{EB640E17-8E48-F141-971D-24693C56EA87}" sibTransId="{67C4524F-BB04-034F-B912-726197C9AA9C}"/>
    <dgm:cxn modelId="{279396D7-D2DD-DC49-AF45-9C3B1DF43EE6}" type="presOf" srcId="{227FAB59-23FC-A843-A078-89F98BD00632}" destId="{1FFD221F-6A7C-0B45-912E-7B2D41C939FB}" srcOrd="0" destOrd="0" presId="urn:microsoft.com/office/officeart/2005/8/layout/target2"/>
    <dgm:cxn modelId="{BD54676F-13C9-764D-BC20-842360A07B05}" type="presOf" srcId="{27A6DB09-7A73-E34E-9751-1D7E0C8AEFDE}" destId="{958E3D0C-1153-3645-896A-A62EDB2811F7}" srcOrd="0" destOrd="0" presId="urn:microsoft.com/office/officeart/2005/8/layout/target2"/>
    <dgm:cxn modelId="{7DA2A310-0D12-E54C-8A81-C14F9DB4A40D}" type="presOf" srcId="{2481E9A8-5413-524C-8982-5AF295AA0FD3}" destId="{C5C93C76-63AF-834D-B8AC-7566894C2FB4}" srcOrd="0" destOrd="0" presId="urn:microsoft.com/office/officeart/2005/8/layout/target2"/>
    <dgm:cxn modelId="{6E5CB42C-E4CC-D34B-9875-FE6D13A9601F}" srcId="{2481E9A8-5413-524C-8982-5AF295AA0FD3}" destId="{512ECA6A-2A27-5540-BF41-B6C374340369}" srcOrd="2" destOrd="0" parTransId="{CD0226D3-EFCC-044F-8293-BD6A9927F1C7}" sibTransId="{96C9C5C4-86AC-4F48-A1C8-BD58C310C40D}"/>
    <dgm:cxn modelId="{724923D1-B45C-4D42-903B-F2FCA46C7F32}" type="presOf" srcId="{358AA9CD-32A2-DD46-AAFA-8935BDAFBB20}" destId="{099E1357-5252-C648-9171-1537398C3A8C}" srcOrd="0" destOrd="0" presId="urn:microsoft.com/office/officeart/2005/8/layout/target2"/>
    <dgm:cxn modelId="{8219388E-D945-5845-AE4F-037D6DBA1EB4}" srcId="{512ECA6A-2A27-5540-BF41-B6C374340369}" destId="{358AA9CD-32A2-DD46-AAFA-8935BDAFBB20}" srcOrd="1" destOrd="0" parTransId="{CB640F0B-9187-5E4C-8DC8-B38DB779FCCC}" sibTransId="{371191D7-AF4F-C541-832E-2E60F53719DD}"/>
    <dgm:cxn modelId="{FD8DB6E4-E0E4-4541-A20B-AB3DB421721B}" srcId="{512ECA6A-2A27-5540-BF41-B6C374340369}" destId="{27A6DB09-7A73-E34E-9751-1D7E0C8AEFDE}" srcOrd="2" destOrd="0" parTransId="{3DDC6881-1159-4749-B696-931528299B1F}" sibTransId="{BEA10779-1B79-8748-AEE8-CB0EA20E6DDB}"/>
    <dgm:cxn modelId="{AFA326AE-2639-B04C-9195-D9A0A16DD12D}" type="presOf" srcId="{512ECA6A-2A27-5540-BF41-B6C374340369}" destId="{6F92330B-2BD8-9C42-AA59-CA71F506DD3E}" srcOrd="0" destOrd="0" presId="urn:microsoft.com/office/officeart/2005/8/layout/target2"/>
    <dgm:cxn modelId="{F13581A5-C82A-9A42-B1B0-411C86F75C2D}" type="presOf" srcId="{EB93D4E5-8CA1-7546-BD15-4BC63FAF4B6A}" destId="{C549312C-F687-024F-ADD4-C847C870AB31}" srcOrd="0" destOrd="0" presId="urn:microsoft.com/office/officeart/2005/8/layout/target2"/>
    <dgm:cxn modelId="{B368ADDE-31FC-5A4B-91EB-873490AE6A3C}" type="presParOf" srcId="{C5C93C76-63AF-834D-B8AC-7566894C2FB4}" destId="{8100030E-98E6-354A-8D6D-3DD51BC2A374}" srcOrd="0" destOrd="0" presId="urn:microsoft.com/office/officeart/2005/8/layout/target2"/>
    <dgm:cxn modelId="{5D95A912-CB96-D54E-8AF3-F94965984EAC}" type="presParOf" srcId="{8100030E-98E6-354A-8D6D-3DD51BC2A374}" destId="{C549312C-F687-024F-ADD4-C847C870AB31}" srcOrd="0" destOrd="0" presId="urn:microsoft.com/office/officeart/2005/8/layout/target2"/>
    <dgm:cxn modelId="{F1CE4588-1D65-5A4C-8600-A2A96E9A9D58}" type="presParOf" srcId="{8100030E-98E6-354A-8D6D-3DD51BC2A374}" destId="{215EB33E-CBA2-DC48-BEEA-2F9B9488A69E}" srcOrd="1" destOrd="0" presId="urn:microsoft.com/office/officeart/2005/8/layout/target2"/>
    <dgm:cxn modelId="{D3A7928D-D828-A14A-A6F9-53DBEA1833AB}" type="presParOf" srcId="{C5C93C76-63AF-834D-B8AC-7566894C2FB4}" destId="{4C3D4B8A-B173-944B-8BD4-3AAA1D3FAD05}" srcOrd="1" destOrd="0" presId="urn:microsoft.com/office/officeart/2005/8/layout/target2"/>
    <dgm:cxn modelId="{3C00AE63-D7DF-084B-B31C-6D8121E41F81}" type="presParOf" srcId="{4C3D4B8A-B173-944B-8BD4-3AAA1D3FAD05}" destId="{4E50C6BF-910E-7348-A303-09A554EEAA0A}" srcOrd="0" destOrd="0" presId="urn:microsoft.com/office/officeart/2005/8/layout/target2"/>
    <dgm:cxn modelId="{3C756E12-92AA-D14D-97BD-90DE8C437B91}" type="presParOf" srcId="{4C3D4B8A-B173-944B-8BD4-3AAA1D3FAD05}" destId="{40300614-778F-E749-8F11-196CEB5AB4BB}" srcOrd="1" destOrd="0" presId="urn:microsoft.com/office/officeart/2005/8/layout/target2"/>
    <dgm:cxn modelId="{E15C1AD3-68DC-0E41-BC84-207F00275DA1}" type="presParOf" srcId="{C5C93C76-63AF-834D-B8AC-7566894C2FB4}" destId="{74A8EB93-49D2-0744-852E-D67097CACE37}" srcOrd="2" destOrd="0" presId="urn:microsoft.com/office/officeart/2005/8/layout/target2"/>
    <dgm:cxn modelId="{1F66F945-FD47-8A45-85AB-45CCFF62BA23}" type="presParOf" srcId="{74A8EB93-49D2-0744-852E-D67097CACE37}" destId="{6F92330B-2BD8-9C42-AA59-CA71F506DD3E}" srcOrd="0" destOrd="0" presId="urn:microsoft.com/office/officeart/2005/8/layout/target2"/>
    <dgm:cxn modelId="{63D0CF65-5D57-AB4B-B154-4523A9E60C54}" type="presParOf" srcId="{74A8EB93-49D2-0744-852E-D67097CACE37}" destId="{1731A8E3-B1B1-BE4B-B2F6-5F18EDE8EA1C}" srcOrd="1" destOrd="0" presId="urn:microsoft.com/office/officeart/2005/8/layout/target2"/>
    <dgm:cxn modelId="{D7E907FA-CD1A-7148-BEE3-86341CF93E92}" type="presParOf" srcId="{1731A8E3-B1B1-BE4B-B2F6-5F18EDE8EA1C}" destId="{1FFD221F-6A7C-0B45-912E-7B2D41C939FB}" srcOrd="0" destOrd="0" presId="urn:microsoft.com/office/officeart/2005/8/layout/target2"/>
    <dgm:cxn modelId="{AB1A88BE-66E6-A44E-B0F3-5290FDE89745}" type="presParOf" srcId="{1731A8E3-B1B1-BE4B-B2F6-5F18EDE8EA1C}" destId="{DBE8ADE2-17F0-2645-A302-D15CBFD891E4}" srcOrd="1" destOrd="0" presId="urn:microsoft.com/office/officeart/2005/8/layout/target2"/>
    <dgm:cxn modelId="{3F3C6084-1308-2B48-B851-25AE719F53B7}" type="presParOf" srcId="{1731A8E3-B1B1-BE4B-B2F6-5F18EDE8EA1C}" destId="{099E1357-5252-C648-9171-1537398C3A8C}" srcOrd="2" destOrd="0" presId="urn:microsoft.com/office/officeart/2005/8/layout/target2"/>
    <dgm:cxn modelId="{F464F25F-B883-E148-B791-F94EB10BDAD0}" type="presParOf" srcId="{1731A8E3-B1B1-BE4B-B2F6-5F18EDE8EA1C}" destId="{3DD1E83D-F092-734F-8C48-1BC505AC94DC}" srcOrd="3" destOrd="0" presId="urn:microsoft.com/office/officeart/2005/8/layout/target2"/>
    <dgm:cxn modelId="{A5B7AB89-C2F7-BB4A-A883-71E9D659D06B}" type="presParOf" srcId="{1731A8E3-B1B1-BE4B-B2F6-5F18EDE8EA1C}" destId="{958E3D0C-1153-3645-896A-A62EDB2811F7}"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5299564-40D6-5C46-A8BE-4C0D0EB7828C}" type="doc">
      <dgm:prSet loTypeId="urn:microsoft.com/office/officeart/2005/8/layout/bProcess3" loCatId="process" qsTypeId="urn:microsoft.com/office/officeart/2005/8/quickstyle/simple4" qsCatId="simple" csTypeId="urn:microsoft.com/office/officeart/2005/8/colors/accent1_2" csCatId="accent1" phldr="1"/>
      <dgm:spPr/>
      <dgm:t>
        <a:bodyPr/>
        <a:lstStyle/>
        <a:p>
          <a:endParaRPr lang="en-US"/>
        </a:p>
      </dgm:t>
    </dgm:pt>
    <dgm:pt modelId="{966712F6-A2E3-694C-B6A0-82F52E2F576D}">
      <dgm:prSet/>
      <dgm:spPr>
        <a:solidFill>
          <a:schemeClr val="accent3"/>
        </a:solidFill>
        <a:ln>
          <a:solidFill>
            <a:schemeClr val="accent3"/>
          </a:solidFill>
        </a:ln>
      </dgm:spPr>
      <dgm:t>
        <a:bodyPr/>
        <a:lstStyle/>
        <a:p>
          <a:pPr rtl="0"/>
          <a:r>
            <a:rPr lang="en-US" dirty="0" smtClean="0"/>
            <a:t>Includes an </a:t>
          </a:r>
          <a:r>
            <a:rPr lang="en-US" b="1" dirty="0" smtClean="0">
              <a:solidFill>
                <a:srgbClr val="FFFF66"/>
              </a:solidFill>
            </a:rPr>
            <a:t>implied </a:t>
          </a:r>
          <a:r>
            <a:rPr lang="en-US" dirty="0" smtClean="0"/>
            <a:t>address</a:t>
          </a:r>
          <a:endParaRPr lang="en-US" dirty="0"/>
        </a:p>
      </dgm:t>
    </dgm:pt>
    <dgm:pt modelId="{1BEC2843-2B19-6E46-B626-CAD8AD192E1B}" type="parTrans" cxnId="{AA164445-D153-3045-B528-4A7782B5E9F0}">
      <dgm:prSet/>
      <dgm:spPr/>
      <dgm:t>
        <a:bodyPr/>
        <a:lstStyle/>
        <a:p>
          <a:endParaRPr lang="en-US"/>
        </a:p>
      </dgm:t>
    </dgm:pt>
    <dgm:pt modelId="{8E1717F3-8422-E548-BC6C-040A2E541B75}" type="sibTrans" cxnId="{AA164445-D153-3045-B528-4A7782B5E9F0}">
      <dgm:prSet/>
      <dgm:spPr/>
      <dgm:t>
        <a:bodyPr/>
        <a:lstStyle/>
        <a:p>
          <a:endParaRPr lang="en-US"/>
        </a:p>
      </dgm:t>
    </dgm:pt>
    <dgm:pt modelId="{687B7341-C2E7-2744-A1DA-C30EE8E436A1}">
      <dgm:prSet/>
      <dgm:spPr/>
      <dgm:t>
        <a:bodyPr/>
        <a:lstStyle/>
        <a:p>
          <a:pPr rtl="0"/>
          <a:r>
            <a:rPr lang="en-US" dirty="0" smtClean="0">
              <a:solidFill>
                <a:srgbClr val="FFFF66"/>
              </a:solidFill>
            </a:rPr>
            <a:t>Typically implies that one instruction be skipped</a:t>
          </a:r>
          <a:r>
            <a:rPr lang="en-US" dirty="0" smtClean="0"/>
            <a:t>, thus the implied address equals the address of the </a:t>
          </a:r>
          <a:r>
            <a:rPr lang="en-US" dirty="0" smtClean="0">
              <a:solidFill>
                <a:srgbClr val="FFFF66"/>
              </a:solidFill>
            </a:rPr>
            <a:t>next instruction plus one </a:t>
          </a:r>
          <a:r>
            <a:rPr lang="en-US" dirty="0" smtClean="0"/>
            <a:t>instruction length</a:t>
          </a:r>
          <a:endParaRPr lang="en-US" dirty="0"/>
        </a:p>
      </dgm:t>
    </dgm:pt>
    <dgm:pt modelId="{AC2C90D6-9943-1041-86F5-29CC75022315}" type="parTrans" cxnId="{1DE1E7DD-B237-E348-8F5A-21EC719B7921}">
      <dgm:prSet/>
      <dgm:spPr/>
      <dgm:t>
        <a:bodyPr/>
        <a:lstStyle/>
        <a:p>
          <a:endParaRPr lang="en-US"/>
        </a:p>
      </dgm:t>
    </dgm:pt>
    <dgm:pt modelId="{B95AD783-886B-7545-AD08-9A64E1B8C088}" type="sibTrans" cxnId="{1DE1E7DD-B237-E348-8F5A-21EC719B7921}">
      <dgm:prSet/>
      <dgm:spPr/>
      <dgm:t>
        <a:bodyPr/>
        <a:lstStyle/>
        <a:p>
          <a:endParaRPr lang="en-US"/>
        </a:p>
      </dgm:t>
    </dgm:pt>
    <dgm:pt modelId="{7278E94A-1225-F24A-BEC9-5B90559BDBDF}">
      <dgm:prSet/>
      <dgm:spPr/>
      <dgm:t>
        <a:bodyPr/>
        <a:lstStyle/>
        <a:p>
          <a:pPr rtl="0"/>
          <a:r>
            <a:rPr lang="en-US" dirty="0" smtClean="0">
              <a:solidFill>
                <a:srgbClr val="FFFF66"/>
              </a:solidFill>
            </a:rPr>
            <a:t>Because the skip instruction does not require a destination address field it is free to do other things</a:t>
          </a:r>
          <a:endParaRPr lang="en-US" dirty="0">
            <a:solidFill>
              <a:srgbClr val="FFFF66"/>
            </a:solidFill>
          </a:endParaRPr>
        </a:p>
      </dgm:t>
    </dgm:pt>
    <dgm:pt modelId="{E20AAA65-B5C9-4B47-8480-696FBC4DF46C}" type="parTrans" cxnId="{3F54E7B2-21E8-D647-BD3D-D1BEDE701CE8}">
      <dgm:prSet/>
      <dgm:spPr/>
      <dgm:t>
        <a:bodyPr/>
        <a:lstStyle/>
        <a:p>
          <a:endParaRPr lang="en-US"/>
        </a:p>
      </dgm:t>
    </dgm:pt>
    <dgm:pt modelId="{809C5B9C-69E5-1B4F-AA86-6CC8B87B81CD}" type="sibTrans" cxnId="{3F54E7B2-21E8-D647-BD3D-D1BEDE701CE8}">
      <dgm:prSet/>
      <dgm:spPr/>
      <dgm:t>
        <a:bodyPr/>
        <a:lstStyle/>
        <a:p>
          <a:endParaRPr lang="en-US"/>
        </a:p>
      </dgm:t>
    </dgm:pt>
    <dgm:pt modelId="{4BD05FB3-B808-B049-9FB3-E24C75596616}">
      <dgm:prSet/>
      <dgm:spPr>
        <a:solidFill>
          <a:schemeClr val="accent3"/>
        </a:solidFill>
        <a:ln>
          <a:solidFill>
            <a:schemeClr val="accent3"/>
          </a:solidFill>
        </a:ln>
      </dgm:spPr>
      <dgm:t>
        <a:bodyPr/>
        <a:lstStyle/>
        <a:p>
          <a:pPr rtl="0"/>
          <a:r>
            <a:rPr lang="en-US" dirty="0" smtClean="0"/>
            <a:t>Example is the </a:t>
          </a:r>
          <a:r>
            <a:rPr lang="en-US" b="1" u="sng" dirty="0" smtClean="0"/>
            <a:t>i</a:t>
          </a:r>
          <a:r>
            <a:rPr lang="en-US" dirty="0" smtClean="0"/>
            <a:t>ncrement-and-</a:t>
          </a:r>
          <a:r>
            <a:rPr lang="en-US" b="1" u="sng" dirty="0" smtClean="0"/>
            <a:t>s</a:t>
          </a:r>
          <a:r>
            <a:rPr lang="en-US" dirty="0" smtClean="0"/>
            <a:t>kip-if-</a:t>
          </a:r>
          <a:r>
            <a:rPr lang="en-US" b="1" u="sng" dirty="0" smtClean="0"/>
            <a:t>z</a:t>
          </a:r>
          <a:r>
            <a:rPr lang="en-US" dirty="0" smtClean="0"/>
            <a:t>ero (ISZ</a:t>
          </a:r>
          <a:r>
            <a:rPr lang="en-US" smtClean="0"/>
            <a:t>) instruction</a:t>
          </a:r>
        </a:p>
        <a:p>
          <a:pPr rtl="0"/>
          <a:endParaRPr lang="en-US" smtClean="0"/>
        </a:p>
        <a:p>
          <a:pPr rtl="0"/>
          <a:endParaRPr lang="en-US" dirty="0"/>
        </a:p>
      </dgm:t>
    </dgm:pt>
    <dgm:pt modelId="{314B9888-E29A-CE4E-8210-729E632E1776}" type="parTrans" cxnId="{016D9D84-B8E1-9A44-B5A4-59D00C341848}">
      <dgm:prSet/>
      <dgm:spPr/>
      <dgm:t>
        <a:bodyPr/>
        <a:lstStyle/>
        <a:p>
          <a:endParaRPr lang="en-US"/>
        </a:p>
      </dgm:t>
    </dgm:pt>
    <dgm:pt modelId="{70FA2392-3746-4E41-8686-C1C5916A9C5E}" type="sibTrans" cxnId="{016D9D84-B8E1-9A44-B5A4-59D00C341848}">
      <dgm:prSet/>
      <dgm:spPr/>
      <dgm:t>
        <a:bodyPr/>
        <a:lstStyle/>
        <a:p>
          <a:endParaRPr lang="en-US"/>
        </a:p>
      </dgm:t>
    </dgm:pt>
    <dgm:pt modelId="{441FF430-176A-7846-9323-1551CE2984A7}" type="pres">
      <dgm:prSet presAssocID="{F5299564-40D6-5C46-A8BE-4C0D0EB7828C}" presName="Name0" presStyleCnt="0">
        <dgm:presLayoutVars>
          <dgm:dir/>
          <dgm:resizeHandles val="exact"/>
        </dgm:presLayoutVars>
      </dgm:prSet>
      <dgm:spPr/>
      <dgm:t>
        <a:bodyPr/>
        <a:lstStyle/>
        <a:p>
          <a:endParaRPr lang="en-US"/>
        </a:p>
      </dgm:t>
    </dgm:pt>
    <dgm:pt modelId="{28B5BA6D-DFA1-C646-AE98-E3CF666E1151}" type="pres">
      <dgm:prSet presAssocID="{966712F6-A2E3-694C-B6A0-82F52E2F576D}" presName="node" presStyleLbl="node1" presStyleIdx="0" presStyleCnt="4">
        <dgm:presLayoutVars>
          <dgm:bulletEnabled val="1"/>
        </dgm:presLayoutVars>
      </dgm:prSet>
      <dgm:spPr/>
      <dgm:t>
        <a:bodyPr/>
        <a:lstStyle/>
        <a:p>
          <a:endParaRPr lang="en-US"/>
        </a:p>
      </dgm:t>
    </dgm:pt>
    <dgm:pt modelId="{9C211128-4520-2646-80D8-9476592167D6}" type="pres">
      <dgm:prSet presAssocID="{8E1717F3-8422-E548-BC6C-040A2E541B75}" presName="sibTrans" presStyleLbl="sibTrans1D1" presStyleIdx="0" presStyleCnt="3"/>
      <dgm:spPr/>
      <dgm:t>
        <a:bodyPr/>
        <a:lstStyle/>
        <a:p>
          <a:endParaRPr lang="en-US"/>
        </a:p>
      </dgm:t>
    </dgm:pt>
    <dgm:pt modelId="{8BA1D778-7C4F-E648-8BB7-D0F7657E630E}" type="pres">
      <dgm:prSet presAssocID="{8E1717F3-8422-E548-BC6C-040A2E541B75}" presName="connectorText" presStyleLbl="sibTrans1D1" presStyleIdx="0" presStyleCnt="3"/>
      <dgm:spPr/>
      <dgm:t>
        <a:bodyPr/>
        <a:lstStyle/>
        <a:p>
          <a:endParaRPr lang="en-US"/>
        </a:p>
      </dgm:t>
    </dgm:pt>
    <dgm:pt modelId="{2C46A2D4-6C9A-2B44-93DD-631E46E55433}" type="pres">
      <dgm:prSet presAssocID="{687B7341-C2E7-2744-A1DA-C30EE8E436A1}" presName="node" presStyleLbl="node1" presStyleIdx="1" presStyleCnt="4">
        <dgm:presLayoutVars>
          <dgm:bulletEnabled val="1"/>
        </dgm:presLayoutVars>
      </dgm:prSet>
      <dgm:spPr/>
      <dgm:t>
        <a:bodyPr/>
        <a:lstStyle/>
        <a:p>
          <a:endParaRPr lang="en-US"/>
        </a:p>
      </dgm:t>
    </dgm:pt>
    <dgm:pt modelId="{4A5F23D2-8DBA-1C45-8BC0-6050DD64F82C}" type="pres">
      <dgm:prSet presAssocID="{B95AD783-886B-7545-AD08-9A64E1B8C088}" presName="sibTrans" presStyleLbl="sibTrans1D1" presStyleIdx="1" presStyleCnt="3"/>
      <dgm:spPr/>
      <dgm:t>
        <a:bodyPr/>
        <a:lstStyle/>
        <a:p>
          <a:endParaRPr lang="en-US"/>
        </a:p>
      </dgm:t>
    </dgm:pt>
    <dgm:pt modelId="{9C7A08D4-64F8-264C-A7ED-B5D84C82EE44}" type="pres">
      <dgm:prSet presAssocID="{B95AD783-886B-7545-AD08-9A64E1B8C088}" presName="connectorText" presStyleLbl="sibTrans1D1" presStyleIdx="1" presStyleCnt="3"/>
      <dgm:spPr/>
      <dgm:t>
        <a:bodyPr/>
        <a:lstStyle/>
        <a:p>
          <a:endParaRPr lang="en-US"/>
        </a:p>
      </dgm:t>
    </dgm:pt>
    <dgm:pt modelId="{BB2E6098-507A-5D4D-BBB5-7F0D670BC8B1}" type="pres">
      <dgm:prSet presAssocID="{7278E94A-1225-F24A-BEC9-5B90559BDBDF}" presName="node" presStyleLbl="node1" presStyleIdx="2" presStyleCnt="4">
        <dgm:presLayoutVars>
          <dgm:bulletEnabled val="1"/>
        </dgm:presLayoutVars>
      </dgm:prSet>
      <dgm:spPr/>
      <dgm:t>
        <a:bodyPr/>
        <a:lstStyle/>
        <a:p>
          <a:endParaRPr lang="en-US"/>
        </a:p>
      </dgm:t>
    </dgm:pt>
    <dgm:pt modelId="{9E8E8360-5BB2-2C48-980A-B597F3E4B707}" type="pres">
      <dgm:prSet presAssocID="{809C5B9C-69E5-1B4F-AA86-6CC8B87B81CD}" presName="sibTrans" presStyleLbl="sibTrans1D1" presStyleIdx="2" presStyleCnt="3"/>
      <dgm:spPr/>
      <dgm:t>
        <a:bodyPr/>
        <a:lstStyle/>
        <a:p>
          <a:endParaRPr lang="en-US"/>
        </a:p>
      </dgm:t>
    </dgm:pt>
    <dgm:pt modelId="{4DBC417F-BFB7-6347-AF7C-3327FFB515A0}" type="pres">
      <dgm:prSet presAssocID="{809C5B9C-69E5-1B4F-AA86-6CC8B87B81CD}" presName="connectorText" presStyleLbl="sibTrans1D1" presStyleIdx="2" presStyleCnt="3"/>
      <dgm:spPr/>
      <dgm:t>
        <a:bodyPr/>
        <a:lstStyle/>
        <a:p>
          <a:endParaRPr lang="en-US"/>
        </a:p>
      </dgm:t>
    </dgm:pt>
    <dgm:pt modelId="{232AD40C-C83B-B945-92DA-BEAD796C531B}" type="pres">
      <dgm:prSet presAssocID="{4BD05FB3-B808-B049-9FB3-E24C75596616}" presName="node" presStyleLbl="node1" presStyleIdx="3" presStyleCnt="4">
        <dgm:presLayoutVars>
          <dgm:bulletEnabled val="1"/>
        </dgm:presLayoutVars>
      </dgm:prSet>
      <dgm:spPr/>
      <dgm:t>
        <a:bodyPr/>
        <a:lstStyle/>
        <a:p>
          <a:endParaRPr lang="en-US"/>
        </a:p>
      </dgm:t>
    </dgm:pt>
  </dgm:ptLst>
  <dgm:cxnLst>
    <dgm:cxn modelId="{60FD8E2E-A8CB-D643-8F34-2F95B6E417F5}" type="presOf" srcId="{4BD05FB3-B808-B049-9FB3-E24C75596616}" destId="{232AD40C-C83B-B945-92DA-BEAD796C531B}" srcOrd="0" destOrd="0" presId="urn:microsoft.com/office/officeart/2005/8/layout/bProcess3"/>
    <dgm:cxn modelId="{247BD40C-E1A8-A448-A41B-0B7ABBE99150}" type="presOf" srcId="{F5299564-40D6-5C46-A8BE-4C0D0EB7828C}" destId="{441FF430-176A-7846-9323-1551CE2984A7}" srcOrd="0" destOrd="0" presId="urn:microsoft.com/office/officeart/2005/8/layout/bProcess3"/>
    <dgm:cxn modelId="{AB680E55-AC2B-6449-A6BD-EBE323CD7D58}" type="presOf" srcId="{687B7341-C2E7-2744-A1DA-C30EE8E436A1}" destId="{2C46A2D4-6C9A-2B44-93DD-631E46E55433}" srcOrd="0" destOrd="0" presId="urn:microsoft.com/office/officeart/2005/8/layout/bProcess3"/>
    <dgm:cxn modelId="{1DAA0254-1721-9C43-B8FC-FBC1A970C163}" type="presOf" srcId="{8E1717F3-8422-E548-BC6C-040A2E541B75}" destId="{8BA1D778-7C4F-E648-8BB7-D0F7657E630E}" srcOrd="1" destOrd="0" presId="urn:microsoft.com/office/officeart/2005/8/layout/bProcess3"/>
    <dgm:cxn modelId="{6D1BC5E3-1266-DF44-9A83-11D3D86A43F4}" type="presOf" srcId="{B95AD783-886B-7545-AD08-9A64E1B8C088}" destId="{9C7A08D4-64F8-264C-A7ED-B5D84C82EE44}" srcOrd="1" destOrd="0" presId="urn:microsoft.com/office/officeart/2005/8/layout/bProcess3"/>
    <dgm:cxn modelId="{4974D482-09A2-1A41-8E4D-AB29EC0CD4DF}" type="presOf" srcId="{7278E94A-1225-F24A-BEC9-5B90559BDBDF}" destId="{BB2E6098-507A-5D4D-BBB5-7F0D670BC8B1}" srcOrd="0" destOrd="0" presId="urn:microsoft.com/office/officeart/2005/8/layout/bProcess3"/>
    <dgm:cxn modelId="{3F54E7B2-21E8-D647-BD3D-D1BEDE701CE8}" srcId="{F5299564-40D6-5C46-A8BE-4C0D0EB7828C}" destId="{7278E94A-1225-F24A-BEC9-5B90559BDBDF}" srcOrd="2" destOrd="0" parTransId="{E20AAA65-B5C9-4B47-8480-696FBC4DF46C}" sibTransId="{809C5B9C-69E5-1B4F-AA86-6CC8B87B81CD}"/>
    <dgm:cxn modelId="{A2FAB450-7F40-204E-B378-9F576AB89501}" type="presOf" srcId="{809C5B9C-69E5-1B4F-AA86-6CC8B87B81CD}" destId="{4DBC417F-BFB7-6347-AF7C-3327FFB515A0}" srcOrd="1" destOrd="0" presId="urn:microsoft.com/office/officeart/2005/8/layout/bProcess3"/>
    <dgm:cxn modelId="{C8DE5838-74AF-8246-92AA-CA8928B4D5D1}" type="presOf" srcId="{809C5B9C-69E5-1B4F-AA86-6CC8B87B81CD}" destId="{9E8E8360-5BB2-2C48-980A-B597F3E4B707}" srcOrd="0" destOrd="0" presId="urn:microsoft.com/office/officeart/2005/8/layout/bProcess3"/>
    <dgm:cxn modelId="{016D9D84-B8E1-9A44-B5A4-59D00C341848}" srcId="{F5299564-40D6-5C46-A8BE-4C0D0EB7828C}" destId="{4BD05FB3-B808-B049-9FB3-E24C75596616}" srcOrd="3" destOrd="0" parTransId="{314B9888-E29A-CE4E-8210-729E632E1776}" sibTransId="{70FA2392-3746-4E41-8686-C1C5916A9C5E}"/>
    <dgm:cxn modelId="{4D15EE08-BEB7-344A-BEAB-2E64EADC748E}" type="presOf" srcId="{B95AD783-886B-7545-AD08-9A64E1B8C088}" destId="{4A5F23D2-8DBA-1C45-8BC0-6050DD64F82C}" srcOrd="0" destOrd="0" presId="urn:microsoft.com/office/officeart/2005/8/layout/bProcess3"/>
    <dgm:cxn modelId="{E1E29544-B8E1-C14B-9413-87ADA71F29F9}" type="presOf" srcId="{966712F6-A2E3-694C-B6A0-82F52E2F576D}" destId="{28B5BA6D-DFA1-C646-AE98-E3CF666E1151}" srcOrd="0" destOrd="0" presId="urn:microsoft.com/office/officeart/2005/8/layout/bProcess3"/>
    <dgm:cxn modelId="{63DADF91-803E-C441-9E0F-BDB1E23E17E3}" type="presOf" srcId="{8E1717F3-8422-E548-BC6C-040A2E541B75}" destId="{9C211128-4520-2646-80D8-9476592167D6}" srcOrd="0" destOrd="0" presId="urn:microsoft.com/office/officeart/2005/8/layout/bProcess3"/>
    <dgm:cxn modelId="{AA164445-D153-3045-B528-4A7782B5E9F0}" srcId="{F5299564-40D6-5C46-A8BE-4C0D0EB7828C}" destId="{966712F6-A2E3-694C-B6A0-82F52E2F576D}" srcOrd="0" destOrd="0" parTransId="{1BEC2843-2B19-6E46-B626-CAD8AD192E1B}" sibTransId="{8E1717F3-8422-E548-BC6C-040A2E541B75}"/>
    <dgm:cxn modelId="{1DE1E7DD-B237-E348-8F5A-21EC719B7921}" srcId="{F5299564-40D6-5C46-A8BE-4C0D0EB7828C}" destId="{687B7341-C2E7-2744-A1DA-C30EE8E436A1}" srcOrd="1" destOrd="0" parTransId="{AC2C90D6-9943-1041-86F5-29CC75022315}" sibTransId="{B95AD783-886B-7545-AD08-9A64E1B8C088}"/>
    <dgm:cxn modelId="{6FB72802-7990-6346-86B9-36F9F7FA28F3}" type="presParOf" srcId="{441FF430-176A-7846-9323-1551CE2984A7}" destId="{28B5BA6D-DFA1-C646-AE98-E3CF666E1151}" srcOrd="0" destOrd="0" presId="urn:microsoft.com/office/officeart/2005/8/layout/bProcess3"/>
    <dgm:cxn modelId="{2E73DB6D-B363-E646-B605-ACBDAC10244C}" type="presParOf" srcId="{441FF430-176A-7846-9323-1551CE2984A7}" destId="{9C211128-4520-2646-80D8-9476592167D6}" srcOrd="1" destOrd="0" presId="urn:microsoft.com/office/officeart/2005/8/layout/bProcess3"/>
    <dgm:cxn modelId="{68C24E34-5EB0-634F-8C29-F9F856487442}" type="presParOf" srcId="{9C211128-4520-2646-80D8-9476592167D6}" destId="{8BA1D778-7C4F-E648-8BB7-D0F7657E630E}" srcOrd="0" destOrd="0" presId="urn:microsoft.com/office/officeart/2005/8/layout/bProcess3"/>
    <dgm:cxn modelId="{42235BCA-2DD9-E944-B660-2EE361ED693B}" type="presParOf" srcId="{441FF430-176A-7846-9323-1551CE2984A7}" destId="{2C46A2D4-6C9A-2B44-93DD-631E46E55433}" srcOrd="2" destOrd="0" presId="urn:microsoft.com/office/officeart/2005/8/layout/bProcess3"/>
    <dgm:cxn modelId="{8A94E485-46AB-2F47-85A0-C94B0FFD92B3}" type="presParOf" srcId="{441FF430-176A-7846-9323-1551CE2984A7}" destId="{4A5F23D2-8DBA-1C45-8BC0-6050DD64F82C}" srcOrd="3" destOrd="0" presId="urn:microsoft.com/office/officeart/2005/8/layout/bProcess3"/>
    <dgm:cxn modelId="{4928BC87-8943-0148-8FE3-E0372B95466D}" type="presParOf" srcId="{4A5F23D2-8DBA-1C45-8BC0-6050DD64F82C}" destId="{9C7A08D4-64F8-264C-A7ED-B5D84C82EE44}" srcOrd="0" destOrd="0" presId="urn:microsoft.com/office/officeart/2005/8/layout/bProcess3"/>
    <dgm:cxn modelId="{7276587A-3CC8-DE4F-8147-8C345296FB1B}" type="presParOf" srcId="{441FF430-176A-7846-9323-1551CE2984A7}" destId="{BB2E6098-507A-5D4D-BBB5-7F0D670BC8B1}" srcOrd="4" destOrd="0" presId="urn:microsoft.com/office/officeart/2005/8/layout/bProcess3"/>
    <dgm:cxn modelId="{EDAC772D-E96A-F449-8350-1EFB24CFFD11}" type="presParOf" srcId="{441FF430-176A-7846-9323-1551CE2984A7}" destId="{9E8E8360-5BB2-2C48-980A-B597F3E4B707}" srcOrd="5" destOrd="0" presId="urn:microsoft.com/office/officeart/2005/8/layout/bProcess3"/>
    <dgm:cxn modelId="{26788941-1254-5545-AF05-BED0F933CB79}" type="presParOf" srcId="{9E8E8360-5BB2-2C48-980A-B597F3E4B707}" destId="{4DBC417F-BFB7-6347-AF7C-3327FFB515A0}" srcOrd="0" destOrd="0" presId="urn:microsoft.com/office/officeart/2005/8/layout/bProcess3"/>
    <dgm:cxn modelId="{DD22659F-2626-DE47-8314-037F5C8E2EB0}" type="presParOf" srcId="{441FF430-176A-7846-9323-1551CE2984A7}" destId="{232AD40C-C83B-B945-92DA-BEAD796C531B}" srcOrd="6"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EB4566-29C6-E24B-A374-2B3D2712EA8A}">
      <dsp:nvSpPr>
        <dsp:cNvPr id="0" name=""/>
        <dsp:cNvSpPr/>
      </dsp:nvSpPr>
      <dsp:spPr>
        <a:xfrm>
          <a:off x="1225550" y="0"/>
          <a:ext cx="5791200" cy="5791200"/>
        </a:xfrm>
        <a:prstGeom prst="diamond">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DCEE7AE8-9E5C-ED45-92E4-EE8750C104A9}">
      <dsp:nvSpPr>
        <dsp:cNvPr id="0" name=""/>
        <dsp:cNvSpPr/>
      </dsp:nvSpPr>
      <dsp:spPr>
        <a:xfrm>
          <a:off x="1390876" y="371454"/>
          <a:ext cx="2723923" cy="2615986"/>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Operation code (</a:t>
          </a:r>
          <a:r>
            <a:rPr lang="en-US" sz="2400" kern="1200" smtClean="0">
              <a:effectLst>
                <a:outerShdw blurRad="38100" dist="38100" dir="2700000" algn="tl">
                  <a:srgbClr val="000000">
                    <a:alpha val="43137"/>
                  </a:srgbClr>
                </a:outerShdw>
              </a:effectLst>
            </a:rPr>
            <a:t>opcode): </a:t>
          </a:r>
          <a:r>
            <a:rPr lang="en-US" sz="1800" kern="1200" smtClean="0">
              <a:effectLst>
                <a:outerShdw blurRad="38100" dist="38100" dir="2700000" algn="tl">
                  <a:srgbClr val="000000">
                    <a:alpha val="43137"/>
                  </a:srgbClr>
                </a:outerShdw>
              </a:effectLst>
            </a:rPr>
            <a:t>Specifies the </a:t>
          </a:r>
          <a:r>
            <a:rPr lang="en-US" sz="1800" b="1" kern="1200" smtClean="0">
              <a:solidFill>
                <a:schemeClr val="accent6">
                  <a:lumMod val="40000"/>
                  <a:lumOff val="60000"/>
                </a:schemeClr>
              </a:solidFill>
              <a:effectLst>
                <a:outerShdw blurRad="38100" dist="38100" dir="2700000" algn="tl">
                  <a:srgbClr val="000000">
                    <a:alpha val="43137"/>
                  </a:srgbClr>
                </a:outerShdw>
              </a:effectLst>
            </a:rPr>
            <a:t>operation to be performed</a:t>
          </a:r>
          <a:r>
            <a:rPr lang="en-US" sz="1800" kern="1200" smtClean="0">
              <a:effectLst>
                <a:outerShdw blurRad="38100" dist="38100" dir="2700000" algn="tl">
                  <a:srgbClr val="000000">
                    <a:alpha val="43137"/>
                  </a:srgbClr>
                </a:outerShdw>
              </a:effectLst>
            </a:rPr>
            <a:t>.  The operation is specified by a binary code, known as the operation code, or </a:t>
          </a:r>
          <a:r>
            <a:rPr lang="en-US" sz="1800" i="1" kern="1200" smtClean="0">
              <a:effectLst>
                <a:outerShdw blurRad="38100" dist="38100" dir="2700000" algn="tl">
                  <a:srgbClr val="000000">
                    <a:alpha val="43137"/>
                  </a:srgbClr>
                </a:outerShdw>
              </a:effectLst>
            </a:rPr>
            <a:t>opcode</a:t>
          </a:r>
          <a:endParaRPr lang="en-US" sz="2400" kern="1200" dirty="0">
            <a:effectLst>
              <a:outerShdw blurRad="38100" dist="38100" dir="2700000" algn="tl">
                <a:srgbClr val="000000">
                  <a:alpha val="43137"/>
                </a:srgbClr>
              </a:outerShdw>
            </a:effectLst>
          </a:endParaRPr>
        </a:p>
      </dsp:txBody>
      <dsp:txXfrm>
        <a:off x="1518578" y="499156"/>
        <a:ext cx="2468519" cy="2360582"/>
      </dsp:txXfrm>
    </dsp:sp>
    <dsp:sp modelId="{06F2B317-5110-B94C-84A1-22E01F7471D3}">
      <dsp:nvSpPr>
        <dsp:cNvPr id="0" name=""/>
        <dsp:cNvSpPr/>
      </dsp:nvSpPr>
      <dsp:spPr>
        <a:xfrm>
          <a:off x="4186245" y="344227"/>
          <a:ext cx="2984291" cy="2670440"/>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977900" rtl="0">
            <a:lnSpc>
              <a:spcPct val="90000"/>
            </a:lnSpc>
            <a:spcBef>
              <a:spcPct val="0"/>
            </a:spcBef>
            <a:spcAft>
              <a:spcPct val="35000"/>
            </a:spcAft>
          </a:pPr>
          <a:r>
            <a:rPr lang="en-US" sz="2200" b="1" kern="1200" dirty="0" smtClean="0">
              <a:effectLst>
                <a:outerShdw blurRad="38100" dist="38100" dir="2700000" algn="tl">
                  <a:srgbClr val="000000">
                    <a:alpha val="43137"/>
                  </a:srgbClr>
                </a:outerShdw>
              </a:effectLst>
            </a:rPr>
            <a:t>Source operand reference</a:t>
          </a:r>
          <a:endParaRPr lang="en-US" sz="2200" b="1" kern="1200" dirty="0">
            <a:effectLst>
              <a:outerShdw blurRad="38100" dist="38100" dir="2700000" algn="tl">
                <a:srgbClr val="000000">
                  <a:alpha val="43137"/>
                </a:srgbClr>
              </a:outerShdw>
            </a:effectLst>
          </a:endParaRPr>
        </a:p>
        <a:p>
          <a:pPr marL="171450" lvl="1" indent="-171450" algn="l" defTabSz="800100" rtl="0">
            <a:lnSpc>
              <a:spcPct val="90000"/>
            </a:lnSpc>
            <a:spcBef>
              <a:spcPct val="0"/>
            </a:spcBef>
            <a:spcAft>
              <a:spcPct val="15000"/>
            </a:spcAft>
            <a:buChar char="••"/>
          </a:pPr>
          <a:r>
            <a:rPr lang="en-US" sz="1800" kern="1200" dirty="0" smtClean="0">
              <a:effectLst>
                <a:outerShdw blurRad="38100" dist="38100" dir="2700000" algn="tl">
                  <a:srgbClr val="000000">
                    <a:alpha val="43137"/>
                  </a:srgbClr>
                </a:outerShdw>
              </a:effectLst>
            </a:rPr>
            <a:t>The operation may involve one or more source operands, that is, operands that are </a:t>
          </a:r>
          <a:r>
            <a:rPr lang="en-US" sz="1800" b="1" kern="1200" dirty="0" smtClean="0">
              <a:solidFill>
                <a:schemeClr val="accent6">
                  <a:lumMod val="60000"/>
                  <a:lumOff val="40000"/>
                </a:schemeClr>
              </a:solidFill>
              <a:effectLst>
                <a:outerShdw blurRad="38100" dist="38100" dir="2700000" algn="tl">
                  <a:srgbClr val="000000">
                    <a:alpha val="43137"/>
                  </a:srgbClr>
                </a:outerShdw>
              </a:effectLst>
            </a:rPr>
            <a:t>inputs</a:t>
          </a:r>
          <a:r>
            <a:rPr lang="en-US" sz="1800" kern="1200" dirty="0" smtClean="0">
              <a:effectLst>
                <a:outerShdw blurRad="38100" dist="38100" dir="2700000" algn="tl">
                  <a:srgbClr val="000000">
                    <a:alpha val="43137"/>
                  </a:srgbClr>
                </a:outerShdw>
              </a:effectLst>
            </a:rPr>
            <a:t> for the operation</a:t>
          </a:r>
          <a:endParaRPr lang="en-US" sz="1800" kern="1200" dirty="0">
            <a:effectLst>
              <a:outerShdw blurRad="38100" dist="38100" dir="2700000" algn="tl">
                <a:srgbClr val="000000">
                  <a:alpha val="43137"/>
                </a:srgbClr>
              </a:outerShdw>
            </a:effectLst>
          </a:endParaRPr>
        </a:p>
      </dsp:txBody>
      <dsp:txXfrm>
        <a:off x="4316605" y="474587"/>
        <a:ext cx="2723571" cy="2409720"/>
      </dsp:txXfrm>
    </dsp:sp>
    <dsp:sp modelId="{5CED3117-5997-9241-ACAE-C2B634ACBCD2}">
      <dsp:nvSpPr>
        <dsp:cNvPr id="0" name=""/>
        <dsp:cNvSpPr/>
      </dsp:nvSpPr>
      <dsp:spPr>
        <a:xfrm>
          <a:off x="1390876" y="3086113"/>
          <a:ext cx="2723923" cy="2520742"/>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1111250" rtl="0">
            <a:lnSpc>
              <a:spcPct val="90000"/>
            </a:lnSpc>
            <a:spcBef>
              <a:spcPct val="0"/>
            </a:spcBef>
            <a:spcAft>
              <a:spcPct val="35000"/>
            </a:spcAft>
          </a:pPr>
          <a:r>
            <a:rPr lang="en-US" sz="2500" b="1" kern="1200" dirty="0" smtClean="0">
              <a:effectLst>
                <a:outerShdw blurRad="38100" dist="38100" dir="2700000" algn="tl">
                  <a:srgbClr val="000000">
                    <a:alpha val="43137"/>
                  </a:srgbClr>
                </a:outerShdw>
              </a:effectLst>
            </a:rPr>
            <a:t>Result operand </a:t>
          </a:r>
          <a:r>
            <a:rPr lang="en-US" sz="2500" kern="1200" dirty="0" smtClean="0">
              <a:effectLst>
                <a:outerShdw blurRad="38100" dist="38100" dir="2700000" algn="tl">
                  <a:srgbClr val="000000">
                    <a:alpha val="43137"/>
                  </a:srgbClr>
                </a:outerShdw>
              </a:effectLst>
            </a:rPr>
            <a:t>reference</a:t>
          </a:r>
          <a:endParaRPr lang="en-US" sz="2500" kern="1200" dirty="0">
            <a:effectLst>
              <a:outerShdw blurRad="38100" dist="38100" dir="2700000" algn="tl">
                <a:srgbClr val="000000">
                  <a:alpha val="43137"/>
                </a:srgbClr>
              </a:outerShdw>
            </a:effectLst>
          </a:endParaRPr>
        </a:p>
        <a:p>
          <a:pPr marL="171450" lvl="1" indent="-171450" algn="l" defTabSz="800100" rtl="0">
            <a:lnSpc>
              <a:spcPct val="90000"/>
            </a:lnSpc>
            <a:spcBef>
              <a:spcPct val="0"/>
            </a:spcBef>
            <a:spcAft>
              <a:spcPct val="15000"/>
            </a:spcAft>
            <a:buChar char="••"/>
          </a:pPr>
          <a:r>
            <a:rPr lang="en-US" sz="1800" kern="1200" dirty="0" smtClean="0">
              <a:effectLst>
                <a:outerShdw blurRad="38100" dist="38100" dir="2700000" algn="tl">
                  <a:srgbClr val="000000">
                    <a:alpha val="43137"/>
                  </a:srgbClr>
                </a:outerShdw>
              </a:effectLst>
            </a:rPr>
            <a:t>The operation may produce a </a:t>
          </a:r>
          <a:r>
            <a:rPr lang="en-US" sz="1800" b="1" kern="1200" dirty="0" smtClean="0">
              <a:solidFill>
                <a:schemeClr val="accent6">
                  <a:lumMod val="40000"/>
                  <a:lumOff val="60000"/>
                </a:schemeClr>
              </a:solidFill>
              <a:effectLst>
                <a:outerShdw blurRad="38100" dist="38100" dir="2700000" algn="tl">
                  <a:srgbClr val="000000">
                    <a:alpha val="43137"/>
                  </a:srgbClr>
                </a:outerShdw>
              </a:effectLst>
            </a:rPr>
            <a:t>result</a:t>
          </a:r>
          <a:endParaRPr lang="en-US" sz="1800" b="1" kern="1200" dirty="0">
            <a:solidFill>
              <a:schemeClr val="accent6">
                <a:lumMod val="40000"/>
                <a:lumOff val="60000"/>
              </a:schemeClr>
            </a:solidFill>
            <a:effectLst>
              <a:outerShdw blurRad="38100" dist="38100" dir="2700000" algn="tl">
                <a:srgbClr val="000000">
                  <a:alpha val="43137"/>
                </a:srgbClr>
              </a:outerShdw>
            </a:effectLst>
          </a:endParaRPr>
        </a:p>
      </dsp:txBody>
      <dsp:txXfrm>
        <a:off x="1513928" y="3209165"/>
        <a:ext cx="2477819" cy="2274638"/>
      </dsp:txXfrm>
    </dsp:sp>
    <dsp:sp modelId="{582D9E84-4A97-E646-B080-93B15AA28637}">
      <dsp:nvSpPr>
        <dsp:cNvPr id="0" name=""/>
        <dsp:cNvSpPr/>
      </dsp:nvSpPr>
      <dsp:spPr>
        <a:xfrm>
          <a:off x="4202360" y="3157540"/>
          <a:ext cx="2984268" cy="2401467"/>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44550" rtl="0">
            <a:lnSpc>
              <a:spcPct val="90000"/>
            </a:lnSpc>
            <a:spcBef>
              <a:spcPct val="0"/>
            </a:spcBef>
            <a:spcAft>
              <a:spcPct val="35000"/>
            </a:spcAft>
          </a:pPr>
          <a:r>
            <a:rPr lang="en-US" sz="1900" b="1" kern="1200" dirty="0" smtClean="0"/>
            <a:t>Next instruction reference</a:t>
          </a:r>
          <a:endParaRPr lang="en-US" sz="1900" b="1" kern="1200" dirty="0"/>
        </a:p>
        <a:p>
          <a:pPr marL="171450" lvl="1" indent="-171450" algn="l" defTabSz="800100" rtl="0">
            <a:lnSpc>
              <a:spcPct val="90000"/>
            </a:lnSpc>
            <a:spcBef>
              <a:spcPct val="0"/>
            </a:spcBef>
            <a:spcAft>
              <a:spcPct val="15000"/>
            </a:spcAft>
            <a:buChar char="••"/>
          </a:pPr>
          <a:r>
            <a:rPr lang="en-US" sz="1800" kern="1200" dirty="0" smtClean="0"/>
            <a:t>This tells the processor </a:t>
          </a:r>
          <a:r>
            <a:rPr lang="en-US" sz="1800" b="1" kern="1200" dirty="0" smtClean="0">
              <a:solidFill>
                <a:schemeClr val="accent6">
                  <a:lumMod val="40000"/>
                  <a:lumOff val="60000"/>
                </a:schemeClr>
              </a:solidFill>
            </a:rPr>
            <a:t>where to fetch the next instruction </a:t>
          </a:r>
          <a:r>
            <a:rPr lang="en-US" sz="1800" kern="1200" dirty="0" smtClean="0"/>
            <a:t>after the execution of this instruction is complete</a:t>
          </a:r>
          <a:endParaRPr lang="en-US" sz="1800" kern="1200" dirty="0"/>
        </a:p>
      </dsp:txBody>
      <dsp:txXfrm>
        <a:off x="4319590" y="3274770"/>
        <a:ext cx="2749808" cy="2167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C15E2-0E91-4846-8ABC-A77940D4A179}">
      <dsp:nvSpPr>
        <dsp:cNvPr id="0" name=""/>
        <dsp:cNvSpPr/>
      </dsp:nvSpPr>
      <dsp:spPr>
        <a:xfrm>
          <a:off x="5562597" y="3206976"/>
          <a:ext cx="2735835" cy="23385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rtl="0">
            <a:lnSpc>
              <a:spcPct val="90000"/>
            </a:lnSpc>
            <a:spcBef>
              <a:spcPct val="0"/>
            </a:spcBef>
            <a:spcAft>
              <a:spcPct val="15000"/>
            </a:spcAft>
            <a:buChar char="••"/>
          </a:pPr>
          <a:r>
            <a:rPr lang="en-US" sz="1400" b="1" kern="1200" dirty="0" smtClean="0">
              <a:solidFill>
                <a:srgbClr val="FF0000"/>
              </a:solidFill>
            </a:rPr>
            <a:t>I/O instructions</a:t>
          </a:r>
          <a:r>
            <a:rPr lang="en-US" sz="1400" kern="1200" dirty="0" smtClean="0"/>
            <a:t> are needed to transfer programs and data into memory and the results of computations back out to the user</a:t>
          </a:r>
          <a:endParaRPr lang="en-US" sz="1400" kern="1200" dirty="0"/>
        </a:p>
      </dsp:txBody>
      <dsp:txXfrm>
        <a:off x="6434718" y="3842975"/>
        <a:ext cx="1812345" cy="1651148"/>
      </dsp:txXfrm>
    </dsp:sp>
    <dsp:sp modelId="{1271081F-DA7B-9646-B77E-4127E6C5A827}">
      <dsp:nvSpPr>
        <dsp:cNvPr id="0" name=""/>
        <dsp:cNvSpPr/>
      </dsp:nvSpPr>
      <dsp:spPr>
        <a:xfrm>
          <a:off x="6" y="2891305"/>
          <a:ext cx="3553076" cy="26760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rtl="0">
            <a:lnSpc>
              <a:spcPct val="90000"/>
            </a:lnSpc>
            <a:spcBef>
              <a:spcPct val="0"/>
            </a:spcBef>
            <a:spcAft>
              <a:spcPct val="15000"/>
            </a:spcAft>
            <a:buChar char="••"/>
          </a:pPr>
          <a:r>
            <a:rPr lang="en-US" sz="1400" b="1" kern="1200" smtClean="0">
              <a:solidFill>
                <a:srgbClr val="FF0000"/>
              </a:solidFill>
            </a:rPr>
            <a:t>Test the </a:t>
          </a:r>
          <a:r>
            <a:rPr lang="en-US" sz="1400" b="1" kern="1200" dirty="0" smtClean="0">
              <a:solidFill>
                <a:srgbClr val="FF0000"/>
              </a:solidFill>
            </a:rPr>
            <a:t>value</a:t>
          </a:r>
          <a:r>
            <a:rPr lang="en-US" sz="1400" kern="1200" dirty="0" smtClean="0"/>
            <a:t> of a data word or the status of a computation</a:t>
          </a:r>
          <a:endParaRPr lang="en-US" sz="1400" kern="1200" dirty="0"/>
        </a:p>
        <a:p>
          <a:pPr marL="114300" lvl="1" indent="-114300" algn="l" defTabSz="622300" rtl="0">
            <a:lnSpc>
              <a:spcPct val="90000"/>
            </a:lnSpc>
            <a:spcBef>
              <a:spcPct val="0"/>
            </a:spcBef>
            <a:spcAft>
              <a:spcPct val="15000"/>
            </a:spcAft>
            <a:buChar char="••"/>
          </a:pPr>
          <a:r>
            <a:rPr lang="en-US" sz="1400" b="1" kern="1200" smtClean="0">
              <a:solidFill>
                <a:srgbClr val="FF0000"/>
              </a:solidFill>
            </a:rPr>
            <a:t>Branching</a:t>
          </a:r>
          <a:r>
            <a:rPr lang="en-US" sz="1400" kern="1200" smtClean="0"/>
            <a:t> to </a:t>
          </a:r>
          <a:r>
            <a:rPr lang="en-US" sz="1400" kern="1200" dirty="0" smtClean="0"/>
            <a:t>a different set of instructions depending on the decision made</a:t>
          </a:r>
          <a:endParaRPr lang="en-US" sz="1400" kern="1200" dirty="0"/>
        </a:p>
      </dsp:txBody>
      <dsp:txXfrm>
        <a:off x="58791" y="3619110"/>
        <a:ext cx="2369583" cy="1889489"/>
      </dsp:txXfrm>
    </dsp:sp>
    <dsp:sp modelId="{E013DB8C-C4D5-9245-9F44-E76F99512271}">
      <dsp:nvSpPr>
        <dsp:cNvPr id="0" name=""/>
        <dsp:cNvSpPr/>
      </dsp:nvSpPr>
      <dsp:spPr>
        <a:xfrm>
          <a:off x="5452430" y="-85029"/>
          <a:ext cx="2623648" cy="16995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rtl="0">
            <a:lnSpc>
              <a:spcPct val="90000"/>
            </a:lnSpc>
            <a:spcBef>
              <a:spcPct val="0"/>
            </a:spcBef>
            <a:spcAft>
              <a:spcPct val="15000"/>
            </a:spcAft>
            <a:buChar char="••"/>
          </a:pPr>
          <a:r>
            <a:rPr lang="en-US" sz="1400" b="1" kern="1200" dirty="0" smtClean="0">
              <a:solidFill>
                <a:srgbClr val="FF0000"/>
              </a:solidFill>
            </a:rPr>
            <a:t>Movement of data</a:t>
          </a:r>
          <a:r>
            <a:rPr lang="en-US" sz="1400" kern="1200" dirty="0" smtClean="0"/>
            <a:t> into or out of register and or memory locations</a:t>
          </a:r>
          <a:endParaRPr lang="en-US" sz="1400" kern="1200" dirty="0"/>
        </a:p>
      </dsp:txBody>
      <dsp:txXfrm>
        <a:off x="6276858" y="-47696"/>
        <a:ext cx="1761888" cy="1199981"/>
      </dsp:txXfrm>
    </dsp:sp>
    <dsp:sp modelId="{D393D0F9-5D0B-304A-9364-031DA1DC3538}">
      <dsp:nvSpPr>
        <dsp:cNvPr id="0" name=""/>
        <dsp:cNvSpPr/>
      </dsp:nvSpPr>
      <dsp:spPr>
        <a:xfrm>
          <a:off x="0" y="81711"/>
          <a:ext cx="3510153" cy="19852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rtl="0">
            <a:lnSpc>
              <a:spcPct val="90000"/>
            </a:lnSpc>
            <a:spcBef>
              <a:spcPct val="0"/>
            </a:spcBef>
            <a:spcAft>
              <a:spcPct val="15000"/>
            </a:spcAft>
            <a:buChar char="••"/>
          </a:pPr>
          <a:r>
            <a:rPr lang="en-US" sz="1400" b="1" kern="1200" dirty="0" smtClean="0">
              <a:solidFill>
                <a:srgbClr val="FF0000"/>
              </a:solidFill>
            </a:rPr>
            <a:t>Arithmetic </a:t>
          </a:r>
          <a:r>
            <a:rPr lang="en-US" sz="1400" b="1" kern="1200" smtClean="0">
              <a:solidFill>
                <a:srgbClr val="FF0000"/>
              </a:solidFill>
            </a:rPr>
            <a:t>instructions</a:t>
          </a:r>
          <a:r>
            <a:rPr lang="en-US" sz="1400" kern="1200" smtClean="0"/>
            <a:t> for </a:t>
          </a:r>
          <a:r>
            <a:rPr lang="en-US" sz="1400" kern="1200" dirty="0" smtClean="0"/>
            <a:t>processing numeric data</a:t>
          </a:r>
          <a:endParaRPr lang="en-US" sz="1400" kern="1200" dirty="0"/>
        </a:p>
        <a:p>
          <a:pPr marL="114300" lvl="1" indent="-114300" algn="l" defTabSz="622300" rtl="0">
            <a:lnSpc>
              <a:spcPct val="90000"/>
            </a:lnSpc>
            <a:spcBef>
              <a:spcPct val="0"/>
            </a:spcBef>
            <a:spcAft>
              <a:spcPct val="15000"/>
            </a:spcAft>
            <a:buChar char="••"/>
          </a:pPr>
          <a:r>
            <a:rPr lang="en-US" sz="1400" b="1" kern="1200" smtClean="0">
              <a:solidFill>
                <a:srgbClr val="FF0000"/>
              </a:solidFill>
            </a:rPr>
            <a:t>Logic instructions </a:t>
          </a:r>
          <a:r>
            <a:rPr lang="en-US" sz="1400" kern="1200" dirty="0" smtClean="0"/>
            <a:t>operate on the bits of </a:t>
          </a:r>
          <a:r>
            <a:rPr lang="en-US" sz="1400" kern="1200" smtClean="0"/>
            <a:t>a word </a:t>
          </a:r>
          <a:r>
            <a:rPr lang="en-US" sz="1400" kern="1200" smtClean="0">
              <a:sym typeface="Wingdings" pitchFamily="2" charset="2"/>
            </a:rPr>
            <a:t></a:t>
          </a:r>
          <a:r>
            <a:rPr lang="en-US" sz="1400" kern="1200" smtClean="0"/>
            <a:t>capabilities </a:t>
          </a:r>
          <a:r>
            <a:rPr lang="en-US" sz="1400" kern="1200" dirty="0" smtClean="0"/>
            <a:t>for processing any </a:t>
          </a:r>
          <a:r>
            <a:rPr lang="en-US" sz="1400" kern="1200" smtClean="0"/>
            <a:t>other data type</a:t>
          </a:r>
          <a:endParaRPr lang="en-US" sz="1400" kern="1200" dirty="0"/>
        </a:p>
      </dsp:txBody>
      <dsp:txXfrm>
        <a:off x="43609" y="125320"/>
        <a:ext cx="2369889" cy="1401697"/>
      </dsp:txXfrm>
    </dsp:sp>
    <dsp:sp modelId="{64E7A613-FAC5-2A4B-84D5-823A0DA3329F}">
      <dsp:nvSpPr>
        <dsp:cNvPr id="0" name=""/>
        <dsp:cNvSpPr/>
      </dsp:nvSpPr>
      <dsp:spPr>
        <a:xfrm>
          <a:off x="2066813" y="390413"/>
          <a:ext cx="2299675" cy="2299675"/>
        </a:xfrm>
        <a:prstGeom prst="pieWedg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Data processing</a:t>
          </a:r>
          <a:endParaRPr lang="en-US" sz="2000" kern="1200" dirty="0">
            <a:effectLst>
              <a:outerShdw blurRad="38100" dist="38100" dir="2700000" algn="tl">
                <a:srgbClr val="000000">
                  <a:alpha val="43137"/>
                </a:srgbClr>
              </a:outerShdw>
            </a:effectLst>
          </a:endParaRPr>
        </a:p>
      </dsp:txBody>
      <dsp:txXfrm>
        <a:off x="2740372" y="1063972"/>
        <a:ext cx="1626116" cy="1626116"/>
      </dsp:txXfrm>
    </dsp:sp>
    <dsp:sp modelId="{3B212426-56CB-2742-8EFE-A3AF6B61B920}">
      <dsp:nvSpPr>
        <dsp:cNvPr id="0" name=""/>
        <dsp:cNvSpPr/>
      </dsp:nvSpPr>
      <dsp:spPr>
        <a:xfrm rot="5400000">
          <a:off x="4472710" y="390413"/>
          <a:ext cx="2299675" cy="2299675"/>
        </a:xfrm>
        <a:prstGeom prst="pieWedge">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Data storage</a:t>
          </a:r>
          <a:endParaRPr lang="en-US" sz="2000" kern="1200" dirty="0">
            <a:effectLst>
              <a:outerShdw blurRad="38100" dist="38100" dir="2700000" algn="tl">
                <a:srgbClr val="000000">
                  <a:alpha val="43137"/>
                </a:srgbClr>
              </a:outerShdw>
            </a:effectLst>
          </a:endParaRPr>
        </a:p>
      </dsp:txBody>
      <dsp:txXfrm rot="-5400000">
        <a:off x="4472710" y="1063972"/>
        <a:ext cx="1626116" cy="1626116"/>
      </dsp:txXfrm>
    </dsp:sp>
    <dsp:sp modelId="{0F90C031-7DF5-F44F-BC7E-06E0F85CB427}">
      <dsp:nvSpPr>
        <dsp:cNvPr id="0" name=""/>
        <dsp:cNvSpPr/>
      </dsp:nvSpPr>
      <dsp:spPr>
        <a:xfrm rot="10800000">
          <a:off x="4472710" y="2796310"/>
          <a:ext cx="2299675" cy="2299675"/>
        </a:xfrm>
        <a:prstGeom prst="pieWedg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Data movement</a:t>
          </a:r>
          <a:endParaRPr lang="en-US" sz="2000" kern="1200" dirty="0">
            <a:effectLst>
              <a:outerShdw blurRad="38100" dist="38100" dir="2700000" algn="tl">
                <a:srgbClr val="000000">
                  <a:alpha val="43137"/>
                </a:srgbClr>
              </a:outerShdw>
            </a:effectLst>
          </a:endParaRPr>
        </a:p>
      </dsp:txBody>
      <dsp:txXfrm rot="10800000">
        <a:off x="4472710" y="2796310"/>
        <a:ext cx="1626116" cy="1626116"/>
      </dsp:txXfrm>
    </dsp:sp>
    <dsp:sp modelId="{D68EFB07-20BD-9848-85ED-45FB73135481}">
      <dsp:nvSpPr>
        <dsp:cNvPr id="0" name=""/>
        <dsp:cNvSpPr/>
      </dsp:nvSpPr>
      <dsp:spPr>
        <a:xfrm rot="16200000">
          <a:off x="2066813" y="2796310"/>
          <a:ext cx="2299675" cy="2299675"/>
        </a:xfrm>
        <a:prstGeom prst="pieWedge">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Control</a:t>
          </a:r>
          <a:endParaRPr lang="en-US" sz="2000" kern="1200" dirty="0">
            <a:effectLst>
              <a:outerShdw blurRad="38100" dist="38100" dir="2700000" algn="tl">
                <a:srgbClr val="000000">
                  <a:alpha val="43137"/>
                </a:srgbClr>
              </a:outerShdw>
            </a:effectLst>
          </a:endParaRPr>
        </a:p>
      </dsp:txBody>
      <dsp:txXfrm rot="5400000">
        <a:off x="2740372" y="2796310"/>
        <a:ext cx="1626116" cy="1626116"/>
      </dsp:txXfrm>
    </dsp:sp>
    <dsp:sp modelId="{A04C8535-5121-1D48-89BE-ED9EAD28EFF1}">
      <dsp:nvSpPr>
        <dsp:cNvPr id="0" name=""/>
        <dsp:cNvSpPr/>
      </dsp:nvSpPr>
      <dsp:spPr>
        <a:xfrm>
          <a:off x="4022600" y="2265207"/>
          <a:ext cx="793998" cy="690433"/>
        </a:xfrm>
        <a:prstGeom prst="circularArrow">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 modelId="{FA519686-EE3E-034C-95BB-4F2415CF38CD}">
      <dsp:nvSpPr>
        <dsp:cNvPr id="0" name=""/>
        <dsp:cNvSpPr/>
      </dsp:nvSpPr>
      <dsp:spPr>
        <a:xfrm rot="10800000">
          <a:off x="4022600" y="2530758"/>
          <a:ext cx="793998" cy="690433"/>
        </a:xfrm>
        <a:prstGeom prst="circularArrow">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E567A-FFCB-E447-B0EB-DF566B287828}">
      <dsp:nvSpPr>
        <dsp:cNvPr id="0" name=""/>
        <dsp:cNvSpPr/>
      </dsp:nvSpPr>
      <dsp:spPr>
        <a:xfrm>
          <a:off x="0" y="2705566"/>
          <a:ext cx="8534400" cy="2475676"/>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Fundamental design issues:</a:t>
          </a:r>
          <a:endParaRPr lang="en-US" sz="2000" kern="1200" dirty="0">
            <a:effectLst>
              <a:outerShdw blurRad="38100" dist="38100" dir="2700000" algn="tl">
                <a:srgbClr val="000000">
                  <a:alpha val="43137"/>
                </a:srgbClr>
              </a:outerShdw>
            </a:effectLst>
          </a:endParaRPr>
        </a:p>
      </dsp:txBody>
      <dsp:txXfrm>
        <a:off x="0" y="2705566"/>
        <a:ext cx="8534400" cy="1336865"/>
      </dsp:txXfrm>
    </dsp:sp>
    <dsp:sp modelId="{FDFC3F15-9000-D642-934F-FD22C852295A}">
      <dsp:nvSpPr>
        <dsp:cNvPr id="0" name=""/>
        <dsp:cNvSpPr/>
      </dsp:nvSpPr>
      <dsp:spPr>
        <a:xfrm>
          <a:off x="1041" y="3662803"/>
          <a:ext cx="1706463" cy="1812252"/>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t" anchorCtr="0">
          <a:noAutofit/>
        </a:bodyPr>
        <a:lstStyle/>
        <a:p>
          <a:pPr lvl="0" algn="l" defTabSz="889000" rtl="0">
            <a:lnSpc>
              <a:spcPct val="90000"/>
            </a:lnSpc>
            <a:spcBef>
              <a:spcPct val="0"/>
            </a:spcBef>
            <a:spcAft>
              <a:spcPct val="35000"/>
            </a:spcAft>
          </a:pPr>
          <a:r>
            <a:rPr lang="en-US" sz="2000" b="1" kern="1200" dirty="0" smtClean="0"/>
            <a:t>Operation repertoire</a:t>
          </a:r>
          <a:endParaRPr lang="en-US" sz="2000" b="1" kern="1200" dirty="0"/>
        </a:p>
        <a:p>
          <a:pPr marL="114300" lvl="1" indent="-114300" algn="l" defTabSz="533400" rtl="0">
            <a:lnSpc>
              <a:spcPct val="90000"/>
            </a:lnSpc>
            <a:spcBef>
              <a:spcPct val="0"/>
            </a:spcBef>
            <a:spcAft>
              <a:spcPct val="15000"/>
            </a:spcAft>
            <a:buChar char="••"/>
          </a:pPr>
          <a:r>
            <a:rPr lang="en-US" sz="1200" kern="1200" dirty="0" smtClean="0"/>
            <a:t>How many and which operations to provide and how complex operations should be</a:t>
          </a:r>
          <a:endParaRPr lang="en-US" sz="1200" kern="1200" dirty="0"/>
        </a:p>
      </dsp:txBody>
      <dsp:txXfrm>
        <a:off x="1041" y="3662803"/>
        <a:ext cx="1706463" cy="1812252"/>
      </dsp:txXfrm>
    </dsp:sp>
    <dsp:sp modelId="{299A5A01-E6B1-3549-9A82-78303BEA5CF6}">
      <dsp:nvSpPr>
        <dsp:cNvPr id="0" name=""/>
        <dsp:cNvSpPr/>
      </dsp:nvSpPr>
      <dsp:spPr>
        <a:xfrm>
          <a:off x="1707505" y="3652024"/>
          <a:ext cx="1706463" cy="183380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t" anchorCtr="0">
          <a:noAutofit/>
        </a:bodyPr>
        <a:lstStyle/>
        <a:p>
          <a:pPr lvl="0" algn="l" defTabSz="889000" rtl="0">
            <a:lnSpc>
              <a:spcPct val="90000"/>
            </a:lnSpc>
            <a:spcBef>
              <a:spcPct val="0"/>
            </a:spcBef>
            <a:spcAft>
              <a:spcPct val="35000"/>
            </a:spcAft>
          </a:pPr>
          <a:r>
            <a:rPr lang="en-US" sz="2000" b="1" kern="1200" dirty="0" smtClean="0"/>
            <a:t>Data types</a:t>
          </a:r>
          <a:endParaRPr lang="en-US" sz="2000" b="1" kern="1200" dirty="0"/>
        </a:p>
        <a:p>
          <a:pPr marL="114300" lvl="1" indent="-114300" algn="l" defTabSz="622300" rtl="0">
            <a:lnSpc>
              <a:spcPct val="90000"/>
            </a:lnSpc>
            <a:spcBef>
              <a:spcPct val="0"/>
            </a:spcBef>
            <a:spcAft>
              <a:spcPct val="15000"/>
            </a:spcAft>
            <a:buChar char="••"/>
          </a:pPr>
          <a:r>
            <a:rPr lang="en-US" sz="1400" kern="1200" dirty="0" smtClean="0"/>
            <a:t>The various types of data upon which operations are performed</a:t>
          </a:r>
          <a:endParaRPr lang="en-US" sz="1400" kern="1200" dirty="0"/>
        </a:p>
      </dsp:txBody>
      <dsp:txXfrm>
        <a:off x="1707505" y="3652024"/>
        <a:ext cx="1706463" cy="1833809"/>
      </dsp:txXfrm>
    </dsp:sp>
    <dsp:sp modelId="{2B60D48B-0CBB-3640-8066-CD9CF8A8328E}">
      <dsp:nvSpPr>
        <dsp:cNvPr id="0" name=""/>
        <dsp:cNvSpPr/>
      </dsp:nvSpPr>
      <dsp:spPr>
        <a:xfrm>
          <a:off x="3413968" y="3684936"/>
          <a:ext cx="1706463" cy="1767986"/>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t" anchorCtr="0">
          <a:noAutofit/>
        </a:bodyPr>
        <a:lstStyle/>
        <a:p>
          <a:pPr lvl="0" algn="l" defTabSz="889000" rtl="0">
            <a:lnSpc>
              <a:spcPct val="90000"/>
            </a:lnSpc>
            <a:spcBef>
              <a:spcPct val="0"/>
            </a:spcBef>
            <a:spcAft>
              <a:spcPct val="35000"/>
            </a:spcAft>
          </a:pPr>
          <a:r>
            <a:rPr lang="en-US" sz="2000" b="1" kern="1200" dirty="0" smtClean="0"/>
            <a:t>Instruction format</a:t>
          </a:r>
          <a:endParaRPr lang="en-US" sz="2000" b="1" kern="1200" dirty="0"/>
        </a:p>
        <a:p>
          <a:pPr marL="114300" lvl="1" indent="-114300" algn="l" defTabSz="622300" rtl="0">
            <a:lnSpc>
              <a:spcPct val="90000"/>
            </a:lnSpc>
            <a:spcBef>
              <a:spcPct val="0"/>
            </a:spcBef>
            <a:spcAft>
              <a:spcPct val="15000"/>
            </a:spcAft>
            <a:buChar char="••"/>
          </a:pPr>
          <a:r>
            <a:rPr lang="en-US" sz="1400" kern="1200" dirty="0" smtClean="0"/>
            <a:t>Instruction length in bits, number of addresses, size of various fields, etc.</a:t>
          </a:r>
          <a:endParaRPr lang="en-US" sz="1400" kern="1200" dirty="0"/>
        </a:p>
      </dsp:txBody>
      <dsp:txXfrm>
        <a:off x="3413968" y="3684936"/>
        <a:ext cx="1706463" cy="1767986"/>
      </dsp:txXfrm>
    </dsp:sp>
    <dsp:sp modelId="{015B0615-A51D-BE4E-B6B0-DD65E7B83F35}">
      <dsp:nvSpPr>
        <dsp:cNvPr id="0" name=""/>
        <dsp:cNvSpPr/>
      </dsp:nvSpPr>
      <dsp:spPr>
        <a:xfrm>
          <a:off x="5120431" y="3684936"/>
          <a:ext cx="1706463" cy="1767986"/>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t" anchorCtr="0">
          <a:noAutofit/>
        </a:bodyPr>
        <a:lstStyle/>
        <a:p>
          <a:pPr lvl="0" algn="l" defTabSz="800100" rtl="0">
            <a:lnSpc>
              <a:spcPct val="90000"/>
            </a:lnSpc>
            <a:spcBef>
              <a:spcPct val="0"/>
            </a:spcBef>
            <a:spcAft>
              <a:spcPct val="35000"/>
            </a:spcAft>
          </a:pPr>
          <a:r>
            <a:rPr lang="en-US" sz="1800" b="1" kern="1200" dirty="0" smtClean="0"/>
            <a:t>Registers</a:t>
          </a:r>
          <a:endParaRPr lang="en-US" sz="1800" b="1" kern="1200" dirty="0"/>
        </a:p>
        <a:p>
          <a:pPr marL="114300" lvl="1" indent="-114300" algn="l" defTabSz="622300" rtl="0">
            <a:lnSpc>
              <a:spcPct val="90000"/>
            </a:lnSpc>
            <a:spcBef>
              <a:spcPct val="0"/>
            </a:spcBef>
            <a:spcAft>
              <a:spcPct val="15000"/>
            </a:spcAft>
            <a:buChar char="••"/>
          </a:pPr>
          <a:r>
            <a:rPr lang="en-US" sz="1400" kern="1200" dirty="0" smtClean="0"/>
            <a:t>Number of processor registers that can be referenced by instructions and their use</a:t>
          </a:r>
          <a:endParaRPr lang="en-US" sz="1400" kern="1200" dirty="0"/>
        </a:p>
      </dsp:txBody>
      <dsp:txXfrm>
        <a:off x="5120431" y="3684936"/>
        <a:ext cx="1706463" cy="1767986"/>
      </dsp:txXfrm>
    </dsp:sp>
    <dsp:sp modelId="{245DBD2D-001A-1647-A9D4-0EE759999A90}">
      <dsp:nvSpPr>
        <dsp:cNvPr id="0" name=""/>
        <dsp:cNvSpPr/>
      </dsp:nvSpPr>
      <dsp:spPr>
        <a:xfrm>
          <a:off x="6826894" y="3684936"/>
          <a:ext cx="1706463" cy="1767986"/>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t" anchorCtr="0">
          <a:noAutofit/>
        </a:bodyPr>
        <a:lstStyle/>
        <a:p>
          <a:pPr lvl="0" algn="l" defTabSz="889000" rtl="0">
            <a:lnSpc>
              <a:spcPct val="90000"/>
            </a:lnSpc>
            <a:spcBef>
              <a:spcPct val="0"/>
            </a:spcBef>
            <a:spcAft>
              <a:spcPct val="35000"/>
            </a:spcAft>
          </a:pPr>
          <a:r>
            <a:rPr lang="en-US" sz="2000" b="1" kern="1200" dirty="0" smtClean="0"/>
            <a:t>Addressing</a:t>
          </a:r>
          <a:endParaRPr lang="en-US" sz="2000" b="1" kern="1200" dirty="0"/>
        </a:p>
        <a:p>
          <a:pPr marL="114300" lvl="1" indent="-114300" algn="l" defTabSz="622300" rtl="0">
            <a:lnSpc>
              <a:spcPct val="90000"/>
            </a:lnSpc>
            <a:spcBef>
              <a:spcPct val="0"/>
            </a:spcBef>
            <a:spcAft>
              <a:spcPct val="15000"/>
            </a:spcAft>
            <a:buChar char="••"/>
          </a:pPr>
          <a:r>
            <a:rPr lang="en-US" sz="1400" kern="1200" dirty="0" smtClean="0"/>
            <a:t>The mode or modes by which the address of an operand is specified </a:t>
          </a:r>
          <a:endParaRPr lang="en-US" sz="1400" kern="1200" dirty="0"/>
        </a:p>
      </dsp:txBody>
      <dsp:txXfrm>
        <a:off x="6826894" y="3684936"/>
        <a:ext cx="1706463" cy="1767986"/>
      </dsp:txXfrm>
    </dsp:sp>
    <dsp:sp modelId="{E96926DD-E710-3B4C-8E85-4706A8EA77F7}">
      <dsp:nvSpPr>
        <dsp:cNvPr id="0" name=""/>
        <dsp:cNvSpPr/>
      </dsp:nvSpPr>
      <dsp:spPr>
        <a:xfrm rot="10800000">
          <a:off x="52358" y="1809979"/>
          <a:ext cx="8429682" cy="933118"/>
        </a:xfrm>
        <a:prstGeom prst="upArrowCallou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Programmer’s means of controlling the processor</a:t>
          </a:r>
          <a:endParaRPr lang="en-US" sz="2000" kern="1200" dirty="0">
            <a:effectLst>
              <a:outerShdw blurRad="38100" dist="38100" dir="2700000" algn="tl">
                <a:srgbClr val="000000">
                  <a:alpha val="43137"/>
                </a:srgbClr>
              </a:outerShdw>
            </a:effectLst>
          </a:endParaRPr>
        </a:p>
      </dsp:txBody>
      <dsp:txXfrm rot="10800000">
        <a:off x="52358" y="1809979"/>
        <a:ext cx="8429682" cy="606312"/>
      </dsp:txXfrm>
    </dsp:sp>
    <dsp:sp modelId="{01AE4E59-7A07-2540-9D90-9EB69C1E6E80}">
      <dsp:nvSpPr>
        <dsp:cNvPr id="0" name=""/>
        <dsp:cNvSpPr/>
      </dsp:nvSpPr>
      <dsp:spPr>
        <a:xfrm rot="10800000">
          <a:off x="52358" y="966767"/>
          <a:ext cx="8429682" cy="880743"/>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Defines many of the functions performed by the processor</a:t>
          </a:r>
          <a:endParaRPr lang="en-US" sz="2000" kern="1200" dirty="0">
            <a:effectLst>
              <a:outerShdw blurRad="38100" dist="38100" dir="2700000" algn="tl">
                <a:srgbClr val="000000">
                  <a:alpha val="43137"/>
                </a:srgbClr>
              </a:outerShdw>
            </a:effectLst>
          </a:endParaRPr>
        </a:p>
      </dsp:txBody>
      <dsp:txXfrm rot="10800000">
        <a:off x="52358" y="966767"/>
        <a:ext cx="8429682" cy="572280"/>
      </dsp:txXfrm>
    </dsp:sp>
    <dsp:sp modelId="{4CCC5995-C980-C545-822B-7C2E6DA5B193}">
      <dsp:nvSpPr>
        <dsp:cNvPr id="0" name=""/>
        <dsp:cNvSpPr/>
      </dsp:nvSpPr>
      <dsp:spPr>
        <a:xfrm rot="10800000">
          <a:off x="52358" y="565"/>
          <a:ext cx="8429682" cy="1003733"/>
        </a:xfrm>
        <a:prstGeom prst="upArrowCallou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Very complex because it affects so many aspects of the computer system</a:t>
          </a:r>
          <a:endParaRPr lang="en-US" sz="2000" kern="1200" dirty="0">
            <a:effectLst>
              <a:outerShdw blurRad="38100" dist="38100" dir="2700000" algn="tl">
                <a:srgbClr val="000000">
                  <a:alpha val="43137"/>
                </a:srgbClr>
              </a:outerShdw>
            </a:effectLst>
          </a:endParaRPr>
        </a:p>
      </dsp:txBody>
      <dsp:txXfrm rot="10800000">
        <a:off x="52358" y="565"/>
        <a:ext cx="8429682" cy="6521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EBC3F-3409-F640-A552-34E0EE96B84E}">
      <dsp:nvSpPr>
        <dsp:cNvPr id="0" name=""/>
        <dsp:cNvSpPr/>
      </dsp:nvSpPr>
      <dsp:spPr>
        <a:xfrm>
          <a:off x="1295400" y="0"/>
          <a:ext cx="4572000" cy="4572000"/>
        </a:xfrm>
        <a:prstGeom prst="triangl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7C8309DA-5AF4-ED4B-8005-9099F3579E74}">
      <dsp:nvSpPr>
        <dsp:cNvPr id="0" name=""/>
        <dsp:cNvSpPr/>
      </dsp:nvSpPr>
      <dsp:spPr>
        <a:xfrm rot="20654831">
          <a:off x="54498" y="388143"/>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Addresses</a:t>
          </a:r>
          <a:endParaRPr lang="en-US" sz="3400" kern="1200" dirty="0"/>
        </a:p>
      </dsp:txBody>
      <dsp:txXfrm>
        <a:off x="94166" y="427811"/>
        <a:ext cx="2892464" cy="733265"/>
      </dsp:txXfrm>
    </dsp:sp>
    <dsp:sp modelId="{60D366F8-501D-8042-914B-93C4C14B955F}">
      <dsp:nvSpPr>
        <dsp:cNvPr id="0" name=""/>
        <dsp:cNvSpPr/>
      </dsp:nvSpPr>
      <dsp:spPr>
        <a:xfrm rot="946966">
          <a:off x="4495793" y="990599"/>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Numbers</a:t>
          </a:r>
          <a:endParaRPr lang="en-US" sz="3400" kern="1200" dirty="0"/>
        </a:p>
      </dsp:txBody>
      <dsp:txXfrm>
        <a:off x="4535461" y="1030267"/>
        <a:ext cx="2892464" cy="733265"/>
      </dsp:txXfrm>
    </dsp:sp>
    <dsp:sp modelId="{7EB31862-2E15-EC40-92A8-38C0729D347E}">
      <dsp:nvSpPr>
        <dsp:cNvPr id="0" name=""/>
        <dsp:cNvSpPr/>
      </dsp:nvSpPr>
      <dsp:spPr>
        <a:xfrm rot="846432">
          <a:off x="130426" y="2483519"/>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Characters</a:t>
          </a:r>
          <a:endParaRPr lang="en-US" sz="3400" kern="1200" dirty="0"/>
        </a:p>
      </dsp:txBody>
      <dsp:txXfrm>
        <a:off x="170094" y="2523187"/>
        <a:ext cx="2892464" cy="733265"/>
      </dsp:txXfrm>
    </dsp:sp>
    <dsp:sp modelId="{98354637-29DA-C24D-92DF-1340B4B82D84}">
      <dsp:nvSpPr>
        <dsp:cNvPr id="0" name=""/>
        <dsp:cNvSpPr/>
      </dsp:nvSpPr>
      <dsp:spPr>
        <a:xfrm rot="20892888">
          <a:off x="4395049" y="3038119"/>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Logical Data</a:t>
          </a:r>
          <a:endParaRPr lang="en-US" sz="3400" kern="1200" dirty="0"/>
        </a:p>
      </dsp:txBody>
      <dsp:txXfrm>
        <a:off x="4434717" y="3077787"/>
        <a:ext cx="2892464" cy="7332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B4566-06DF-0D42-B507-3EED37032151}">
      <dsp:nvSpPr>
        <dsp:cNvPr id="0" name=""/>
        <dsp:cNvSpPr/>
      </dsp:nvSpPr>
      <dsp:spPr>
        <a:xfrm rot="16200000">
          <a:off x="-526559" y="547419"/>
          <a:ext cx="4933587" cy="4101070"/>
        </a:xfrm>
        <a:prstGeom prst="downArrow">
          <a:avLst>
            <a:gd name="adj1" fmla="val 50000"/>
            <a:gd name="adj2" fmla="val 35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Most </a:t>
          </a:r>
          <a:r>
            <a:rPr lang="en-US" sz="3200" kern="1200" dirty="0" smtClean="0">
              <a:effectLst>
                <a:outerShdw blurRad="38100" dist="38100" dir="2700000" algn="tl">
                  <a:srgbClr val="000000">
                    <a:alpha val="43137"/>
                  </a:srgbClr>
                </a:outerShdw>
              </a:effectLst>
            </a:rPr>
            <a:t>fundamental</a:t>
          </a:r>
          <a:r>
            <a:rPr lang="en-US" sz="2400" kern="1200" dirty="0" smtClean="0">
              <a:effectLst>
                <a:outerShdw blurRad="38100" dist="38100" dir="2700000" algn="tl">
                  <a:srgbClr val="000000">
                    <a:alpha val="43137"/>
                  </a:srgbClr>
                </a:outerShdw>
              </a:effectLst>
            </a:rPr>
            <a:t> type of machine instruction</a:t>
          </a:r>
          <a:endParaRPr lang="en-US" sz="2400" kern="1200" dirty="0">
            <a:effectLst>
              <a:outerShdw blurRad="38100" dist="38100" dir="2700000" algn="tl">
                <a:srgbClr val="000000">
                  <a:alpha val="43137"/>
                </a:srgbClr>
              </a:outerShdw>
            </a:effectLst>
          </a:endParaRPr>
        </a:p>
      </dsp:txBody>
      <dsp:txXfrm rot="5400000">
        <a:off x="-110300" y="1364557"/>
        <a:ext cx="3383383" cy="2466793"/>
      </dsp:txXfrm>
    </dsp:sp>
    <dsp:sp modelId="{F67F22A8-9610-4948-A69C-A8949F131989}">
      <dsp:nvSpPr>
        <dsp:cNvPr id="0" name=""/>
        <dsp:cNvSpPr/>
      </dsp:nvSpPr>
      <dsp:spPr>
        <a:xfrm rot="5400000">
          <a:off x="3607846" y="547419"/>
          <a:ext cx="5376913" cy="4101070"/>
        </a:xfrm>
        <a:prstGeom prst="downArrow">
          <a:avLst>
            <a:gd name="adj1" fmla="val 50000"/>
            <a:gd name="adj2" fmla="val 35000"/>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t" anchorCtr="0">
          <a:noAutofit/>
        </a:bodyPr>
        <a:lstStyle/>
        <a:p>
          <a:pPr lvl="0" algn="l" defTabSz="1066800" rtl="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Must specify:</a:t>
          </a:r>
          <a:endParaRPr lang="en-US" sz="2400" kern="1200" dirty="0">
            <a:effectLst>
              <a:outerShdw blurRad="38100" dist="38100" dir="2700000" algn="tl">
                <a:srgbClr val="000000">
                  <a:alpha val="43137"/>
                </a:srgbClr>
              </a:outerShdw>
            </a:effectLst>
          </a:endParaRPr>
        </a:p>
        <a:p>
          <a:pPr marL="171450" lvl="1" indent="-171450" algn="l" defTabSz="800100" rtl="0">
            <a:lnSpc>
              <a:spcPct val="90000"/>
            </a:lnSpc>
            <a:spcBef>
              <a:spcPct val="0"/>
            </a:spcBef>
            <a:spcAft>
              <a:spcPct val="15000"/>
            </a:spcAft>
            <a:buChar char="••"/>
          </a:pPr>
          <a:r>
            <a:rPr lang="en-US" sz="1800" b="1" kern="1200" dirty="0" smtClean="0">
              <a:solidFill>
                <a:srgbClr val="FFFF66"/>
              </a:solidFill>
              <a:effectLst/>
            </a:rPr>
            <a:t>Location</a:t>
          </a:r>
          <a:r>
            <a:rPr lang="en-US" sz="1800" kern="1200" dirty="0" smtClean="0">
              <a:effectLst>
                <a:outerShdw blurRad="38100" dist="38100" dir="2700000" algn="tl">
                  <a:srgbClr val="000000">
                    <a:alpha val="43137"/>
                  </a:srgbClr>
                </a:outerShdw>
              </a:effectLst>
            </a:rPr>
            <a:t> of the source and destination operands</a:t>
          </a:r>
          <a:endParaRPr lang="en-US" sz="1800" kern="1200" dirty="0">
            <a:effectLst>
              <a:outerShdw blurRad="38100" dist="38100" dir="2700000" algn="tl">
                <a:srgbClr val="000000">
                  <a:alpha val="43137"/>
                </a:srgbClr>
              </a:outerShdw>
            </a:effectLst>
          </a:endParaRPr>
        </a:p>
        <a:p>
          <a:pPr marL="171450" lvl="1" indent="-171450" algn="l" defTabSz="800100" rtl="0">
            <a:lnSpc>
              <a:spcPct val="90000"/>
            </a:lnSpc>
            <a:spcBef>
              <a:spcPct val="0"/>
            </a:spcBef>
            <a:spcAft>
              <a:spcPct val="15000"/>
            </a:spcAft>
            <a:buChar char="••"/>
          </a:pPr>
          <a:r>
            <a:rPr lang="en-US" sz="1800" kern="1200" dirty="0" smtClean="0">
              <a:effectLst>
                <a:outerShdw blurRad="38100" dist="38100" dir="2700000" algn="tl">
                  <a:srgbClr val="000000">
                    <a:alpha val="43137"/>
                  </a:srgbClr>
                </a:outerShdw>
              </a:effectLst>
            </a:rPr>
            <a:t>The </a:t>
          </a:r>
          <a:r>
            <a:rPr lang="en-US" sz="1800" b="1" kern="1200" dirty="0" smtClean="0">
              <a:solidFill>
                <a:srgbClr val="FFFF00"/>
              </a:solidFill>
              <a:effectLst/>
            </a:rPr>
            <a:t>length</a:t>
          </a:r>
          <a:r>
            <a:rPr lang="en-US" sz="1800" kern="1200" dirty="0" smtClean="0">
              <a:effectLst>
                <a:outerShdw blurRad="38100" dist="38100" dir="2700000" algn="tl">
                  <a:srgbClr val="000000">
                    <a:alpha val="43137"/>
                  </a:srgbClr>
                </a:outerShdw>
              </a:effectLst>
            </a:rPr>
            <a:t> of data to be transferred must be indicated</a:t>
          </a:r>
          <a:endParaRPr lang="en-US" sz="1800" kern="1200" dirty="0">
            <a:effectLst>
              <a:outerShdw blurRad="38100" dist="38100" dir="2700000" algn="tl">
                <a:srgbClr val="000000">
                  <a:alpha val="43137"/>
                </a:srgbClr>
              </a:outerShdw>
            </a:effectLst>
          </a:endParaRPr>
        </a:p>
        <a:p>
          <a:pPr marL="171450" lvl="1" indent="-171450" algn="l" defTabSz="800100" rtl="0">
            <a:lnSpc>
              <a:spcPct val="90000"/>
            </a:lnSpc>
            <a:spcBef>
              <a:spcPct val="0"/>
            </a:spcBef>
            <a:spcAft>
              <a:spcPct val="15000"/>
            </a:spcAft>
            <a:buChar char="••"/>
          </a:pPr>
          <a:r>
            <a:rPr lang="en-US" sz="1800" kern="1200" dirty="0" smtClean="0">
              <a:effectLst>
                <a:outerShdw blurRad="38100" dist="38100" dir="2700000" algn="tl">
                  <a:srgbClr val="000000">
                    <a:alpha val="43137"/>
                  </a:srgbClr>
                </a:outerShdw>
              </a:effectLst>
            </a:rPr>
            <a:t>The </a:t>
          </a:r>
          <a:r>
            <a:rPr lang="en-US" sz="1800" b="1" kern="1200" dirty="0" smtClean="0">
              <a:solidFill>
                <a:srgbClr val="FFFF00"/>
              </a:solidFill>
              <a:effectLst/>
            </a:rPr>
            <a:t>mode of addressing </a:t>
          </a:r>
          <a:r>
            <a:rPr lang="en-US" sz="1800" kern="1200" dirty="0" smtClean="0">
              <a:effectLst>
                <a:outerShdw blurRad="38100" dist="38100" dir="2700000" algn="tl">
                  <a:srgbClr val="000000">
                    <a:alpha val="43137"/>
                  </a:srgbClr>
                </a:outerShdw>
              </a:effectLst>
            </a:rPr>
            <a:t>for each operand must be specified</a:t>
          </a:r>
          <a:endParaRPr lang="en-US" sz="1800" kern="1200" dirty="0">
            <a:effectLst>
              <a:outerShdw blurRad="38100" dist="38100" dir="2700000" algn="tl">
                <a:srgbClr val="000000">
                  <a:alpha val="43137"/>
                </a:srgbClr>
              </a:outerShdw>
            </a:effectLst>
          </a:endParaRPr>
        </a:p>
      </dsp:txBody>
      <dsp:txXfrm rot="-5400000">
        <a:off x="4963455" y="1253726"/>
        <a:ext cx="3383383" cy="26884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9DA8E-8ED9-844B-B613-13FD05010447}">
      <dsp:nvSpPr>
        <dsp:cNvPr id="0" name=""/>
        <dsp:cNvSpPr/>
      </dsp:nvSpPr>
      <dsp:spPr>
        <a:xfrm>
          <a:off x="927571" y="442026"/>
          <a:ext cx="2915542" cy="291554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Instructions that </a:t>
          </a:r>
          <a:r>
            <a:rPr lang="en-US" sz="2400" b="1" kern="1200" dirty="0" smtClean="0">
              <a:solidFill>
                <a:srgbClr val="FFFF00"/>
              </a:solidFill>
              <a:effectLst>
                <a:outerShdw blurRad="38100" dist="38100" dir="2700000" algn="tl">
                  <a:srgbClr val="000000">
                    <a:alpha val="43137"/>
                  </a:srgbClr>
                </a:outerShdw>
              </a:effectLst>
            </a:rPr>
            <a:t>change the format </a:t>
          </a:r>
          <a:r>
            <a:rPr lang="en-US" sz="2400" kern="1200" dirty="0" smtClean="0">
              <a:effectLst>
                <a:outerShdw blurRad="38100" dist="38100" dir="2700000" algn="tl">
                  <a:srgbClr val="000000">
                    <a:alpha val="43137"/>
                  </a:srgbClr>
                </a:outerShdw>
              </a:effectLst>
            </a:rPr>
            <a:t>or operate on the format of data</a:t>
          </a:r>
          <a:endParaRPr lang="en-US" sz="2400" kern="1200" dirty="0">
            <a:effectLst>
              <a:outerShdw blurRad="38100" dist="38100" dir="2700000" algn="tl">
                <a:srgbClr val="000000">
                  <a:alpha val="43137"/>
                </a:srgbClr>
              </a:outerShdw>
            </a:effectLst>
          </a:endParaRPr>
        </a:p>
      </dsp:txBody>
      <dsp:txXfrm>
        <a:off x="1354542" y="868997"/>
        <a:ext cx="2061600" cy="2061600"/>
      </dsp:txXfrm>
    </dsp:sp>
    <dsp:sp modelId="{A565A70D-D266-D14D-801A-624F8C0A17FF}">
      <dsp:nvSpPr>
        <dsp:cNvPr id="0" name=""/>
        <dsp:cNvSpPr/>
      </dsp:nvSpPr>
      <dsp:spPr>
        <a:xfrm rot="10800000">
          <a:off x="1875122" y="3624341"/>
          <a:ext cx="1020440" cy="565557"/>
        </a:xfrm>
        <a:prstGeom prst="triangle">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26DB3FA-AA5B-7B46-A54F-F769F99A465F}">
      <dsp:nvSpPr>
        <dsp:cNvPr id="0" name=""/>
        <dsp:cNvSpPr/>
      </dsp:nvSpPr>
      <dsp:spPr>
        <a:xfrm>
          <a:off x="642911" y="4424657"/>
          <a:ext cx="3484862" cy="1944667"/>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en-US" sz="2400" kern="1200" dirty="0" smtClean="0">
              <a:solidFill>
                <a:schemeClr val="tx2"/>
              </a:solidFill>
              <a:effectLst>
                <a:outerShdw blurRad="38100" dist="38100" dir="2700000" algn="tl">
                  <a:srgbClr val="000000">
                    <a:alpha val="43137"/>
                  </a:srgbClr>
                </a:outerShdw>
              </a:effectLst>
            </a:rPr>
            <a:t>An example is converting from decimal to binary</a:t>
          </a:r>
          <a:endParaRPr lang="en-US" sz="2400" kern="1200" dirty="0">
            <a:solidFill>
              <a:schemeClr val="tx2"/>
            </a:solidFill>
            <a:effectLst>
              <a:outerShdw blurRad="38100" dist="38100" dir="2700000" algn="tl">
                <a:srgbClr val="000000">
                  <a:alpha val="43137"/>
                </a:srgbClr>
              </a:outerShdw>
            </a:effectLst>
          </a:endParaRPr>
        </a:p>
      </dsp:txBody>
      <dsp:txXfrm>
        <a:off x="1153257" y="4709447"/>
        <a:ext cx="2464170" cy="1375087"/>
      </dsp:txXfrm>
    </dsp:sp>
    <dsp:sp modelId="{D49EAA5E-508B-AC45-A500-B17EA738C083}">
      <dsp:nvSpPr>
        <dsp:cNvPr id="0" name=""/>
        <dsp:cNvSpPr/>
      </dsp:nvSpPr>
      <dsp:spPr>
        <a:xfrm rot="5400000">
          <a:off x="4362446" y="5114212"/>
          <a:ext cx="1020440" cy="565557"/>
        </a:xfrm>
        <a:prstGeom prst="triangle">
          <a:avLst/>
        </a:prstGeom>
        <a:solidFill>
          <a:schemeClr val="accent1">
            <a:alpha val="87000"/>
          </a:schemeClr>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F063FBB-5B0E-B64A-B216-78406CFC0194}">
      <dsp:nvSpPr>
        <dsp:cNvPr id="0" name=""/>
        <dsp:cNvSpPr/>
      </dsp:nvSpPr>
      <dsp:spPr>
        <a:xfrm>
          <a:off x="5585545" y="3939220"/>
          <a:ext cx="2915542" cy="2915542"/>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An example of a more complex editing instruction is the EAS/390 Translate (TR</a:t>
          </a:r>
          <a:r>
            <a:rPr lang="en-US" sz="2000" kern="1200" smtClean="0">
              <a:effectLst>
                <a:outerShdw blurRad="38100" dist="38100" dir="2700000" algn="tl">
                  <a:srgbClr val="000000">
                    <a:alpha val="43137"/>
                  </a:srgbClr>
                </a:outerShdw>
              </a:effectLst>
            </a:rPr>
            <a:t>) instruction (page 425)</a:t>
          </a:r>
          <a:endParaRPr lang="en-US" sz="2000" kern="1200" dirty="0">
            <a:effectLst>
              <a:outerShdw blurRad="38100" dist="38100" dir="2700000" algn="tl">
                <a:srgbClr val="000000">
                  <a:alpha val="43137"/>
                </a:srgbClr>
              </a:outerShdw>
            </a:effectLst>
          </a:endParaRPr>
        </a:p>
      </dsp:txBody>
      <dsp:txXfrm>
        <a:off x="6012516" y="4366191"/>
        <a:ext cx="2061600" cy="20616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9312C-F687-024F-ADD4-C847C870AB31}">
      <dsp:nvSpPr>
        <dsp:cNvPr id="0" name=""/>
        <dsp:cNvSpPr/>
      </dsp:nvSpPr>
      <dsp:spPr>
        <a:xfrm>
          <a:off x="0" y="0"/>
          <a:ext cx="8229600" cy="4876800"/>
        </a:xfrm>
        <a:prstGeom prst="roundRect">
          <a:avLst>
            <a:gd name="adj" fmla="val 85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3784939" numCol="1" spcCol="1270" anchor="t" anchorCtr="0">
          <a:noAutofit/>
        </a:bodyPr>
        <a:lstStyle/>
        <a:p>
          <a:pPr lvl="0" algn="l" defTabSz="800100" rtl="0">
            <a:lnSpc>
              <a:spcPct val="90000"/>
            </a:lnSpc>
            <a:spcBef>
              <a:spcPct val="0"/>
            </a:spcBef>
            <a:spcAft>
              <a:spcPct val="35000"/>
            </a:spcAft>
          </a:pPr>
          <a:r>
            <a:rPr lang="en-US" sz="1800" kern="1200" dirty="0" smtClean="0">
              <a:solidFill>
                <a:srgbClr val="FFFF00"/>
              </a:solidFill>
            </a:rPr>
            <a:t>Instructions that can be executed only</a:t>
          </a:r>
          <a:r>
            <a:rPr lang="en-US" sz="1800" kern="1200" dirty="0" smtClean="0"/>
            <a:t> while the processor is in a </a:t>
          </a:r>
          <a:r>
            <a:rPr lang="en-US" sz="1800" kern="1200" dirty="0" smtClean="0">
              <a:solidFill>
                <a:srgbClr val="FFFF00"/>
              </a:solidFill>
            </a:rPr>
            <a:t>certain privileged state</a:t>
          </a:r>
          <a:r>
            <a:rPr lang="en-US" sz="1800" kern="1200" dirty="0" smtClean="0"/>
            <a:t> or is executing a program in a special privileged area of memory</a:t>
          </a:r>
          <a:endParaRPr lang="en-US" sz="1800" kern="1200" dirty="0"/>
        </a:p>
      </dsp:txBody>
      <dsp:txXfrm>
        <a:off x="0" y="0"/>
        <a:ext cx="8229600" cy="4876800"/>
      </dsp:txXfrm>
    </dsp:sp>
    <dsp:sp modelId="{4E50C6BF-910E-7348-A303-09A554EEAA0A}">
      <dsp:nvSpPr>
        <dsp:cNvPr id="0" name=""/>
        <dsp:cNvSpPr/>
      </dsp:nvSpPr>
      <dsp:spPr>
        <a:xfrm>
          <a:off x="205740" y="1219200"/>
          <a:ext cx="7818120" cy="3413760"/>
        </a:xfrm>
        <a:prstGeom prst="roundRect">
          <a:avLst>
            <a:gd name="adj" fmla="val 105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2167738" numCol="1" spcCol="1270" anchor="t" anchorCtr="0">
          <a:noAutofit/>
        </a:bodyPr>
        <a:lstStyle/>
        <a:p>
          <a:pPr lvl="0" algn="l" defTabSz="800100" rtl="0">
            <a:lnSpc>
              <a:spcPct val="90000"/>
            </a:lnSpc>
            <a:spcBef>
              <a:spcPct val="0"/>
            </a:spcBef>
            <a:spcAft>
              <a:spcPct val="35000"/>
            </a:spcAft>
          </a:pPr>
          <a:r>
            <a:rPr lang="en-US" sz="1800" kern="1200" dirty="0" smtClean="0"/>
            <a:t>Typically these instructions are </a:t>
          </a:r>
          <a:r>
            <a:rPr lang="en-US" sz="1800" b="1" kern="1200" dirty="0" smtClean="0">
              <a:solidFill>
                <a:schemeClr val="accent6">
                  <a:lumMod val="60000"/>
                  <a:lumOff val="40000"/>
                </a:schemeClr>
              </a:solidFill>
            </a:rPr>
            <a:t>reserved</a:t>
          </a:r>
          <a:r>
            <a:rPr lang="en-US" sz="1800" kern="1200" dirty="0" smtClean="0"/>
            <a:t> for the use of the </a:t>
          </a:r>
          <a:r>
            <a:rPr lang="en-US" sz="1800" b="1" kern="1200" dirty="0" smtClean="0">
              <a:solidFill>
                <a:schemeClr val="accent6">
                  <a:lumMod val="60000"/>
                  <a:lumOff val="40000"/>
                </a:schemeClr>
              </a:solidFill>
            </a:rPr>
            <a:t>operating system</a:t>
          </a:r>
          <a:endParaRPr lang="en-US" sz="1800" b="1" kern="1200" dirty="0">
            <a:solidFill>
              <a:schemeClr val="accent6">
                <a:lumMod val="60000"/>
                <a:lumOff val="40000"/>
              </a:schemeClr>
            </a:solidFill>
          </a:endParaRPr>
        </a:p>
      </dsp:txBody>
      <dsp:txXfrm>
        <a:off x="205740" y="1219200"/>
        <a:ext cx="7818120" cy="3413760"/>
      </dsp:txXfrm>
    </dsp:sp>
    <dsp:sp modelId="{6F92330B-2BD8-9C42-AA59-CA71F506DD3E}">
      <dsp:nvSpPr>
        <dsp:cNvPr id="0" name=""/>
        <dsp:cNvSpPr/>
      </dsp:nvSpPr>
      <dsp:spPr>
        <a:xfrm>
          <a:off x="411480" y="2438400"/>
          <a:ext cx="7406640" cy="1950720"/>
        </a:xfrm>
        <a:prstGeom prst="roundRect">
          <a:avLst>
            <a:gd name="adj" fmla="val 105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1101073" numCol="1" spcCol="1270" anchor="t" anchorCtr="0">
          <a:noAutofit/>
        </a:bodyPr>
        <a:lstStyle/>
        <a:p>
          <a:pPr lvl="0" algn="l" defTabSz="800100" rtl="0">
            <a:lnSpc>
              <a:spcPct val="90000"/>
            </a:lnSpc>
            <a:spcBef>
              <a:spcPct val="0"/>
            </a:spcBef>
            <a:spcAft>
              <a:spcPct val="35000"/>
            </a:spcAft>
          </a:pPr>
          <a:r>
            <a:rPr lang="en-US" sz="1800" kern="1200" dirty="0" smtClean="0"/>
            <a:t>Examples of system control operations:</a:t>
          </a:r>
          <a:endParaRPr lang="en-US" sz="1800" kern="1200" dirty="0"/>
        </a:p>
      </dsp:txBody>
      <dsp:txXfrm>
        <a:off x="411480" y="2438400"/>
        <a:ext cx="7406640" cy="1950720"/>
      </dsp:txXfrm>
    </dsp:sp>
    <dsp:sp modelId="{1FFD221F-6A7C-0B45-912E-7B2D41C939FB}">
      <dsp:nvSpPr>
        <dsp:cNvPr id="0" name=""/>
        <dsp:cNvSpPr/>
      </dsp:nvSpPr>
      <dsp:spPr>
        <a:xfrm>
          <a:off x="596646" y="3316224"/>
          <a:ext cx="2315659" cy="877824"/>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800100" rtl="0">
            <a:lnSpc>
              <a:spcPct val="90000"/>
            </a:lnSpc>
            <a:spcBef>
              <a:spcPct val="0"/>
            </a:spcBef>
            <a:spcAft>
              <a:spcPct val="35000"/>
            </a:spcAft>
          </a:pPr>
          <a:r>
            <a:rPr lang="en-US" sz="1400" kern="1200" dirty="0" smtClean="0"/>
            <a:t>A system control instruction may read or alter a control register</a:t>
          </a:r>
          <a:endParaRPr lang="en-US" sz="1400" kern="1200" dirty="0"/>
        </a:p>
      </dsp:txBody>
      <dsp:txXfrm>
        <a:off x="596646" y="3316224"/>
        <a:ext cx="2315659" cy="877824"/>
      </dsp:txXfrm>
    </dsp:sp>
    <dsp:sp modelId="{099E1357-5252-C648-9171-1537398C3A8C}">
      <dsp:nvSpPr>
        <dsp:cNvPr id="0" name=""/>
        <dsp:cNvSpPr/>
      </dsp:nvSpPr>
      <dsp:spPr>
        <a:xfrm>
          <a:off x="2952931" y="3316224"/>
          <a:ext cx="2315659" cy="877824"/>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800100" rtl="0">
            <a:lnSpc>
              <a:spcPct val="90000"/>
            </a:lnSpc>
            <a:spcBef>
              <a:spcPct val="0"/>
            </a:spcBef>
            <a:spcAft>
              <a:spcPct val="35000"/>
            </a:spcAft>
          </a:pPr>
          <a:r>
            <a:rPr lang="en-US" sz="1400" kern="1200" dirty="0" smtClean="0"/>
            <a:t>An instruction to read or modify a storage protection key</a:t>
          </a:r>
          <a:endParaRPr lang="en-US" sz="1400" kern="1200" dirty="0"/>
        </a:p>
      </dsp:txBody>
      <dsp:txXfrm>
        <a:off x="2952931" y="3316224"/>
        <a:ext cx="2315659" cy="877824"/>
      </dsp:txXfrm>
    </dsp:sp>
    <dsp:sp modelId="{958E3D0C-1153-3645-896A-A62EDB2811F7}">
      <dsp:nvSpPr>
        <dsp:cNvPr id="0" name=""/>
        <dsp:cNvSpPr/>
      </dsp:nvSpPr>
      <dsp:spPr>
        <a:xfrm>
          <a:off x="5309217" y="3316224"/>
          <a:ext cx="2315659" cy="877824"/>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800100" rtl="0">
            <a:lnSpc>
              <a:spcPct val="90000"/>
            </a:lnSpc>
            <a:spcBef>
              <a:spcPct val="0"/>
            </a:spcBef>
            <a:spcAft>
              <a:spcPct val="35000"/>
            </a:spcAft>
          </a:pPr>
          <a:r>
            <a:rPr lang="en-US" sz="1400" kern="1200" dirty="0" smtClean="0"/>
            <a:t>Access to process control blocks in a multiprogramming system</a:t>
          </a:r>
          <a:endParaRPr lang="en-US" sz="1400" kern="1200" dirty="0"/>
        </a:p>
      </dsp:txBody>
      <dsp:txXfrm>
        <a:off x="5309217" y="3316224"/>
        <a:ext cx="2315659" cy="8778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211128-4520-2646-80D8-9476592167D6}">
      <dsp:nvSpPr>
        <dsp:cNvPr id="0" name=""/>
        <dsp:cNvSpPr/>
      </dsp:nvSpPr>
      <dsp:spPr>
        <a:xfrm>
          <a:off x="3808396" y="1048464"/>
          <a:ext cx="807207" cy="91440"/>
        </a:xfrm>
        <a:custGeom>
          <a:avLst/>
          <a:gdLst/>
          <a:ahLst/>
          <a:cxnLst/>
          <a:rect l="0" t="0" r="0" b="0"/>
          <a:pathLst>
            <a:path>
              <a:moveTo>
                <a:pt x="0" y="45720"/>
              </a:moveTo>
              <a:lnTo>
                <a:pt x="807207"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91054" y="1089995"/>
        <a:ext cx="41890" cy="8378"/>
      </dsp:txXfrm>
    </dsp:sp>
    <dsp:sp modelId="{28B5BA6D-DFA1-C646-AE98-E3CF666E1151}">
      <dsp:nvSpPr>
        <dsp:cNvPr id="0" name=""/>
        <dsp:cNvSpPr/>
      </dsp:nvSpPr>
      <dsp:spPr>
        <a:xfrm>
          <a:off x="167553" y="1391"/>
          <a:ext cx="3642642" cy="2185585"/>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dirty="0" smtClean="0"/>
            <a:t>Includes an </a:t>
          </a:r>
          <a:r>
            <a:rPr lang="en-US" sz="2200" b="1" kern="1200" dirty="0" smtClean="0">
              <a:solidFill>
                <a:srgbClr val="FFFF66"/>
              </a:solidFill>
            </a:rPr>
            <a:t>implied </a:t>
          </a:r>
          <a:r>
            <a:rPr lang="en-US" sz="2200" kern="1200" dirty="0" smtClean="0"/>
            <a:t>address</a:t>
          </a:r>
          <a:endParaRPr lang="en-US" sz="2200" kern="1200" dirty="0"/>
        </a:p>
      </dsp:txBody>
      <dsp:txXfrm>
        <a:off x="167553" y="1391"/>
        <a:ext cx="3642642" cy="2185585"/>
      </dsp:txXfrm>
    </dsp:sp>
    <dsp:sp modelId="{4A5F23D2-8DBA-1C45-8BC0-6050DD64F82C}">
      <dsp:nvSpPr>
        <dsp:cNvPr id="0" name=""/>
        <dsp:cNvSpPr/>
      </dsp:nvSpPr>
      <dsp:spPr>
        <a:xfrm>
          <a:off x="1988874" y="2185177"/>
          <a:ext cx="4480450" cy="807207"/>
        </a:xfrm>
        <a:custGeom>
          <a:avLst/>
          <a:gdLst/>
          <a:ahLst/>
          <a:cxnLst/>
          <a:rect l="0" t="0" r="0" b="0"/>
          <a:pathLst>
            <a:path>
              <a:moveTo>
                <a:pt x="4480450" y="0"/>
              </a:moveTo>
              <a:lnTo>
                <a:pt x="4480450" y="420703"/>
              </a:lnTo>
              <a:lnTo>
                <a:pt x="0" y="420703"/>
              </a:lnTo>
              <a:lnTo>
                <a:pt x="0" y="807207"/>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15147" y="2584592"/>
        <a:ext cx="227905" cy="8378"/>
      </dsp:txXfrm>
    </dsp:sp>
    <dsp:sp modelId="{2C46A2D4-6C9A-2B44-93DD-631E46E55433}">
      <dsp:nvSpPr>
        <dsp:cNvPr id="0" name=""/>
        <dsp:cNvSpPr/>
      </dsp:nvSpPr>
      <dsp:spPr>
        <a:xfrm>
          <a:off x="4648003" y="1391"/>
          <a:ext cx="3642642" cy="2185585"/>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dirty="0" smtClean="0">
              <a:solidFill>
                <a:srgbClr val="FFFF66"/>
              </a:solidFill>
            </a:rPr>
            <a:t>Typically implies that one instruction be skipped</a:t>
          </a:r>
          <a:r>
            <a:rPr lang="en-US" sz="2200" kern="1200" dirty="0" smtClean="0"/>
            <a:t>, thus the implied address equals the address of the </a:t>
          </a:r>
          <a:r>
            <a:rPr lang="en-US" sz="2200" kern="1200" dirty="0" smtClean="0">
              <a:solidFill>
                <a:srgbClr val="FFFF66"/>
              </a:solidFill>
            </a:rPr>
            <a:t>next instruction plus one </a:t>
          </a:r>
          <a:r>
            <a:rPr lang="en-US" sz="2200" kern="1200" dirty="0" smtClean="0"/>
            <a:t>instruction length</a:t>
          </a:r>
          <a:endParaRPr lang="en-US" sz="2200" kern="1200" dirty="0"/>
        </a:p>
      </dsp:txBody>
      <dsp:txXfrm>
        <a:off x="4648003" y="1391"/>
        <a:ext cx="3642642" cy="2185585"/>
      </dsp:txXfrm>
    </dsp:sp>
    <dsp:sp modelId="{9E8E8360-5BB2-2C48-980A-B597F3E4B707}">
      <dsp:nvSpPr>
        <dsp:cNvPr id="0" name=""/>
        <dsp:cNvSpPr/>
      </dsp:nvSpPr>
      <dsp:spPr>
        <a:xfrm>
          <a:off x="3808396" y="4071858"/>
          <a:ext cx="807207" cy="91440"/>
        </a:xfrm>
        <a:custGeom>
          <a:avLst/>
          <a:gdLst/>
          <a:ahLst/>
          <a:cxnLst/>
          <a:rect l="0" t="0" r="0" b="0"/>
          <a:pathLst>
            <a:path>
              <a:moveTo>
                <a:pt x="0" y="45720"/>
              </a:moveTo>
              <a:lnTo>
                <a:pt x="807207"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91054" y="4113389"/>
        <a:ext cx="41890" cy="8378"/>
      </dsp:txXfrm>
    </dsp:sp>
    <dsp:sp modelId="{BB2E6098-507A-5D4D-BBB5-7F0D670BC8B1}">
      <dsp:nvSpPr>
        <dsp:cNvPr id="0" name=""/>
        <dsp:cNvSpPr/>
      </dsp:nvSpPr>
      <dsp:spPr>
        <a:xfrm>
          <a:off x="167553" y="3024785"/>
          <a:ext cx="3642642" cy="2185585"/>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dirty="0" smtClean="0">
              <a:solidFill>
                <a:srgbClr val="FFFF66"/>
              </a:solidFill>
            </a:rPr>
            <a:t>Because the skip instruction does not require a destination address field it is free to do other things</a:t>
          </a:r>
          <a:endParaRPr lang="en-US" sz="2200" kern="1200" dirty="0">
            <a:solidFill>
              <a:srgbClr val="FFFF66"/>
            </a:solidFill>
          </a:endParaRPr>
        </a:p>
      </dsp:txBody>
      <dsp:txXfrm>
        <a:off x="167553" y="3024785"/>
        <a:ext cx="3642642" cy="2185585"/>
      </dsp:txXfrm>
    </dsp:sp>
    <dsp:sp modelId="{232AD40C-C83B-B945-92DA-BEAD796C531B}">
      <dsp:nvSpPr>
        <dsp:cNvPr id="0" name=""/>
        <dsp:cNvSpPr/>
      </dsp:nvSpPr>
      <dsp:spPr>
        <a:xfrm>
          <a:off x="4648003" y="3024785"/>
          <a:ext cx="3642642" cy="2185585"/>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dirty="0" smtClean="0"/>
            <a:t>Example is the </a:t>
          </a:r>
          <a:r>
            <a:rPr lang="en-US" sz="2200" b="1" u="sng" kern="1200" dirty="0" smtClean="0"/>
            <a:t>i</a:t>
          </a:r>
          <a:r>
            <a:rPr lang="en-US" sz="2200" kern="1200" dirty="0" smtClean="0"/>
            <a:t>ncrement-and-</a:t>
          </a:r>
          <a:r>
            <a:rPr lang="en-US" sz="2200" b="1" u="sng" kern="1200" dirty="0" smtClean="0"/>
            <a:t>s</a:t>
          </a:r>
          <a:r>
            <a:rPr lang="en-US" sz="2200" kern="1200" dirty="0" smtClean="0"/>
            <a:t>kip-if-</a:t>
          </a:r>
          <a:r>
            <a:rPr lang="en-US" sz="2200" b="1" u="sng" kern="1200" dirty="0" smtClean="0"/>
            <a:t>z</a:t>
          </a:r>
          <a:r>
            <a:rPr lang="en-US" sz="2200" kern="1200" dirty="0" smtClean="0"/>
            <a:t>ero (ISZ</a:t>
          </a:r>
          <a:r>
            <a:rPr lang="en-US" sz="2200" kern="1200" smtClean="0"/>
            <a:t>) instruction</a:t>
          </a:r>
        </a:p>
        <a:p>
          <a:pPr lvl="0" algn="ctr" defTabSz="977900" rtl="0">
            <a:lnSpc>
              <a:spcPct val="90000"/>
            </a:lnSpc>
            <a:spcBef>
              <a:spcPct val="0"/>
            </a:spcBef>
            <a:spcAft>
              <a:spcPct val="35000"/>
            </a:spcAft>
          </a:pPr>
          <a:endParaRPr lang="en-US" sz="2200" kern="1200" smtClean="0"/>
        </a:p>
        <a:p>
          <a:pPr lvl="0" algn="ctr" defTabSz="977900" rtl="0">
            <a:lnSpc>
              <a:spcPct val="90000"/>
            </a:lnSpc>
            <a:spcBef>
              <a:spcPct val="0"/>
            </a:spcBef>
            <a:spcAft>
              <a:spcPct val="35000"/>
            </a:spcAft>
          </a:pPr>
          <a:endParaRPr lang="en-US" sz="2200" kern="1200" dirty="0"/>
        </a:p>
      </dsp:txBody>
      <dsp:txXfrm>
        <a:off x="4648003" y="3024785"/>
        <a:ext cx="3642642" cy="2185585"/>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8.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12 “Instruction</a:t>
            </a:r>
            <a:r>
              <a:rPr lang="en-US" baseline="0" dirty="0" smtClean="0">
                <a:latin typeface="Times New Roman" pitchFamily="-110" charset="0"/>
              </a:rPr>
              <a:t> Sets:  Characteristics and Functions</a:t>
            </a:r>
            <a:r>
              <a:rPr lang="en-US" dirty="0" smtClean="0">
                <a:latin typeface="Times New Roman" pitchFamily="-110"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Adapted</a:t>
            </a:r>
            <a:r>
              <a:rPr lang="en-GB" dirty="0" smtClean="0"/>
              <a:t> by Thân</a:t>
            </a:r>
            <a:r>
              <a:rPr lang="en-GB" baseline="0" dirty="0" smtClean="0"/>
              <a:t> Văn Sử</a:t>
            </a:r>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r>
              <a:rPr lang="en-US" sz="1200" kern="1200" dirty="0" smtClean="0">
                <a:solidFill>
                  <a:schemeClr val="tx1"/>
                </a:solidFill>
                <a:latin typeface="Times New Roman" pitchFamily="-1" charset="0"/>
                <a:ea typeface="+mn-ea"/>
                <a:cs typeface="+mn-cs"/>
              </a:rPr>
              <a:t>Much of what is discussed in this book is not readily apparent to the user or programmer of a computer. If a programmer is using a high-level language, such as Pascal or </a:t>
            </a:r>
            <a:r>
              <a:rPr lang="en-US" sz="1200" kern="1200" dirty="0" err="1" smtClean="0">
                <a:solidFill>
                  <a:schemeClr val="tx1"/>
                </a:solidFill>
                <a:latin typeface="Times New Roman" pitchFamily="-1" charset="0"/>
                <a:ea typeface="+mn-ea"/>
                <a:cs typeface="+mn-cs"/>
              </a:rPr>
              <a:t>Ada</a:t>
            </a:r>
            <a:r>
              <a:rPr lang="en-US" sz="1200" kern="1200" smtClean="0">
                <a:solidFill>
                  <a:schemeClr val="tx1"/>
                </a:solidFill>
                <a:latin typeface="Times New Roman" pitchFamily="-1" charset="0"/>
                <a:ea typeface="+mn-ea"/>
                <a:cs typeface="+mn-cs"/>
              </a:rPr>
              <a:t>, very little of the architecture of the underlying machine is visible. </a:t>
            </a:r>
            <a:endParaRPr lang="en-US" smtClean="0"/>
          </a:p>
          <a:p>
            <a:endParaRPr lang="en-US" sz="1200" kern="1200" smtClean="0">
              <a:solidFill>
                <a:schemeClr val="tx1"/>
              </a:solidFill>
              <a:latin typeface="Times New Roman" pitchFamily="-1" charset="0"/>
              <a:ea typeface="+mn-ea"/>
              <a:cs typeface="+mn-cs"/>
            </a:endParaRPr>
          </a:p>
          <a:p>
            <a:r>
              <a:rPr lang="en-US" sz="1200" kern="1200" smtClean="0">
                <a:solidFill>
                  <a:schemeClr val="tx1"/>
                </a:solidFill>
                <a:latin typeface="Times New Roman" pitchFamily="-1" charset="0"/>
                <a:ea typeface="+mn-ea"/>
                <a:cs typeface="+mn-cs"/>
              </a:rPr>
              <a:t>One boundary where the computer designer and the computer programmer can view the same machine is the machine instruction set. From the designer’s point of view, the machine instruction set provides the functional requirements for the processor: implementing the processor is a task that in large part involves implementing the machine instruction set. The user who chooses to program in machine language (actually, in assembly language; see Appendix B) becomes aware of the register and memory structure, the types of data directly supported by the machine, and the functioning of the ALU. </a:t>
            </a:r>
            <a:endParaRPr lang="en-US" smtClean="0"/>
          </a:p>
          <a:p>
            <a:endParaRPr lang="en-US" sz="1200" kern="1200" smtClean="0">
              <a:solidFill>
                <a:schemeClr val="tx1"/>
              </a:solidFill>
              <a:latin typeface="Times New Roman" pitchFamily="-1" charset="0"/>
              <a:ea typeface="+mn-ea"/>
              <a:cs typeface="+mn-cs"/>
            </a:endParaRPr>
          </a:p>
          <a:p>
            <a:r>
              <a:rPr lang="en-US" sz="1200" kern="1200" smtClean="0">
                <a:solidFill>
                  <a:schemeClr val="tx1"/>
                </a:solidFill>
                <a:latin typeface="Times New Roman" pitchFamily="-1" charset="0"/>
                <a:ea typeface="+mn-ea"/>
                <a:cs typeface="+mn-cs"/>
              </a:rPr>
              <a:t>A description of a computer’s machine instruction set goes a long way toward explaining the computer’s processor. Accordingly, we focus on machine instructions in this chapter and the next. </a:t>
            </a:r>
            <a:endParaRPr lang="en-US" smtClean="0"/>
          </a:p>
          <a:p>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7</a:t>
            </a:r>
          </a:p>
        </p:txBody>
      </p:sp>
      <p:sp>
        <p:nvSpPr>
          <p:cNvPr id="174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4" name="Rectangle 6"/>
          <p:cNvSpPr>
            <a:spLocks noGrp="1" noRot="1" noChangeAspect="1" noChangeArrowheads="1" noTextEdit="1"/>
          </p:cNvSpPr>
          <p:nvPr>
            <p:ph type="sldImg"/>
          </p:nvPr>
        </p:nvSpPr>
        <p:spPr>
          <a:xfrm>
            <a:off x="1150938" y="692150"/>
            <a:ext cx="4556125" cy="3416300"/>
          </a:xfrm>
          <a:ln cap="flat"/>
        </p:spPr>
      </p:sp>
      <p:sp>
        <p:nvSpPr>
          <p:cNvPr id="1741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12.3 compares typical one, two, and three address instructions that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could be used to compute Y = (A – B)/[C + (D * E)]. With three addresses, each instruction specifies two source operand locations and a destination operand location. Because we choose not to alter the value of any of the operand locations, a temporary location, T, is used to store some intermediate results. Note that there are four instructions and that the original expression had five operands.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Three-address instruction formats are not common because they require a relatively long instruction format to hold the three address references. With two- address instructions, and for binary operations, one address must do double duty as both an operand and a result. Thus, the instruction SUB Y, B carries out the calculation Y - B and stores the result in Y. The two-address format reduces the space requirement but also introduces some awkwardness. To avoid altering the value of an operand, a MOVE instruction is used to move one of the values to a result or temporary location before performing the operation. Our sample program expands to six instructions.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Simpler yet is the one-address instruction. For this to work, a second address must be implicit. This was common in earlier machines, with the implied address being a processor register known as the </a:t>
            </a:r>
            <a:r>
              <a:rPr lang="en-US" sz="1200" b="1" kern="1200" dirty="0" smtClean="0">
                <a:solidFill>
                  <a:schemeClr val="tx1"/>
                </a:solidFill>
                <a:latin typeface="Times New Roman" pitchFamily="-1" charset="0"/>
                <a:ea typeface="+mn-ea"/>
                <a:cs typeface="+mn-cs"/>
              </a:rPr>
              <a:t>accumulator </a:t>
            </a:r>
            <a:r>
              <a:rPr lang="en-US" sz="1200" kern="1200" dirty="0" smtClean="0">
                <a:solidFill>
                  <a:schemeClr val="tx1"/>
                </a:solidFill>
                <a:latin typeface="Times New Roman" pitchFamily="-1" charset="0"/>
                <a:ea typeface="+mn-ea"/>
                <a:cs typeface="+mn-cs"/>
              </a:rPr>
              <a:t>(AC). The accumulator contains one of the operands and is used to store the result. In our example, eight instructions are needed to accomplish the task.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is, in fact, possible to make do with zero addresses for some instructions. Zero-address instructions are applicable to a special memory organization called a </a:t>
            </a:r>
            <a:r>
              <a:rPr lang="en-US" sz="1200" i="1" kern="1200" dirty="0" smtClean="0">
                <a:solidFill>
                  <a:schemeClr val="tx1"/>
                </a:solidFill>
                <a:latin typeface="Times New Roman" pitchFamily="-1" charset="0"/>
                <a:ea typeface="+mn-ea"/>
                <a:cs typeface="+mn-cs"/>
              </a:rPr>
              <a:t>stack. </a:t>
            </a:r>
            <a:r>
              <a:rPr lang="en-US" sz="1200" kern="1200" dirty="0" smtClean="0">
                <a:solidFill>
                  <a:schemeClr val="tx1"/>
                </a:solidFill>
                <a:latin typeface="Times New Roman" pitchFamily="-1" charset="0"/>
                <a:ea typeface="+mn-ea"/>
                <a:cs typeface="+mn-cs"/>
              </a:rPr>
              <a:t>A stack is a last-in-first-out set of locations. The stack is in a known location and, often, at least the top two elements are in processor registers. Thus, zero-address instructions would reference the top two stack elements. Stacks are described in Appendix O. Their use is explored further later in this chapter and in Chapter 13.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5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8</a:t>
            </a:r>
          </a:p>
        </p:txBody>
      </p:sp>
      <p:sp>
        <p:nvSpPr>
          <p:cNvPr id="1946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6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62" name="Rectangle 6"/>
          <p:cNvSpPr>
            <a:spLocks noGrp="1" noRot="1" noChangeAspect="1" noChangeArrowheads="1" noTextEdit="1"/>
          </p:cNvSpPr>
          <p:nvPr>
            <p:ph type="sldImg"/>
          </p:nvPr>
        </p:nvSpPr>
        <p:spPr>
          <a:xfrm>
            <a:off x="1150938" y="692150"/>
            <a:ext cx="4556125" cy="3416300"/>
          </a:xfrm>
          <a:ln cap="flat"/>
        </p:spPr>
      </p:sp>
      <p:sp>
        <p:nvSpPr>
          <p:cNvPr id="1946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Table 12.1 summarizes the interpretations to be placed on instructions with zero, one, two, or three addresses. In each case in the table, it is assumed that the address of the next instruction is implicit, and that one operation with two source operands and one result operand is to be performed.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number of addresses per instruction is a basic design decision. Fewer addresses per instruction result in instructions that are more primitive, requiring a less complex processor. It also results in instructions of shorter length. On the other hand, programs contain more total instructions, which in general results in longer execution times and longer, more complex programs. Also, there is an important threshold between one-address and multiple-address instructions. With one-address instructions, the programmer generally has available only one general-purpose register, the accumulator. With multiple-address instructions, it is common to have multiple general-purpose registers. This allows some operations to be performed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solely on registers. Because register references are faster than memory references, this speeds up execution. For reasons of flexibility and ability to use multiple registers, most contemporary machines employ a mixture of two- and three-address instructions.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design trade-offs involved in choosing the number of addresses per instruction are complicated by other factors. There is the issue of whether an address references a memory location or a register. Because there are fewer registers, fewer bits are needed for a register reference. Also, as we shall see in Chapter 13, a machine may offer a variety of addressing modes, and the specification of mode takes one or more bits. The result is that most processor designs involve a variety of instruction formats.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0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9</a:t>
            </a:r>
          </a:p>
        </p:txBody>
      </p:sp>
      <p:sp>
        <p:nvSpPr>
          <p:cNvPr id="2150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0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10" name="Rectangle 6"/>
          <p:cNvSpPr>
            <a:spLocks noGrp="1" noRot="1" noChangeAspect="1" noChangeArrowheads="1" noTextEdit="1"/>
          </p:cNvSpPr>
          <p:nvPr>
            <p:ph type="sldImg"/>
          </p:nvPr>
        </p:nvSpPr>
        <p:spPr>
          <a:xfrm>
            <a:off x="1150938" y="692150"/>
            <a:ext cx="4556125" cy="3416300"/>
          </a:xfrm>
          <a:ln cap="flat"/>
        </p:spPr>
      </p:sp>
      <p:sp>
        <p:nvSpPr>
          <p:cNvPr id="2151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One of the most interesting, and most analyzed, aspects of computer design is instruction set design. The design of an instruction set is very complex because it affects so many aspects of the computer system. The instruction set defines many of the functions performed by the processor and thus has a significant effect on the implementation of the processor. The instruction set is the programmer’s means of controlling the processor. Thus, programmer requirements must be considered in designing the instruction set.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may surprise you to know that some of the most fundamental issues relating to the design of instruction sets remain in dispute. Indeed, in recent years, the level of disagreement concerning these fundamentals has actually grown. The most important of these fundamental design issues include the following: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Operation </a:t>
            </a:r>
            <a:r>
              <a:rPr lang="en-US" sz="1200" b="1" kern="1200" dirty="0" smtClean="0">
                <a:solidFill>
                  <a:schemeClr val="tx1"/>
                </a:solidFill>
                <a:latin typeface="Times New Roman" pitchFamily="-1" charset="0"/>
                <a:ea typeface="+mn-ea"/>
                <a:cs typeface="+mn-cs"/>
              </a:rPr>
              <a:t>repertoire(</a:t>
            </a:r>
            <a:r>
              <a:rPr lang="en-US" sz="1200" b="1" kern="1200" dirty="0" err="1" smtClean="0">
                <a:solidFill>
                  <a:schemeClr val="tx1"/>
                </a:solidFill>
                <a:latin typeface="Times New Roman" pitchFamily="-1" charset="0"/>
                <a:ea typeface="+mn-ea"/>
                <a:cs typeface="+mn-cs"/>
              </a:rPr>
              <a:t>danh</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sách</a:t>
            </a:r>
            <a:r>
              <a:rPr lang="en-US" sz="1200" b="1" kern="1200" baseline="0" dirty="0" smtClean="0">
                <a:solidFill>
                  <a:schemeClr val="tx1"/>
                </a:solidFill>
                <a:latin typeface="Times New Roman" pitchFamily="-1" charset="0"/>
                <a:ea typeface="+mn-ea"/>
                <a:cs typeface="+mn-cs"/>
              </a:rPr>
              <a:t>)</a:t>
            </a:r>
            <a:r>
              <a:rPr lang="en-US" sz="1200" b="1" kern="1200" dirty="0" smtClean="0">
                <a:solidFill>
                  <a:schemeClr val="tx1"/>
                </a:solidFill>
                <a:latin typeface="Times New Roman" pitchFamily="-1" charset="0"/>
                <a:ea typeface="+mn-ea"/>
                <a:cs typeface="+mn-cs"/>
              </a:rPr>
              <a:t>: </a:t>
            </a:r>
            <a:r>
              <a:rPr lang="en-US" sz="1200" kern="1200" dirty="0" smtClean="0">
                <a:solidFill>
                  <a:schemeClr val="tx1"/>
                </a:solidFill>
                <a:latin typeface="Times New Roman" pitchFamily="-1" charset="0"/>
                <a:ea typeface="+mn-ea"/>
                <a:cs typeface="+mn-cs"/>
              </a:rPr>
              <a:t>How many and which operations to provide, and how complex operations should be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Data types: </a:t>
            </a:r>
            <a:r>
              <a:rPr lang="en-US" sz="1200" kern="1200" dirty="0" smtClean="0">
                <a:solidFill>
                  <a:schemeClr val="tx1"/>
                </a:solidFill>
                <a:latin typeface="Times New Roman" pitchFamily="-1" charset="0"/>
                <a:ea typeface="+mn-ea"/>
                <a:cs typeface="+mn-cs"/>
              </a:rPr>
              <a:t>The various types of data upon which operations are performed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Instruction format: </a:t>
            </a:r>
            <a:r>
              <a:rPr lang="en-US" sz="1200" kern="1200" dirty="0" smtClean="0">
                <a:solidFill>
                  <a:schemeClr val="tx1"/>
                </a:solidFill>
                <a:latin typeface="Times New Roman" pitchFamily="-1" charset="0"/>
                <a:ea typeface="+mn-ea"/>
                <a:cs typeface="+mn-cs"/>
              </a:rPr>
              <a:t>Instruction length (in bits), number of addresses, size of </a:t>
            </a:r>
          </a:p>
          <a:p>
            <a:r>
              <a:rPr lang="en-US" sz="1200" kern="1200" dirty="0" smtClean="0">
                <a:solidFill>
                  <a:schemeClr val="tx1"/>
                </a:solidFill>
                <a:latin typeface="Times New Roman" pitchFamily="-1" charset="0"/>
                <a:ea typeface="+mn-ea"/>
                <a:cs typeface="+mn-cs"/>
              </a:rPr>
              <a:t>various fields, and so 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Registers: </a:t>
            </a:r>
            <a:r>
              <a:rPr lang="en-US" sz="1200" kern="1200" dirty="0" smtClean="0">
                <a:solidFill>
                  <a:schemeClr val="tx1"/>
                </a:solidFill>
                <a:latin typeface="Times New Roman" pitchFamily="-1" charset="0"/>
                <a:ea typeface="+mn-ea"/>
                <a:cs typeface="+mn-cs"/>
              </a:rPr>
              <a:t>Number of processor registers that can be referenced by instructions, and their use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Addressing: </a:t>
            </a:r>
            <a:r>
              <a:rPr lang="en-US" sz="1200" kern="1200" dirty="0" smtClean="0">
                <a:solidFill>
                  <a:schemeClr val="tx1"/>
                </a:solidFill>
                <a:latin typeface="Times New Roman" pitchFamily="-1" charset="0"/>
                <a:ea typeface="+mn-ea"/>
                <a:cs typeface="+mn-cs"/>
              </a:rPr>
              <a:t>The mode or modes by which the address of an operand is specified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These issues are highly interrelated and must be considered together in designing an instruction set. This book, of course, must consider them in some sequence, but an attempt is made to show the interrelationships. </a:t>
            </a: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CPU </a:t>
            </a:r>
            <a:r>
              <a:rPr lang="en-US" sz="1200" kern="1200" dirty="0" err="1" smtClean="0">
                <a:solidFill>
                  <a:schemeClr val="tx1"/>
                </a:solidFill>
                <a:latin typeface="Times New Roman" pitchFamily="-1" charset="0"/>
                <a:ea typeface="+mn-ea"/>
                <a:cs typeface="+mn-cs"/>
              </a:rPr>
              <a:t>này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cân</a:t>
            </a:r>
            <a:r>
              <a:rPr lang="en-US" sz="1200" kern="1200" baseline="0" dirty="0" smtClean="0">
                <a:solidFill>
                  <a:schemeClr val="tx1"/>
                </a:solidFill>
                <a:latin typeface="Times New Roman" pitchFamily="-1" charset="0"/>
                <a:ea typeface="+mn-ea"/>
                <a:cs typeface="+mn-cs"/>
              </a:rPr>
              <a:t> </a:t>
            </a:r>
            <a:r>
              <a:rPr lang="en-US" sz="1200" kern="1200" dirty="0" err="1" smtClean="0">
                <a:solidFill>
                  <a:schemeClr val="tx1"/>
                </a:solidFill>
                <a:latin typeface="Times New Roman" pitchFamily="-1" charset="0"/>
                <a:ea typeface="+mn-ea"/>
                <a:cs typeface="+mn-cs"/>
              </a:rPr>
              <a:t>Bao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nhiêu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lệnh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với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mỗi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lệnh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chấp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nhận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loại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gì</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hình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thức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ra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sao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cần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thanh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ghi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ngầm</a:t>
            </a:r>
            <a:r>
              <a:rPr lang="en-US" sz="1200" kern="1200" baseline="0" dirty="0" smtClean="0">
                <a:solidFill>
                  <a:schemeClr val="tx1"/>
                </a:solidFill>
                <a:latin typeface="Times New Roman" pitchFamily="-1" charset="0"/>
                <a:ea typeface="+mn-ea"/>
                <a:cs typeface="+mn-cs"/>
              </a:rPr>
              <a:t> hay </a:t>
            </a:r>
            <a:r>
              <a:rPr lang="en-US" sz="1200" kern="1200" baseline="0" dirty="0" err="1" smtClean="0">
                <a:solidFill>
                  <a:schemeClr val="tx1"/>
                </a:solidFill>
                <a:latin typeface="Times New Roman" pitchFamily="-1" charset="0"/>
                <a:ea typeface="+mn-ea"/>
                <a:cs typeface="+mn-cs"/>
              </a:rPr>
              <a:t>không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và</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các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cách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mô</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tả</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toán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hạng</a:t>
            </a:r>
            <a:endParaRPr lang="en-US" sz="1200" kern="1200" dirty="0" smtClean="0">
              <a:solidFill>
                <a:schemeClr val="tx1"/>
              </a:solidFill>
              <a:latin typeface="Times New Roman" pitchFamily="-1" charset="0"/>
              <a:ea typeface="+mn-ea"/>
              <a:cs typeface="+mn-cs"/>
            </a:endParaRPr>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14</a:t>
            </a:r>
          </a:p>
        </p:txBody>
      </p:sp>
      <p:sp>
        <p:nvSpPr>
          <p:cNvPr id="317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50" name="Rectangle 6"/>
          <p:cNvSpPr>
            <a:spLocks noGrp="1" noRot="1" noChangeAspect="1" noChangeArrowheads="1" noTextEdit="1"/>
          </p:cNvSpPr>
          <p:nvPr>
            <p:ph type="sldImg"/>
          </p:nvPr>
        </p:nvSpPr>
        <p:spPr>
          <a:xfrm>
            <a:off x="1150938" y="692150"/>
            <a:ext cx="4556125" cy="3416300"/>
          </a:xfrm>
          <a:ln cap="flat"/>
        </p:spPr>
      </p:sp>
      <p:sp>
        <p:nvSpPr>
          <p:cNvPr id="3175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Machine instructions operate on data. The most important general categories of data are </a:t>
            </a:r>
            <a:endParaRPr lang="en-US" dirty="0" smtClean="0"/>
          </a:p>
          <a:p>
            <a:r>
              <a:rPr lang="en-US" sz="1200" kern="1200" smtClean="0">
                <a:solidFill>
                  <a:schemeClr val="tx1"/>
                </a:solidFill>
                <a:latin typeface="Times New Roman" pitchFamily="-1" charset="0"/>
                <a:ea typeface="+mn-ea"/>
                <a:cs typeface="+mn-cs"/>
              </a:rPr>
              <a:t>Addresses, Numbers , Characters , Logical </a:t>
            </a:r>
            <a:r>
              <a:rPr lang="en-US" sz="1200" kern="1200" dirty="0" smtClean="0">
                <a:solidFill>
                  <a:schemeClr val="tx1"/>
                </a:solidFill>
                <a:latin typeface="Times New Roman" pitchFamily="-1" charset="0"/>
                <a:ea typeface="+mn-ea"/>
                <a:cs typeface="+mn-cs"/>
              </a:rPr>
              <a:t>data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We shall see, in discussing addressing modes in Chapter 13, that addresses are, in fact, a form of data. In many cases, some calculation must be performed on the operand reference in an instruction to determine the main or virtual memory address. In this context, addresses can be considered to be unsigned integers.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Other common data types are numbers, characters, and logical data, and each of these is briefly examined in this section. Beyond that, some machines define specialized data types or data structures. For example, there may be machine operations that operate directly on a list or a string of characters. </a:t>
            </a:r>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latin typeface="Times New Roman" pitchFamily="-1" charset="0"/>
                <a:ea typeface="+mn-ea"/>
                <a:cs typeface="+mn-cs"/>
              </a:rPr>
              <a:t>All machine languages include numeric data types. Even in nonnumeric data processing, there is a need for numbers to act as counters, field widths, and so forth. An important distinction between numbers used in ordinary mathematics and numbers stored in a computer is that the latter are limited. This is true in two senses. First, there is a limit to the magnitude of numbers representable on a machine and second, in the case of floating-point numbers, a limit to their precision. Thus, the programmer is faced with understanding the consequences of rounding, overflow, and underflow.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Three types of numerical data are common in computers: </a:t>
            </a:r>
            <a:endParaRPr lang="en-US" dirty="0" smtClean="0"/>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Binary integer or binary fixed point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Binary floating point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Decimal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We examined the first two in some detail in Chapter 10. It remains to say a few words about decimal numbers.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Although all internal computer operations are binary in nature, the human users of the system deal with decimal numbers. Thus, there is a necessity to convert from decimal to binary on input and from binary to decimal on output. For applications in which there is a great deal of I/O and comparatively little, comparatively simple computation, it is preferable to store and operate on the numbers in decimal form. The most common representation for this purpose is </a:t>
            </a:r>
            <a:r>
              <a:rPr lang="en-US" sz="1200" b="1" kern="1200" dirty="0" smtClean="0">
                <a:solidFill>
                  <a:schemeClr val="tx1"/>
                </a:solidFill>
                <a:latin typeface="Times New Roman" pitchFamily="-1" charset="0"/>
                <a:ea typeface="ＭＳ Ｐゴシック" pitchFamily="-1" charset="-128"/>
                <a:cs typeface="+mn-cs"/>
              </a:rPr>
              <a:t>packed decimal. </a:t>
            </a:r>
          </a:p>
          <a:p>
            <a:pPr lvl="1"/>
            <a:endParaRPr lang="en-US" sz="1200" b="1" kern="1200" dirty="0" smtClean="0">
              <a:solidFill>
                <a:schemeClr val="tx1"/>
              </a:solidFill>
              <a:latin typeface="Times New Roman" pitchFamily="-1" charset="0"/>
              <a:ea typeface="ＭＳ Ｐゴシック" pitchFamily="-1" charset="-128"/>
              <a:cs typeface="+mn-cs"/>
            </a:endParaRPr>
          </a:p>
          <a:p>
            <a:r>
              <a:rPr lang="en-US" sz="1200" kern="1200" dirty="0" smtClean="0">
                <a:solidFill>
                  <a:schemeClr val="tx1"/>
                </a:solidFill>
                <a:latin typeface="Times New Roman" pitchFamily="-1" charset="0"/>
                <a:ea typeface="+mn-ea"/>
                <a:cs typeface="+mn-cs"/>
              </a:rPr>
              <a:t>With packed decimal, each decimal digit is represented by a 4-bit code, in the obvious way, with two digits stored per byte. Thus, 0 = 000, 1 = 0001, c, 8 = 1000, and 9 = 1001. Note that this is a rather inefficient code because only 10 of 16 possible 4-bit values are used. To form numbers, 4-bit codes are strung together, usually in multiples of 8 bits. Thus, the code for 246 is 0000 0010 0100 0110. This code is clearly less compact than a straight binary representation, but it avoids the con- version overhead. Negative numbers can be represented by including a 4-bit sign digit at either the left or right end of a string of packed decimal digits. Standard sign values are 1100 for positive (+) and 1101 for negative (-).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Many machines provide arithmetic instructions for performing operations directly on packed decimal numbers. The algorithms are quite similar to those described in Section 9.3 but must take into account the decimal carry operation. </a:t>
            </a:r>
            <a:endParaRPr lang="en-US" dirty="0" smtClean="0"/>
          </a:p>
          <a:p>
            <a:pPr lvl="1"/>
            <a:endParaRPr lang="en-US" sz="1200" kern="1200" dirty="0" smtClean="0">
              <a:solidFill>
                <a:schemeClr val="tx1"/>
              </a:solidFill>
              <a:latin typeface="Times New Roman" pitchFamily="-1" charset="0"/>
              <a:ea typeface="ＭＳ Ｐゴシック" pitchFamily="-1" charset="-128"/>
              <a:cs typeface="+mn-cs"/>
            </a:endParaRP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1" charset="0"/>
                <a:ea typeface="+mn-ea"/>
                <a:cs typeface="+mn-cs"/>
              </a:rPr>
              <a:t>A common form of data is text or character strings. While textual data are most convenient for human beings, they cannot, in character form, be easily stored or transmitted by data processing and communications systems. Such systems are designed for binary data. Thus, a number of codes have been devised by which characters are represented by a sequence of bits. Perhaps the earliest common example of this is the Morse code. Today, the most commonly used character code in the International Reference Alphabet (IRA), referred to in the United States as the American Standard Code for Information Interchange (ASCII; see Appendix F). Each character in this code is represented by a unique 7-bit pattern; thus, 128 different characters can be represented. This is a larger number than is necessary to represent printable characters, and some of the patterns represent </a:t>
            </a:r>
            <a:r>
              <a:rPr lang="en-US" sz="1200" i="1" kern="1200" dirty="0" smtClean="0">
                <a:solidFill>
                  <a:schemeClr val="tx1"/>
                </a:solidFill>
                <a:latin typeface="Times New Roman" pitchFamily="-1" charset="0"/>
                <a:ea typeface="+mn-ea"/>
                <a:cs typeface="+mn-cs"/>
              </a:rPr>
              <a:t>control </a:t>
            </a:r>
            <a:r>
              <a:rPr lang="en-US" sz="1200" kern="1200" dirty="0" smtClean="0">
                <a:solidFill>
                  <a:schemeClr val="tx1"/>
                </a:solidFill>
                <a:latin typeface="Times New Roman" pitchFamily="-1" charset="0"/>
                <a:ea typeface="+mn-ea"/>
                <a:cs typeface="+mn-cs"/>
              </a:rPr>
              <a:t>characters. Some of these control characters have to do with controlling the printing of characters on a page. Others are concerned with communications procedures. IRA-encoded characters are almost always stored and transmitted using 8 bits per character. The eighth bit may be set to 0 or used as a parity bit for error detection. In the latter case, the bit is set such that the total number of binary 1s in each octet is always odd (odd parity) or always even (even parity).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Note in Table F.1 (Appendix F) that for the IRA bit pattern 011XXXX, the digits 0 through 9 are represented by their binary equivalents, 0000 through 1001, in the rightmost 4 bits. This is the same code as packed decimal. This facilitates con- version between 7-bit IRA and 4-bit packed decimal representation.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Another code used to encode characters is the Extended Binary Coded Decimal Interchange Code (EBCDIC). EBCDIC is used on IBM mainframes. It is an 8-bit code. As with IRA, EBCDIC is compatible with packed decimal. In the case of EBCDIC, the codes 11110000 through 11111001 represent the digits 0 through 9. </a:t>
            </a:r>
            <a:endParaRPr lang="en-US" dirty="0" smtClean="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Normally, each word or other addressable unit (byte, halfword, and so on) is treated as a single unit of data. It is sometimes useful, however, to consider an </a:t>
            </a:r>
            <a:r>
              <a:rPr lang="en-US" sz="1200" i="1" kern="1200" dirty="0" smtClean="0">
                <a:solidFill>
                  <a:schemeClr val="tx1"/>
                </a:solidFill>
                <a:latin typeface="Times New Roman" pitchFamily="-1" charset="0"/>
                <a:ea typeface="+mn-ea"/>
                <a:cs typeface="+mn-cs"/>
              </a:rPr>
              <a:t>n-bit </a:t>
            </a:r>
            <a:r>
              <a:rPr lang="en-US" sz="1200" kern="1200" dirty="0" smtClean="0">
                <a:solidFill>
                  <a:schemeClr val="tx1"/>
                </a:solidFill>
                <a:latin typeface="Times New Roman" pitchFamily="-1" charset="0"/>
                <a:ea typeface="+mn-ea"/>
                <a:cs typeface="+mn-cs"/>
              </a:rPr>
              <a:t>unit as consisting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1-bit items of data, each item having the value 0 or 1. When data are viewed this way, they are considered to be </a:t>
            </a:r>
            <a:r>
              <a:rPr lang="en-US" sz="1200" i="1" kern="1200" dirty="0" smtClean="0">
                <a:solidFill>
                  <a:schemeClr val="tx1"/>
                </a:solidFill>
                <a:latin typeface="Times New Roman" pitchFamily="-1" charset="0"/>
                <a:ea typeface="+mn-ea"/>
                <a:cs typeface="+mn-cs"/>
              </a:rPr>
              <a:t>logical </a:t>
            </a:r>
            <a:r>
              <a:rPr lang="en-US" sz="1200" kern="1200" dirty="0" smtClean="0">
                <a:solidFill>
                  <a:schemeClr val="tx1"/>
                </a:solidFill>
                <a:latin typeface="Times New Roman" pitchFamily="-1" charset="0"/>
                <a:ea typeface="+mn-ea"/>
                <a:cs typeface="+mn-cs"/>
              </a:rPr>
              <a:t>data. </a:t>
            </a:r>
            <a:endParaRPr lang="en-US" dirty="0" smtClean="0"/>
          </a:p>
          <a:p>
            <a:endParaRPr lang="en-US" dirty="0" smtClean="0"/>
          </a:p>
          <a:p>
            <a:r>
              <a:rPr lang="en-US" sz="1200" kern="1200" dirty="0" smtClean="0">
                <a:solidFill>
                  <a:schemeClr val="tx1"/>
                </a:solidFill>
                <a:latin typeface="Times New Roman" pitchFamily="-1" charset="0"/>
                <a:ea typeface="+mn-ea"/>
                <a:cs typeface="+mn-cs"/>
              </a:rPr>
              <a:t>There are two advantages to the bit-oriented view. First, we may sometimes wish to store an array of Boolean or binary data items, in which each item can take on only the values 1 (true) and 0 (false). With logical data, memory can be used most efficiently for this storage. Second, there are occasions when we wish to manipulate the bits of a data item. For example, if floating-point operations are implemented in software, we need to be able to shift significant bits in some operations. Another example: To convert from IRA to packed decimal, we need to extract the rightmost 4 bits of each byte.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Note that, in the preceding examples, the same data are treated sometimes as logical and other times as numerical or text. The “type” of a unit of data is deter- mined by the operation being performed on it. While this is not normally the case in high-level languages, it is almost always the case with machine language. </a:t>
            </a:r>
            <a:endParaRPr lang="en-US" dirty="0" smtClean="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The number of different opcodes varies widely from machine to machine. However, the same general types of operations are found on all machines. A useful and typical categorization is the following: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Data transfer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Arithmetic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Logical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Conversion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I/O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System control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Transfer of control </a:t>
            </a:r>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Table 12.3 (based on [HAYE98]) lists common instruction types in each category. </a:t>
            </a:r>
            <a:endParaRPr lang="en-US" dirty="0" smtClean="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This section provides a brief survey of these various types of operations, together with a brief discussion of the actions taken by the processor to execute a particular type of operation (summarized in Table 12.4). </a:t>
            </a:r>
            <a:endParaRPr lang="en-US" dirty="0" smtClean="0"/>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19</a:t>
            </a:r>
          </a:p>
        </p:txBody>
      </p:sp>
      <p:sp>
        <p:nvSpPr>
          <p:cNvPr id="419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90" name="Rectangle 6"/>
          <p:cNvSpPr>
            <a:spLocks noGrp="1" noRot="1" noChangeAspect="1" noChangeArrowheads="1" noTextEdit="1"/>
          </p:cNvSpPr>
          <p:nvPr>
            <p:ph type="sldImg"/>
          </p:nvPr>
        </p:nvSpPr>
        <p:spPr>
          <a:xfrm>
            <a:off x="1150938" y="692150"/>
            <a:ext cx="4556125" cy="3416300"/>
          </a:xfrm>
          <a:ln cap="flat"/>
        </p:spPr>
      </p:sp>
      <p:sp>
        <p:nvSpPr>
          <p:cNvPr id="41991"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most fundamental type of machine instruction is the data transfer instruction. The data transfer instruction must specify several things. First, the location of the source and destination operands must be specified. Each location could be memory, a register, or the top of the stack. Second, the length of data to be transferred must be indicated. Third, as with all instructions with operands, the mode of addressing for each operand must be specified. This latter point is discussed in Chapter 13. </a:t>
            </a:r>
            <a:endParaRPr lang="en-US" dirty="0" smtClean="0"/>
          </a:p>
          <a:p>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choice of data transfer instructions to include in an instruction set exemplifies the kinds of trade-offs the designer must make. For example, the general location (memory or register) of an operand can be indicated in either the specification of the opcode or the operand. Table 12.5 shows examples of the most common IBM EAS/390 data transfer instructions. Note that there are variants to indicate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amount of data to be transferred (8, 16, 32, or 64 bits). Also, there are different instructions for register to register, register to memory, memory to register, and memory to memory transfers. In contrast, the VAX has a move (MOV) instruction with variants for different amounts of data to be moved, but it specifies whether an operand is register or memory as part of the operand. The VAX approach is some- what easier for the programmer, who has fewer mnemonics to deal with. However, it is also somewhat less compact than the IBM EAS/390 approach because the location (register versus memory) of each operand must be specified separately in the instruction. </a:t>
            </a:r>
            <a:endParaRPr lang="en-US" dirty="0" smtClean="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20</a:t>
            </a:r>
          </a:p>
        </p:txBody>
      </p:sp>
      <p:sp>
        <p:nvSpPr>
          <p:cNvPr id="440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8" name="Rectangle 6"/>
          <p:cNvSpPr>
            <a:spLocks noGrp="1" noRot="1" noChangeAspect="1" noChangeArrowheads="1" noTextEdit="1"/>
          </p:cNvSpPr>
          <p:nvPr>
            <p:ph type="sldImg"/>
          </p:nvPr>
        </p:nvSpPr>
        <p:spPr>
          <a:xfrm>
            <a:off x="1150938" y="692150"/>
            <a:ext cx="4556125" cy="3416300"/>
          </a:xfrm>
          <a:ln cap="flat"/>
        </p:spPr>
      </p:sp>
      <p:sp>
        <p:nvSpPr>
          <p:cNvPr id="4403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Most machines provide the basic arithmetic operations of add, subtract, multi- ply, and divide. These are invariably provided for signed integer (fixed-point) numbers. Often they are also provided for floating-point and packed decimal numbers.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Other possible operations include a variety of single-operand instructions; for example,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Absolute: </a:t>
            </a:r>
            <a:r>
              <a:rPr lang="en-US" sz="1200" kern="1200" dirty="0" smtClean="0">
                <a:solidFill>
                  <a:schemeClr val="tx1"/>
                </a:solidFill>
                <a:latin typeface="Times New Roman" pitchFamily="-1" charset="0"/>
                <a:ea typeface="+mn-ea"/>
                <a:cs typeface="+mn-cs"/>
              </a:rPr>
              <a:t>Take the absolute value of the operand.</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Negate: </a:t>
            </a:r>
            <a:r>
              <a:rPr lang="en-US" sz="1200" kern="1200" dirty="0" smtClean="0">
                <a:solidFill>
                  <a:schemeClr val="tx1"/>
                </a:solidFill>
                <a:latin typeface="Times New Roman" pitchFamily="-1" charset="0"/>
                <a:ea typeface="+mn-ea"/>
                <a:cs typeface="+mn-cs"/>
              </a:rPr>
              <a:t>Negate the operand.</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Increment: </a:t>
            </a:r>
            <a:r>
              <a:rPr lang="en-US" sz="1200" kern="1200" dirty="0" smtClean="0">
                <a:solidFill>
                  <a:schemeClr val="tx1"/>
                </a:solidFill>
                <a:latin typeface="Times New Roman" pitchFamily="-1" charset="0"/>
                <a:ea typeface="+mn-ea"/>
                <a:cs typeface="+mn-cs"/>
              </a:rPr>
              <a:t>Add 1 to the operand.</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Decrement: </a:t>
            </a:r>
            <a:r>
              <a:rPr lang="en-US" sz="1200" kern="1200" dirty="0" smtClean="0">
                <a:solidFill>
                  <a:schemeClr val="tx1"/>
                </a:solidFill>
                <a:latin typeface="Times New Roman" pitchFamily="-1" charset="0"/>
                <a:ea typeface="+mn-ea"/>
                <a:cs typeface="+mn-cs"/>
              </a:rPr>
              <a:t>Subtract 1 from the operand.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execution of an arithmetic instruction may involve data transfer operations to position operands for input to the ALU, and to deliver the output of the ALU. Figure 3.5 illustrates the movements involved in both data transfer and arithmetic operations. In addition, of course, the ALU portion of the processor performs the desired operation. </a:t>
            </a:r>
            <a:endParaRPr lang="en-US" dirty="0" smtClean="0"/>
          </a:p>
          <a:p>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21</a:t>
            </a:r>
          </a:p>
        </p:txBody>
      </p:sp>
      <p:sp>
        <p:nvSpPr>
          <p:cNvPr id="4608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6" name="Rectangle 6"/>
          <p:cNvSpPr>
            <a:spLocks noGrp="1" noRot="1" noChangeAspect="1" noChangeArrowheads="1" noTextEdit="1"/>
          </p:cNvSpPr>
          <p:nvPr>
            <p:ph type="sldImg"/>
          </p:nvPr>
        </p:nvSpPr>
        <p:spPr>
          <a:xfrm>
            <a:off x="1150938" y="692150"/>
            <a:ext cx="4556125" cy="3416300"/>
          </a:xfrm>
          <a:ln cap="flat"/>
        </p:spPr>
      </p:sp>
      <p:sp>
        <p:nvSpPr>
          <p:cNvPr id="46087"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Most machines also provide a variety of operations for manipulating individual bits of a word or other addressable units, often referred to as “bit twiddling.” They are based upon Boolean operations (see Chapter 11).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Some of the basic logical operations that can be performed on Boolean or binary data are shown in Table 12.6. The NOT operation inverts a bit. AND, OR, and Exclusive-OR (XOR) are the most common logical functions with two operands. EQUAL is a useful binary test. </a:t>
            </a:r>
            <a:endParaRPr lang="en-US" dirty="0" smtClean="0"/>
          </a:p>
          <a:p>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 addition to bitwise logical operations, most machines provide a variety of shifting and rotating functions. The most basic operations are illustrated in Figure 12.6. With a </a:t>
            </a:r>
            <a:r>
              <a:rPr lang="en-US" sz="1200" b="1" kern="1200" dirty="0" smtClean="0">
                <a:solidFill>
                  <a:schemeClr val="tx1"/>
                </a:solidFill>
                <a:latin typeface="Times New Roman" pitchFamily="-1" charset="0"/>
                <a:ea typeface="+mn-ea"/>
                <a:cs typeface="+mn-cs"/>
              </a:rPr>
              <a:t>logical shift, </a:t>
            </a:r>
            <a:r>
              <a:rPr lang="en-US" sz="1200" kern="1200" dirty="0" smtClean="0">
                <a:solidFill>
                  <a:schemeClr val="tx1"/>
                </a:solidFill>
                <a:latin typeface="Times New Roman" pitchFamily="-1" charset="0"/>
                <a:ea typeface="+mn-ea"/>
                <a:cs typeface="+mn-cs"/>
              </a:rPr>
              <a:t>the bits of a word are shifted left or right. On one end, the bit shifted out is lost. On the other end, a 0 is shifted in. Logical shifts are useful primarily for isolating fields within a word. The 0s that are shifted into a word displace unwanted information that is shifted off the other end. </a:t>
            </a:r>
            <a:endParaRPr lang="en-US" dirty="0" smtClean="0"/>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1" charset="0"/>
                <a:ea typeface="+mn-ea"/>
                <a:cs typeface="+mn-cs"/>
              </a:rPr>
              <a:t>The </a:t>
            </a:r>
            <a:r>
              <a:rPr lang="en-US" sz="1200" b="1" kern="1200" dirty="0" smtClean="0">
                <a:solidFill>
                  <a:schemeClr val="tx1"/>
                </a:solidFill>
                <a:latin typeface="Times New Roman" pitchFamily="-1" charset="0"/>
                <a:ea typeface="+mn-ea"/>
                <a:cs typeface="+mn-cs"/>
              </a:rPr>
              <a:t>arithmetic shift </a:t>
            </a:r>
            <a:r>
              <a:rPr lang="en-US" sz="1200" kern="1200" dirty="0" smtClean="0">
                <a:solidFill>
                  <a:schemeClr val="tx1"/>
                </a:solidFill>
                <a:latin typeface="Times New Roman" pitchFamily="-1" charset="0"/>
                <a:ea typeface="+mn-ea"/>
                <a:cs typeface="+mn-cs"/>
              </a:rPr>
              <a:t>operation treats the data as a signed integer and does </a:t>
            </a:r>
            <a:endParaRPr lang="en-US" dirty="0" smtClean="0"/>
          </a:p>
          <a:p>
            <a:r>
              <a:rPr lang="en-US" sz="1200" kern="1200" dirty="0" smtClean="0">
                <a:solidFill>
                  <a:schemeClr val="tx1"/>
                </a:solidFill>
                <a:latin typeface="Times New Roman" pitchFamily="-1" charset="0"/>
                <a:ea typeface="+mn-ea"/>
                <a:cs typeface="+mn-cs"/>
              </a:rPr>
              <a:t>not shift the sign bit. On a right arithmetic shift, the sign bit is replicated into the bit position to its right. On a left arithmetic shift, a logical left shift is performed on all bits but the sign bit, which is retained. These operations can speed up certain arithmetic operations. With numbers in twos complement notation, a right arithmetic shift corresponds to a division by 2, with truncation for odd numbers. Both an arithmetic left shift and a logical left shift correspond to a multiplication by 2 when there is no overflow. If overflow occurs, arithmetic and logical left shift operations produce different results, but the arithmetic left shift retains the sign of the number. Because of the potential for overflow, many processors do not include this instruction, including PowerPC and Itanium. Others, such as the IBM EAS/390, do offer the instruction. Curiously, the x86 architecture includes an arithmetic left shift but defines it to be identical to a logical left shift.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Rotate, </a:t>
            </a:r>
            <a:r>
              <a:rPr lang="en-US" sz="1200" kern="1200" dirty="0" smtClean="0">
                <a:solidFill>
                  <a:schemeClr val="tx1"/>
                </a:solidFill>
                <a:latin typeface="Times New Roman" pitchFamily="-1" charset="0"/>
                <a:ea typeface="+mn-ea"/>
                <a:cs typeface="+mn-cs"/>
              </a:rPr>
              <a:t>or cyclic shift, operations preserve all of the bits being operated on. One use of a rotate is to bring each bit successively into the leftmost bit, where it can be identified by testing the sign of the data (treated as a number).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As with arithmetic operations, logical operations involve ALU activity and may involve data transfer operations. Table 12.7 gives examples of all of the shift and rotate operations discussed in this subsection. </a:t>
            </a:r>
            <a:endParaRPr lang="en-US" dirty="0" smtClean="0"/>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Conversion instructions are those that change the format or operate on the format of data. An example is converting from decimal to binary. An example of a more complex editing instruction is the EAS/390 Translate (TR) instruction. This instruction can be used to convert from one 8-bit code to another, and it takes three operands: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TR R1 (L), R2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operand R2 contains the address of the start of a table of 8-bit codes. The L bytes starting at the address specified in R1 are translated, each byte being replaced by the contents of a table entry indexed by that byte. For example, to translate from EBCDIC to IRA, we first create a 256-byte table in storage locations, say, 1000-10FF hexadecimal. The table contains the characters of the IRA code in the sequence of the binary representation of the EBCDIC code; that is, the IRA code is placed in the table at the relative location equal to the binary value of the EBCDIC code of the same character. Thus, locations 10F0 through 10F9 will contain the values 30 through 39, because F0 is the EBCDIC code for the digit 0, and 30 is the IRA code for the digit 0, and so on through digit 9. Now suppose we have the EBCDIC for the digits 1984 starting at location 2100 and we wish to trans- late to IRA. Assume the following: </a:t>
            </a:r>
          </a:p>
          <a:p>
            <a:endParaRPr lang="en-US" dirty="0" smtClean="0"/>
          </a:p>
          <a:p>
            <a:r>
              <a:rPr lang="en-US" sz="1200" kern="1200" dirty="0" smtClean="0">
                <a:solidFill>
                  <a:schemeClr val="tx1"/>
                </a:solidFill>
                <a:latin typeface="Times New Roman" pitchFamily="-1" charset="0"/>
                <a:ea typeface="+mn-ea"/>
                <a:cs typeface="+mn-cs"/>
              </a:rPr>
              <a:t>• Locations 2100–2103 contain F1 F9 F8 F4.</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R1 contains 2100.</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R2 contains 1000.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Then, if we execute</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TR R1 (4),  R2</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locations 2100–2103 will contain 31 39 38 34. </a:t>
            </a:r>
            <a:endParaRPr lang="en-US" dirty="0" smtClean="0"/>
          </a:p>
          <a:p>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7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23</a:t>
            </a:r>
          </a:p>
        </p:txBody>
      </p:sp>
      <p:sp>
        <p:nvSpPr>
          <p:cNvPr id="5018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2" name="Rectangle 6"/>
          <p:cNvSpPr>
            <a:spLocks noGrp="1" noRot="1" noChangeAspect="1" noChangeArrowheads="1" noTextEdit="1"/>
          </p:cNvSpPr>
          <p:nvPr>
            <p:ph type="sldImg"/>
          </p:nvPr>
        </p:nvSpPr>
        <p:spPr>
          <a:xfrm>
            <a:off x="1150938" y="692150"/>
            <a:ext cx="4556125" cy="3416300"/>
          </a:xfrm>
          <a:ln cap="flat"/>
        </p:spPr>
      </p:sp>
      <p:sp>
        <p:nvSpPr>
          <p:cNvPr id="5018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Input/output instructions were discussed in some detail in Chapter 7. As we saw, there are a variety of approaches taken, including isolated programmed I/O, memory-mapped programmed I/O, DMA, and the use of an I/O processor. Many implementations provide only a few I/O instructions, with the specific actions specified by parameters, codes, or command words. </a:t>
            </a:r>
            <a:endParaRPr lang="en-US" dirty="0" smtClean="0"/>
          </a:p>
          <a:p>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24</a:t>
            </a:r>
          </a:p>
        </p:txBody>
      </p:sp>
      <p:sp>
        <p:nvSpPr>
          <p:cNvPr id="5222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30" name="Rectangle 6"/>
          <p:cNvSpPr>
            <a:spLocks noGrp="1" noRot="1" noChangeAspect="1" noChangeArrowheads="1" noTextEdit="1"/>
          </p:cNvSpPr>
          <p:nvPr>
            <p:ph type="sldImg"/>
          </p:nvPr>
        </p:nvSpPr>
        <p:spPr>
          <a:xfrm>
            <a:off x="1150938" y="692150"/>
            <a:ext cx="4556125" cy="3416300"/>
          </a:xfrm>
          <a:ln cap="flat"/>
        </p:spPr>
      </p:sp>
      <p:sp>
        <p:nvSpPr>
          <p:cNvPr id="5223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System control instructions are those that can be executed only while the processor is in a certain privileged state or is executing a program in a special privileged area of memory. Typically, these instructions are reserved for the use of the operating system.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Some examples of system control operations are as follows. A system control instruction may read or alter a control register; we discuss control registers in Chapter 14. Another example is an instruction to read or modify a storage protection key, such as is used in the EAS/390 memory system. Another example is access to process control blocks in a multiprogramming system. </a:t>
            </a:r>
            <a:endParaRPr lang="en-US" dirty="0" smtClean="0"/>
          </a:p>
          <a:p>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25</a:t>
            </a:r>
          </a:p>
        </p:txBody>
      </p:sp>
      <p:sp>
        <p:nvSpPr>
          <p:cNvPr id="5427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8" name="Rectangle 6"/>
          <p:cNvSpPr>
            <a:spLocks noGrp="1" noRot="1" noChangeAspect="1" noChangeArrowheads="1" noTextEdit="1"/>
          </p:cNvSpPr>
          <p:nvPr>
            <p:ph type="sldImg"/>
          </p:nvPr>
        </p:nvSpPr>
        <p:spPr>
          <a:xfrm>
            <a:off x="1150938" y="692150"/>
            <a:ext cx="4556125" cy="3416300"/>
          </a:xfrm>
          <a:ln cap="flat"/>
        </p:spPr>
      </p:sp>
      <p:sp>
        <p:nvSpPr>
          <p:cNvPr id="5427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For all of the operation types discussed so far, the next instruction to be performed is the one that immediately follows, in memory, the current instruction. However, a significant fraction of the instructions in any program have as their function changing the sequence of instruction execution. For these instructions, the operation per- formed by the processor is to update the program counter to contain the address of some instruction in memory.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There are a number of reasons why transfer-of-control operations are required. Among the most important are the following: </a:t>
            </a:r>
            <a:endParaRPr lang="en-US" dirty="0" smtClean="0"/>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In the practical use of computers, it is essential to be able to execute each instruction more than once and perhaps many thousands of times. It may require thousands or perhaps millions of instructions to implement an application. This would be unthinkable if each instruction had to be written out separately. If a table or a list of items is to be processed, a program loop is needed. One sequence of instructions is executed repeatedly to process all the data.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Virtually all programs involve some decision making. We would like the computer to do one thing if one condition holds, and another thing if another condition holds. For example, a sequence of instructions computes the square root of a number. At the start of the sequence, the sign of the number is tested. If the number is negative, the computation is not performed, but an error condition is reported.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To compose correctly a large or even medium-size computer program is an exceedingly difficult task. It helps if there are mechanisms for breaking the task up into smaller pieces that can be worked on one at a time. </a:t>
            </a:r>
          </a:p>
          <a:p>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branch instruction, also called a jump instruction, has as one of its operands the address of the next instruction to be executed. Most often, the instruction is a </a:t>
            </a:r>
            <a:r>
              <a:rPr lang="en-US" sz="1200" b="1" kern="1200" dirty="0" smtClean="0">
                <a:solidFill>
                  <a:schemeClr val="tx1"/>
                </a:solidFill>
                <a:latin typeface="Times New Roman" pitchFamily="-1" charset="0"/>
                <a:ea typeface="+mn-ea"/>
                <a:cs typeface="+mn-cs"/>
              </a:rPr>
              <a:t>conditional branch </a:t>
            </a:r>
            <a:r>
              <a:rPr lang="en-US" sz="1200" kern="1200" dirty="0" smtClean="0">
                <a:solidFill>
                  <a:schemeClr val="tx1"/>
                </a:solidFill>
                <a:latin typeface="Times New Roman" pitchFamily="-1" charset="0"/>
                <a:ea typeface="+mn-ea"/>
                <a:cs typeface="+mn-cs"/>
              </a:rPr>
              <a:t>instruction. That is, the branch is made (update program counter to equal address specified in operand) only if a certain condition is met. Otherwise, the next instruction in sequence is executed (increment program counter as usual). A branch instruction in which the branch is always taken is an </a:t>
            </a:r>
            <a:r>
              <a:rPr lang="en-US" sz="1200" b="1" kern="1200" dirty="0" smtClean="0">
                <a:solidFill>
                  <a:schemeClr val="tx1"/>
                </a:solidFill>
                <a:latin typeface="Times New Roman" pitchFamily="-1" charset="0"/>
                <a:ea typeface="+mn-ea"/>
                <a:cs typeface="+mn-cs"/>
              </a:rPr>
              <a:t>unconditional branch.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12.7 shows examples of these operations. Note that a branch can be either </a:t>
            </a:r>
            <a:r>
              <a:rPr lang="en-US" sz="1200" i="1" kern="1200" dirty="0" smtClean="0">
                <a:solidFill>
                  <a:schemeClr val="tx1"/>
                </a:solidFill>
                <a:latin typeface="Times New Roman" pitchFamily="-1" charset="0"/>
                <a:ea typeface="+mn-ea"/>
                <a:cs typeface="+mn-cs"/>
              </a:rPr>
              <a:t>forward </a:t>
            </a:r>
            <a:r>
              <a:rPr lang="en-US" sz="1200" kern="1200" dirty="0" smtClean="0">
                <a:solidFill>
                  <a:schemeClr val="tx1"/>
                </a:solidFill>
                <a:latin typeface="Times New Roman" pitchFamily="-1" charset="0"/>
                <a:ea typeface="+mn-ea"/>
                <a:cs typeface="+mn-cs"/>
              </a:rPr>
              <a:t>(an instruction with a higher address) or </a:t>
            </a:r>
            <a:r>
              <a:rPr lang="en-US" sz="1200" i="1" kern="1200" dirty="0" smtClean="0">
                <a:solidFill>
                  <a:schemeClr val="tx1"/>
                </a:solidFill>
                <a:latin typeface="Times New Roman" pitchFamily="-1" charset="0"/>
                <a:ea typeface="+mn-ea"/>
                <a:cs typeface="+mn-cs"/>
              </a:rPr>
              <a:t>backward </a:t>
            </a:r>
            <a:r>
              <a:rPr lang="en-US" sz="1200" kern="1200" dirty="0" smtClean="0">
                <a:solidFill>
                  <a:schemeClr val="tx1"/>
                </a:solidFill>
                <a:latin typeface="Times New Roman" pitchFamily="-1" charset="0"/>
                <a:ea typeface="+mn-ea"/>
                <a:cs typeface="+mn-cs"/>
              </a:rPr>
              <a:t>(lower address). The example shows how an unconditional and a conditional branch can be used to create a repeating loop of instructions. The instructions in locations 202 through 210 will be executed repeatedly until the result of subtracting Y from X is 0. </a:t>
            </a:r>
            <a:endParaRPr lang="en-US" dirty="0" smtClean="0"/>
          </a:p>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Another form of transfer-of-control instruction is the skip instruction. The skip instruction includes an implied address. Typically, the skip implies that one instruction be skipped; thus, the implied address equals the address of the next instruction plus one instruction length.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Because the skip instruction does not require a destination address field, it is free to do other things. A typical example is the increment-and-skip-if-zero (ISZ) instruction. </a:t>
            </a:r>
            <a:endParaRPr lang="en-US" dirty="0" smtClean="0"/>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Perhaps the most important innovation in the development of programming languages is the </a:t>
            </a:r>
            <a:r>
              <a:rPr lang="en-US" sz="1200" i="1" kern="1200" dirty="0" smtClean="0">
                <a:solidFill>
                  <a:schemeClr val="tx1"/>
                </a:solidFill>
                <a:latin typeface="Times New Roman" pitchFamily="-1" charset="0"/>
                <a:ea typeface="+mn-ea"/>
                <a:cs typeface="+mn-cs"/>
              </a:rPr>
              <a:t>procedure. </a:t>
            </a:r>
            <a:r>
              <a:rPr lang="en-US" sz="1200" kern="1200" dirty="0" smtClean="0">
                <a:solidFill>
                  <a:schemeClr val="tx1"/>
                </a:solidFill>
                <a:latin typeface="Times New Roman" pitchFamily="-1" charset="0"/>
                <a:ea typeface="+mn-ea"/>
                <a:cs typeface="+mn-cs"/>
              </a:rPr>
              <a:t>A procedure is a self- contained computer program that is incorporated into a larger program. At any point in the program the procedure may be invoked, or </a:t>
            </a:r>
            <a:r>
              <a:rPr lang="en-US" sz="1200" i="1" kern="1200" dirty="0" smtClean="0">
                <a:solidFill>
                  <a:schemeClr val="tx1"/>
                </a:solidFill>
                <a:latin typeface="Times New Roman" pitchFamily="-1" charset="0"/>
                <a:ea typeface="+mn-ea"/>
                <a:cs typeface="+mn-cs"/>
              </a:rPr>
              <a:t>called. </a:t>
            </a:r>
            <a:r>
              <a:rPr lang="en-US" sz="1200" kern="1200" dirty="0" smtClean="0">
                <a:solidFill>
                  <a:schemeClr val="tx1"/>
                </a:solidFill>
                <a:latin typeface="Times New Roman" pitchFamily="-1" charset="0"/>
                <a:ea typeface="+mn-ea"/>
                <a:cs typeface="+mn-cs"/>
              </a:rPr>
              <a:t>The processor is instructed to go and execute the entire procedure and then return to the point from which the call took place.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two principal reasons for the use of procedures are economy and modularity. A procedure allows the same piece of code to be used many times. This is important for economy in programming effort and for making the most efficient use of storage space in the system (the program must be stored). Procedures also allow large programming tasks to be subdivided into smaller units. This use of </a:t>
            </a:r>
            <a:r>
              <a:rPr lang="en-US" sz="1200" i="1" kern="1200" dirty="0" smtClean="0">
                <a:solidFill>
                  <a:schemeClr val="tx1"/>
                </a:solidFill>
                <a:latin typeface="Times New Roman" pitchFamily="-1" charset="0"/>
                <a:ea typeface="+mn-ea"/>
                <a:cs typeface="+mn-cs"/>
              </a:rPr>
              <a:t>modularity </a:t>
            </a:r>
            <a:r>
              <a:rPr lang="en-US" sz="1200" kern="1200" dirty="0" smtClean="0">
                <a:solidFill>
                  <a:schemeClr val="tx1"/>
                </a:solidFill>
                <a:latin typeface="Times New Roman" pitchFamily="-1" charset="0"/>
                <a:ea typeface="+mn-ea"/>
                <a:cs typeface="+mn-cs"/>
              </a:rPr>
              <a:t>greatly eases the programming task.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procedure mechanism involves two basic instructions: a call instruction that branches from the present location to the procedure, and a return instruction that returns from the procedure to the place from which it was called. Both of these are forms of branching instructions. </a:t>
            </a:r>
            <a:endParaRPr lang="en-US" dirty="0" smtClean="0"/>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12.8a illustrates the use of procedures to construct a program. In this example, there is a main program starting at location 4000. This program includes a call to procedure PROC1, starting at location 4500. When this call instruction is encountered, the processor suspends execution of the main program and begins execution of PROC1 by fetching the next instruction from location 4500. Within PROC1, there are two calls to PROC2 at location 4800. In each case, the execution of PROC1 is suspended and PROC2 is executed. The RETURN statement causes the processor to go back to the calling program and continue execution at the instruction after the corresponding CALL instruction. This behavior is illustrated in Figure 12.8b.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 more general and powerful approach is to use a stack (see Appendix O for a discussion of stacks). When the processor executes a call, it places the return address on the stack. When it executes a return, it uses the address on the stack. </a:t>
            </a:r>
            <a:endParaRPr lang="en-US" dirty="0" smtClean="0"/>
          </a:p>
          <a:p>
            <a:r>
              <a:rPr lang="en-US" sz="1200" kern="1200" dirty="0" smtClean="0">
                <a:solidFill>
                  <a:schemeClr val="tx1"/>
                </a:solidFill>
                <a:latin typeface="Times New Roman" pitchFamily="-1" charset="0"/>
                <a:ea typeface="+mn-ea"/>
                <a:cs typeface="+mn-cs"/>
              </a:rPr>
              <a:t>Figure 12.9 illustrates the use of the stack.</a:t>
            </a:r>
            <a:br>
              <a:rPr lang="en-US" sz="1200" kern="1200" dirty="0" smtClean="0">
                <a:solidFill>
                  <a:schemeClr val="tx1"/>
                </a:solidFill>
                <a:latin typeface="Times New Roman" pitchFamily="-1" charset="0"/>
                <a:ea typeface="+mn-ea"/>
                <a:cs typeface="+mn-cs"/>
              </a:rPr>
            </a:br>
            <a:endParaRPr lang="en-US" dirty="0" smtClean="0"/>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 more flexible approach to parameter passing is the stack. When the processor executes a call, it not only stacks the return address, it stacks parameters to be passed to the called procedure. The called procedure can access the parameters from the stack. Upon return, return parameters can also be placed on the stack. The entire set of parameters, including return address, that is stored for a procedure invocation is referred to as a </a:t>
            </a:r>
            <a:r>
              <a:rPr lang="en-US" sz="1200" i="1" kern="1200" dirty="0" smtClean="0">
                <a:solidFill>
                  <a:schemeClr val="tx1"/>
                </a:solidFill>
                <a:latin typeface="Times New Roman" pitchFamily="-1" charset="0"/>
                <a:ea typeface="+mn-ea"/>
                <a:cs typeface="+mn-cs"/>
              </a:rPr>
              <a:t>stack frame. </a:t>
            </a:r>
            <a:endParaRPr lang="en-US" dirty="0" smtClean="0"/>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 example is provided in Figure 12.10. The example refers to procedure P in which the local variables </a:t>
            </a:r>
            <a:r>
              <a:rPr lang="en-US" sz="1200" i="1" kern="1200" dirty="0" smtClean="0">
                <a:solidFill>
                  <a:schemeClr val="tx1"/>
                </a:solidFill>
                <a:latin typeface="Times New Roman" pitchFamily="-1" charset="0"/>
                <a:ea typeface="+mn-ea"/>
                <a:cs typeface="+mn-cs"/>
              </a:rPr>
              <a:t>x1 </a:t>
            </a:r>
            <a:r>
              <a:rPr lang="en-US" sz="1200" kern="1200" dirty="0" smtClean="0">
                <a:solidFill>
                  <a:schemeClr val="tx1"/>
                </a:solidFill>
                <a:latin typeface="Times New Roman" pitchFamily="-1" charset="0"/>
                <a:ea typeface="+mn-ea"/>
                <a:cs typeface="+mn-cs"/>
              </a:rPr>
              <a:t>and </a:t>
            </a:r>
            <a:r>
              <a:rPr lang="en-US" sz="1200" i="1" kern="1200" dirty="0" smtClean="0">
                <a:solidFill>
                  <a:schemeClr val="tx1"/>
                </a:solidFill>
                <a:latin typeface="Times New Roman" pitchFamily="-1" charset="0"/>
                <a:ea typeface="+mn-ea"/>
                <a:cs typeface="+mn-cs"/>
              </a:rPr>
              <a:t>x2 </a:t>
            </a:r>
            <a:r>
              <a:rPr lang="en-US" sz="1200" kern="1200" dirty="0" smtClean="0">
                <a:solidFill>
                  <a:schemeClr val="tx1"/>
                </a:solidFill>
                <a:latin typeface="Times New Roman" pitchFamily="-1" charset="0"/>
                <a:ea typeface="+mn-ea"/>
                <a:cs typeface="+mn-cs"/>
              </a:rPr>
              <a:t>are declared, and procedure Q, which P can call and in which the local variables </a:t>
            </a:r>
            <a:r>
              <a:rPr lang="en-US" sz="1200" i="1" kern="1200" dirty="0" smtClean="0">
                <a:solidFill>
                  <a:schemeClr val="tx1"/>
                </a:solidFill>
                <a:latin typeface="Times New Roman" pitchFamily="-1" charset="0"/>
                <a:ea typeface="+mn-ea"/>
                <a:cs typeface="+mn-cs"/>
              </a:rPr>
              <a:t>y1 </a:t>
            </a:r>
            <a:r>
              <a:rPr lang="en-US" sz="1200" kern="1200" dirty="0" smtClean="0">
                <a:solidFill>
                  <a:schemeClr val="tx1"/>
                </a:solidFill>
                <a:latin typeface="Times New Roman" pitchFamily="-1" charset="0"/>
                <a:ea typeface="+mn-ea"/>
                <a:cs typeface="+mn-cs"/>
              </a:rPr>
              <a:t>and </a:t>
            </a:r>
            <a:r>
              <a:rPr lang="en-US" sz="1200" i="1" kern="1200" dirty="0" smtClean="0">
                <a:solidFill>
                  <a:schemeClr val="tx1"/>
                </a:solidFill>
                <a:latin typeface="Times New Roman" pitchFamily="-1" charset="0"/>
                <a:ea typeface="+mn-ea"/>
                <a:cs typeface="+mn-cs"/>
              </a:rPr>
              <a:t>y2 </a:t>
            </a:r>
            <a:r>
              <a:rPr lang="en-US" sz="1200" kern="1200" dirty="0" smtClean="0">
                <a:solidFill>
                  <a:schemeClr val="tx1"/>
                </a:solidFill>
                <a:latin typeface="Times New Roman" pitchFamily="-1" charset="0"/>
                <a:ea typeface="+mn-ea"/>
                <a:cs typeface="+mn-cs"/>
              </a:rPr>
              <a:t>are declared. In this figure, the return  point for each procedure is the first item stored in the corresponding stack frame. Next is stored a pointer to the beginning of the previous frame. This is needed if the number or length of parameters to be stacked is variable. </a:t>
            </a:r>
            <a:endParaRPr lang="en-US" dirty="0" smtClean="0"/>
          </a:p>
          <a:p>
            <a:endParaRPr lang="en-US" dirty="0" smtClean="0"/>
          </a:p>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40</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12 summary.</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operation of the processor is determined by the instructions it executes, referred to as </a:t>
            </a:r>
            <a:r>
              <a:rPr lang="en-US" sz="1200" i="1" kern="1200" dirty="0" smtClean="0">
                <a:solidFill>
                  <a:schemeClr val="tx1"/>
                </a:solidFill>
                <a:latin typeface="Times New Roman" pitchFamily="-1" charset="0"/>
                <a:ea typeface="+mn-ea"/>
                <a:cs typeface="+mn-cs"/>
              </a:rPr>
              <a:t>machine instructions </a:t>
            </a:r>
            <a:r>
              <a:rPr lang="en-US" sz="1200" kern="1200" dirty="0" smtClean="0">
                <a:solidFill>
                  <a:schemeClr val="tx1"/>
                </a:solidFill>
                <a:latin typeface="Times New Roman" pitchFamily="-1" charset="0"/>
                <a:ea typeface="+mn-ea"/>
                <a:cs typeface="+mn-cs"/>
              </a:rPr>
              <a:t>or </a:t>
            </a:r>
            <a:r>
              <a:rPr lang="en-US" sz="1200" i="1" kern="1200" dirty="0" smtClean="0">
                <a:solidFill>
                  <a:schemeClr val="tx1"/>
                </a:solidFill>
                <a:latin typeface="Times New Roman" pitchFamily="-1" charset="0"/>
                <a:ea typeface="+mn-ea"/>
                <a:cs typeface="+mn-cs"/>
              </a:rPr>
              <a:t>computer instructions. </a:t>
            </a:r>
            <a:r>
              <a:rPr lang="en-US" sz="1200" kern="1200" dirty="0" smtClean="0">
                <a:solidFill>
                  <a:schemeClr val="tx1"/>
                </a:solidFill>
                <a:latin typeface="Times New Roman" pitchFamily="-1" charset="0"/>
                <a:ea typeface="+mn-ea"/>
                <a:cs typeface="+mn-cs"/>
              </a:rPr>
              <a:t>The collection of different instructions that the processor can execute is referred to as the processor’s </a:t>
            </a:r>
            <a:r>
              <a:rPr lang="en-US" sz="1200" i="1" kern="1200" dirty="0" smtClean="0">
                <a:solidFill>
                  <a:schemeClr val="tx1"/>
                </a:solidFill>
                <a:latin typeface="Times New Roman" pitchFamily="-1" charset="0"/>
                <a:ea typeface="+mn-ea"/>
                <a:cs typeface="+mn-cs"/>
              </a:rPr>
              <a:t>instruction set.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Each instruction must contain the information required by the processor for execution. </a:t>
            </a:r>
            <a:endParaRPr lang="en-US" dirty="0" smtClean="0"/>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Operation code: </a:t>
            </a:r>
            <a:r>
              <a:rPr lang="en-US" sz="1200" kern="1200" dirty="0" smtClean="0">
                <a:solidFill>
                  <a:schemeClr val="tx1"/>
                </a:solidFill>
                <a:latin typeface="Times New Roman" pitchFamily="-1" charset="0"/>
                <a:ea typeface="+mn-ea"/>
                <a:cs typeface="+mn-cs"/>
              </a:rPr>
              <a:t>Specifies the operation to be performed (e.g., ADD, I/O). The operation is specified by a binary code, known as the operation code, or </a:t>
            </a:r>
            <a:r>
              <a:rPr lang="en-US" sz="1200" b="1" kern="1200" dirty="0" smtClean="0">
                <a:solidFill>
                  <a:schemeClr val="tx1"/>
                </a:solidFill>
                <a:latin typeface="Times New Roman" pitchFamily="-1" charset="0"/>
                <a:ea typeface="+mn-ea"/>
                <a:cs typeface="+mn-cs"/>
              </a:rPr>
              <a:t>opcode.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Source operand reference: </a:t>
            </a:r>
            <a:r>
              <a:rPr lang="en-US" sz="1200" kern="1200" dirty="0" smtClean="0">
                <a:solidFill>
                  <a:schemeClr val="tx1"/>
                </a:solidFill>
                <a:latin typeface="Times New Roman" pitchFamily="-1" charset="0"/>
                <a:ea typeface="+mn-ea"/>
                <a:cs typeface="+mn-cs"/>
              </a:rPr>
              <a:t>The operation may involve one or more source operands, that is, operands that are inputs for the operation.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Result operand reference: </a:t>
            </a:r>
            <a:r>
              <a:rPr lang="en-US" sz="1200" kern="1200" dirty="0" smtClean="0">
                <a:solidFill>
                  <a:schemeClr val="tx1"/>
                </a:solidFill>
                <a:latin typeface="Times New Roman" pitchFamily="-1" charset="0"/>
                <a:ea typeface="+mn-ea"/>
                <a:cs typeface="+mn-cs"/>
              </a:rPr>
              <a:t>The operation may produce a result.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Next instruction reference: </a:t>
            </a:r>
            <a:r>
              <a:rPr lang="en-US" sz="1200" kern="1200" dirty="0" smtClean="0">
                <a:solidFill>
                  <a:schemeClr val="tx1"/>
                </a:solidFill>
                <a:latin typeface="Times New Roman" pitchFamily="-1" charset="0"/>
                <a:ea typeface="+mn-ea"/>
                <a:cs typeface="+mn-cs"/>
              </a:rPr>
              <a:t>This tells the processor where to fetch the next instruction after the execution of this instruction is complete.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smtClean="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12.1, which repeats Figure 3.6, shows the steps involved in instruction execution and, by implication, defines the elements of a machine instruction.</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address of the next instruction to be fetched could be either a real address or a virtual address, depending on the architecture. Generally, the distinction is transparent to the instruction set architecture. In most cases, the next instruction to be fetched immediately follows the current instruction. In those cases, there is no explicit reference to the next instruction. When an explicit reference is needed, then the main memory or virtual memory address must be supplied. The form in which that address is supplied is discussed in Chapter 13. </a:t>
            </a:r>
            <a:endParaRPr lang="en-US" dirty="0" smtClean="0"/>
          </a:p>
          <a:p>
            <a:endParaRPr lang="en-GB"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Source and result operands can be in one of four areas: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Main or virtual memory: </a:t>
            </a:r>
            <a:r>
              <a:rPr lang="en-US" sz="1200" kern="1200" dirty="0" smtClean="0">
                <a:solidFill>
                  <a:schemeClr val="tx1"/>
                </a:solidFill>
                <a:latin typeface="Times New Roman" pitchFamily="-1" charset="0"/>
                <a:ea typeface="+mn-ea"/>
                <a:cs typeface="+mn-cs"/>
              </a:rPr>
              <a:t>As with next instruction references, the main or virtual memory address must be supplied.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Processor register: </a:t>
            </a:r>
            <a:r>
              <a:rPr lang="en-US" sz="1200" kern="1200" dirty="0" smtClean="0">
                <a:solidFill>
                  <a:schemeClr val="tx1"/>
                </a:solidFill>
                <a:latin typeface="Times New Roman" pitchFamily="-1" charset="0"/>
                <a:ea typeface="+mn-ea"/>
                <a:cs typeface="+mn-cs"/>
              </a:rPr>
              <a:t>With rare exceptions, a processor contains one or more registers that may be referenced by machine instructions. If only one register exists, reference to it may be implicit. If more than one register exists, then each register is assigned a unique name or number, and the instruction must contain the number of the desired register.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Immediate: </a:t>
            </a:r>
            <a:r>
              <a:rPr lang="en-US" sz="1200" kern="1200" dirty="0" smtClean="0">
                <a:solidFill>
                  <a:schemeClr val="tx1"/>
                </a:solidFill>
                <a:latin typeface="Times New Roman" pitchFamily="-1" charset="0"/>
                <a:ea typeface="+mn-ea"/>
                <a:cs typeface="+mn-cs"/>
              </a:rPr>
              <a:t>The value of the operand is contained in a field in the instruction being executed.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I/O device: </a:t>
            </a:r>
            <a:r>
              <a:rPr lang="en-US" sz="1200" kern="1200" dirty="0" smtClean="0">
                <a:solidFill>
                  <a:schemeClr val="tx1"/>
                </a:solidFill>
                <a:latin typeface="Times New Roman" pitchFamily="-1" charset="0"/>
                <a:ea typeface="+mn-ea"/>
                <a:cs typeface="+mn-cs"/>
              </a:rPr>
              <a:t>The instruction must specify the I/O module and device for the operation. If memory-mapped I/O is used, this is just another main or virtual memory address. </a:t>
            </a:r>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5</a:t>
            </a:r>
          </a:p>
        </p:txBody>
      </p:sp>
      <p:sp>
        <p:nvSpPr>
          <p:cNvPr id="13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8" name="Rectangle 6"/>
          <p:cNvSpPr>
            <a:spLocks noGrp="1" noRot="1" noChangeAspect="1" noChangeArrowheads="1" noTextEdit="1"/>
          </p:cNvSpPr>
          <p:nvPr>
            <p:ph type="sldImg"/>
          </p:nvPr>
        </p:nvSpPr>
        <p:spPr>
          <a:xfrm>
            <a:off x="1150938" y="692150"/>
            <a:ext cx="4556125" cy="3416300"/>
          </a:xfrm>
          <a:ln cap="flat"/>
        </p:spPr>
      </p:sp>
      <p:sp>
        <p:nvSpPr>
          <p:cNvPr id="1331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Within the computer, each instruction is represented by a sequence of bits. The instruction is divided into fields, corresponding to the constituent elements of the instruction.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simple example of an instruction format is shown in Figure 12.2. As another example, the IAS instruction format is shown in Figure 2.2. With most instruction sets, more than one format is used. During instruction execution, an instruction is read into an instruction register (IR) in the processor. The processor must be able to extract the data from the various instruction fields to perform the required operation.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It is difficult for both the programmer and the reader of textbooks to deal with binary representations of machine instructions. Thus, it has become common practice to use a </a:t>
            </a:r>
            <a:r>
              <a:rPr lang="en-US" sz="1200" i="1" kern="1200" dirty="0" smtClean="0">
                <a:solidFill>
                  <a:schemeClr val="tx1"/>
                </a:solidFill>
                <a:latin typeface="Times New Roman" pitchFamily="-1" charset="0"/>
                <a:ea typeface="+mn-ea"/>
                <a:cs typeface="+mn-cs"/>
              </a:rPr>
              <a:t>symbolic representation </a:t>
            </a:r>
            <a:r>
              <a:rPr lang="en-US" sz="1200" kern="1200" dirty="0" smtClean="0">
                <a:solidFill>
                  <a:schemeClr val="tx1"/>
                </a:solidFill>
                <a:latin typeface="Times New Roman" pitchFamily="-1" charset="0"/>
                <a:ea typeface="+mn-ea"/>
                <a:cs typeface="+mn-cs"/>
              </a:rPr>
              <a:t>of machine instructions. An example of this was used for the IAS instruction set, in Table 2.1.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6</a:t>
            </a:r>
          </a:p>
        </p:txBody>
      </p:sp>
      <p:sp>
        <p:nvSpPr>
          <p:cNvPr id="153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6" name="Rectangle 6"/>
          <p:cNvSpPr>
            <a:spLocks noGrp="1" noRot="1" noChangeAspect="1" noChangeArrowheads="1" noTextEdit="1"/>
          </p:cNvSpPr>
          <p:nvPr>
            <p:ph type="sldImg"/>
          </p:nvPr>
        </p:nvSpPr>
        <p:spPr>
          <a:xfrm>
            <a:off x="1150938" y="692150"/>
            <a:ext cx="4556125" cy="3416300"/>
          </a:xfrm>
          <a:ln cap="flat"/>
        </p:spPr>
      </p:sp>
      <p:sp>
        <p:nvSpPr>
          <p:cNvPr id="15367"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 computer should have a set of instructions that allows the user to formulate any data processing task. Another way to view it is to consider the capabilities of a high-level programming language. Any program written in a high-level language must be translated into machine language to be executed. Thus, the set of machine instructions must be sufficient to express any of the instructions from a high-level language. With this in mind we can categorize instruction types as follows: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Data processing: </a:t>
            </a:r>
            <a:r>
              <a:rPr lang="en-US" sz="1200" kern="1200" dirty="0" smtClean="0">
                <a:solidFill>
                  <a:schemeClr val="tx1"/>
                </a:solidFill>
                <a:latin typeface="Times New Roman" pitchFamily="-1" charset="0"/>
                <a:ea typeface="+mn-ea"/>
                <a:cs typeface="+mn-cs"/>
              </a:rPr>
              <a:t>Arithmetic and logic instructions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Data storage: </a:t>
            </a:r>
            <a:r>
              <a:rPr lang="en-US" sz="1200" kern="1200" dirty="0" smtClean="0">
                <a:solidFill>
                  <a:schemeClr val="tx1"/>
                </a:solidFill>
                <a:latin typeface="Times New Roman" pitchFamily="-1" charset="0"/>
                <a:ea typeface="+mn-ea"/>
                <a:cs typeface="+mn-cs"/>
              </a:rPr>
              <a:t>Movement of data into or out of register and or memory </a:t>
            </a:r>
          </a:p>
          <a:p>
            <a:r>
              <a:rPr lang="en-US" sz="1200" kern="1200" dirty="0" smtClean="0">
                <a:solidFill>
                  <a:schemeClr val="tx1"/>
                </a:solidFill>
                <a:latin typeface="Times New Roman" pitchFamily="-1" charset="0"/>
                <a:ea typeface="+mn-ea"/>
                <a:cs typeface="+mn-cs"/>
              </a:rPr>
              <a:t>locations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Data movement: </a:t>
            </a:r>
            <a:r>
              <a:rPr lang="en-US" sz="1200" kern="1200" dirty="0" smtClean="0">
                <a:solidFill>
                  <a:schemeClr val="tx1"/>
                </a:solidFill>
                <a:latin typeface="Times New Roman" pitchFamily="-1" charset="0"/>
                <a:ea typeface="+mn-ea"/>
                <a:cs typeface="+mn-cs"/>
              </a:rPr>
              <a:t>I/O instructions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Control: </a:t>
            </a:r>
            <a:r>
              <a:rPr lang="en-US" sz="1200" kern="1200" dirty="0" smtClean="0">
                <a:solidFill>
                  <a:schemeClr val="tx1"/>
                </a:solidFill>
                <a:latin typeface="Times New Roman" pitchFamily="-1" charset="0"/>
                <a:ea typeface="+mn-ea"/>
                <a:cs typeface="+mn-cs"/>
              </a:rPr>
              <a:t>Test and branch instructions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smtClean="0">
                <a:solidFill>
                  <a:schemeClr val="tx1"/>
                </a:solidFill>
                <a:latin typeface="Times New Roman" pitchFamily="-1" charset="0"/>
                <a:ea typeface="+mn-ea"/>
                <a:cs typeface="+mn-cs"/>
              </a:rPr>
              <a:t>Arithmetic </a:t>
            </a:r>
            <a:r>
              <a:rPr lang="en-US" sz="1200" kern="1200" dirty="0" smtClean="0">
                <a:solidFill>
                  <a:schemeClr val="tx1"/>
                </a:solidFill>
                <a:latin typeface="Times New Roman" pitchFamily="-1" charset="0"/>
                <a:ea typeface="+mn-ea"/>
                <a:cs typeface="+mn-cs"/>
              </a:rPr>
              <a:t>instructions provide computational capabilities for processing numeric data. </a:t>
            </a:r>
            <a:r>
              <a:rPr lang="en-US" sz="1200" i="1" kern="1200" dirty="0" smtClean="0">
                <a:solidFill>
                  <a:schemeClr val="tx1"/>
                </a:solidFill>
                <a:latin typeface="Times New Roman" pitchFamily="-1" charset="0"/>
                <a:ea typeface="+mn-ea"/>
                <a:cs typeface="+mn-cs"/>
              </a:rPr>
              <a:t>Logic </a:t>
            </a:r>
            <a:r>
              <a:rPr lang="en-US" sz="1200" kern="1200" dirty="0" smtClean="0">
                <a:solidFill>
                  <a:schemeClr val="tx1"/>
                </a:solidFill>
                <a:latin typeface="Times New Roman" pitchFamily="-1" charset="0"/>
                <a:ea typeface="+mn-ea"/>
                <a:cs typeface="+mn-cs"/>
              </a:rPr>
              <a:t>(Boolean) instructions operate on the bits of a word as bits rather than as numbers; thus, they provide capabilities for processing any other type of data the user may wish to employ. These operations are performed primarily on data in processor registers. Therefore, there must be </a:t>
            </a:r>
            <a:r>
              <a:rPr lang="en-US" sz="1200" i="1" kern="1200" dirty="0" smtClean="0">
                <a:solidFill>
                  <a:schemeClr val="tx1"/>
                </a:solidFill>
                <a:latin typeface="Times New Roman" pitchFamily="-1" charset="0"/>
                <a:ea typeface="+mn-ea"/>
                <a:cs typeface="+mn-cs"/>
              </a:rPr>
              <a:t>memory </a:t>
            </a:r>
            <a:r>
              <a:rPr lang="en-US" sz="1200" kern="1200" dirty="0" smtClean="0">
                <a:solidFill>
                  <a:schemeClr val="tx1"/>
                </a:solidFill>
                <a:latin typeface="Times New Roman" pitchFamily="-1" charset="0"/>
                <a:ea typeface="+mn-ea"/>
                <a:cs typeface="+mn-cs"/>
              </a:rPr>
              <a:t>instructions for moving data between memory and the registers. </a:t>
            </a:r>
            <a:r>
              <a:rPr lang="en-US" sz="1200" i="1" kern="1200" dirty="0" smtClean="0">
                <a:solidFill>
                  <a:schemeClr val="tx1"/>
                </a:solidFill>
                <a:latin typeface="Times New Roman" pitchFamily="-1" charset="0"/>
                <a:ea typeface="+mn-ea"/>
                <a:cs typeface="+mn-cs"/>
              </a:rPr>
              <a:t>I/O </a:t>
            </a:r>
            <a:r>
              <a:rPr lang="en-US" sz="1200" kern="1200" dirty="0" smtClean="0">
                <a:solidFill>
                  <a:schemeClr val="tx1"/>
                </a:solidFill>
                <a:latin typeface="Times New Roman" pitchFamily="-1" charset="0"/>
                <a:ea typeface="+mn-ea"/>
                <a:cs typeface="+mn-cs"/>
              </a:rPr>
              <a:t>instructions are needed to transfer programs and data into memory and the results of computations back out to the user. </a:t>
            </a:r>
            <a:r>
              <a:rPr lang="en-US" sz="1200" i="1" kern="1200" dirty="0" smtClean="0">
                <a:solidFill>
                  <a:schemeClr val="tx1"/>
                </a:solidFill>
                <a:latin typeface="Times New Roman" pitchFamily="-1" charset="0"/>
                <a:ea typeface="+mn-ea"/>
                <a:cs typeface="+mn-cs"/>
              </a:rPr>
              <a:t>Test </a:t>
            </a:r>
            <a:r>
              <a:rPr lang="en-US" sz="1200" kern="1200" dirty="0" smtClean="0">
                <a:solidFill>
                  <a:schemeClr val="tx1"/>
                </a:solidFill>
                <a:latin typeface="Times New Roman" pitchFamily="-1" charset="0"/>
                <a:ea typeface="+mn-ea"/>
                <a:cs typeface="+mn-cs"/>
              </a:rPr>
              <a:t>instructions are used to test the value of a data word or the status of a computation. Branch instructions are then used to branch to a different set of instructions depending on the decision made. </a:t>
            </a:r>
            <a:endParaRPr lang="en-US" dirty="0" smtClean="0"/>
          </a:p>
          <a:p>
            <a:endParaRPr lang="en-US" sz="1200" kern="1200" dirty="0" smtClean="0">
              <a:solidFill>
                <a:schemeClr val="tx1"/>
              </a:solidFill>
              <a:latin typeface="Times New Roman" pitchFamily="-1" charset="0"/>
              <a:ea typeface="+mn-ea"/>
              <a:cs typeface="+mn-cs"/>
            </a:endParaRPr>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1676270E-C3F6-40A4-8A24-DCA1402ECC9B}" type="datetime1">
              <a:rPr lang="en-US" smtClean="0"/>
              <a:pPr/>
              <a:t>2/28/2017</a:t>
            </a:fld>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9736F06-A207-4807-81EF-564127BC6666}" type="datetime1">
              <a:rPr lang="en-US" smtClean="0"/>
              <a:pPr/>
              <a:t>2/28/2017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F31E8A4-EF00-4E53-B4F2-48A9E8DAA963}" type="datetime1">
              <a:rPr lang="en-US" smtClean="0"/>
              <a:pPr/>
              <a:t>2/28/2017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23FF583D-7B81-437F-8B7C-CBCC268261CA}" type="datetime1">
              <a:rPr lang="en-US" smtClean="0"/>
              <a:pPr/>
              <a:t>2/28/2017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40B78EE-09FA-4839-A3D5-1971A6B96648}" type="datetime1">
              <a:rPr lang="en-US" smtClean="0"/>
              <a:pPr/>
              <a:t>2/28/2017</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6A1AE556-9D17-4941-AB30-4761C3BCFD6F}" type="datetime1">
              <a:rPr lang="en-US" smtClean="0"/>
              <a:pPr/>
              <a:t>2/28/2017</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81F520-B4BF-4DDC-9569-5B1C622F2C76}" type="datetime1">
              <a:rPr lang="en-US" smtClean="0"/>
              <a:pPr/>
              <a:t>2/28/2017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1246B5FD-ED9F-471B-A400-7E171B5DF050}" type="datetime1">
              <a:rPr lang="en-US" smtClean="0"/>
              <a:pPr/>
              <a:t>2/28/2017</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6462CB17-34BB-4EA0-86C2-573E2FBFFDE6}" type="datetime1">
              <a:rPr lang="en-US" smtClean="0"/>
              <a:pPr/>
              <a:t>2/28/2017</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9933686D-8279-4F51-862A-EED35F3CD505}" type="datetime1">
              <a:rPr lang="en-US" smtClean="0"/>
              <a:pPr/>
              <a:t>2/28/2017</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82529CD-439A-45C0-8024-0488E813366B}" type="datetime1">
              <a:rPr lang="en-US" smtClean="0"/>
              <a:pPr/>
              <a:t>2/28/2017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27037A3-EF54-46EE-9379-E4BAE1238E82}" type="datetime1">
              <a:rPr lang="en-US" smtClean="0"/>
              <a:pPr/>
              <a:t>2/28/2017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lvl1pPr>
              <a:defRPr sz="2000" b="1"/>
            </a:lvl1pPr>
          </a:lstStyle>
          <a:p>
            <a:fld id="{8AF02B71-8991-4516-A01E-F1A9ACD28BDC}"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6285BFB-920F-4452-82B5-B655CF684F59}" type="datetime1">
              <a:rPr lang="en-US" smtClean="0"/>
              <a:pPr/>
              <a:t>2/28/2017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D70301C-E634-4C8F-B17E-462937B93F66}" type="datetime1">
              <a:rPr lang="en-US" smtClean="0"/>
              <a:pPr/>
              <a:t>2/28/2017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lvl1pPr>
              <a:defRPr sz="2000" b="1"/>
            </a:lvl1pPr>
          </a:lstStyle>
          <a:p>
            <a:fld id="{8AF02B71-8991-4516-A01E-F1A9ACD28BDC}"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B8099A90-263A-40E1-860E-3C340F7B3FE1}" type="datetime1">
              <a:rPr lang="en-US" smtClean="0"/>
              <a:pPr/>
              <a:t>2/28/2017</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5CB6AB35-B702-467E-9B1B-0948F75670B0}" type="datetime1">
              <a:rPr lang="en-US" smtClean="0"/>
              <a:pPr/>
              <a:t>2/28/2017</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79C0B3C-3B66-40AA-8234-AF8455004C11}" type="datetime1">
              <a:rPr lang="en-US" smtClean="0"/>
              <a:pPr/>
              <a:t>2/28/2017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EE20A31-425E-4F39-874E-40816627D02E}" type="datetime1">
              <a:rPr lang="en-US" smtClean="0"/>
              <a:pPr/>
              <a:t>2/28/2017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FD86607-59C9-4719-B30B-3DA9DEB321CC}" type="datetime1">
              <a:rPr lang="en-US" smtClean="0"/>
              <a:pPr/>
              <a:t>2/28/2017</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DF42671-8353-4912-A087-8BAF3A4F7BAB}" type="datetime1">
              <a:rPr lang="en-US" smtClean="0"/>
              <a:pPr/>
              <a:t>2/28/2017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6F6FD636-D32C-4190-9D87-ABDD052CD801}" type="datetime1">
              <a:rPr lang="en-US" smtClean="0"/>
              <a:pPr/>
              <a:t>2/28/2017</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0" y="6429396"/>
            <a:ext cx="8839200" cy="428604"/>
          </a:xfrm>
        </p:spPr>
        <p:txBody>
          <a:bodyPr>
            <a:noAutofit/>
          </a:bodyPr>
          <a:lstStyle/>
          <a:p>
            <a:r>
              <a:rPr lang="en-GB" sz="1800" dirty="0" smtClean="0"/>
              <a:t>William Stallings, Computer </a:t>
            </a:r>
            <a:r>
              <a:rPr lang="en-GB" sz="1800" dirty="0"/>
              <a:t>Organization </a:t>
            </a:r>
            <a:r>
              <a:rPr lang="en-GB" sz="1800" dirty="0" smtClean="0"/>
              <a:t>and Architecture, 9</a:t>
            </a:r>
            <a:r>
              <a:rPr lang="en-GB" sz="1800" baseline="30000" dirty="0" smtClean="0"/>
              <a:t>th</a:t>
            </a:r>
            <a:r>
              <a:rPr lang="en-GB" sz="1800" dirty="0" smtClean="0"/>
              <a:t> Edition</a:t>
            </a:r>
            <a:endParaRPr lang="en-GB" sz="18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32" y="5000636"/>
            <a:ext cx="3929090"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12</a:t>
            </a:r>
            <a:endParaRPr kumimoji="0" lang="en-US" sz="44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3214678" y="4857760"/>
            <a:ext cx="5929322" cy="1219200"/>
          </a:xfrm>
          <a:prstGeom prst="rect">
            <a:avLst/>
          </a:prstGeom>
        </p:spPr>
        <p:txBody>
          <a:bodyPr>
            <a:no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2800" b="1" i="0" u="none" strike="noStrike" kern="1200" cap="none" spc="0" normalizeH="0" baseline="0" noProof="0" dirty="0" smtClean="0">
                <a:ln>
                  <a:noFill/>
                </a:ln>
                <a:solidFill>
                  <a:srgbClr val="002060"/>
                </a:solidFill>
                <a:effectLst/>
                <a:uLnTx/>
                <a:uFillTx/>
                <a:latin typeface="+mn-lt"/>
                <a:ea typeface="+mn-ea"/>
                <a:cs typeface="+mn-cs"/>
              </a:rPr>
              <a:t>Instruction Sets:</a:t>
            </a: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2800" b="1" i="0" u="none" strike="noStrike" kern="1200" cap="none" spc="0" normalizeH="0" baseline="0" noProof="0" dirty="0" smtClean="0">
                <a:ln>
                  <a:noFill/>
                </a:ln>
                <a:solidFill>
                  <a:srgbClr val="002060"/>
                </a:solidFill>
                <a:effectLst/>
                <a:uLnTx/>
                <a:uFillTx/>
                <a:latin typeface="+mn-lt"/>
                <a:ea typeface="+mn-ea"/>
                <a:cs typeface="+mn-cs"/>
              </a:rPr>
              <a:t>Characteristics and Functions</a:t>
            </a:r>
            <a:endParaRPr kumimoji="0" lang="en-US" sz="28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8" name="Rectangle 4"/>
          <p:cNvSpPr>
            <a:spLocks noGrp="1" noChangeArrowheads="1"/>
          </p:cNvSpPr>
          <p:nvPr>
            <p:ph type="title"/>
          </p:nvPr>
        </p:nvSpPr>
        <p:spPr>
          <a:xfrm>
            <a:off x="685800" y="142852"/>
            <a:ext cx="7556313" cy="752460"/>
          </a:xfrm>
          <a:noFill/>
          <a:ln/>
        </p:spPr>
        <p:txBody>
          <a:bodyPr lIns="90488" tIns="44450" rIns="90488" bIns="44450"/>
          <a:lstStyle/>
          <a:p>
            <a:r>
              <a:rPr lang="en-US" dirty="0">
                <a:effectLst>
                  <a:outerShdw blurRad="38100" dist="38100" dir="2700000" algn="tl">
                    <a:srgbClr val="000000">
                      <a:alpha val="43137"/>
                    </a:srgbClr>
                  </a:outerShdw>
                </a:effectLst>
              </a:rPr>
              <a:t>Number of </a:t>
            </a:r>
            <a:r>
              <a:rPr lang="en-US" dirty="0" smtClean="0">
                <a:effectLst>
                  <a:outerShdw blurRad="38100" dist="38100" dir="2700000" algn="tl">
                    <a:srgbClr val="000000">
                      <a:alpha val="43137"/>
                    </a:srgbClr>
                  </a:outerShdw>
                </a:effectLst>
              </a:rPr>
              <a:t>Addresses</a:t>
            </a:r>
            <a:endParaRPr lang="en-US" dirty="0">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3"/>
          <a:srcRect/>
          <a:stretch>
            <a:fillRect/>
          </a:stretch>
        </p:blipFill>
        <p:spPr bwMode="auto">
          <a:xfrm>
            <a:off x="938236" y="985861"/>
            <a:ext cx="6991350" cy="5800725"/>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4572000" y="1142984"/>
            <a:ext cx="2095500" cy="781050"/>
          </a:xfrm>
          <a:prstGeom prst="rect">
            <a:avLst/>
          </a:prstGeom>
          <a:noFill/>
          <a:ln w="9525">
            <a:noFill/>
            <a:miter lim="800000"/>
            <a:headEnd/>
            <a:tailEnd/>
          </a:ln>
          <a:effectLst/>
        </p:spPr>
      </p:pic>
      <p:cxnSp>
        <p:nvCxnSpPr>
          <p:cNvPr id="8" name="Straight Arrow Connector 7"/>
          <p:cNvCxnSpPr/>
          <p:nvPr/>
        </p:nvCxnSpPr>
        <p:spPr>
          <a:xfrm rot="10800000" flipV="1">
            <a:off x="3929058" y="1285860"/>
            <a:ext cx="1500198" cy="357190"/>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0800000" flipV="1">
            <a:off x="3929058" y="1643050"/>
            <a:ext cx="1714512" cy="285752"/>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10800000" flipV="1">
            <a:off x="4000496" y="1857364"/>
            <a:ext cx="1214446" cy="357190"/>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sp>
        <p:nvSpPr>
          <p:cNvPr id="17" name="Slide Number Placeholder 16"/>
          <p:cNvSpPr>
            <a:spLocks noGrp="1"/>
          </p:cNvSpPr>
          <p:nvPr>
            <p:ph type="sldNum" sz="quarter" idx="12"/>
          </p:nvPr>
        </p:nvSpPr>
        <p:spPr/>
        <p:txBody>
          <a:bodyPr/>
          <a:lstStyle/>
          <a:p>
            <a:fld id="{8AF02B71-8991-4516-A01E-F1A9ACD28BDC}" type="slidenum">
              <a:rPr lang="en-US" smtClean="0"/>
              <a:pPr/>
              <a:t>10</a:t>
            </a:fld>
            <a:endParaRPr lang="en-US"/>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843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8436" name="Rectangle 4"/>
          <p:cNvSpPr>
            <a:spLocks noGrp="1" noChangeArrowheads="1"/>
          </p:cNvSpPr>
          <p:nvPr>
            <p:ph type="title"/>
          </p:nvPr>
        </p:nvSpPr>
        <p:spPr>
          <a:xfrm>
            <a:off x="533400" y="285728"/>
            <a:ext cx="7556313" cy="1571636"/>
          </a:xfrm>
          <a:noFill/>
          <a:ln/>
        </p:spPr>
        <p:txBody>
          <a:bodyPr lIns="90488" tIns="44450" rIns="90488" bIns="44450"/>
          <a:lstStyle/>
          <a:p>
            <a:pPr algn="ctr"/>
            <a:r>
              <a:rPr lang="en-US" sz="3200" dirty="0" smtClean="0">
                <a:effectLst>
                  <a:outerShdw blurRad="38100" dist="38100" dir="2700000" algn="tl">
                    <a:srgbClr val="000000">
                      <a:alpha val="43137"/>
                    </a:srgbClr>
                  </a:outerShdw>
                </a:effectLst>
              </a:rPr>
              <a:t>Table 12.1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Utilization of Instruction Addresses </a:t>
            </a:r>
            <a:r>
              <a:rPr lang="en-US" sz="3200" smtClean="0">
                <a:effectLst>
                  <a:outerShdw blurRad="38100" dist="38100" dir="2700000" algn="tl">
                    <a:srgbClr val="000000">
                      <a:alpha val="43137"/>
                    </a:srgbClr>
                  </a:outerShdw>
                </a:effectLst>
              </a:rPr>
              <a:t>(Nonbranching Instructions</a:t>
            </a:r>
            <a:r>
              <a:rPr lang="en-US" sz="3200" dirty="0" smtClean="0">
                <a:effectLst>
                  <a:outerShdw blurRad="38100" dist="38100" dir="2700000" algn="tl">
                    <a:srgbClr val="000000">
                      <a:alpha val="43137"/>
                    </a:srgbClr>
                  </a:outerShdw>
                </a:effectLst>
              </a:rPr>
              <a:t>) </a:t>
            </a:r>
            <a:endParaRPr lang="en-US" sz="3200" dirty="0">
              <a:effectLst>
                <a:outerShdw blurRad="38100" dist="38100" dir="2700000" algn="tl">
                  <a:srgbClr val="000000">
                    <a:alpha val="43137"/>
                  </a:srgbClr>
                </a:outerShdw>
              </a:effectLst>
            </a:endParaRPr>
          </a:p>
        </p:txBody>
      </p:sp>
      <p:pic>
        <p:nvPicPr>
          <p:cNvPr id="4098" name="Picture 2"/>
          <p:cNvPicPr>
            <a:picLocks noChangeAspect="1" noChangeArrowheads="1"/>
          </p:cNvPicPr>
          <p:nvPr/>
        </p:nvPicPr>
        <p:blipFill>
          <a:blip r:embed="rId3"/>
          <a:srcRect/>
          <a:stretch>
            <a:fillRect/>
          </a:stretch>
        </p:blipFill>
        <p:spPr bwMode="auto">
          <a:xfrm>
            <a:off x="83500" y="2071678"/>
            <a:ext cx="8977000" cy="3409954"/>
          </a:xfrm>
          <a:prstGeom prst="rect">
            <a:avLst/>
          </a:prstGeom>
          <a:noFill/>
          <a:ln w="9525">
            <a:noFill/>
            <a:miter lim="800000"/>
            <a:headEnd/>
            <a:tailEnd/>
          </a:ln>
          <a:effectLst/>
        </p:spPr>
      </p:pic>
      <p:sp>
        <p:nvSpPr>
          <p:cNvPr id="6" name="Rectangle 5"/>
          <p:cNvSpPr/>
          <p:nvPr/>
        </p:nvSpPr>
        <p:spPr>
          <a:xfrm>
            <a:off x="7358082" y="4929198"/>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3</a:t>
            </a:r>
            <a:endParaRPr lang="en-US"/>
          </a:p>
        </p:txBody>
      </p:sp>
      <p:sp>
        <p:nvSpPr>
          <p:cNvPr id="7" name="Rectangle 6"/>
          <p:cNvSpPr/>
          <p:nvPr/>
        </p:nvSpPr>
        <p:spPr>
          <a:xfrm>
            <a:off x="7358082" y="5214950"/>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5</a:t>
            </a:r>
            <a:endParaRPr lang="en-US"/>
          </a:p>
        </p:txBody>
      </p:sp>
      <p:sp>
        <p:nvSpPr>
          <p:cNvPr id="8" name="Rectangle 7"/>
          <p:cNvSpPr/>
          <p:nvPr/>
        </p:nvSpPr>
        <p:spPr>
          <a:xfrm>
            <a:off x="7358082" y="5500702"/>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2</a:t>
            </a:r>
            <a:endParaRPr lang="en-US"/>
          </a:p>
        </p:txBody>
      </p:sp>
      <p:sp>
        <p:nvSpPr>
          <p:cNvPr id="9" name="Rectangle 8"/>
          <p:cNvSpPr/>
          <p:nvPr/>
        </p:nvSpPr>
        <p:spPr>
          <a:xfrm>
            <a:off x="7358082" y="5786454"/>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1</a:t>
            </a:r>
            <a:endParaRPr lang="en-US"/>
          </a:p>
        </p:txBody>
      </p:sp>
      <p:cxnSp>
        <p:nvCxnSpPr>
          <p:cNvPr id="11" name="Straight Arrow Connector 10"/>
          <p:cNvCxnSpPr>
            <a:endCxn id="6" idx="1"/>
          </p:cNvCxnSpPr>
          <p:nvPr/>
        </p:nvCxnSpPr>
        <p:spPr>
          <a:xfrm flipV="1">
            <a:off x="571472" y="5072074"/>
            <a:ext cx="6786610" cy="142876"/>
          </a:xfrm>
          <a:prstGeom prst="straightConnector1">
            <a:avLst/>
          </a:prstGeom>
          <a:ln w="3175">
            <a:solidFill>
              <a:srgbClr val="0000CC"/>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2" name="Right Brace 11"/>
          <p:cNvSpPr/>
          <p:nvPr/>
        </p:nvSpPr>
        <p:spPr>
          <a:xfrm>
            <a:off x="8215338" y="4929198"/>
            <a:ext cx="142876" cy="57150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4" name="Straight Connector 13"/>
          <p:cNvCxnSpPr>
            <a:stCxn id="12" idx="1"/>
          </p:cNvCxnSpPr>
          <p:nvPr/>
        </p:nvCxnSpPr>
        <p:spPr>
          <a:xfrm rot="10800000" flipH="1">
            <a:off x="8358214" y="5214950"/>
            <a:ext cx="21431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16200000" flipV="1">
            <a:off x="8108181" y="4750603"/>
            <a:ext cx="642942" cy="285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Slide Number Placeholder 18"/>
          <p:cNvSpPr>
            <a:spLocks noGrp="1"/>
          </p:cNvSpPr>
          <p:nvPr>
            <p:ph type="sldNum" sz="quarter" idx="12"/>
          </p:nvPr>
        </p:nvSpPr>
        <p:spPr/>
        <p:txBody>
          <a:bodyPr/>
          <a:lstStyle/>
          <a:p>
            <a:fld id="{8AF02B71-8991-4516-A01E-F1A9ACD28BDC}" type="slidenum">
              <a:rPr lang="en-US" smtClean="0"/>
              <a:pPr/>
              <a:t>11</a:t>
            </a:fld>
            <a:endParaRPr lang="en-US"/>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048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0484" name="Rectangle 4"/>
          <p:cNvSpPr>
            <a:spLocks noGrp="1" noChangeArrowheads="1"/>
          </p:cNvSpPr>
          <p:nvPr>
            <p:ph type="title" idx="4294967295"/>
          </p:nvPr>
        </p:nvSpPr>
        <p:spPr>
          <a:xfrm>
            <a:off x="304800" y="228600"/>
            <a:ext cx="7556500" cy="1116012"/>
          </a:xfrm>
        </p:spPr>
        <p:txBody>
          <a:bodyPr/>
          <a:lstStyle/>
          <a:p>
            <a:r>
              <a:rPr lang="en-US" dirty="0" smtClean="0">
                <a:effectLst>
                  <a:outerShdw blurRad="38100" dist="38100" dir="2700000" algn="tl">
                    <a:srgbClr val="000000">
                      <a:alpha val="43137"/>
                    </a:srgbClr>
                  </a:outerShdw>
                </a:effectLst>
              </a:rPr>
              <a:t>Instruction Set Design</a:t>
            </a:r>
            <a:endParaRPr lang="en-US" dirty="0">
              <a:effectLst>
                <a:outerShdw blurRad="38100" dist="38100" dir="2700000" algn="tl">
                  <a:srgbClr val="000000">
                    <a:alpha val="43137"/>
                  </a:srgbClr>
                </a:outerShdw>
              </a:effectLst>
            </a:endParaRPr>
          </a:p>
        </p:txBody>
      </p:sp>
      <p:graphicFrame>
        <p:nvGraphicFramePr>
          <p:cNvPr id="31" name="Content Placeholder 30"/>
          <p:cNvGraphicFramePr>
            <a:graphicFrameLocks noGrp="1"/>
          </p:cNvGraphicFramePr>
          <p:nvPr>
            <p:ph idx="4294967295"/>
          </p:nvPr>
        </p:nvGraphicFramePr>
        <p:xfrm>
          <a:off x="304800" y="1143000"/>
          <a:ext cx="85344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857224" y="6357958"/>
            <a:ext cx="1857388"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smtClean="0">
                <a:solidFill>
                  <a:schemeClr val="bg1"/>
                </a:solidFill>
              </a:rPr>
              <a:t>Repertoire: items</a:t>
            </a:r>
            <a:endParaRPr lang="en-US" sz="1400">
              <a:solidFill>
                <a:schemeClr val="bg1"/>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z="2000" b="1" smtClean="0"/>
              <a:pPr/>
              <a:t>12</a:t>
            </a:fld>
            <a:endParaRPr lang="en-US" sz="2000" b="1"/>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4294967295"/>
          </p:nvPr>
        </p:nvGraphicFramePr>
        <p:xfrm>
          <a:off x="685800" y="1752600"/>
          <a:ext cx="7848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2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072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0724" name="Rectangle 4"/>
          <p:cNvSpPr>
            <a:spLocks noGrp="1" noChangeArrowheads="1"/>
          </p:cNvSpPr>
          <p:nvPr>
            <p:ph type="title" idx="4294967295"/>
          </p:nvPr>
        </p:nvSpPr>
        <p:spPr>
          <a:xfrm>
            <a:off x="0" y="428604"/>
            <a:ext cx="9144000" cy="714380"/>
          </a:xfrm>
          <a:noFill/>
          <a:ln/>
        </p:spPr>
        <p:txBody>
          <a:bodyPr lIns="90488" tIns="44450" rIns="90488" bIns="44450"/>
          <a:lstStyle/>
          <a:p>
            <a:pPr algn="ctr"/>
            <a:r>
              <a:rPr lang="en-US" sz="4000" b="1" smtClean="0">
                <a:effectLst>
                  <a:outerShdw blurRad="38100" dist="38100" dir="2700000" algn="tl">
                    <a:srgbClr val="000000">
                      <a:alpha val="43137"/>
                    </a:srgbClr>
                  </a:outerShdw>
                </a:effectLst>
              </a:rPr>
              <a:t>12.2- Types </a:t>
            </a:r>
            <a:r>
              <a:rPr lang="en-US" sz="4000" b="1" dirty="0">
                <a:effectLst>
                  <a:outerShdw blurRad="38100" dist="38100" dir="2700000" algn="tl">
                    <a:srgbClr val="000000">
                      <a:alpha val="43137"/>
                    </a:srgbClr>
                  </a:outerShdw>
                </a:effectLst>
              </a:rPr>
              <a:t>of </a:t>
            </a:r>
            <a:r>
              <a:rPr lang="en-US" sz="4000" b="1" dirty="0" smtClean="0">
                <a:effectLst>
                  <a:outerShdw blurRad="38100" dist="38100" dir="2700000" algn="tl">
                    <a:srgbClr val="000000">
                      <a:alpha val="43137"/>
                    </a:srgbClr>
                  </a:outerShdw>
                </a:effectLst>
              </a:rPr>
              <a:t>Operands</a:t>
            </a:r>
            <a:endParaRPr lang="en-US" sz="4000" b="1" dirty="0">
              <a:effectLst>
                <a:outerShdw blurRad="38100" dist="38100" dir="2700000" algn="tl">
                  <a:srgbClr val="000000">
                    <a:alpha val="43137"/>
                  </a:srgbClr>
                </a:outerShdw>
              </a:effectLst>
            </a:endParaRPr>
          </a:p>
        </p:txBody>
      </p:sp>
      <p:sp>
        <p:nvSpPr>
          <p:cNvPr id="7" name="Rectangle 6"/>
          <p:cNvSpPr/>
          <p:nvPr/>
        </p:nvSpPr>
        <p:spPr>
          <a:xfrm>
            <a:off x="3714744" y="3214686"/>
            <a:ext cx="1214446" cy="135732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smtClean="0"/>
              <a:t>They may be</a:t>
            </a:r>
            <a:endParaRPr lang="en-US" sz="3200"/>
          </a:p>
        </p:txBody>
      </p:sp>
      <p:sp>
        <p:nvSpPr>
          <p:cNvPr id="8" name="Slide Number Placeholder 7"/>
          <p:cNvSpPr>
            <a:spLocks noGrp="1"/>
          </p:cNvSpPr>
          <p:nvPr>
            <p:ph type="sldNum" sz="quarter" idx="12"/>
          </p:nvPr>
        </p:nvSpPr>
        <p:spPr/>
        <p:txBody>
          <a:bodyPr/>
          <a:lstStyle/>
          <a:p>
            <a:fld id="{8AF02B71-8991-4516-A01E-F1A9ACD28BDC}" type="slidenum">
              <a:rPr lang="en-US" sz="2000" b="1" smtClean="0"/>
              <a:pPr/>
              <a:t>13</a:t>
            </a:fld>
            <a:endParaRPr lang="en-US" sz="2000" b="1"/>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Numbers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500174"/>
            <a:ext cx="7556313" cy="4900626"/>
          </a:xfrm>
        </p:spPr>
        <p:txBody>
          <a:bodyPr>
            <a:noAutofit/>
          </a:bodyPr>
          <a:lstStyle/>
          <a:p>
            <a:r>
              <a:rPr lang="en-US" dirty="0" smtClean="0">
                <a:solidFill>
                  <a:srgbClr val="002060"/>
                </a:solidFill>
              </a:rPr>
              <a:t>All machine languages include numeric data types</a:t>
            </a:r>
          </a:p>
          <a:p>
            <a:r>
              <a:rPr lang="en-US" dirty="0" smtClean="0">
                <a:solidFill>
                  <a:srgbClr val="002060"/>
                </a:solidFill>
              </a:rPr>
              <a:t>Numbers stored in a computer are </a:t>
            </a:r>
            <a:r>
              <a:rPr lang="en-US" dirty="0" smtClean="0">
                <a:solidFill>
                  <a:schemeClr val="accent5">
                    <a:lumMod val="75000"/>
                  </a:schemeClr>
                </a:solidFill>
              </a:rPr>
              <a:t>limited</a:t>
            </a:r>
            <a:r>
              <a:rPr lang="en-US" dirty="0" smtClean="0">
                <a:solidFill>
                  <a:srgbClr val="002060"/>
                </a:solidFill>
              </a:rPr>
              <a:t>:</a:t>
            </a:r>
          </a:p>
          <a:p>
            <a:pPr lvl="1"/>
            <a:r>
              <a:rPr lang="en-US" dirty="0" smtClean="0">
                <a:solidFill>
                  <a:srgbClr val="002060"/>
                </a:solidFill>
              </a:rPr>
              <a:t>Limit to the </a:t>
            </a:r>
            <a:r>
              <a:rPr lang="en-US" b="1" dirty="0" smtClean="0">
                <a:solidFill>
                  <a:schemeClr val="accent5">
                    <a:lumMod val="75000"/>
                  </a:schemeClr>
                </a:solidFill>
              </a:rPr>
              <a:t>magnitude</a:t>
            </a:r>
            <a:r>
              <a:rPr lang="en-US" dirty="0" smtClean="0">
                <a:solidFill>
                  <a:srgbClr val="002060"/>
                </a:solidFill>
              </a:rPr>
              <a:t> of numbers representable on a machine</a:t>
            </a:r>
          </a:p>
          <a:p>
            <a:pPr lvl="1"/>
            <a:r>
              <a:rPr lang="en-US" dirty="0" smtClean="0">
                <a:solidFill>
                  <a:srgbClr val="002060"/>
                </a:solidFill>
              </a:rPr>
              <a:t>In the case of floating-point numbers, a limit to their </a:t>
            </a:r>
            <a:r>
              <a:rPr lang="en-US" b="1" dirty="0" smtClean="0">
                <a:solidFill>
                  <a:schemeClr val="accent5">
                    <a:lumMod val="75000"/>
                  </a:schemeClr>
                </a:solidFill>
              </a:rPr>
              <a:t>precision</a:t>
            </a:r>
          </a:p>
          <a:p>
            <a:pPr marL="228600" lvl="1">
              <a:spcBef>
                <a:spcPts val="2000"/>
              </a:spcBef>
              <a:buClr>
                <a:schemeClr val="accent1"/>
              </a:buClr>
            </a:pPr>
            <a:r>
              <a:rPr lang="en-US" sz="2000" dirty="0" smtClean="0">
                <a:solidFill>
                  <a:srgbClr val="002060"/>
                </a:solidFill>
              </a:rPr>
              <a:t>Three types of numerical data are common in computers:</a:t>
            </a:r>
          </a:p>
          <a:p>
            <a:pPr lvl="1"/>
            <a:r>
              <a:rPr lang="en-US" dirty="0" smtClean="0">
                <a:solidFill>
                  <a:srgbClr val="002060"/>
                </a:solidFill>
              </a:rPr>
              <a:t>Binary integer or binary fixed point</a:t>
            </a:r>
          </a:p>
          <a:p>
            <a:pPr lvl="1"/>
            <a:r>
              <a:rPr lang="en-US" dirty="0" smtClean="0">
                <a:solidFill>
                  <a:srgbClr val="002060"/>
                </a:solidFill>
              </a:rPr>
              <a:t>Binary floating point</a:t>
            </a:r>
          </a:p>
          <a:p>
            <a:pPr lvl="1"/>
            <a:r>
              <a:rPr lang="en-US" dirty="0" smtClean="0">
                <a:solidFill>
                  <a:srgbClr val="002060"/>
                </a:solidFill>
              </a:rPr>
              <a:t>Decimal</a:t>
            </a:r>
          </a:p>
          <a:p>
            <a:pPr marL="228600" lvl="1">
              <a:spcBef>
                <a:spcPts val="2000"/>
              </a:spcBef>
              <a:buClr>
                <a:schemeClr val="accent1"/>
              </a:buClr>
            </a:pPr>
            <a:r>
              <a:rPr lang="en-US" sz="2000" dirty="0" smtClean="0">
                <a:solidFill>
                  <a:srgbClr val="002060"/>
                </a:solidFill>
              </a:rPr>
              <a:t>Packed decimal (số thập phân nén)</a:t>
            </a:r>
          </a:p>
          <a:p>
            <a:pPr lvl="1"/>
            <a:r>
              <a:rPr lang="en-US" dirty="0" smtClean="0">
                <a:solidFill>
                  <a:srgbClr val="002060"/>
                </a:solidFill>
              </a:rPr>
              <a:t>Each decimal digit is represented by a 4-bit code with two digits stored per </a:t>
            </a:r>
            <a:r>
              <a:rPr lang="en-US" smtClean="0">
                <a:solidFill>
                  <a:srgbClr val="002060"/>
                </a:solidFill>
              </a:rPr>
              <a:t>byte </a:t>
            </a:r>
            <a:endParaRPr lang="en-US" dirty="0" smtClean="0">
              <a:solidFill>
                <a:srgbClr val="002060"/>
              </a:solidFill>
            </a:endParaRPr>
          </a:p>
        </p:txBody>
      </p:sp>
      <p:sp>
        <p:nvSpPr>
          <p:cNvPr id="6" name="Rectangle 5"/>
          <p:cNvSpPr/>
          <p:nvPr/>
        </p:nvSpPr>
        <p:spPr>
          <a:xfrm>
            <a:off x="5429256" y="3857628"/>
            <a:ext cx="350046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10 </a:t>
            </a:r>
            <a:r>
              <a:rPr lang="en-US" sz="2000" dirty="0" smtClean="0"/>
              <a:t>digits </a:t>
            </a:r>
            <a:r>
              <a:rPr lang="en-US" sz="2000" dirty="0" smtClean="0">
                <a:sym typeface="Wingdings" pitchFamily="2" charset="2"/>
              </a:rPr>
              <a:t> 4 bits /digit</a:t>
            </a:r>
            <a:endParaRPr lang="en-US" sz="2000" dirty="0"/>
          </a:p>
        </p:txBody>
      </p:sp>
      <p:sp>
        <p:nvSpPr>
          <p:cNvPr id="7" name="Rectangle 6"/>
          <p:cNvSpPr/>
          <p:nvPr/>
        </p:nvSpPr>
        <p:spPr>
          <a:xfrm>
            <a:off x="5429256" y="4286256"/>
            <a:ext cx="350046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1 byte/2 digits</a:t>
            </a:r>
            <a:endParaRPr lang="en-US" sz="2000" dirty="0"/>
          </a:p>
        </p:txBody>
      </p:sp>
      <p:sp>
        <p:nvSpPr>
          <p:cNvPr id="8" name="Rectangle 7"/>
          <p:cNvSpPr/>
          <p:nvPr/>
        </p:nvSpPr>
        <p:spPr>
          <a:xfrm>
            <a:off x="5786446" y="4714884"/>
            <a:ext cx="128588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’37’ </a:t>
            </a:r>
            <a:r>
              <a:rPr lang="en-US" sz="2000" dirty="0" smtClean="0">
                <a:sym typeface="Wingdings" pitchFamily="2" charset="2"/>
              </a:rPr>
              <a:t></a:t>
            </a:r>
            <a:endParaRPr lang="en-US" sz="2000" dirty="0"/>
          </a:p>
        </p:txBody>
      </p:sp>
      <p:sp>
        <p:nvSpPr>
          <p:cNvPr id="9" name="Rectangle 8"/>
          <p:cNvSpPr/>
          <p:nvPr/>
        </p:nvSpPr>
        <p:spPr>
          <a:xfrm>
            <a:off x="7286644" y="4714884"/>
            <a:ext cx="164307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0011  0111</a:t>
            </a:r>
            <a:endParaRPr lang="en-US" sz="2000" dirty="0"/>
          </a:p>
        </p:txBody>
      </p:sp>
      <p:cxnSp>
        <p:nvCxnSpPr>
          <p:cNvPr id="11" name="Straight Arrow Connector 10"/>
          <p:cNvCxnSpPr/>
          <p:nvPr/>
        </p:nvCxnSpPr>
        <p:spPr>
          <a:xfrm flipV="1">
            <a:off x="5000628" y="4857760"/>
            <a:ext cx="428628" cy="214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Slide Number Placeholder 9"/>
          <p:cNvSpPr>
            <a:spLocks noGrp="1"/>
          </p:cNvSpPr>
          <p:nvPr>
            <p:ph type="sldNum" sz="quarter" idx="12"/>
          </p:nvPr>
        </p:nvSpPr>
        <p:spPr/>
        <p:txBody>
          <a:bodyPr/>
          <a:lstStyle/>
          <a:p>
            <a:fld id="{8AF02B71-8991-4516-A01E-F1A9ACD28BDC}"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730328"/>
          </a:xfrm>
        </p:spPr>
        <p:txBody>
          <a:bodyPr/>
          <a:lstStyle/>
          <a:p>
            <a:r>
              <a:rPr lang="en-US" b="1" dirty="0" smtClean="0">
                <a:effectLst>
                  <a:outerShdw blurRad="38100" dist="38100" dir="2700000" algn="tl">
                    <a:srgbClr val="000000">
                      <a:alpha val="43137"/>
                    </a:srgbClr>
                  </a:outerShdw>
                </a:effectLst>
              </a:rPr>
              <a:t>Characters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285860"/>
            <a:ext cx="8074054" cy="5357850"/>
          </a:xfrm>
        </p:spPr>
        <p:txBody>
          <a:bodyPr>
            <a:noAutofit/>
          </a:bodyPr>
          <a:lstStyle/>
          <a:p>
            <a:r>
              <a:rPr lang="en-US" sz="2400" dirty="0" smtClean="0">
                <a:solidFill>
                  <a:srgbClr val="002060"/>
                </a:solidFill>
              </a:rPr>
              <a:t>A common form of data is text or character strings</a:t>
            </a:r>
          </a:p>
          <a:p>
            <a:r>
              <a:rPr lang="en-US" sz="2400" dirty="0" smtClean="0">
                <a:solidFill>
                  <a:srgbClr val="002060"/>
                </a:solidFill>
              </a:rPr>
              <a:t>Textual data in character form cannot be easily stored or transmitted by data processing and communications systems because they are designed for binary data</a:t>
            </a:r>
          </a:p>
          <a:p>
            <a:r>
              <a:rPr lang="en-US" sz="2400" dirty="0" smtClean="0">
                <a:solidFill>
                  <a:srgbClr val="002060"/>
                </a:solidFill>
              </a:rPr>
              <a:t>Most commonly used character code is the International Reference Alphabet (IRA)</a:t>
            </a:r>
          </a:p>
          <a:p>
            <a:pPr lvl="1"/>
            <a:r>
              <a:rPr lang="en-US" sz="2000" dirty="0" smtClean="0">
                <a:solidFill>
                  <a:srgbClr val="002060"/>
                </a:solidFill>
              </a:rPr>
              <a:t>Referred to in the United States as the </a:t>
            </a:r>
            <a:r>
              <a:rPr lang="en-US" sz="2000" dirty="0" smtClean="0">
                <a:solidFill>
                  <a:srgbClr val="FF0000"/>
                </a:solidFill>
              </a:rPr>
              <a:t>A</a:t>
            </a:r>
            <a:r>
              <a:rPr lang="en-US" sz="2000" dirty="0" smtClean="0">
                <a:solidFill>
                  <a:srgbClr val="002060"/>
                </a:solidFill>
              </a:rPr>
              <a:t>merican </a:t>
            </a:r>
            <a:r>
              <a:rPr lang="en-US" sz="2000" dirty="0" smtClean="0">
                <a:solidFill>
                  <a:srgbClr val="FF0000"/>
                </a:solidFill>
              </a:rPr>
              <a:t>S</a:t>
            </a:r>
            <a:r>
              <a:rPr lang="en-US" sz="2000" dirty="0" smtClean="0">
                <a:solidFill>
                  <a:srgbClr val="002060"/>
                </a:solidFill>
              </a:rPr>
              <a:t>tandard </a:t>
            </a:r>
            <a:r>
              <a:rPr lang="en-US" sz="2000" dirty="0" smtClean="0">
                <a:solidFill>
                  <a:srgbClr val="FF0000"/>
                </a:solidFill>
              </a:rPr>
              <a:t>C</a:t>
            </a:r>
            <a:r>
              <a:rPr lang="en-US" sz="2000" dirty="0" smtClean="0">
                <a:solidFill>
                  <a:srgbClr val="002060"/>
                </a:solidFill>
              </a:rPr>
              <a:t>ode for </a:t>
            </a:r>
            <a:r>
              <a:rPr lang="en-US" sz="2000" dirty="0" smtClean="0">
                <a:solidFill>
                  <a:srgbClr val="FF0000"/>
                </a:solidFill>
              </a:rPr>
              <a:t>I</a:t>
            </a:r>
            <a:r>
              <a:rPr lang="en-US" sz="2000" dirty="0" smtClean="0">
                <a:solidFill>
                  <a:srgbClr val="002060"/>
                </a:solidFill>
              </a:rPr>
              <a:t>nformation </a:t>
            </a:r>
            <a:r>
              <a:rPr lang="en-US" sz="2000" dirty="0" smtClean="0">
                <a:solidFill>
                  <a:srgbClr val="FF0000"/>
                </a:solidFill>
              </a:rPr>
              <a:t>I</a:t>
            </a:r>
            <a:r>
              <a:rPr lang="en-US" sz="2000" dirty="0" smtClean="0">
                <a:solidFill>
                  <a:srgbClr val="002060"/>
                </a:solidFill>
              </a:rPr>
              <a:t>nterchange (ASCII)</a:t>
            </a:r>
          </a:p>
          <a:p>
            <a:pPr marL="228600" lvl="1">
              <a:spcBef>
                <a:spcPts val="2000"/>
              </a:spcBef>
              <a:buClr>
                <a:schemeClr val="accent1"/>
              </a:buClr>
            </a:pPr>
            <a:r>
              <a:rPr lang="en-US" sz="2400" dirty="0" smtClean="0">
                <a:solidFill>
                  <a:srgbClr val="002060"/>
                </a:solidFill>
              </a:rPr>
              <a:t>Another code used to encode characters is the </a:t>
            </a:r>
            <a:r>
              <a:rPr lang="en-US" sz="2400" dirty="0" smtClean="0">
                <a:solidFill>
                  <a:srgbClr val="FF0000"/>
                </a:solidFill>
              </a:rPr>
              <a:t>E</a:t>
            </a:r>
            <a:r>
              <a:rPr lang="en-US" sz="2400" dirty="0" smtClean="0">
                <a:solidFill>
                  <a:srgbClr val="002060"/>
                </a:solidFill>
              </a:rPr>
              <a:t>xtended </a:t>
            </a:r>
            <a:r>
              <a:rPr lang="en-US" sz="2400" dirty="0" smtClean="0">
                <a:solidFill>
                  <a:srgbClr val="FF0000"/>
                </a:solidFill>
              </a:rPr>
              <a:t>B</a:t>
            </a:r>
            <a:r>
              <a:rPr lang="en-US" sz="2400" dirty="0" smtClean="0">
                <a:solidFill>
                  <a:srgbClr val="002060"/>
                </a:solidFill>
              </a:rPr>
              <a:t>inary </a:t>
            </a:r>
            <a:r>
              <a:rPr lang="en-US" sz="2400" dirty="0" smtClean="0">
                <a:solidFill>
                  <a:srgbClr val="FF0000"/>
                </a:solidFill>
              </a:rPr>
              <a:t>C</a:t>
            </a:r>
            <a:r>
              <a:rPr lang="en-US" sz="2400" dirty="0" smtClean="0">
                <a:solidFill>
                  <a:srgbClr val="002060"/>
                </a:solidFill>
              </a:rPr>
              <a:t>oded </a:t>
            </a:r>
            <a:r>
              <a:rPr lang="en-US" sz="2400" dirty="0" smtClean="0">
                <a:solidFill>
                  <a:srgbClr val="FF0000"/>
                </a:solidFill>
              </a:rPr>
              <a:t>D</a:t>
            </a:r>
            <a:r>
              <a:rPr lang="en-US" sz="2400" dirty="0" smtClean="0">
                <a:solidFill>
                  <a:srgbClr val="002060"/>
                </a:solidFill>
              </a:rPr>
              <a:t>ecimal </a:t>
            </a:r>
            <a:r>
              <a:rPr lang="en-US" sz="2400" dirty="0" smtClean="0">
                <a:solidFill>
                  <a:srgbClr val="FF0000"/>
                </a:solidFill>
              </a:rPr>
              <a:t>I</a:t>
            </a:r>
            <a:r>
              <a:rPr lang="en-US" sz="2400" dirty="0" smtClean="0">
                <a:solidFill>
                  <a:srgbClr val="002060"/>
                </a:solidFill>
              </a:rPr>
              <a:t>nterchange </a:t>
            </a:r>
            <a:r>
              <a:rPr lang="en-US" sz="2400" dirty="0" smtClean="0">
                <a:solidFill>
                  <a:srgbClr val="FF0000"/>
                </a:solidFill>
              </a:rPr>
              <a:t>C</a:t>
            </a:r>
            <a:r>
              <a:rPr lang="en-US" sz="2400" dirty="0" smtClean="0">
                <a:solidFill>
                  <a:srgbClr val="002060"/>
                </a:solidFill>
              </a:rPr>
              <a:t>ode</a:t>
            </a:r>
          </a:p>
          <a:p>
            <a:pPr lvl="1"/>
            <a:r>
              <a:rPr lang="en-US" sz="2000" dirty="0" smtClean="0">
                <a:solidFill>
                  <a:srgbClr val="002060"/>
                </a:solidFill>
              </a:rPr>
              <a:t>EBCDIC is used on IBM mainframes</a:t>
            </a:r>
          </a:p>
          <a:p>
            <a:endParaRPr lang="en-US" sz="2400"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create a packed number:</a:t>
            </a:r>
            <a:endParaRPr lang="en-US"/>
          </a:p>
        </p:txBody>
      </p:sp>
      <p:pic>
        <p:nvPicPr>
          <p:cNvPr id="2051" name="Picture 3"/>
          <p:cNvPicPr>
            <a:picLocks noChangeAspect="1" noChangeArrowheads="1"/>
          </p:cNvPicPr>
          <p:nvPr/>
        </p:nvPicPr>
        <p:blipFill>
          <a:blip r:embed="rId2"/>
          <a:srcRect/>
          <a:stretch>
            <a:fillRect/>
          </a:stretch>
        </p:blipFill>
        <p:spPr bwMode="auto">
          <a:xfrm>
            <a:off x="1038393" y="2143116"/>
            <a:ext cx="7067216" cy="4429156"/>
          </a:xfrm>
          <a:prstGeom prst="rect">
            <a:avLst/>
          </a:prstGeom>
          <a:noFill/>
          <a:ln w="9525">
            <a:noFill/>
            <a:miter lim="800000"/>
            <a:headEnd/>
            <a:tailEnd/>
          </a:ln>
          <a:effectLst/>
        </p:spPr>
      </p:pic>
      <p:sp>
        <p:nvSpPr>
          <p:cNvPr id="7" name="Rectangle 6"/>
          <p:cNvSpPr/>
          <p:nvPr/>
        </p:nvSpPr>
        <p:spPr>
          <a:xfrm>
            <a:off x="1142976" y="1610013"/>
            <a:ext cx="1714512" cy="35719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0011 </a:t>
            </a:r>
            <a:r>
              <a:rPr lang="en-US" smtClean="0">
                <a:solidFill>
                  <a:srgbClr val="0000CC"/>
                </a:solidFill>
              </a:rPr>
              <a:t>0110</a:t>
            </a:r>
            <a:endParaRPr lang="en-US">
              <a:solidFill>
                <a:srgbClr val="0000CC"/>
              </a:solidFill>
            </a:endParaRPr>
          </a:p>
        </p:txBody>
      </p:sp>
      <p:sp>
        <p:nvSpPr>
          <p:cNvPr id="8" name="Rectangle 7"/>
          <p:cNvSpPr/>
          <p:nvPr/>
        </p:nvSpPr>
        <p:spPr>
          <a:xfrm>
            <a:off x="5000628" y="1610013"/>
            <a:ext cx="1857388" cy="35719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rgbClr val="0000CC"/>
                </a:solidFill>
              </a:rPr>
              <a:t>0110</a:t>
            </a:r>
            <a:r>
              <a:rPr lang="en-US" smtClean="0">
                <a:solidFill>
                  <a:schemeClr val="tx1"/>
                </a:solidFill>
              </a:rPr>
              <a:t> </a:t>
            </a:r>
            <a:r>
              <a:rPr lang="en-US" smtClean="0">
                <a:solidFill>
                  <a:srgbClr val="FF3300"/>
                </a:solidFill>
              </a:rPr>
              <a:t>1001</a:t>
            </a:r>
            <a:endParaRPr lang="en-US">
              <a:solidFill>
                <a:srgbClr val="FF3300"/>
              </a:solidFill>
            </a:endParaRPr>
          </a:p>
        </p:txBody>
      </p:sp>
      <p:sp>
        <p:nvSpPr>
          <p:cNvPr id="9" name="Rectangle 8"/>
          <p:cNvSpPr/>
          <p:nvPr/>
        </p:nvSpPr>
        <p:spPr>
          <a:xfrm>
            <a:off x="1142976" y="1142984"/>
            <a:ext cx="926857" cy="461665"/>
          </a:xfrm>
          <a:prstGeom prst="rect">
            <a:avLst/>
          </a:prstGeom>
        </p:spPr>
        <p:txBody>
          <a:bodyPr wrap="none">
            <a:spAutoFit/>
          </a:bodyPr>
          <a:lstStyle/>
          <a:p>
            <a:r>
              <a:rPr lang="en-US" smtClean="0"/>
              <a:t>“69”: </a:t>
            </a:r>
            <a:endParaRPr lang="en-US"/>
          </a:p>
        </p:txBody>
      </p:sp>
      <p:sp>
        <p:nvSpPr>
          <p:cNvPr id="10" name="Rectangle 9"/>
          <p:cNvSpPr/>
          <p:nvPr/>
        </p:nvSpPr>
        <p:spPr>
          <a:xfrm>
            <a:off x="5000628" y="1142984"/>
            <a:ext cx="1696298" cy="461665"/>
          </a:xfrm>
          <a:prstGeom prst="rect">
            <a:avLst/>
          </a:prstGeom>
        </p:spPr>
        <p:txBody>
          <a:bodyPr wrap="none">
            <a:spAutoFit/>
          </a:bodyPr>
          <a:lstStyle/>
          <a:p>
            <a:r>
              <a:rPr lang="en-US" smtClean="0"/>
              <a:t>Packed 69:  </a:t>
            </a:r>
            <a:endParaRPr lang="en-US"/>
          </a:p>
        </p:txBody>
      </p:sp>
      <p:sp>
        <p:nvSpPr>
          <p:cNvPr id="11" name="Rectangle 10"/>
          <p:cNvSpPr/>
          <p:nvPr/>
        </p:nvSpPr>
        <p:spPr>
          <a:xfrm>
            <a:off x="2857488" y="1610013"/>
            <a:ext cx="1714512" cy="35719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0011 </a:t>
            </a:r>
            <a:r>
              <a:rPr lang="en-US" smtClean="0">
                <a:solidFill>
                  <a:srgbClr val="FF3300"/>
                </a:solidFill>
              </a:rPr>
              <a:t>1001</a:t>
            </a:r>
            <a:endParaRPr lang="en-US">
              <a:solidFill>
                <a:srgbClr val="FF3300"/>
              </a:solidFill>
            </a:endParaRPr>
          </a:p>
        </p:txBody>
      </p:sp>
      <p:sp>
        <p:nvSpPr>
          <p:cNvPr id="12" name="Slide Number Placeholder 11"/>
          <p:cNvSpPr>
            <a:spLocks noGrp="1"/>
          </p:cNvSpPr>
          <p:nvPr>
            <p:ph type="sldNum" sz="quarter" idx="12"/>
          </p:nvPr>
        </p:nvSpPr>
        <p:spPr/>
        <p:txBody>
          <a:bodyPr/>
          <a:lstStyle/>
          <a:p>
            <a:fld id="{8AF02B71-8991-4516-A01E-F1A9ACD28BDC}"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85728"/>
            <a:ext cx="7556313" cy="658890"/>
          </a:xfrm>
        </p:spPr>
        <p:txBody>
          <a:bodyPr/>
          <a:lstStyle/>
          <a:p>
            <a:r>
              <a:rPr lang="en-US" b="1" dirty="0" smtClean="0">
                <a:effectLst>
                  <a:outerShdw blurRad="38100" dist="38100" dir="2700000" algn="tl">
                    <a:srgbClr val="000000">
                      <a:alpha val="43137"/>
                    </a:srgbClr>
                  </a:outerShdw>
                </a:effectLst>
              </a:rPr>
              <a:t>Logical Data</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84160" y="1428736"/>
            <a:ext cx="7288236" cy="4697427"/>
          </a:xfrm>
        </p:spPr>
        <p:txBody>
          <a:bodyPr>
            <a:normAutofit lnSpcReduction="10000"/>
          </a:bodyPr>
          <a:lstStyle/>
          <a:p>
            <a:r>
              <a:rPr lang="en-US" sz="2400" dirty="0" smtClean="0">
                <a:solidFill>
                  <a:srgbClr val="002060"/>
                </a:solidFill>
              </a:rPr>
              <a:t>An </a:t>
            </a:r>
            <a:r>
              <a:rPr lang="en-US" sz="2400" i="1" dirty="0" smtClean="0">
                <a:solidFill>
                  <a:srgbClr val="002060"/>
                </a:solidFill>
              </a:rPr>
              <a:t>n</a:t>
            </a:r>
            <a:r>
              <a:rPr lang="en-US" sz="2400" dirty="0" smtClean="0">
                <a:solidFill>
                  <a:srgbClr val="002060"/>
                </a:solidFill>
              </a:rPr>
              <a:t>-bit unit (byte, half word, …) consisting of </a:t>
            </a:r>
            <a:r>
              <a:rPr lang="en-US" sz="2400" i="1" dirty="0" smtClean="0">
                <a:solidFill>
                  <a:srgbClr val="002060"/>
                </a:solidFill>
              </a:rPr>
              <a:t>n </a:t>
            </a:r>
            <a:r>
              <a:rPr lang="en-US" sz="2400" dirty="0" smtClean="0">
                <a:solidFill>
                  <a:srgbClr val="002060"/>
                </a:solidFill>
              </a:rPr>
              <a:t>1-bit items of data, each item having the value 0 or 1</a:t>
            </a:r>
          </a:p>
          <a:p>
            <a:r>
              <a:rPr lang="en-US" sz="2400" dirty="0" smtClean="0">
                <a:solidFill>
                  <a:srgbClr val="002060"/>
                </a:solidFill>
              </a:rPr>
              <a:t>Two advantages to bit-oriented view:</a:t>
            </a:r>
          </a:p>
          <a:p>
            <a:pPr lvl="1"/>
            <a:r>
              <a:rPr lang="en-US" sz="2000" dirty="0" smtClean="0">
                <a:solidFill>
                  <a:srgbClr val="002060"/>
                </a:solidFill>
              </a:rPr>
              <a:t>Memory can be used most efficiently for storing an array of Boolean or binary data items in which each item can take on only the values 1 (true) and 0 (false)</a:t>
            </a:r>
          </a:p>
          <a:p>
            <a:pPr lvl="1"/>
            <a:r>
              <a:rPr lang="en-US" sz="2000" dirty="0" smtClean="0">
                <a:solidFill>
                  <a:srgbClr val="002060"/>
                </a:solidFill>
              </a:rPr>
              <a:t>To manipulate the bits of a data item</a:t>
            </a:r>
          </a:p>
          <a:p>
            <a:pPr lvl="2"/>
            <a:r>
              <a:rPr lang="en-US" sz="2000" dirty="0" smtClean="0">
                <a:solidFill>
                  <a:srgbClr val="002060"/>
                </a:solidFill>
              </a:rPr>
              <a:t>If floating-point operations are implemented in software, we need to be able to shift significant bits in some operations</a:t>
            </a:r>
          </a:p>
          <a:p>
            <a:pPr lvl="2"/>
            <a:r>
              <a:rPr lang="en-US" sz="2000" dirty="0" smtClean="0">
                <a:solidFill>
                  <a:srgbClr val="002060"/>
                </a:solidFill>
              </a:rPr>
              <a:t>To convert from IRA to packed decimal, we need to extract the rightmost 4 bits of each byte</a:t>
            </a:r>
            <a:endParaRPr lang="en-US" sz="2000" dirty="0">
              <a:solidFill>
                <a:srgbClr val="002060"/>
              </a:solidFill>
            </a:endParaRPr>
          </a:p>
        </p:txBody>
      </p:sp>
      <p:sp>
        <p:nvSpPr>
          <p:cNvPr id="10" name="Slide Number Placeholder 9"/>
          <p:cNvSpPr>
            <a:spLocks noGrp="1"/>
          </p:cNvSpPr>
          <p:nvPr>
            <p:ph type="sldNum" sz="quarter" idx="12"/>
          </p:nvPr>
        </p:nvSpPr>
        <p:spPr/>
        <p:txBody>
          <a:bodyPr/>
          <a:lstStyle/>
          <a:p>
            <a:fld id="{8AF02B71-8991-4516-A01E-F1A9ACD28BDC}"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85728"/>
            <a:ext cx="7556313" cy="658890"/>
          </a:xfrm>
        </p:spPr>
        <p:txBody>
          <a:bodyPr/>
          <a:lstStyle/>
          <a:p>
            <a:r>
              <a:rPr lang="en-US" b="1" dirty="0" smtClean="0">
                <a:effectLst>
                  <a:outerShdw blurRad="38100" dist="38100" dir="2700000" algn="tl">
                    <a:srgbClr val="000000">
                      <a:alpha val="43137"/>
                    </a:srgbClr>
                  </a:outerShdw>
                </a:effectLst>
              </a:rPr>
              <a:t>12.4- Types of Operations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57224" y="1428736"/>
            <a:ext cx="7215238" cy="4929221"/>
          </a:xfrm>
        </p:spPr>
        <p:txBody>
          <a:bodyPr>
            <a:noAutofit/>
          </a:bodyPr>
          <a:lstStyle/>
          <a:p>
            <a:pPr>
              <a:buNone/>
            </a:pPr>
            <a:r>
              <a:rPr lang="en-US" sz="2400" dirty="0" smtClean="0">
                <a:solidFill>
                  <a:srgbClr val="002060"/>
                </a:solidFill>
              </a:rPr>
              <a:t>Useful and typical categorization: </a:t>
            </a:r>
          </a:p>
          <a:p>
            <a:r>
              <a:rPr lang="en-US" sz="2400" dirty="0" smtClean="0">
                <a:solidFill>
                  <a:srgbClr val="002060"/>
                </a:solidFill>
              </a:rPr>
              <a:t>Data transfer </a:t>
            </a:r>
          </a:p>
          <a:p>
            <a:r>
              <a:rPr lang="en-US" sz="2400" dirty="0" smtClean="0">
                <a:solidFill>
                  <a:srgbClr val="002060"/>
                </a:solidFill>
              </a:rPr>
              <a:t>Arithmetic </a:t>
            </a:r>
          </a:p>
          <a:p>
            <a:r>
              <a:rPr lang="en-US" sz="2400" dirty="0" smtClean="0">
                <a:solidFill>
                  <a:srgbClr val="002060"/>
                </a:solidFill>
              </a:rPr>
              <a:t>Logical </a:t>
            </a:r>
          </a:p>
          <a:p>
            <a:r>
              <a:rPr lang="en-US" sz="2400" dirty="0" smtClean="0">
                <a:solidFill>
                  <a:srgbClr val="002060"/>
                </a:solidFill>
              </a:rPr>
              <a:t>Conversion </a:t>
            </a:r>
          </a:p>
          <a:p>
            <a:r>
              <a:rPr lang="en-US" sz="2400" dirty="0" smtClean="0">
                <a:solidFill>
                  <a:srgbClr val="002060"/>
                </a:solidFill>
              </a:rPr>
              <a:t>I/O </a:t>
            </a:r>
          </a:p>
          <a:p>
            <a:r>
              <a:rPr lang="en-US" sz="2400" dirty="0" smtClean="0">
                <a:solidFill>
                  <a:srgbClr val="002060"/>
                </a:solidFill>
              </a:rPr>
              <a:t>System control </a:t>
            </a:r>
          </a:p>
          <a:p>
            <a:r>
              <a:rPr lang="en-US" sz="2400" dirty="0" smtClean="0">
                <a:solidFill>
                  <a:srgbClr val="002060"/>
                </a:solidFill>
              </a:rPr>
              <a:t>Transfer of control</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xfrm>
            <a:off x="285720" y="-24"/>
            <a:ext cx="8643966" cy="800088"/>
          </a:xfrm>
          <a:noFill/>
          <a:ln/>
        </p:spPr>
        <p:txBody>
          <a:bodyPr lIns="90488" tIns="44450" rIns="90488" bIns="44450">
            <a:normAutofit fontScale="90000"/>
          </a:bodyPr>
          <a:lstStyle/>
          <a:p>
            <a:pPr algn="r"/>
            <a:r>
              <a:rPr lang="en-US" b="1" dirty="0" smtClean="0">
                <a:effectLst>
                  <a:outerShdw blurRad="38100" dist="38100" dir="2700000" algn="tl">
                    <a:srgbClr val="000000">
                      <a:alpha val="43137"/>
                    </a:srgbClr>
                  </a:outerShdw>
                </a:effectLst>
              </a:rPr>
              <a:t>Table 12.3  Common </a:t>
            </a:r>
            <a:r>
              <a:rPr lang="en-US" b="1" dirty="0" smtClean="0">
                <a:solidFill>
                  <a:srgbClr val="002060"/>
                </a:solidFill>
                <a:effectLst>
                  <a:outerShdw blurRad="38100" dist="38100" dir="2700000" algn="tl">
                    <a:srgbClr val="000000">
                      <a:alpha val="43137"/>
                    </a:srgbClr>
                  </a:outerShdw>
                </a:effectLst>
              </a:rPr>
              <a:t>Instruction Set Operations</a:t>
            </a:r>
            <a:r>
              <a:rPr lang="en-US" sz="2000" dirty="0" smtClean="0">
                <a:solidFill>
                  <a:srgbClr val="002060"/>
                </a:solidFill>
                <a:effectLst>
                  <a:outerShdw blurRad="38100" dist="38100" dir="2700000" algn="tl">
                    <a:srgbClr val="000000">
                      <a:alpha val="43137"/>
                    </a:srgbClr>
                  </a:outerShdw>
                </a:effectLst>
              </a:rPr>
              <a:t>(page 1 of 3)</a:t>
            </a:r>
            <a:r>
              <a:rPr lang="en-US" dirty="0" smtClean="0">
                <a:solidFill>
                  <a:srgbClr val="002060"/>
                </a:solidFill>
                <a:effectLst>
                  <a:outerShdw blurRad="38100" dist="38100" dir="2700000" algn="tl">
                    <a:srgbClr val="000000">
                      <a:alpha val="43137"/>
                    </a:srgbClr>
                  </a:outerShdw>
                </a:effectLst>
              </a:rPr>
              <a:t> </a:t>
            </a:r>
            <a:endParaRPr lang="en-US" dirty="0">
              <a:solidFill>
                <a:srgbClr val="002060"/>
              </a:solidFill>
              <a:effectLst>
                <a:outerShdw blurRad="38100" dist="38100" dir="2700000" algn="tl">
                  <a:srgbClr val="000000">
                    <a:alpha val="43137"/>
                  </a:srgbClr>
                </a:outerShdw>
              </a:effectLst>
            </a:endParaRPr>
          </a:p>
        </p:txBody>
      </p:sp>
      <p:pic>
        <p:nvPicPr>
          <p:cNvPr id="5122" name="Picture 2"/>
          <p:cNvPicPr>
            <a:picLocks noChangeAspect="1" noChangeArrowheads="1"/>
          </p:cNvPicPr>
          <p:nvPr/>
        </p:nvPicPr>
        <p:blipFill>
          <a:blip r:embed="rId3"/>
          <a:srcRect/>
          <a:stretch>
            <a:fillRect/>
          </a:stretch>
        </p:blipFill>
        <p:spPr bwMode="auto">
          <a:xfrm>
            <a:off x="200055" y="1281135"/>
            <a:ext cx="8658225" cy="5362575"/>
          </a:xfrm>
          <a:prstGeom prst="rect">
            <a:avLst/>
          </a:prstGeom>
          <a:no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762000" y="533400"/>
            <a:ext cx="7556313" cy="681022"/>
          </a:xfrm>
          <a:noFill/>
          <a:ln/>
        </p:spPr>
        <p:txBody>
          <a:bodyPr lIns="90488" tIns="44450" rIns="90488" bIns="44450"/>
          <a:lstStyle/>
          <a:p>
            <a:r>
              <a:rPr lang="en-US" sz="4000" smtClean="0">
                <a:effectLst>
                  <a:outerShdw blurRad="38100" dist="38100" dir="2700000" algn="tl">
                    <a:srgbClr val="000000">
                      <a:alpha val="43137"/>
                    </a:srgbClr>
                  </a:outerShdw>
                </a:effectLst>
              </a:rPr>
              <a:t>Objectives</a:t>
            </a:r>
            <a:endParaRPr lang="en-US" sz="4000"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498474" y="1428736"/>
            <a:ext cx="7556313" cy="4757750"/>
          </a:xfrm>
          <a:noFill/>
          <a:ln/>
        </p:spPr>
        <p:txBody>
          <a:bodyPr lIns="90488" tIns="44450" rIns="90488" bIns="44450">
            <a:normAutofit fontScale="92500" lnSpcReduction="10000"/>
          </a:bodyPr>
          <a:lstStyle/>
          <a:p>
            <a:r>
              <a:rPr lang="en-US" sz="3200" smtClean="0">
                <a:solidFill>
                  <a:srgbClr val="002060"/>
                </a:solidFill>
              </a:rPr>
              <a:t>Questions:</a:t>
            </a:r>
          </a:p>
          <a:p>
            <a:pPr lvl="1"/>
            <a:r>
              <a:rPr lang="en-US" sz="3000" smtClean="0">
                <a:solidFill>
                  <a:srgbClr val="002060"/>
                </a:solidFill>
              </a:rPr>
              <a:t>What is the structure of a machine instruction?</a:t>
            </a:r>
          </a:p>
          <a:p>
            <a:pPr lvl="1"/>
            <a:r>
              <a:rPr lang="en-US" sz="3000" smtClean="0">
                <a:solidFill>
                  <a:srgbClr val="002060"/>
                </a:solidFill>
              </a:rPr>
              <a:t>What can computers do?</a:t>
            </a:r>
          </a:p>
          <a:p>
            <a:r>
              <a:rPr lang="en-US" sz="3200" smtClean="0">
                <a:solidFill>
                  <a:srgbClr val="002060"/>
                </a:solidFill>
              </a:rPr>
              <a:t>After studying this chapter, you should be able to: </a:t>
            </a:r>
          </a:p>
          <a:p>
            <a:pPr lvl="1"/>
            <a:r>
              <a:rPr lang="en-US" sz="3000" smtClean="0">
                <a:solidFill>
                  <a:srgbClr val="002060"/>
                </a:solidFill>
              </a:rPr>
              <a:t>Present an overview of essential characteristics of machine instructions. </a:t>
            </a:r>
          </a:p>
          <a:p>
            <a:pPr lvl="1"/>
            <a:r>
              <a:rPr lang="en-US" sz="3000" smtClean="0">
                <a:solidFill>
                  <a:srgbClr val="002060"/>
                </a:solidFill>
              </a:rPr>
              <a:t>Describe the types of operands used in typical machine instruction sets. </a:t>
            </a:r>
          </a:p>
        </p:txBody>
      </p:sp>
      <p:pic>
        <p:nvPicPr>
          <p:cNvPr id="7" name="Picture 6"/>
          <p:cNvPicPr>
            <a:picLocks noChangeAspect="1"/>
          </p:cNvPicPr>
          <p:nvPr/>
        </p:nvPicPr>
        <p:blipFill>
          <a:blip r:embed="rId3"/>
          <a:stretch>
            <a:fillRect/>
          </a:stretch>
        </p:blipFill>
        <p:spPr>
          <a:xfrm>
            <a:off x="7315200" y="4876800"/>
            <a:ext cx="1358617" cy="1666875"/>
          </a:xfrm>
          <a:prstGeom prst="rect">
            <a:avLst/>
          </a:prstGeom>
        </p:spPr>
      </p:pic>
      <p:sp>
        <p:nvSpPr>
          <p:cNvPr id="8" name="Slide Number Placeholder 7"/>
          <p:cNvSpPr>
            <a:spLocks noGrp="1"/>
          </p:cNvSpPr>
          <p:nvPr>
            <p:ph type="sldNum" sz="quarter" idx="12"/>
          </p:nvPr>
        </p:nvSpPr>
        <p:spPr/>
        <p:txBody>
          <a:bodyPr/>
          <a:lstStyle/>
          <a:p>
            <a:fld id="{8AF02B71-8991-4516-A01E-F1A9ACD28BDC}" type="slidenum">
              <a:rPr lang="en-US" smtClean="0"/>
              <a:pPr/>
              <a:t>2</a:t>
            </a:fld>
            <a:endParaRPr lang="en-US"/>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9" name="Picture 5"/>
          <p:cNvPicPr>
            <a:picLocks noChangeAspect="1" noChangeArrowheads="1"/>
          </p:cNvPicPr>
          <p:nvPr/>
        </p:nvPicPr>
        <p:blipFill>
          <a:blip r:embed="rId3"/>
          <a:srcRect/>
          <a:stretch>
            <a:fillRect/>
          </a:stretch>
        </p:blipFill>
        <p:spPr bwMode="auto">
          <a:xfrm>
            <a:off x="533400" y="252436"/>
            <a:ext cx="8077200" cy="6534150"/>
          </a:xfrm>
          <a:prstGeom prst="rect">
            <a:avLst/>
          </a:prstGeom>
          <a:noFill/>
          <a:ln w="9525">
            <a:noFill/>
            <a:miter lim="800000"/>
            <a:headEnd/>
            <a:tailEnd/>
          </a:ln>
          <a:effectLst/>
        </p:spPr>
      </p:pic>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xfrm>
            <a:off x="3071802" y="914400"/>
            <a:ext cx="5286412" cy="300022"/>
          </a:xfrm>
          <a:noFill/>
          <a:ln/>
        </p:spPr>
        <p:txBody>
          <a:bodyPr lIns="90488" tIns="44450" rIns="90488" bIns="44450">
            <a:noAutofit/>
          </a:bodyPr>
          <a:lstStyle/>
          <a:p>
            <a:pPr algn="r"/>
            <a:r>
              <a:rPr lang="en-US" sz="1800" b="1" dirty="0" smtClean="0">
                <a:solidFill>
                  <a:srgbClr val="FF0000"/>
                </a:solidFill>
              </a:rPr>
              <a:t>Table 12.3  </a:t>
            </a:r>
            <a:br>
              <a:rPr lang="en-US" sz="1800" b="1" dirty="0" smtClean="0">
                <a:solidFill>
                  <a:srgbClr val="FF0000"/>
                </a:solidFill>
              </a:rPr>
            </a:br>
            <a:r>
              <a:rPr lang="en-US" sz="1800" b="1" dirty="0" smtClean="0">
                <a:solidFill>
                  <a:srgbClr val="FF0000"/>
                </a:solidFill>
              </a:rPr>
              <a:t>Common Instruction </a:t>
            </a:r>
            <a:br>
              <a:rPr lang="en-US" sz="1800" b="1" dirty="0" smtClean="0">
                <a:solidFill>
                  <a:srgbClr val="FF0000"/>
                </a:solidFill>
              </a:rPr>
            </a:br>
            <a:r>
              <a:rPr lang="en-US" sz="1800" b="1" dirty="0" smtClean="0">
                <a:solidFill>
                  <a:srgbClr val="FF0000"/>
                </a:solidFill>
              </a:rPr>
              <a:t>Set Operations</a:t>
            </a:r>
            <a:br>
              <a:rPr lang="en-US" sz="1800" b="1" dirty="0" smtClean="0">
                <a:solidFill>
                  <a:srgbClr val="FF0000"/>
                </a:solidFill>
              </a:rPr>
            </a:br>
            <a:r>
              <a:rPr lang="en-US" sz="1800" dirty="0" smtClean="0">
                <a:solidFill>
                  <a:srgbClr val="FF0000"/>
                </a:solidFill>
              </a:rPr>
              <a:t>(page 2 of 3) </a:t>
            </a:r>
            <a:endParaRPr lang="en-US" sz="1800" dirty="0">
              <a:solidFill>
                <a:srgbClr val="FF0000"/>
              </a:solidFill>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xfrm>
            <a:off x="3071802" y="914400"/>
            <a:ext cx="5286412" cy="300022"/>
          </a:xfrm>
          <a:noFill/>
          <a:ln/>
        </p:spPr>
        <p:txBody>
          <a:bodyPr lIns="90488" tIns="44450" rIns="90488" bIns="44450">
            <a:noAutofit/>
          </a:bodyPr>
          <a:lstStyle/>
          <a:p>
            <a:pPr algn="r"/>
            <a:r>
              <a:rPr lang="en-US" sz="1800" b="1" dirty="0" smtClean="0">
                <a:solidFill>
                  <a:srgbClr val="FF0000"/>
                </a:solidFill>
              </a:rPr>
              <a:t>Table 12.3  </a:t>
            </a:r>
            <a:br>
              <a:rPr lang="en-US" sz="1800" b="1" dirty="0" smtClean="0">
                <a:solidFill>
                  <a:srgbClr val="FF0000"/>
                </a:solidFill>
              </a:rPr>
            </a:br>
            <a:r>
              <a:rPr lang="en-US" sz="1800" b="1" dirty="0" smtClean="0">
                <a:solidFill>
                  <a:srgbClr val="FF0000"/>
                </a:solidFill>
              </a:rPr>
              <a:t>Common Instruction </a:t>
            </a:r>
            <a:br>
              <a:rPr lang="en-US" sz="1800" b="1" dirty="0" smtClean="0">
                <a:solidFill>
                  <a:srgbClr val="FF0000"/>
                </a:solidFill>
              </a:rPr>
            </a:br>
            <a:r>
              <a:rPr lang="en-US" sz="1800" b="1" dirty="0" smtClean="0">
                <a:solidFill>
                  <a:srgbClr val="FF0000"/>
                </a:solidFill>
              </a:rPr>
              <a:t>Set Operations</a:t>
            </a:r>
            <a:br>
              <a:rPr lang="en-US" sz="1800" b="1" dirty="0" smtClean="0">
                <a:solidFill>
                  <a:srgbClr val="FF0000"/>
                </a:solidFill>
              </a:rPr>
            </a:br>
            <a:r>
              <a:rPr lang="en-US" sz="1800" dirty="0" smtClean="0">
                <a:solidFill>
                  <a:srgbClr val="FF0000"/>
                </a:solidFill>
              </a:rPr>
              <a:t>(page 3 of 3) </a:t>
            </a:r>
            <a:endParaRPr lang="en-US" sz="1800" dirty="0">
              <a:solidFill>
                <a:srgbClr val="FF0000"/>
              </a:solidFill>
            </a:endParaRPr>
          </a:p>
        </p:txBody>
      </p:sp>
      <p:pic>
        <p:nvPicPr>
          <p:cNvPr id="7170" name="Picture 2"/>
          <p:cNvPicPr>
            <a:picLocks noChangeAspect="1" noChangeArrowheads="1"/>
          </p:cNvPicPr>
          <p:nvPr/>
        </p:nvPicPr>
        <p:blipFill>
          <a:blip r:embed="rId3"/>
          <a:srcRect/>
          <a:stretch>
            <a:fillRect/>
          </a:stretch>
        </p:blipFill>
        <p:spPr bwMode="auto">
          <a:xfrm>
            <a:off x="124271" y="1857364"/>
            <a:ext cx="8895460" cy="3143272"/>
          </a:xfrm>
          <a:prstGeom prst="rect">
            <a:avLst/>
          </a:prstGeom>
          <a:no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9144000" cy="1039812"/>
          </a:xfrm>
        </p:spPr>
        <p:txBody>
          <a:bodyPr/>
          <a:lstStyle/>
          <a:p>
            <a:pPr algn="ctr"/>
            <a:r>
              <a:rPr lang="en-US" sz="2400" dirty="0" smtClean="0">
                <a:effectLst>
                  <a:outerShdw blurRad="38100" dist="38100" dir="2700000" algn="tl">
                    <a:srgbClr val="000000">
                      <a:alpha val="43137"/>
                    </a:srgbClr>
                  </a:outerShdw>
                </a:effectLst>
              </a:rPr>
              <a:t>Table 12.4  </a:t>
            </a:r>
            <a:br>
              <a:rPr lang="en-US" sz="2400" dirty="0" smtClean="0">
                <a:effectLst>
                  <a:outerShdw blurRad="38100" dist="38100" dir="2700000" algn="tl">
                    <a:srgbClr val="000000">
                      <a:alpha val="43137"/>
                    </a:srgbClr>
                  </a:outerShdw>
                </a:effectLst>
              </a:rPr>
            </a:br>
            <a:r>
              <a:rPr lang="en-US" sz="2400" dirty="0" smtClean="0">
                <a:effectLst>
                  <a:outerShdw blurRad="38100" dist="38100" dir="2700000" algn="tl">
                    <a:srgbClr val="000000">
                      <a:alpha val="43137"/>
                    </a:srgbClr>
                  </a:outerShdw>
                </a:effectLst>
              </a:rPr>
              <a:t>Processor Actions for Various Types of Operations </a:t>
            </a:r>
            <a:endParaRPr lang="en-US" sz="2400" dirty="0">
              <a:effectLst>
                <a:outerShdw blurRad="38100" dist="38100" dir="2700000" algn="tl">
                  <a:srgbClr val="000000">
                    <a:alpha val="43137"/>
                  </a:srgbClr>
                </a:outerShdw>
              </a:effectLst>
            </a:endParaRPr>
          </a:p>
        </p:txBody>
      </p:sp>
      <p:pic>
        <p:nvPicPr>
          <p:cNvPr id="8194" name="Picture 2"/>
          <p:cNvPicPr>
            <a:picLocks noChangeAspect="1" noChangeArrowheads="1"/>
          </p:cNvPicPr>
          <p:nvPr/>
        </p:nvPicPr>
        <p:blipFill>
          <a:blip r:embed="rId3"/>
          <a:srcRect/>
          <a:stretch>
            <a:fillRect/>
          </a:stretch>
        </p:blipFill>
        <p:spPr bwMode="auto">
          <a:xfrm>
            <a:off x="178453" y="1285860"/>
            <a:ext cx="8787096" cy="5019742"/>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z="2000" b="1" smtClean="0"/>
              <a:pPr/>
              <a:t>22</a:t>
            </a:fld>
            <a:endParaRPr lang="en-US" sz="2000" b="1"/>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4" name="Rectangle 4"/>
          <p:cNvSpPr>
            <a:spLocks noGrp="1" noChangeArrowheads="1"/>
          </p:cNvSpPr>
          <p:nvPr>
            <p:ph type="title" idx="4294967295"/>
          </p:nvPr>
        </p:nvSpPr>
        <p:spPr>
          <a:xfrm>
            <a:off x="609600" y="228600"/>
            <a:ext cx="7556500" cy="557194"/>
          </a:xfrm>
          <a:noFill/>
          <a:ln/>
        </p:spPr>
        <p:txBody>
          <a:bodyPr lIns="90488" tIns="44450" rIns="90488" bIns="44450"/>
          <a:lstStyle/>
          <a:p>
            <a:r>
              <a:rPr lang="en-US" dirty="0">
                <a:effectLst>
                  <a:outerShdw blurRad="38100" dist="38100" dir="2700000" algn="tl">
                    <a:srgbClr val="000000">
                      <a:alpha val="43137"/>
                    </a:srgbClr>
                  </a:outerShdw>
                </a:effectLst>
              </a:rPr>
              <a:t>Data Transfer</a:t>
            </a:r>
          </a:p>
        </p:txBody>
      </p:sp>
      <p:graphicFrame>
        <p:nvGraphicFramePr>
          <p:cNvPr id="30" name="Content Placeholder 29"/>
          <p:cNvGraphicFramePr>
            <a:graphicFrameLocks noGrp="1"/>
          </p:cNvGraphicFramePr>
          <p:nvPr>
            <p:ph idx="4294967295"/>
          </p:nvPr>
        </p:nvGraphicFramePr>
        <p:xfrm>
          <a:off x="285720" y="1447800"/>
          <a:ext cx="8458200" cy="5195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alphaModFix amt="89000"/>
          </a:blip>
          <a:stretch>
            <a:fillRect/>
          </a:stretch>
        </p:blipFill>
        <p:spPr>
          <a:xfrm>
            <a:off x="4038600" y="2743200"/>
            <a:ext cx="1005414" cy="1022950"/>
          </a:xfrm>
          <a:prstGeom prst="rect">
            <a:avLst/>
          </a:prstGeom>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8">
            <a:alphaModFix amt="89000"/>
          </a:blip>
          <a:stretch>
            <a:fillRect/>
          </a:stretch>
        </p:blipFill>
        <p:spPr>
          <a:xfrm>
            <a:off x="4038600" y="4038600"/>
            <a:ext cx="1005414" cy="990600"/>
          </a:xfrm>
          <a:prstGeom prst="rect">
            <a:avLst/>
          </a:prstGeom>
          <a:effectLst>
            <a:outerShdw blurRad="50800" dist="38100" dir="2700000" algn="tl" rotWithShape="0">
              <a:srgbClr val="000000">
                <a:alpha val="43000"/>
              </a:srgbClr>
            </a:outerShdw>
          </a:effectLst>
          <a:scene3d>
            <a:camera prst="orthographicFront">
              <a:rot lat="0" lon="11400000" rev="0"/>
            </a:camera>
            <a:lightRig rig="threePt" dir="t"/>
          </a:scene3d>
        </p:spPr>
      </p:pic>
      <p:sp>
        <p:nvSpPr>
          <p:cNvPr id="8" name="Slide Number Placeholder 7"/>
          <p:cNvSpPr>
            <a:spLocks noGrp="1"/>
          </p:cNvSpPr>
          <p:nvPr>
            <p:ph type="sldNum" sz="quarter" idx="12"/>
          </p:nvPr>
        </p:nvSpPr>
        <p:spPr/>
        <p:txBody>
          <a:bodyPr/>
          <a:lstStyle/>
          <a:p>
            <a:fld id="{8AF02B71-8991-4516-A01E-F1A9ACD28BDC}" type="slidenum">
              <a:rPr lang="en-US" sz="2000" b="1" smtClean="0"/>
              <a:pPr/>
              <a:t>23</a:t>
            </a:fld>
            <a:endParaRPr lang="en-US" sz="2000" b="1"/>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48"/>
            <a:ext cx="9144000" cy="615946"/>
          </a:xfrm>
        </p:spPr>
        <p:txBody>
          <a:bodyPr/>
          <a:lstStyle/>
          <a:p>
            <a:pPr algn="ctr"/>
            <a:r>
              <a:rPr lang="en-US" sz="2400" dirty="0" smtClean="0">
                <a:effectLst>
                  <a:outerShdw blurRad="38100" dist="38100" dir="2700000" algn="tl">
                    <a:srgbClr val="000000">
                      <a:alpha val="43137"/>
                    </a:srgbClr>
                  </a:outerShdw>
                </a:effectLst>
              </a:rPr>
              <a:t>Table 12.5 : Examples of IBM EAS/390 Data Transfer Oper</a:t>
            </a:r>
            <a:r>
              <a:rPr lang="en-US" sz="2400" dirty="0" smtClean="0">
                <a:solidFill>
                  <a:schemeClr val="bg1"/>
                </a:solidFill>
                <a:effectLst>
                  <a:outerShdw blurRad="38100" dist="38100" dir="2700000" algn="tl">
                    <a:srgbClr val="000000">
                      <a:alpha val="43137"/>
                    </a:srgbClr>
                  </a:outerShdw>
                </a:effectLst>
              </a:rPr>
              <a:t>ation</a:t>
            </a:r>
            <a:r>
              <a:rPr lang="en-US" sz="2400" dirty="0" smtClean="0">
                <a:effectLst>
                  <a:outerShdw blurRad="38100" dist="38100" dir="2700000" algn="tl">
                    <a:srgbClr val="000000">
                      <a:alpha val="43137"/>
                    </a:srgbClr>
                  </a:outerShdw>
                </a:effectLst>
              </a:rPr>
              <a:t>s </a:t>
            </a:r>
            <a:endParaRPr lang="en-US" sz="2400" dirty="0">
              <a:effectLst>
                <a:outerShdw blurRad="38100" dist="38100" dir="2700000" algn="tl">
                  <a:srgbClr val="000000">
                    <a:alpha val="43137"/>
                  </a:srgbClr>
                </a:outerShdw>
              </a:effectLst>
            </a:endParaRPr>
          </a:p>
        </p:txBody>
      </p:sp>
      <p:pic>
        <p:nvPicPr>
          <p:cNvPr id="9218" name="Picture 2"/>
          <p:cNvPicPr>
            <a:picLocks noChangeAspect="1" noChangeArrowheads="1"/>
          </p:cNvPicPr>
          <p:nvPr/>
        </p:nvPicPr>
        <p:blipFill>
          <a:blip r:embed="rId3"/>
          <a:srcRect/>
          <a:stretch>
            <a:fillRect/>
          </a:stretch>
        </p:blipFill>
        <p:spPr bwMode="auto">
          <a:xfrm>
            <a:off x="571500" y="785794"/>
            <a:ext cx="8001000" cy="58864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301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3012" name="Rectangle 4"/>
          <p:cNvSpPr>
            <a:spLocks noGrp="1" noChangeArrowheads="1"/>
          </p:cNvSpPr>
          <p:nvPr>
            <p:ph type="title"/>
          </p:nvPr>
        </p:nvSpPr>
        <p:spPr>
          <a:xfrm>
            <a:off x="6705600" y="2590800"/>
            <a:ext cx="2438400" cy="1162050"/>
          </a:xfrm>
          <a:noFill/>
          <a:ln/>
        </p:spPr>
        <p:txBody>
          <a:bodyPr lIns="90488" tIns="44450" rIns="90488" bIns="44450">
            <a:normAutofit/>
          </a:bodyPr>
          <a:lstStyle/>
          <a:p>
            <a:pPr algn="ctr"/>
            <a:r>
              <a:rPr lang="en-US" sz="3000" dirty="0">
                <a:solidFill>
                  <a:schemeClr val="accent1"/>
                </a:solidFill>
                <a:effectLst>
                  <a:outerShdw blurRad="38100" dist="38100" dir="2700000" algn="tl">
                    <a:srgbClr val="000000">
                      <a:alpha val="43137"/>
                    </a:srgbClr>
                  </a:outerShdw>
                </a:effectLst>
              </a:rPr>
              <a:t>Arithmetic</a:t>
            </a:r>
          </a:p>
        </p:txBody>
      </p:sp>
      <p:sp>
        <p:nvSpPr>
          <p:cNvPr id="43013" name="Rectangle 5"/>
          <p:cNvSpPr>
            <a:spLocks noGrp="1" noChangeArrowheads="1"/>
          </p:cNvSpPr>
          <p:nvPr>
            <p:ph type="body" sz="half" idx="2"/>
          </p:nvPr>
        </p:nvSpPr>
        <p:spPr>
          <a:xfrm>
            <a:off x="571472" y="357166"/>
            <a:ext cx="5819788" cy="6072230"/>
          </a:xfrm>
          <a:noFill/>
          <a:ln/>
        </p:spPr>
        <p:txBody>
          <a:bodyPr lIns="90488" tIns="44450" rIns="90488" bIns="44450">
            <a:noAutofit/>
          </a:bodyPr>
          <a:lstStyle/>
          <a:p>
            <a:pPr marL="228600" indent="-228600">
              <a:lnSpc>
                <a:spcPct val="80000"/>
              </a:lnSpc>
              <a:buClr>
                <a:schemeClr val="bg2"/>
              </a:buClr>
              <a:buFont typeface="Wingdings" pitchFamily="2" charset="2"/>
              <a:buChar char="n"/>
            </a:pPr>
            <a:r>
              <a:rPr lang="en-US" sz="2000" dirty="0" smtClean="0"/>
              <a:t>Most machines provide the basic arithmetic operations of add, subtract, multiply, and divide</a:t>
            </a:r>
          </a:p>
          <a:p>
            <a:pPr marL="228600" indent="-228600">
              <a:lnSpc>
                <a:spcPct val="80000"/>
              </a:lnSpc>
              <a:buClr>
                <a:schemeClr val="bg2"/>
              </a:buClr>
              <a:buFont typeface="Wingdings" pitchFamily="2" charset="2"/>
              <a:buChar char="n"/>
            </a:pPr>
            <a:r>
              <a:rPr lang="en-US" sz="2000" dirty="0" smtClean="0"/>
              <a:t>These are provided for signed integer (fixed-point) numbers</a:t>
            </a:r>
          </a:p>
          <a:p>
            <a:pPr marL="228600" indent="-228600">
              <a:lnSpc>
                <a:spcPct val="80000"/>
              </a:lnSpc>
              <a:buClr>
                <a:schemeClr val="bg2"/>
              </a:buClr>
              <a:buFont typeface="Wingdings" pitchFamily="2" charset="2"/>
              <a:buChar char="n"/>
            </a:pPr>
            <a:r>
              <a:rPr lang="en-US" sz="2000" dirty="0" smtClean="0"/>
              <a:t>Often they are also provided for floating-point and packed decimal numbers</a:t>
            </a:r>
          </a:p>
          <a:p>
            <a:pPr marL="228600" indent="-228600">
              <a:lnSpc>
                <a:spcPct val="80000"/>
              </a:lnSpc>
              <a:buClr>
                <a:schemeClr val="bg2"/>
              </a:buClr>
              <a:buFont typeface="Wingdings" pitchFamily="2" charset="2"/>
              <a:buChar char="n"/>
            </a:pPr>
            <a:r>
              <a:rPr lang="en-US" sz="2000" dirty="0" smtClean="0"/>
              <a:t>Other possible operations include a variety of single-operand instructions:</a:t>
            </a:r>
          </a:p>
          <a:p>
            <a:pPr lvl="1" indent="-228600">
              <a:buFont typeface="Wingdings" pitchFamily="2" charset="2"/>
              <a:buChar char="n"/>
            </a:pPr>
            <a:r>
              <a:rPr lang="en-US" sz="2000" b="1" dirty="0" smtClean="0">
                <a:solidFill>
                  <a:schemeClr val="bg1"/>
                </a:solidFill>
              </a:rPr>
              <a:t>Absolute</a:t>
            </a:r>
          </a:p>
          <a:p>
            <a:pPr marL="685800" lvl="2" indent="-228600">
              <a:buClr>
                <a:schemeClr val="bg2"/>
              </a:buClr>
              <a:buFont typeface="Wingdings" pitchFamily="2" charset="2"/>
              <a:buChar char="n"/>
            </a:pPr>
            <a:r>
              <a:rPr lang="en-US" sz="1800" dirty="0" smtClean="0">
                <a:solidFill>
                  <a:srgbClr val="FFFFFF"/>
                </a:solidFill>
              </a:rPr>
              <a:t>Take the absolute value of the operand</a:t>
            </a:r>
          </a:p>
          <a:p>
            <a:pPr lvl="1" indent="-228600">
              <a:buFont typeface="Wingdings" pitchFamily="2" charset="2"/>
              <a:buChar char="n"/>
            </a:pPr>
            <a:r>
              <a:rPr lang="en-US" sz="2000" b="1" dirty="0" smtClean="0">
                <a:solidFill>
                  <a:schemeClr val="bg1"/>
                </a:solidFill>
              </a:rPr>
              <a:t>Negate</a:t>
            </a:r>
          </a:p>
          <a:p>
            <a:pPr marL="685800" lvl="2" indent="-228600">
              <a:buClr>
                <a:schemeClr val="bg2"/>
              </a:buClr>
              <a:buFont typeface="Wingdings" pitchFamily="2" charset="2"/>
              <a:buChar char="n"/>
            </a:pPr>
            <a:r>
              <a:rPr lang="en-US" sz="1800" dirty="0" smtClean="0">
                <a:solidFill>
                  <a:srgbClr val="FFFFFF"/>
                </a:solidFill>
              </a:rPr>
              <a:t>Negate the operand</a:t>
            </a:r>
          </a:p>
          <a:p>
            <a:pPr lvl="1" indent="-228600">
              <a:buFont typeface="Wingdings" pitchFamily="2" charset="2"/>
              <a:buChar char="n"/>
            </a:pPr>
            <a:r>
              <a:rPr lang="en-US" sz="2000" b="1" dirty="0" smtClean="0">
                <a:solidFill>
                  <a:schemeClr val="bg1"/>
                </a:solidFill>
              </a:rPr>
              <a:t>Increment</a:t>
            </a:r>
          </a:p>
          <a:p>
            <a:pPr marL="685800" lvl="2" indent="-228600">
              <a:buClr>
                <a:schemeClr val="bg2"/>
              </a:buClr>
              <a:buFont typeface="Wingdings" pitchFamily="2" charset="2"/>
              <a:buChar char="n"/>
            </a:pPr>
            <a:r>
              <a:rPr lang="en-US" sz="1800" dirty="0" smtClean="0">
                <a:solidFill>
                  <a:srgbClr val="FFFFFF"/>
                </a:solidFill>
              </a:rPr>
              <a:t>Add 1 to the operand</a:t>
            </a:r>
          </a:p>
          <a:p>
            <a:pPr lvl="1"/>
            <a:r>
              <a:rPr lang="en-US" sz="2000" b="1" dirty="0" smtClean="0">
                <a:solidFill>
                  <a:schemeClr val="bg1"/>
                </a:solidFill>
              </a:rPr>
              <a:t>Decrement</a:t>
            </a:r>
          </a:p>
          <a:p>
            <a:pPr marL="685800" lvl="2" indent="-228600">
              <a:buClr>
                <a:schemeClr val="bg2"/>
              </a:buClr>
              <a:buFont typeface="Wingdings" pitchFamily="2" charset="2"/>
              <a:buChar char="n"/>
            </a:pPr>
            <a:r>
              <a:rPr lang="en-US" sz="1800" dirty="0" smtClean="0">
                <a:solidFill>
                  <a:srgbClr val="FFFFFF"/>
                </a:solidFill>
              </a:rPr>
              <a:t>Subtract 1 from the operand</a:t>
            </a:r>
          </a:p>
        </p:txBody>
      </p:sp>
      <p:pic>
        <p:nvPicPr>
          <p:cNvPr id="6" name="Picture 5"/>
          <p:cNvPicPr>
            <a:picLocks noChangeAspect="1"/>
          </p:cNvPicPr>
          <p:nvPr/>
        </p:nvPicPr>
        <p:blipFill>
          <a:blip r:embed="rId3"/>
          <a:stretch>
            <a:fillRect/>
          </a:stretch>
        </p:blipFill>
        <p:spPr>
          <a:xfrm>
            <a:off x="6858000" y="381000"/>
            <a:ext cx="1908277" cy="1727200"/>
          </a:xfrm>
          <a:prstGeom prst="rect">
            <a:avLst/>
          </a:prstGeom>
        </p:spPr>
      </p:pic>
      <p:sp>
        <p:nvSpPr>
          <p:cNvPr id="7" name="Slide Number Placeholder 6"/>
          <p:cNvSpPr>
            <a:spLocks noGrp="1"/>
          </p:cNvSpPr>
          <p:nvPr>
            <p:ph type="sldNum" sz="quarter" idx="12"/>
          </p:nvPr>
        </p:nvSpPr>
        <p:spPr/>
        <p:txBody>
          <a:bodyPr/>
          <a:lstStyle/>
          <a:p>
            <a:fld id="{8AF02B71-8991-4516-A01E-F1A9ACD28BDC}" type="slidenum">
              <a:rPr lang="en-US" sz="2000" b="1" smtClean="0"/>
              <a:pPr/>
              <a:t>25</a:t>
            </a:fld>
            <a:endParaRPr lang="en-US" sz="2000" b="1"/>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59" name="Rectangle 3"/>
          <p:cNvSpPr>
            <a:spLocks noChangeArrowheads="1"/>
          </p:cNvSpPr>
          <p:nvPr/>
        </p:nvSpPr>
        <p:spPr bwMode="auto">
          <a:xfrm>
            <a:off x="3643306" y="4000504"/>
            <a:ext cx="2895600" cy="857256"/>
          </a:xfrm>
          <a:prstGeom prst="rect">
            <a:avLst/>
          </a:prstGeom>
          <a:noFill/>
          <a:ln w="12700">
            <a:noFill/>
            <a:miter lim="800000"/>
            <a:headEnd/>
            <a:tailEnd/>
          </a:ln>
          <a:effectLst/>
        </p:spPr>
        <p:txBody>
          <a:bodyPr wrap="none" anchor="ctr">
            <a:prstTxWarp prst="textNoShape">
              <a:avLst/>
            </a:prstTxWarp>
          </a:bodyPr>
          <a:lstStyle/>
          <a:p>
            <a:r>
              <a:rPr lang="pt-BR" sz="2800" b="1" smtClean="0"/>
              <a:t>(R1) = 1010 0101 </a:t>
            </a:r>
          </a:p>
          <a:p>
            <a:r>
              <a:rPr lang="pt-BR" sz="2800" b="1" smtClean="0"/>
              <a:t>(R2) = 1111  1111 </a:t>
            </a:r>
          </a:p>
        </p:txBody>
      </p:sp>
      <p:sp>
        <p:nvSpPr>
          <p:cNvPr id="45060" name="Rectangle 4"/>
          <p:cNvSpPr>
            <a:spLocks noGrp="1" noChangeArrowheads="1"/>
          </p:cNvSpPr>
          <p:nvPr>
            <p:ph type="title" idx="4294967295"/>
          </p:nvPr>
        </p:nvSpPr>
        <p:spPr>
          <a:xfrm>
            <a:off x="0" y="190496"/>
            <a:ext cx="9144000" cy="666736"/>
          </a:xfrm>
          <a:noFill/>
          <a:ln/>
        </p:spPr>
        <p:txBody>
          <a:bodyPr lIns="90488" tIns="44450" rIns="90488" bIns="44450"/>
          <a:lstStyle/>
          <a:p>
            <a:pPr algn="ctr"/>
            <a:r>
              <a:rPr lang="en-US" sz="4400" b="1" dirty="0">
                <a:effectLst>
                  <a:outerShdw blurRad="38100" dist="38100" dir="2700000" algn="tl">
                    <a:srgbClr val="000000">
                      <a:alpha val="43137"/>
                    </a:srgbClr>
                  </a:outerShdw>
                </a:effectLst>
              </a:rPr>
              <a:t>Logical</a:t>
            </a:r>
          </a:p>
        </p:txBody>
      </p:sp>
      <p:pic>
        <p:nvPicPr>
          <p:cNvPr id="10242" name="Picture 2"/>
          <p:cNvPicPr>
            <a:picLocks noChangeAspect="1" noChangeArrowheads="1"/>
          </p:cNvPicPr>
          <p:nvPr/>
        </p:nvPicPr>
        <p:blipFill>
          <a:blip r:embed="rId3"/>
          <a:srcRect/>
          <a:stretch>
            <a:fillRect/>
          </a:stretch>
        </p:blipFill>
        <p:spPr bwMode="auto">
          <a:xfrm>
            <a:off x="11227" y="1714488"/>
            <a:ext cx="9121546" cy="2143140"/>
          </a:xfrm>
          <a:prstGeom prst="rect">
            <a:avLst/>
          </a:prstGeom>
          <a:noFill/>
          <a:ln w="9525">
            <a:noFill/>
            <a:miter lim="800000"/>
            <a:headEnd/>
            <a:tailEnd/>
          </a:ln>
          <a:effectLst/>
        </p:spPr>
      </p:pic>
      <p:sp>
        <p:nvSpPr>
          <p:cNvPr id="9" name="Rectangle 8"/>
          <p:cNvSpPr/>
          <p:nvPr/>
        </p:nvSpPr>
        <p:spPr>
          <a:xfrm>
            <a:off x="1214414" y="4929198"/>
            <a:ext cx="5291833" cy="523220"/>
          </a:xfrm>
          <a:prstGeom prst="rect">
            <a:avLst/>
          </a:prstGeom>
        </p:spPr>
        <p:txBody>
          <a:bodyPr wrap="none">
            <a:spAutoFit/>
          </a:bodyPr>
          <a:lstStyle/>
          <a:p>
            <a:r>
              <a:rPr lang="pt-BR" sz="2800" b="1" smtClean="0"/>
              <a:t>then (R1) XOR (R2) = 0101 1010</a:t>
            </a:r>
            <a:endParaRPr lang="en-US" sz="2800" b="1" dirty="0"/>
          </a:p>
        </p:txBody>
      </p:sp>
      <p:sp>
        <p:nvSpPr>
          <p:cNvPr id="7" name="Slide Number Placeholder 6"/>
          <p:cNvSpPr>
            <a:spLocks noGrp="1"/>
          </p:cNvSpPr>
          <p:nvPr>
            <p:ph type="sldNum" sz="quarter" idx="12"/>
          </p:nvPr>
        </p:nvSpPr>
        <p:spPr/>
        <p:txBody>
          <a:bodyPr/>
          <a:lstStyle/>
          <a:p>
            <a:fld id="{8AF02B71-8991-4516-A01E-F1A9ACD28BDC}" type="slidenum">
              <a:rPr lang="en-US" sz="2000" b="1" smtClean="0"/>
              <a:pPr/>
              <a:t>26</a:t>
            </a:fld>
            <a:endParaRPr lang="en-US" sz="2000" b="1"/>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57158" y="2071678"/>
            <a:ext cx="2405495" cy="2662248"/>
          </a:xfrm>
        </p:spPr>
        <p:txBody>
          <a:bodyPr>
            <a:normAutofit fontScale="90000"/>
          </a:bodyPr>
          <a:lstStyle/>
          <a:p>
            <a:r>
              <a:rPr lang="en-GB" sz="3100" b="1" dirty="0">
                <a:effectLst>
                  <a:outerShdw blurRad="38100" dist="38100" dir="2700000" algn="tl">
                    <a:srgbClr val="000000">
                      <a:alpha val="43137"/>
                    </a:srgbClr>
                  </a:outerShdw>
                </a:effectLst>
              </a:rPr>
              <a:t>Shift and Rotate </a:t>
            </a:r>
            <a:r>
              <a:rPr lang="en-GB" sz="3100" b="1" dirty="0" smtClean="0">
                <a:effectLst>
                  <a:outerShdw blurRad="38100" dist="38100" dir="2700000" algn="tl">
                    <a:srgbClr val="000000">
                      <a:alpha val="43137"/>
                    </a:srgbClr>
                  </a:outerShdw>
                </a:effectLst>
              </a:rPr>
              <a:t>Operations</a:t>
            </a:r>
            <a:r>
              <a:rPr lang="en-GB" dirty="0" smtClean="0">
                <a:effectLst>
                  <a:outerShdw blurRad="38100" dist="38100" dir="2700000" algn="tl">
                    <a:srgbClr val="000000">
                      <a:alpha val="43137"/>
                    </a:srgbClr>
                  </a:outerShdw>
                </a:effectLst>
              </a:rPr>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Figure 12.6- Shift and </a:t>
            </a:r>
            <a:r>
              <a:rPr lang="en-GB" smtClean="0">
                <a:effectLst>
                  <a:outerShdw blurRad="38100" dist="38100" dir="2700000" algn="tl">
                    <a:srgbClr val="000000">
                      <a:alpha val="43137"/>
                    </a:srgbClr>
                  </a:outerShdw>
                </a:effectLst>
              </a:rPr>
              <a:t>Rotate Operations</a:t>
            </a:r>
            <a:endParaRPr lang="en-GB" dirty="0">
              <a:effectLst>
                <a:outerShdw blurRad="38100" dist="38100" dir="2700000" algn="tl">
                  <a:srgbClr val="000000">
                    <a:alpha val="43137"/>
                  </a:srgbClr>
                </a:outerShdw>
              </a:effectLst>
            </a:endParaRPr>
          </a:p>
        </p:txBody>
      </p:sp>
      <p:pic>
        <p:nvPicPr>
          <p:cNvPr id="11270" name="Picture 6"/>
          <p:cNvPicPr>
            <a:picLocks noChangeAspect="1" noChangeArrowheads="1"/>
          </p:cNvPicPr>
          <p:nvPr/>
        </p:nvPicPr>
        <p:blipFill>
          <a:blip r:embed="rId3"/>
          <a:srcRect/>
          <a:stretch>
            <a:fillRect/>
          </a:stretch>
        </p:blipFill>
        <p:spPr bwMode="auto">
          <a:xfrm>
            <a:off x="2762278" y="-14288"/>
            <a:ext cx="5810250" cy="68865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2844" y="428604"/>
            <a:ext cx="8858280" cy="833718"/>
          </a:xfrm>
        </p:spPr>
        <p:txBody>
          <a:bodyPr>
            <a:noAutofit/>
          </a:bodyPr>
          <a:lstStyle/>
          <a:p>
            <a:pPr algn="ctr"/>
            <a:r>
              <a:rPr lang="en-US" sz="3200" dirty="0" smtClean="0">
                <a:effectLst>
                  <a:outerShdw blurRad="38100" dist="38100" dir="2700000" algn="tl">
                    <a:srgbClr val="000000">
                      <a:alpha val="43137"/>
                    </a:srgbClr>
                  </a:outerShdw>
                </a:effectLst>
              </a:rPr>
              <a:t>Table 12.7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Examples of Shift and Rotate Op</a:t>
            </a:r>
            <a:r>
              <a:rPr lang="en-US" sz="3200" dirty="0" smtClean="0">
                <a:solidFill>
                  <a:schemeClr val="bg1"/>
                </a:solidFill>
                <a:effectLst>
                  <a:outerShdw blurRad="38100" dist="38100" dir="2700000" algn="tl">
                    <a:srgbClr val="000000">
                      <a:alpha val="43137"/>
                    </a:srgbClr>
                  </a:outerShdw>
                </a:effectLst>
              </a:rPr>
              <a:t>erations </a:t>
            </a:r>
            <a:endParaRPr lang="en-US" sz="3200" dirty="0">
              <a:solidFill>
                <a:schemeClr val="bg1"/>
              </a:solidFill>
              <a:effectLst>
                <a:outerShdw blurRad="38100" dist="38100" dir="2700000" algn="tl">
                  <a:srgbClr val="000000">
                    <a:alpha val="43137"/>
                  </a:srgbClr>
                </a:outerShdw>
              </a:effectLst>
            </a:endParaRPr>
          </a:p>
        </p:txBody>
      </p:sp>
      <p:pic>
        <p:nvPicPr>
          <p:cNvPr id="12290" name="Picture 2"/>
          <p:cNvPicPr>
            <a:picLocks noChangeAspect="1" noChangeArrowheads="1"/>
          </p:cNvPicPr>
          <p:nvPr/>
        </p:nvPicPr>
        <p:blipFill>
          <a:blip r:embed="rId3"/>
          <a:srcRect/>
          <a:stretch>
            <a:fillRect/>
          </a:stretch>
        </p:blipFill>
        <p:spPr bwMode="auto">
          <a:xfrm>
            <a:off x="428596" y="1928802"/>
            <a:ext cx="7982054" cy="409828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z="2000" b="1" smtClean="0"/>
              <a:pPr/>
              <a:t>28</a:t>
            </a:fld>
            <a:endParaRPr lang="en-US" sz="2000" b="1"/>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4294967295"/>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idx="4294967295"/>
          </p:nvPr>
        </p:nvSpPr>
        <p:spPr>
          <a:xfrm>
            <a:off x="4857752" y="1447800"/>
            <a:ext cx="3460748" cy="1116013"/>
          </a:xfrm>
          <a:noFill/>
          <a:ln/>
        </p:spPr>
        <p:txBody>
          <a:bodyPr lIns="90488" tIns="44450" rIns="90488" bIns="44450"/>
          <a:lstStyle/>
          <a:p>
            <a:r>
              <a:rPr lang="en-US" sz="4000" b="1" dirty="0">
                <a:effectLst>
                  <a:outerShdw blurRad="38100" dist="38100" dir="2700000" algn="tl">
                    <a:srgbClr val="000000">
                      <a:alpha val="43137"/>
                    </a:srgbClr>
                  </a:outerShdw>
                </a:effectLst>
              </a:rPr>
              <a:t>Conversion</a:t>
            </a:r>
          </a:p>
        </p:txBody>
      </p:sp>
      <p:sp>
        <p:nvSpPr>
          <p:cNvPr id="6" name="Slide Number Placeholder 5"/>
          <p:cNvSpPr>
            <a:spLocks noGrp="1"/>
          </p:cNvSpPr>
          <p:nvPr>
            <p:ph type="sldNum" sz="quarter" idx="12"/>
          </p:nvPr>
        </p:nvSpPr>
        <p:spPr/>
        <p:txBody>
          <a:bodyPr/>
          <a:lstStyle/>
          <a:p>
            <a:fld id="{8AF02B71-8991-4516-A01E-F1A9ACD28BDC}" type="slidenum">
              <a:rPr lang="en-US" sz="2000" b="1" smtClean="0"/>
              <a:pPr/>
              <a:t>29</a:t>
            </a:fld>
            <a:endParaRPr lang="en-US" sz="2000" b="1"/>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762000" y="533400"/>
            <a:ext cx="7556313" cy="681022"/>
          </a:xfrm>
          <a:noFill/>
          <a:ln/>
        </p:spPr>
        <p:txBody>
          <a:bodyPr lIns="90488" tIns="44450" rIns="90488" bIns="44450"/>
          <a:lstStyle/>
          <a:p>
            <a:r>
              <a:rPr lang="en-US" sz="4000" smtClean="0">
                <a:effectLst>
                  <a:outerShdw blurRad="38100" dist="38100" dir="2700000" algn="tl">
                    <a:srgbClr val="000000">
                      <a:alpha val="43137"/>
                    </a:srgbClr>
                  </a:outerShdw>
                </a:effectLst>
              </a:rPr>
              <a:t>Contents</a:t>
            </a:r>
            <a:endParaRPr lang="en-US" sz="4000"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498474" y="2362200"/>
            <a:ext cx="7556313" cy="4038600"/>
          </a:xfrm>
          <a:noFill/>
          <a:ln/>
        </p:spPr>
        <p:txBody>
          <a:bodyPr lIns="90488" tIns="44450" rIns="90488" bIns="44450">
            <a:normAutofit/>
          </a:bodyPr>
          <a:lstStyle/>
          <a:p>
            <a:r>
              <a:rPr lang="en-US" sz="2800" smtClean="0">
                <a:solidFill>
                  <a:srgbClr val="002060"/>
                </a:solidFill>
              </a:rPr>
              <a:t>12.1 Machine Instruction Characteristics</a:t>
            </a:r>
          </a:p>
          <a:p>
            <a:r>
              <a:rPr lang="en-US" sz="2800" smtClean="0">
                <a:solidFill>
                  <a:srgbClr val="002060"/>
                </a:solidFill>
              </a:rPr>
              <a:t>12.2 Types of Operands</a:t>
            </a:r>
          </a:p>
          <a:p>
            <a:r>
              <a:rPr lang="en-US" sz="2800" smtClean="0">
                <a:solidFill>
                  <a:srgbClr val="002060"/>
                </a:solidFill>
              </a:rPr>
              <a:t>12.4 Types of Operations</a:t>
            </a:r>
          </a:p>
        </p:txBody>
      </p:sp>
      <p:pic>
        <p:nvPicPr>
          <p:cNvPr id="7" name="Picture 6"/>
          <p:cNvPicPr>
            <a:picLocks noChangeAspect="1"/>
          </p:cNvPicPr>
          <p:nvPr/>
        </p:nvPicPr>
        <p:blipFill>
          <a:blip r:embed="rId3"/>
          <a:stretch>
            <a:fillRect/>
          </a:stretch>
        </p:blipFill>
        <p:spPr>
          <a:xfrm>
            <a:off x="7315200" y="4876800"/>
            <a:ext cx="1358617" cy="1666875"/>
          </a:xfrm>
          <a:prstGeom prst="rect">
            <a:avLst/>
          </a:prstGeom>
        </p:spPr>
      </p:pic>
      <p:sp>
        <p:nvSpPr>
          <p:cNvPr id="8" name="Slide Number Placeholder 7"/>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6" name="Rectangle 4"/>
          <p:cNvSpPr>
            <a:spLocks noGrp="1" noChangeArrowheads="1"/>
          </p:cNvSpPr>
          <p:nvPr>
            <p:ph type="title"/>
          </p:nvPr>
        </p:nvSpPr>
        <p:spPr>
          <a:xfrm>
            <a:off x="498474" y="214290"/>
            <a:ext cx="7556313" cy="658890"/>
          </a:xfrm>
          <a:noFill/>
          <a:ln/>
        </p:spPr>
        <p:txBody>
          <a:bodyPr lIns="90488" tIns="44450" rIns="90488" bIns="44450"/>
          <a:lstStyle/>
          <a:p>
            <a:pPr algn="ctr"/>
            <a:r>
              <a:rPr lang="en-US" sz="4000" dirty="0">
                <a:effectLst>
                  <a:outerShdw blurRad="38100" dist="38100" dir="2700000" algn="tl">
                    <a:srgbClr val="000000">
                      <a:alpha val="43137"/>
                    </a:srgbClr>
                  </a:outerShdw>
                </a:effectLst>
              </a:rPr>
              <a:t>Input/Output</a:t>
            </a:r>
          </a:p>
        </p:txBody>
      </p:sp>
      <p:sp>
        <p:nvSpPr>
          <p:cNvPr id="49157" name="Rectangle 5"/>
          <p:cNvSpPr>
            <a:spLocks noGrp="1" noChangeArrowheads="1"/>
          </p:cNvSpPr>
          <p:nvPr>
            <p:ph idx="1"/>
          </p:nvPr>
        </p:nvSpPr>
        <p:spPr>
          <a:xfrm>
            <a:off x="498474" y="1357298"/>
            <a:ext cx="7556313" cy="4768865"/>
          </a:xfrm>
          <a:noFill/>
          <a:ln/>
        </p:spPr>
        <p:txBody>
          <a:bodyPr lIns="90488" tIns="44450" rIns="90488" bIns="44450">
            <a:normAutofit/>
          </a:bodyPr>
          <a:lstStyle/>
          <a:p>
            <a:r>
              <a:rPr lang="en-US" sz="2400" dirty="0" smtClean="0">
                <a:solidFill>
                  <a:srgbClr val="002060"/>
                </a:solidFill>
              </a:rPr>
              <a:t>Variety of approaches taken:</a:t>
            </a:r>
          </a:p>
          <a:p>
            <a:pPr lvl="1"/>
            <a:r>
              <a:rPr lang="en-US" sz="2000" dirty="0" smtClean="0">
                <a:solidFill>
                  <a:srgbClr val="002060"/>
                </a:solidFill>
              </a:rPr>
              <a:t>Isolated programmed I/O</a:t>
            </a:r>
          </a:p>
          <a:p>
            <a:pPr lvl="1"/>
            <a:r>
              <a:rPr lang="en-US" sz="2000" dirty="0" smtClean="0">
                <a:solidFill>
                  <a:srgbClr val="002060"/>
                </a:solidFill>
              </a:rPr>
              <a:t>Memory-mapped programmed I/O</a:t>
            </a:r>
          </a:p>
          <a:p>
            <a:pPr lvl="1"/>
            <a:r>
              <a:rPr lang="en-US" sz="2000" dirty="0" smtClean="0">
                <a:solidFill>
                  <a:srgbClr val="002060"/>
                </a:solidFill>
              </a:rPr>
              <a:t>DMA</a:t>
            </a:r>
          </a:p>
          <a:p>
            <a:pPr lvl="1"/>
            <a:r>
              <a:rPr lang="en-US" sz="2000" dirty="0" smtClean="0">
                <a:solidFill>
                  <a:srgbClr val="002060"/>
                </a:solidFill>
              </a:rPr>
              <a:t>Use of an I/O processor</a:t>
            </a:r>
          </a:p>
          <a:p>
            <a:pPr marL="228600" lvl="1">
              <a:spcBef>
                <a:spcPts val="2000"/>
              </a:spcBef>
              <a:buClr>
                <a:schemeClr val="accent1"/>
              </a:buClr>
            </a:pPr>
            <a:r>
              <a:rPr lang="en-US" sz="2400" dirty="0" smtClean="0">
                <a:solidFill>
                  <a:srgbClr val="002060"/>
                </a:solidFill>
              </a:rPr>
              <a:t>Many implementations provide only a few I/O instructions, with the specific actions specified by parameters, codes, or command words</a:t>
            </a:r>
            <a:endParaRPr lang="en-US" sz="2400" dirty="0">
              <a:solidFill>
                <a:srgbClr val="002060"/>
              </a:solidFill>
            </a:endParaRPr>
          </a:p>
        </p:txBody>
      </p:sp>
      <p:pic>
        <p:nvPicPr>
          <p:cNvPr id="6" name="Picture 5"/>
          <p:cNvPicPr>
            <a:picLocks noChangeAspect="1"/>
          </p:cNvPicPr>
          <p:nvPr/>
        </p:nvPicPr>
        <p:blipFill>
          <a:blip r:embed="rId3"/>
          <a:stretch>
            <a:fillRect/>
          </a:stretch>
        </p:blipFill>
        <p:spPr>
          <a:xfrm>
            <a:off x="6019800" y="5029200"/>
            <a:ext cx="1981200" cy="1500051"/>
          </a:xfrm>
          <a:prstGeom prst="rect">
            <a:avLst/>
          </a:prstGeom>
        </p:spPr>
      </p:pic>
      <p:sp>
        <p:nvSpPr>
          <p:cNvPr id="7" name="Slide Number Placeholder 6"/>
          <p:cNvSpPr>
            <a:spLocks noGrp="1"/>
          </p:cNvSpPr>
          <p:nvPr>
            <p:ph type="sldNum" sz="quarter" idx="12"/>
          </p:nvPr>
        </p:nvSpPr>
        <p:spPr/>
        <p:txBody>
          <a:bodyPr/>
          <a:lstStyle/>
          <a:p>
            <a:fld id="{8AF02B71-8991-4516-A01E-F1A9ACD28BDC}" type="slidenum">
              <a:rPr lang="en-US" smtClean="0"/>
              <a:pPr/>
              <a:t>30</a:t>
            </a:fld>
            <a:endParaRPr lang="en-US"/>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4" name="Rectangle 4"/>
          <p:cNvSpPr>
            <a:spLocks noGrp="1" noChangeArrowheads="1"/>
          </p:cNvSpPr>
          <p:nvPr>
            <p:ph type="title" idx="4294967295"/>
          </p:nvPr>
        </p:nvSpPr>
        <p:spPr>
          <a:xfrm>
            <a:off x="457200" y="304800"/>
            <a:ext cx="7556500" cy="1116012"/>
          </a:xfrm>
          <a:noFill/>
          <a:ln/>
        </p:spPr>
        <p:txBody>
          <a:bodyPr lIns="90488" tIns="44450" rIns="90488" bIns="44450"/>
          <a:lstStyle/>
          <a:p>
            <a:r>
              <a:rPr lang="en-US" dirty="0" smtClean="0">
                <a:effectLst>
                  <a:outerShdw blurRad="38100" dist="38100" dir="2700000" algn="tl">
                    <a:srgbClr val="000000">
                      <a:alpha val="43137"/>
                    </a:srgbClr>
                  </a:outerShdw>
                </a:effectLst>
              </a:rPr>
              <a:t>System </a:t>
            </a:r>
            <a:r>
              <a:rPr lang="en-US" dirty="0">
                <a:effectLst>
                  <a:outerShdw blurRad="38100" dist="38100" dir="2700000" algn="tl">
                    <a:srgbClr val="000000">
                      <a:alpha val="43137"/>
                    </a:srgbClr>
                  </a:outerShdw>
                </a:effectLst>
              </a:rPr>
              <a:t>Control</a:t>
            </a:r>
          </a:p>
        </p:txBody>
      </p:sp>
      <p:graphicFrame>
        <p:nvGraphicFramePr>
          <p:cNvPr id="11" name="Content Placeholder 10"/>
          <p:cNvGraphicFramePr>
            <a:graphicFrameLocks noGrp="1"/>
          </p:cNvGraphicFramePr>
          <p:nvPr>
            <p:ph idx="4294967295"/>
          </p:nvPr>
        </p:nvGraphicFramePr>
        <p:xfrm>
          <a:off x="457200" y="1071546"/>
          <a:ext cx="8229600" cy="54054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8AF02B71-8991-4516-A01E-F1A9ACD28BDC}" type="slidenum">
              <a:rPr lang="en-US" sz="2000" b="1" smtClean="0"/>
              <a:pPr/>
              <a:t>31</a:t>
            </a:fld>
            <a:endParaRPr lang="en-US" sz="2000" b="1"/>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325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3252" name="Rectangle 4"/>
          <p:cNvSpPr>
            <a:spLocks noGrp="1" noChangeArrowheads="1"/>
          </p:cNvSpPr>
          <p:nvPr>
            <p:ph type="title"/>
          </p:nvPr>
        </p:nvSpPr>
        <p:spPr>
          <a:xfrm>
            <a:off x="498474" y="484094"/>
            <a:ext cx="7556313" cy="658890"/>
          </a:xfrm>
          <a:noFill/>
          <a:ln/>
        </p:spPr>
        <p:txBody>
          <a:bodyPr lIns="90488" tIns="44450" rIns="90488" bIns="44450"/>
          <a:lstStyle/>
          <a:p>
            <a:r>
              <a:rPr lang="en-US" b="1" dirty="0">
                <a:effectLst>
                  <a:outerShdw blurRad="38100" dist="38100" dir="2700000" algn="tl">
                    <a:srgbClr val="000000">
                      <a:alpha val="43137"/>
                    </a:srgbClr>
                  </a:outerShdw>
                </a:effectLst>
              </a:rPr>
              <a:t>Transfer of Control</a:t>
            </a:r>
          </a:p>
        </p:txBody>
      </p:sp>
      <p:sp>
        <p:nvSpPr>
          <p:cNvPr id="53253" name="Rectangle 5"/>
          <p:cNvSpPr>
            <a:spLocks noGrp="1" noChangeArrowheads="1"/>
          </p:cNvSpPr>
          <p:nvPr>
            <p:ph idx="1"/>
          </p:nvPr>
        </p:nvSpPr>
        <p:spPr>
          <a:xfrm>
            <a:off x="498474" y="1285860"/>
            <a:ext cx="7556313" cy="5114940"/>
          </a:xfrm>
          <a:noFill/>
          <a:ln/>
        </p:spPr>
        <p:txBody>
          <a:bodyPr lIns="90488" tIns="44450" rIns="90488" bIns="44450">
            <a:normAutofit/>
          </a:bodyPr>
          <a:lstStyle/>
          <a:p>
            <a:r>
              <a:rPr lang="en-US" sz="2400" b="1" u="sng" dirty="0" smtClean="0">
                <a:solidFill>
                  <a:srgbClr val="002060"/>
                </a:solidFill>
              </a:rPr>
              <a:t>Reasons</a:t>
            </a:r>
            <a:r>
              <a:rPr lang="en-US" sz="2400" dirty="0" smtClean="0">
                <a:solidFill>
                  <a:srgbClr val="002060"/>
                </a:solidFill>
              </a:rPr>
              <a:t> why transfer-of-control operations are required:</a:t>
            </a:r>
          </a:p>
          <a:p>
            <a:pPr lvl="1"/>
            <a:r>
              <a:rPr lang="en-US" sz="2000" dirty="0" smtClean="0">
                <a:solidFill>
                  <a:srgbClr val="002060"/>
                </a:solidFill>
              </a:rPr>
              <a:t>It is essential to be able to execute each instruction more than once</a:t>
            </a:r>
          </a:p>
          <a:p>
            <a:pPr lvl="1"/>
            <a:r>
              <a:rPr lang="en-US" sz="2000" dirty="0" smtClean="0">
                <a:solidFill>
                  <a:srgbClr val="002060"/>
                </a:solidFill>
              </a:rPr>
              <a:t>Virtually all programs involve some decision making</a:t>
            </a:r>
          </a:p>
          <a:p>
            <a:pPr lvl="1"/>
            <a:r>
              <a:rPr lang="en-US" sz="2000" dirty="0" smtClean="0">
                <a:solidFill>
                  <a:srgbClr val="002060"/>
                </a:solidFill>
              </a:rPr>
              <a:t>It helps if there are mechanisms for breaking the task up into smaller pieces that can be worked on one at a time</a:t>
            </a:r>
          </a:p>
          <a:p>
            <a:pPr marL="228600" lvl="1">
              <a:spcBef>
                <a:spcPts val="2000"/>
              </a:spcBef>
              <a:buClr>
                <a:schemeClr val="accent1"/>
              </a:buClr>
            </a:pPr>
            <a:r>
              <a:rPr lang="en-US" sz="2400" dirty="0" smtClean="0">
                <a:solidFill>
                  <a:srgbClr val="002060"/>
                </a:solidFill>
              </a:rPr>
              <a:t>Most common transfer-of-control operations </a:t>
            </a:r>
            <a:r>
              <a:rPr lang="en-US" sz="2400" b="1" u="sng" dirty="0" smtClean="0">
                <a:solidFill>
                  <a:srgbClr val="002060"/>
                </a:solidFill>
              </a:rPr>
              <a:t>found </a:t>
            </a:r>
            <a:r>
              <a:rPr lang="en-US" sz="2400" dirty="0" smtClean="0">
                <a:solidFill>
                  <a:srgbClr val="002060"/>
                </a:solidFill>
              </a:rPr>
              <a:t>in instruction sets:</a:t>
            </a:r>
          </a:p>
          <a:p>
            <a:pPr lvl="1"/>
            <a:r>
              <a:rPr lang="en-US" b="1" u="sng" dirty="0" smtClean="0">
                <a:solidFill>
                  <a:schemeClr val="tx1"/>
                </a:solidFill>
              </a:rPr>
              <a:t>Branch</a:t>
            </a:r>
          </a:p>
          <a:p>
            <a:pPr lvl="1"/>
            <a:r>
              <a:rPr lang="en-US" b="1" u="sng" dirty="0" smtClean="0">
                <a:solidFill>
                  <a:schemeClr val="tx1"/>
                </a:solidFill>
              </a:rPr>
              <a:t>Skip</a:t>
            </a:r>
          </a:p>
          <a:p>
            <a:pPr lvl="1"/>
            <a:r>
              <a:rPr lang="en-US" b="1" u="sng" dirty="0" smtClean="0">
                <a:solidFill>
                  <a:schemeClr val="tx1"/>
                </a:solidFill>
              </a:rPr>
              <a:t>Procedure call</a:t>
            </a:r>
          </a:p>
        </p:txBody>
      </p:sp>
      <p:sp>
        <p:nvSpPr>
          <p:cNvPr id="6" name="Slide Number Placeholder 5"/>
          <p:cNvSpPr>
            <a:spLocks noGrp="1"/>
          </p:cNvSpPr>
          <p:nvPr>
            <p:ph type="sldNum" sz="quarter" idx="12"/>
          </p:nvPr>
        </p:nvSpPr>
        <p:spPr/>
        <p:txBody>
          <a:bodyPr/>
          <a:lstStyle/>
          <a:p>
            <a:fld id="{8AF02B71-8991-4516-A01E-F1A9ACD28BDC}" type="slidenum">
              <a:rPr lang="en-US" smtClean="0"/>
              <a:pPr/>
              <a:t>32</a:t>
            </a:fld>
            <a:endParaRPr lang="en-US"/>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1000" y="52372"/>
            <a:ext cx="3255264" cy="1162050"/>
          </a:xfrm>
        </p:spPr>
        <p:txBody>
          <a:bodyPr>
            <a:normAutofit/>
          </a:bodyPr>
          <a:lstStyle/>
          <a:p>
            <a:pPr algn="ctr"/>
            <a:r>
              <a:rPr lang="en-GB" sz="3200" b="1" dirty="0">
                <a:effectLst>
                  <a:outerShdw blurRad="38100" dist="38100" dir="2700000" algn="tl">
                    <a:srgbClr val="000000">
                      <a:alpha val="43137"/>
                    </a:srgbClr>
                  </a:outerShdw>
                </a:effectLst>
              </a:rPr>
              <a:t>Branch</a:t>
            </a:r>
            <a:r>
              <a:rPr lang="en-GB" sz="3200" b="1" dirty="0" smtClean="0">
                <a:effectLst>
                  <a:outerShdw blurRad="38100" dist="38100" dir="2700000" algn="tl">
                    <a:srgbClr val="000000">
                      <a:alpha val="43137"/>
                    </a:srgbClr>
                  </a:outerShdw>
                </a:effectLst>
              </a:rPr>
              <a:t/>
            </a:r>
            <a:br>
              <a:rPr lang="en-GB" sz="3200" b="1" dirty="0" smtClean="0">
                <a:effectLst>
                  <a:outerShdw blurRad="38100" dist="38100" dir="2700000" algn="tl">
                    <a:srgbClr val="000000">
                      <a:alpha val="43137"/>
                    </a:srgbClr>
                  </a:outerShdw>
                </a:effectLst>
              </a:rPr>
            </a:br>
            <a:r>
              <a:rPr lang="en-GB" sz="3200" b="1" dirty="0" smtClean="0">
                <a:effectLst>
                  <a:outerShdw blurRad="38100" dist="38100" dir="2700000" algn="tl">
                    <a:srgbClr val="000000">
                      <a:alpha val="43137"/>
                    </a:srgbClr>
                  </a:outerShdw>
                </a:effectLst>
              </a:rPr>
              <a:t>Instruction</a:t>
            </a:r>
            <a:endParaRPr lang="en-GB" sz="3200" b="1" dirty="0">
              <a:effectLst>
                <a:outerShdw blurRad="38100" dist="38100" dir="2700000" algn="tl">
                  <a:srgbClr val="000000">
                    <a:alpha val="43137"/>
                  </a:srgbClr>
                </a:outerShdw>
              </a:effectLst>
            </a:endParaRPr>
          </a:p>
        </p:txBody>
      </p:sp>
      <p:pic>
        <p:nvPicPr>
          <p:cNvPr id="13314" name="Picture 2"/>
          <p:cNvPicPr>
            <a:picLocks noChangeAspect="1" noChangeArrowheads="1"/>
          </p:cNvPicPr>
          <p:nvPr/>
        </p:nvPicPr>
        <p:blipFill>
          <a:blip r:embed="rId3"/>
          <a:srcRect/>
          <a:stretch>
            <a:fillRect/>
          </a:stretch>
        </p:blipFill>
        <p:spPr bwMode="auto">
          <a:xfrm>
            <a:off x="-32" y="1252561"/>
            <a:ext cx="7686675" cy="5534025"/>
          </a:xfrm>
          <a:prstGeom prst="rect">
            <a:avLst/>
          </a:prstGeom>
          <a:noFill/>
          <a:ln w="9525">
            <a:noFill/>
            <a:miter lim="800000"/>
            <a:headEnd/>
            <a:tailEnd/>
          </a:ln>
          <a:effectLst/>
        </p:spPr>
      </p:pic>
      <p:sp>
        <p:nvSpPr>
          <p:cNvPr id="5" name="Rectangle 4"/>
          <p:cNvSpPr/>
          <p:nvPr/>
        </p:nvSpPr>
        <p:spPr>
          <a:xfrm>
            <a:off x="3929058" y="71414"/>
            <a:ext cx="5214942" cy="1428760"/>
          </a:xfrm>
          <a:prstGeom prst="rect">
            <a:avLst/>
          </a:prstGeom>
          <a:solidFill>
            <a:schemeClr val="accent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600" smtClean="0"/>
              <a:t>BRP X : </a:t>
            </a:r>
            <a:r>
              <a:rPr lang="en-US" sz="1600" b="1" u="sng" smtClean="0"/>
              <a:t>Br</a:t>
            </a:r>
            <a:r>
              <a:rPr lang="en-US" sz="1600" smtClean="0"/>
              <a:t>anch to location X if result is </a:t>
            </a:r>
            <a:r>
              <a:rPr lang="en-US" sz="1600" b="1" u="sng" smtClean="0"/>
              <a:t>p</a:t>
            </a:r>
            <a:r>
              <a:rPr lang="en-US" sz="1600" smtClean="0"/>
              <a:t>ositive. </a:t>
            </a:r>
          </a:p>
          <a:p>
            <a:r>
              <a:rPr lang="en-US" sz="1600" smtClean="0"/>
              <a:t>BRN X : </a:t>
            </a:r>
            <a:r>
              <a:rPr lang="en-US" sz="1600" b="1" u="sng" smtClean="0"/>
              <a:t>Br</a:t>
            </a:r>
            <a:r>
              <a:rPr lang="en-US" sz="1600" smtClean="0"/>
              <a:t>anch to location X if result is </a:t>
            </a:r>
            <a:r>
              <a:rPr lang="en-US" sz="1600" b="1" u="sng" smtClean="0"/>
              <a:t>n</a:t>
            </a:r>
            <a:r>
              <a:rPr lang="en-US" sz="1600" smtClean="0"/>
              <a:t>egative. </a:t>
            </a:r>
          </a:p>
          <a:p>
            <a:r>
              <a:rPr lang="en-US" sz="1600" smtClean="0"/>
              <a:t>BRZ X : </a:t>
            </a:r>
            <a:r>
              <a:rPr lang="en-US" sz="1600" b="1" u="sng" smtClean="0"/>
              <a:t>Br</a:t>
            </a:r>
            <a:r>
              <a:rPr lang="en-US" sz="1600" smtClean="0"/>
              <a:t>anch to location X if result is </a:t>
            </a:r>
            <a:r>
              <a:rPr lang="en-US" sz="1600" b="1" u="sng" smtClean="0"/>
              <a:t>z</a:t>
            </a:r>
            <a:r>
              <a:rPr lang="en-US" sz="1600" smtClean="0"/>
              <a:t>ero. </a:t>
            </a:r>
          </a:p>
          <a:p>
            <a:r>
              <a:rPr lang="en-US" sz="1600" smtClean="0"/>
              <a:t>BRO X : </a:t>
            </a:r>
            <a:r>
              <a:rPr lang="en-US" sz="1600" b="1" u="sng" smtClean="0"/>
              <a:t>Br</a:t>
            </a:r>
            <a:r>
              <a:rPr lang="en-US" sz="1600" smtClean="0"/>
              <a:t>anch to location X if </a:t>
            </a:r>
            <a:r>
              <a:rPr lang="en-US" sz="1600" b="1" u="sng" smtClean="0"/>
              <a:t>o</a:t>
            </a:r>
            <a:r>
              <a:rPr lang="en-US" sz="1600" smtClean="0"/>
              <a:t>verflow occurs.</a:t>
            </a:r>
          </a:p>
          <a:p>
            <a:r>
              <a:rPr lang="en-US" sz="1600" smtClean="0"/>
              <a:t>BRE R1, R2, X : </a:t>
            </a:r>
            <a:r>
              <a:rPr lang="en-US" sz="1600" b="1" u="sng" smtClean="0"/>
              <a:t>Br</a:t>
            </a:r>
            <a:r>
              <a:rPr lang="en-US" sz="1600" smtClean="0"/>
              <a:t>anch to X if value of R1 </a:t>
            </a:r>
            <a:r>
              <a:rPr lang="en-US" sz="1600" b="1" smtClean="0"/>
              <a:t>=</a:t>
            </a:r>
            <a:r>
              <a:rPr lang="en-US" sz="1600" smtClean="0"/>
              <a:t> value of R2.</a:t>
            </a:r>
            <a:endParaRPr lang="en-US" sz="1600">
              <a:solidFill>
                <a:schemeClr val="bg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9144000" cy="704832"/>
          </a:xfrm>
        </p:spPr>
        <p:txBody>
          <a:bodyPr/>
          <a:lstStyle/>
          <a:p>
            <a:pPr algn="ctr"/>
            <a:r>
              <a:rPr lang="en-US" sz="4000" dirty="0" smtClean="0">
                <a:effectLst>
                  <a:outerShdw blurRad="38100" dist="38100" dir="2700000" algn="tl">
                    <a:srgbClr val="000000">
                      <a:alpha val="43137"/>
                    </a:srgbClr>
                  </a:outerShdw>
                </a:effectLst>
              </a:rPr>
              <a:t>Skip Instructions</a:t>
            </a:r>
            <a:endParaRPr lang="en-US" sz="4000"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4294967295"/>
          </p:nvPr>
        </p:nvGraphicFramePr>
        <p:xfrm>
          <a:off x="304800" y="1219200"/>
          <a:ext cx="8458200" cy="5211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339" name="Picture 3"/>
          <p:cNvPicPr>
            <a:picLocks noChangeAspect="1" noChangeArrowheads="1"/>
          </p:cNvPicPr>
          <p:nvPr/>
        </p:nvPicPr>
        <p:blipFill>
          <a:blip r:embed="rId8"/>
          <a:srcRect/>
          <a:stretch>
            <a:fillRect/>
          </a:stretch>
        </p:blipFill>
        <p:spPr bwMode="auto">
          <a:xfrm>
            <a:off x="6072198" y="5562600"/>
            <a:ext cx="1466850" cy="12954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z="2000" b="1" smtClean="0"/>
              <a:pPr/>
              <a:t>34</a:t>
            </a:fld>
            <a:endParaRPr lang="en-US" sz="2000" b="1"/>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14290"/>
            <a:ext cx="7556313" cy="587452"/>
          </a:xfrm>
        </p:spPr>
        <p:txBody>
          <a:bodyPr/>
          <a:lstStyle/>
          <a:p>
            <a:r>
              <a:rPr lang="en-US" dirty="0" smtClean="0">
                <a:effectLst>
                  <a:outerShdw blurRad="38100" dist="38100" dir="2700000" algn="tl">
                    <a:srgbClr val="000000">
                      <a:alpha val="43137"/>
                    </a:srgbClr>
                  </a:outerShdw>
                </a:effectLst>
              </a:rPr>
              <a:t>Procedure Call Instructions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71472" y="1100142"/>
            <a:ext cx="8358214" cy="5257816"/>
          </a:xfrm>
        </p:spPr>
        <p:txBody>
          <a:bodyPr>
            <a:noAutofit/>
          </a:bodyPr>
          <a:lstStyle/>
          <a:p>
            <a:r>
              <a:rPr lang="en-US" sz="2400" b="1" smtClean="0">
                <a:solidFill>
                  <a:srgbClr val="002060"/>
                </a:solidFill>
              </a:rPr>
              <a:t>Self-contained codes that </a:t>
            </a:r>
            <a:r>
              <a:rPr lang="en-US" sz="2400" b="1" dirty="0" smtClean="0">
                <a:solidFill>
                  <a:srgbClr val="002060"/>
                </a:solidFill>
              </a:rPr>
              <a:t>is incorporated into a larger program</a:t>
            </a:r>
          </a:p>
          <a:p>
            <a:pPr lvl="1"/>
            <a:r>
              <a:rPr lang="en-US" sz="2000" dirty="0" smtClean="0">
                <a:solidFill>
                  <a:srgbClr val="002060"/>
                </a:solidFill>
              </a:rPr>
              <a:t>At any point in the program the procedure may be invoked, or </a:t>
            </a:r>
            <a:r>
              <a:rPr lang="en-US" sz="2000" i="1" dirty="0" smtClean="0">
                <a:solidFill>
                  <a:srgbClr val="002060"/>
                </a:solidFill>
              </a:rPr>
              <a:t>called</a:t>
            </a:r>
            <a:endParaRPr lang="en-US" sz="2000" dirty="0" smtClean="0">
              <a:solidFill>
                <a:srgbClr val="002060"/>
              </a:solidFill>
            </a:endParaRPr>
          </a:p>
          <a:p>
            <a:pPr lvl="1"/>
            <a:r>
              <a:rPr lang="en-US" sz="2000" dirty="0" smtClean="0">
                <a:solidFill>
                  <a:srgbClr val="002060"/>
                </a:solidFill>
              </a:rPr>
              <a:t>Processor is instructed to go and execute the entire procedure and then return to the point from which the call took place</a:t>
            </a:r>
          </a:p>
          <a:p>
            <a:r>
              <a:rPr lang="en-US" sz="2400" dirty="0" smtClean="0">
                <a:solidFill>
                  <a:srgbClr val="002060"/>
                </a:solidFill>
              </a:rPr>
              <a:t>Two principal </a:t>
            </a:r>
            <a:r>
              <a:rPr lang="en-US" sz="2400" b="1" dirty="0" smtClean="0">
                <a:solidFill>
                  <a:srgbClr val="FF0000"/>
                </a:solidFill>
              </a:rPr>
              <a:t>reasons</a:t>
            </a:r>
            <a:r>
              <a:rPr lang="en-US" sz="2400" b="1" dirty="0" smtClean="0">
                <a:solidFill>
                  <a:srgbClr val="002060"/>
                </a:solidFill>
              </a:rPr>
              <a:t> </a:t>
            </a:r>
            <a:r>
              <a:rPr lang="en-US" sz="2400" dirty="0" smtClean="0">
                <a:solidFill>
                  <a:srgbClr val="002060"/>
                </a:solidFill>
              </a:rPr>
              <a:t>for use of procedures:</a:t>
            </a:r>
          </a:p>
          <a:p>
            <a:pPr lvl="1"/>
            <a:r>
              <a:rPr lang="en-US" sz="2000" smtClean="0">
                <a:solidFill>
                  <a:srgbClr val="002060"/>
                </a:solidFill>
              </a:rPr>
              <a:t>Economy:  The </a:t>
            </a:r>
            <a:r>
              <a:rPr lang="en-US" sz="2000" dirty="0" smtClean="0">
                <a:solidFill>
                  <a:srgbClr val="002060"/>
                </a:solidFill>
              </a:rPr>
              <a:t>same piece of code to be used many times</a:t>
            </a:r>
          </a:p>
          <a:p>
            <a:pPr lvl="1"/>
            <a:r>
              <a:rPr lang="en-US" sz="2000" dirty="0" smtClean="0">
                <a:solidFill>
                  <a:srgbClr val="002060"/>
                </a:solidFill>
              </a:rPr>
              <a:t>Modularity</a:t>
            </a:r>
          </a:p>
          <a:p>
            <a:r>
              <a:rPr lang="en-US" sz="2400" dirty="0" smtClean="0">
                <a:solidFill>
                  <a:srgbClr val="002060"/>
                </a:solidFill>
              </a:rPr>
              <a:t>Involves two basic instructions:</a:t>
            </a:r>
          </a:p>
          <a:p>
            <a:pPr lvl="1"/>
            <a:r>
              <a:rPr lang="en-US" sz="2000" dirty="0" smtClean="0">
                <a:solidFill>
                  <a:srgbClr val="002060"/>
                </a:solidFill>
              </a:rPr>
              <a:t>A call instruction that </a:t>
            </a:r>
            <a:r>
              <a:rPr lang="en-US" sz="2000" b="1" dirty="0" smtClean="0">
                <a:solidFill>
                  <a:srgbClr val="FF0000"/>
                </a:solidFill>
              </a:rPr>
              <a:t>branches</a:t>
            </a:r>
            <a:r>
              <a:rPr lang="en-US" sz="2000" dirty="0" smtClean="0">
                <a:solidFill>
                  <a:srgbClr val="002060"/>
                </a:solidFill>
              </a:rPr>
              <a:t> from the present location to the procedure</a:t>
            </a:r>
          </a:p>
          <a:p>
            <a:pPr lvl="1"/>
            <a:r>
              <a:rPr lang="en-US" sz="2000" dirty="0" smtClean="0">
                <a:solidFill>
                  <a:srgbClr val="002060"/>
                </a:solidFill>
              </a:rPr>
              <a:t>Return instruction that </a:t>
            </a:r>
            <a:r>
              <a:rPr lang="en-US" sz="2000" b="1" dirty="0" smtClean="0">
                <a:solidFill>
                  <a:srgbClr val="FF0000"/>
                </a:solidFill>
              </a:rPr>
              <a:t>returns</a:t>
            </a:r>
            <a:r>
              <a:rPr lang="en-US" sz="2000" dirty="0" smtClean="0">
                <a:solidFill>
                  <a:srgbClr val="002060"/>
                </a:solidFill>
              </a:rPr>
              <a:t> from the procedure to the place from which it </a:t>
            </a:r>
            <a:r>
              <a:rPr lang="en-US" sz="2000" smtClean="0">
                <a:solidFill>
                  <a:srgbClr val="002060"/>
                </a:solidFill>
              </a:rPr>
              <a:t>was called</a:t>
            </a:r>
            <a:endParaRPr lang="en-US" sz="2000" dirty="0" smtClean="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81000" y="1143000"/>
            <a:ext cx="3255264" cy="1162050"/>
          </a:xfrm>
        </p:spPr>
        <p:txBody>
          <a:bodyPr>
            <a:normAutofit/>
          </a:bodyPr>
          <a:lstStyle/>
          <a:p>
            <a:r>
              <a:rPr lang="en-GB" sz="3200" b="1" dirty="0"/>
              <a:t>Nested</a:t>
            </a:r>
            <a:r>
              <a:rPr lang="en-GB" sz="3200" b="1" dirty="0" smtClean="0"/>
              <a:t/>
            </a:r>
            <a:br>
              <a:rPr lang="en-GB" sz="3200" b="1" dirty="0" smtClean="0"/>
            </a:br>
            <a:r>
              <a:rPr lang="en-GB" sz="3200" b="1" dirty="0" smtClean="0"/>
              <a:t>Procedures</a:t>
            </a:r>
            <a:endParaRPr lang="en-GB" sz="3200" b="1" dirty="0"/>
          </a:p>
        </p:txBody>
      </p:sp>
      <p:pic>
        <p:nvPicPr>
          <p:cNvPr id="15362" name="Picture 2"/>
          <p:cNvPicPr>
            <a:picLocks noChangeAspect="1" noChangeArrowheads="1"/>
          </p:cNvPicPr>
          <p:nvPr/>
        </p:nvPicPr>
        <p:blipFill>
          <a:blip r:embed="rId3"/>
          <a:srcRect/>
          <a:stretch>
            <a:fillRect/>
          </a:stretch>
        </p:blipFill>
        <p:spPr bwMode="auto">
          <a:xfrm>
            <a:off x="3143240" y="366713"/>
            <a:ext cx="5695950" cy="6124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32" y="71438"/>
            <a:ext cx="4000528" cy="1571612"/>
          </a:xfrm>
        </p:spPr>
        <p:txBody>
          <a:bodyPr/>
          <a:lstStyle/>
          <a:p>
            <a:r>
              <a:rPr lang="en-GB" dirty="0">
                <a:effectLst>
                  <a:outerShdw blurRad="38100" dist="38100" dir="2700000" algn="tl">
                    <a:srgbClr val="000000">
                      <a:alpha val="43137"/>
                    </a:srgbClr>
                  </a:outerShdw>
                </a:effectLst>
              </a:rPr>
              <a:t>Use of </a:t>
            </a:r>
            <a:r>
              <a:rPr lang="en-GB" dirty="0" smtClean="0">
                <a:effectLst>
                  <a:outerShdw blurRad="38100" dist="38100" dir="2700000" algn="tl">
                    <a:srgbClr val="000000">
                      <a:alpha val="43137"/>
                    </a:srgbClr>
                  </a:outerShdw>
                </a:effectLst>
              </a:rPr>
              <a:t>Stack to Implement Nested Procedures</a:t>
            </a:r>
            <a:endParaRPr lang="en-GB" dirty="0">
              <a:effectLst>
                <a:outerShdw blurRad="38100" dist="38100" dir="2700000" algn="tl">
                  <a:srgbClr val="000000">
                    <a:alpha val="43137"/>
                  </a:srgbClr>
                </a:outerShdw>
              </a:effectLst>
            </a:endParaRPr>
          </a:p>
        </p:txBody>
      </p:sp>
      <p:grpSp>
        <p:nvGrpSpPr>
          <p:cNvPr id="21" name="Group 20"/>
          <p:cNvGrpSpPr/>
          <p:nvPr/>
        </p:nvGrpSpPr>
        <p:grpSpPr>
          <a:xfrm>
            <a:off x="142844" y="214290"/>
            <a:ext cx="8891573" cy="6072230"/>
            <a:chOff x="252427" y="642918"/>
            <a:chExt cx="8891573" cy="6072230"/>
          </a:xfrm>
        </p:grpSpPr>
        <p:pic>
          <p:nvPicPr>
            <p:cNvPr id="16387" name="Picture 3"/>
            <p:cNvPicPr>
              <a:picLocks noChangeAspect="1" noChangeArrowheads="1"/>
            </p:cNvPicPr>
            <p:nvPr/>
          </p:nvPicPr>
          <p:blipFill>
            <a:blip r:embed="rId3"/>
            <a:srcRect/>
            <a:stretch>
              <a:fillRect/>
            </a:stretch>
          </p:blipFill>
          <p:spPr bwMode="auto">
            <a:xfrm>
              <a:off x="6677025" y="642918"/>
              <a:ext cx="2466975" cy="4152900"/>
            </a:xfrm>
            <a:prstGeom prst="rect">
              <a:avLst/>
            </a:prstGeom>
            <a:noFill/>
            <a:ln w="9525">
              <a:noFill/>
              <a:miter lim="800000"/>
              <a:headEnd/>
              <a:tailEnd/>
            </a:ln>
            <a:effectLst/>
          </p:spPr>
        </p:pic>
        <p:pic>
          <p:nvPicPr>
            <p:cNvPr id="16388" name="Picture 4"/>
            <p:cNvPicPr>
              <a:picLocks noChangeAspect="1" noChangeArrowheads="1"/>
            </p:cNvPicPr>
            <p:nvPr/>
          </p:nvPicPr>
          <p:blipFill>
            <a:blip r:embed="rId4"/>
            <a:srcRect/>
            <a:stretch>
              <a:fillRect/>
            </a:stretch>
          </p:blipFill>
          <p:spPr bwMode="auto">
            <a:xfrm>
              <a:off x="252427" y="4457723"/>
              <a:ext cx="6391275" cy="2257425"/>
            </a:xfrm>
            <a:prstGeom prst="rect">
              <a:avLst/>
            </a:prstGeom>
            <a:noFill/>
            <a:ln w="9525">
              <a:noFill/>
              <a:miter lim="800000"/>
              <a:headEnd/>
              <a:tailEnd/>
            </a:ln>
            <a:effectLst/>
          </p:spPr>
        </p:pic>
        <p:cxnSp>
          <p:nvCxnSpPr>
            <p:cNvPr id="8" name="Straight Arrow Connector 7"/>
            <p:cNvCxnSpPr/>
            <p:nvPr/>
          </p:nvCxnSpPr>
          <p:spPr>
            <a:xfrm rot="10800000" flipV="1">
              <a:off x="1928794" y="1500174"/>
              <a:ext cx="5000660" cy="4071966"/>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0800000" flipV="1">
              <a:off x="2857488" y="2500306"/>
              <a:ext cx="4071966" cy="2786082"/>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4607719" y="2964653"/>
              <a:ext cx="2428892" cy="2214578"/>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flipH="1" flipV="1">
              <a:off x="2178827" y="4679165"/>
              <a:ext cx="1214446" cy="1588"/>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5400000" flipH="1" flipV="1">
              <a:off x="3821107" y="4678371"/>
              <a:ext cx="1214446" cy="1588"/>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flipH="1" flipV="1">
              <a:off x="4643438" y="4786322"/>
              <a:ext cx="1428760" cy="1588"/>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13" name="Slide Number Placeholder 12"/>
          <p:cNvSpPr>
            <a:spLocks noGrp="1"/>
          </p:cNvSpPr>
          <p:nvPr>
            <p:ph type="sldNum" sz="quarter" idx="12"/>
          </p:nvPr>
        </p:nvSpPr>
        <p:spPr/>
        <p:txBody>
          <a:bodyPr/>
          <a:lstStyle/>
          <a:p>
            <a:fld id="{8AF02B71-8991-4516-A01E-F1A9ACD28BDC}"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0" y="0"/>
            <a:ext cx="9144000" cy="1116012"/>
          </a:xfrm>
        </p:spPr>
        <p:txBody>
          <a:bodyPr/>
          <a:lstStyle/>
          <a:p>
            <a:r>
              <a:rPr lang="en-GB" sz="3200" dirty="0">
                <a:effectLst>
                  <a:outerShdw blurRad="38100" dist="38100" dir="2700000" algn="tl">
                    <a:srgbClr val="000000">
                      <a:alpha val="43137"/>
                    </a:srgbClr>
                  </a:outerShdw>
                </a:effectLst>
              </a:rPr>
              <a:t>Stack Frame </a:t>
            </a:r>
            <a:r>
              <a:rPr lang="en-GB" sz="3200">
                <a:effectLst>
                  <a:outerShdw blurRad="38100" dist="38100" dir="2700000" algn="tl">
                    <a:srgbClr val="000000">
                      <a:alpha val="43137"/>
                    </a:srgbClr>
                  </a:outerShdw>
                </a:effectLst>
              </a:rPr>
              <a:t>Growth </a:t>
            </a:r>
            <a:r>
              <a:rPr lang="en-GB" sz="3200" smtClean="0">
                <a:effectLst>
                  <a:outerShdw blurRad="38100" dist="38100" dir="2700000" algn="tl">
                    <a:srgbClr val="000000">
                      <a:alpha val="43137"/>
                    </a:srgbClr>
                  </a:outerShdw>
                </a:effectLst>
              </a:rPr>
              <a:t/>
            </a:r>
            <a:br>
              <a:rPr lang="en-GB" sz="3200" smtClean="0">
                <a:effectLst>
                  <a:outerShdw blurRad="38100" dist="38100" dir="2700000" algn="tl">
                    <a:srgbClr val="000000">
                      <a:alpha val="43137"/>
                    </a:srgbClr>
                  </a:outerShdw>
                </a:effectLst>
              </a:rPr>
            </a:br>
            <a:r>
              <a:rPr lang="en-GB" sz="3200" smtClean="0">
                <a:effectLst>
                  <a:outerShdw blurRad="38100" dist="38100" dir="2700000" algn="tl">
                    <a:srgbClr val="000000">
                      <a:alpha val="43137"/>
                    </a:srgbClr>
                  </a:outerShdw>
                </a:effectLst>
              </a:rPr>
              <a:t>Using </a:t>
            </a:r>
            <a:r>
              <a:rPr lang="en-GB" sz="3200" dirty="0">
                <a:effectLst>
                  <a:outerShdw blurRad="38100" dist="38100" dir="2700000" algn="tl">
                    <a:srgbClr val="000000">
                      <a:alpha val="43137"/>
                    </a:srgbClr>
                  </a:outerShdw>
                </a:effectLst>
              </a:rPr>
              <a:t>Sample Procedures P and Q</a:t>
            </a:r>
          </a:p>
        </p:txBody>
      </p:sp>
      <p:sp>
        <p:nvSpPr>
          <p:cNvPr id="5" name="Rectangle 4"/>
          <p:cNvSpPr/>
          <p:nvPr/>
        </p:nvSpPr>
        <p:spPr>
          <a:xfrm>
            <a:off x="6429388" y="5357826"/>
            <a:ext cx="2500298" cy="1200329"/>
          </a:xfrm>
          <a:prstGeom prst="rect">
            <a:avLst/>
          </a:prstGeom>
          <a:solidFill>
            <a:schemeClr val="accent6">
              <a:lumMod val="20000"/>
              <a:lumOff val="80000"/>
            </a:schemeClr>
          </a:solidFill>
        </p:spPr>
        <p:txBody>
          <a:bodyPr wrap="square">
            <a:spAutoFit/>
          </a:bodyPr>
          <a:lstStyle/>
          <a:p>
            <a:pPr>
              <a:spcBef>
                <a:spcPct val="30000"/>
              </a:spcBef>
              <a:defRPr/>
            </a:pPr>
            <a:r>
              <a:rPr lang="en-US" sz="1800" smtClean="0"/>
              <a:t>Procedure P  has local variables </a:t>
            </a:r>
            <a:r>
              <a:rPr lang="en-US" sz="1800" i="1" smtClean="0"/>
              <a:t>x1,</a:t>
            </a:r>
            <a:r>
              <a:rPr lang="en-US" sz="1800" smtClean="0"/>
              <a:t> </a:t>
            </a:r>
            <a:r>
              <a:rPr lang="en-US" sz="1800" i="1" smtClean="0"/>
              <a:t>x2</a:t>
            </a:r>
            <a:r>
              <a:rPr lang="en-US" sz="1800" smtClean="0"/>
              <a:t>, procedure Q has 2 local variables </a:t>
            </a:r>
            <a:r>
              <a:rPr lang="en-US" sz="1800" i="1" smtClean="0"/>
              <a:t>y1,</a:t>
            </a:r>
            <a:r>
              <a:rPr lang="en-US" sz="1800" smtClean="0"/>
              <a:t> </a:t>
            </a:r>
            <a:r>
              <a:rPr lang="en-US" sz="1800" i="1" smtClean="0"/>
              <a:t>y2.</a:t>
            </a:r>
            <a:r>
              <a:rPr lang="en-US" sz="1800" smtClean="0"/>
              <a:t> </a:t>
            </a:r>
            <a:endParaRPr lang="en-US" sz="1800" dirty="0" smtClean="0"/>
          </a:p>
        </p:txBody>
      </p:sp>
      <p:sp>
        <p:nvSpPr>
          <p:cNvPr id="6" name="Rectangle 5"/>
          <p:cNvSpPr/>
          <p:nvPr/>
        </p:nvSpPr>
        <p:spPr>
          <a:xfrm>
            <a:off x="6429388" y="1214422"/>
            <a:ext cx="2214578" cy="3785652"/>
          </a:xfrm>
          <a:prstGeom prst="rect">
            <a:avLst/>
          </a:prstGeom>
        </p:spPr>
        <p:txBody>
          <a:bodyPr wrap="square">
            <a:spAutoFit/>
          </a:bodyPr>
          <a:lstStyle/>
          <a:p>
            <a:r>
              <a:rPr lang="en-US" b="1" smtClean="0">
                <a:solidFill>
                  <a:srgbClr val="FF0000"/>
                </a:solidFill>
              </a:rPr>
              <a:t>Stack frame:</a:t>
            </a:r>
          </a:p>
          <a:p>
            <a:r>
              <a:rPr lang="en-US" smtClean="0"/>
              <a:t>Data can be stacked just before a procedure is called: (1) return address, (2) parameters (3) Caller stack frame</a:t>
            </a:r>
          </a:p>
        </p:txBody>
      </p:sp>
      <p:pic>
        <p:nvPicPr>
          <p:cNvPr id="17411" name="Picture 3"/>
          <p:cNvPicPr>
            <a:picLocks noChangeAspect="1" noChangeArrowheads="1"/>
          </p:cNvPicPr>
          <p:nvPr/>
        </p:nvPicPr>
        <p:blipFill>
          <a:blip r:embed="rId3"/>
          <a:srcRect/>
          <a:stretch>
            <a:fillRect/>
          </a:stretch>
        </p:blipFill>
        <p:spPr bwMode="auto">
          <a:xfrm>
            <a:off x="71406" y="1142984"/>
            <a:ext cx="6286500" cy="5391150"/>
          </a:xfrm>
          <a:prstGeom prst="rect">
            <a:avLst/>
          </a:prstGeom>
          <a:noFill/>
          <a:ln w="9525">
            <a:noFill/>
            <a:miter lim="800000"/>
            <a:headEnd/>
            <a:tailEnd/>
          </a:ln>
          <a:effectLst/>
        </p:spPr>
      </p:pic>
      <p:sp>
        <p:nvSpPr>
          <p:cNvPr id="8" name="Left Brace 7"/>
          <p:cNvSpPr/>
          <p:nvPr/>
        </p:nvSpPr>
        <p:spPr>
          <a:xfrm>
            <a:off x="0" y="4000504"/>
            <a:ext cx="357158" cy="178595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Left Brace 8"/>
          <p:cNvSpPr/>
          <p:nvPr/>
        </p:nvSpPr>
        <p:spPr>
          <a:xfrm>
            <a:off x="2857520" y="4000504"/>
            <a:ext cx="357158" cy="178595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Left Brace 9"/>
          <p:cNvSpPr/>
          <p:nvPr/>
        </p:nvSpPr>
        <p:spPr>
          <a:xfrm>
            <a:off x="2857488" y="2143116"/>
            <a:ext cx="357190" cy="185738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Slide Number Placeholder 10"/>
          <p:cNvSpPr>
            <a:spLocks noGrp="1"/>
          </p:cNvSpPr>
          <p:nvPr>
            <p:ph type="sldNum" sz="quarter" idx="12"/>
          </p:nvPr>
        </p:nvSpPr>
        <p:spPr/>
        <p:txBody>
          <a:bodyPr/>
          <a:lstStyle/>
          <a:p>
            <a:fld id="{8AF02B71-8991-4516-A01E-F1A9ACD28BDC}" type="slidenum">
              <a:rPr lang="en-US" sz="2000" b="1" smtClean="0"/>
              <a:pPr/>
              <a:t>38</a:t>
            </a:fld>
            <a:endParaRPr lang="en-US" sz="2000" b="1"/>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0" y="142852"/>
            <a:ext cx="1000101" cy="6715148"/>
          </a:xfrm>
          <a:noFill/>
          <a:ln/>
        </p:spPr>
        <p:txBody>
          <a:bodyPr vert="wordArtVert" lIns="90488" tIns="44450" rIns="90488" bIns="44450"/>
          <a:lstStyle/>
          <a:p>
            <a:r>
              <a:rPr lang="en-US" sz="4000" smtClean="0">
                <a:effectLst>
                  <a:outerShdw blurRad="38100" dist="38100" dir="2700000" algn="tl">
                    <a:srgbClr val="000000">
                      <a:alpha val="43137"/>
                    </a:srgbClr>
                  </a:outerShdw>
                </a:effectLst>
              </a:rPr>
              <a:t>Exercises</a:t>
            </a:r>
            <a:endParaRPr lang="en-US" sz="4000"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785786" y="500042"/>
            <a:ext cx="8054787" cy="6286544"/>
          </a:xfrm>
          <a:noFill/>
          <a:ln/>
        </p:spPr>
        <p:txBody>
          <a:bodyPr lIns="90488" tIns="44450" rIns="90488" bIns="44450">
            <a:noAutofit/>
          </a:bodyPr>
          <a:lstStyle/>
          <a:p>
            <a:pPr>
              <a:buNone/>
            </a:pPr>
            <a:r>
              <a:rPr lang="en-US" sz="1600" smtClean="0">
                <a:solidFill>
                  <a:srgbClr val="002060"/>
                </a:solidFill>
              </a:rPr>
              <a:t>12.1 What are the typical elements of a machine instruction? </a:t>
            </a:r>
          </a:p>
          <a:p>
            <a:pPr>
              <a:buNone/>
            </a:pPr>
            <a:r>
              <a:rPr lang="en-US" sz="1600" smtClean="0">
                <a:solidFill>
                  <a:srgbClr val="002060"/>
                </a:solidFill>
              </a:rPr>
              <a:t>12.2 What types of locations can hold source and destination operands? </a:t>
            </a:r>
          </a:p>
          <a:p>
            <a:pPr>
              <a:buNone/>
            </a:pPr>
            <a:r>
              <a:rPr lang="en-US" sz="1600" smtClean="0">
                <a:solidFill>
                  <a:srgbClr val="002060"/>
                </a:solidFill>
              </a:rPr>
              <a:t>12.3 If an instruction contains four addresses, what might be the purpose of each address? </a:t>
            </a:r>
          </a:p>
          <a:p>
            <a:pPr>
              <a:buNone/>
            </a:pPr>
            <a:r>
              <a:rPr lang="en-US" sz="1600" smtClean="0">
                <a:solidFill>
                  <a:srgbClr val="002060"/>
                </a:solidFill>
              </a:rPr>
              <a:t>12.4 List and briefly explain five important instruction set design issues. </a:t>
            </a:r>
          </a:p>
          <a:p>
            <a:pPr>
              <a:buNone/>
            </a:pPr>
            <a:r>
              <a:rPr lang="en-US" sz="1600" smtClean="0">
                <a:solidFill>
                  <a:srgbClr val="002060"/>
                </a:solidFill>
              </a:rPr>
              <a:t>12.5 What types of operands are typical in machine instruction sets? </a:t>
            </a:r>
          </a:p>
          <a:p>
            <a:pPr>
              <a:buNone/>
            </a:pPr>
            <a:r>
              <a:rPr lang="en-US" sz="1600" smtClean="0">
                <a:solidFill>
                  <a:srgbClr val="002060"/>
                </a:solidFill>
              </a:rPr>
              <a:t>12.6 What is the relationship between the IRA character code and the packed decimal representation? </a:t>
            </a:r>
          </a:p>
          <a:p>
            <a:pPr>
              <a:buNone/>
            </a:pPr>
            <a:r>
              <a:rPr lang="en-US" sz="1600" smtClean="0">
                <a:solidFill>
                  <a:srgbClr val="002060"/>
                </a:solidFill>
              </a:rPr>
              <a:t>12.7 What is the difference between an arithmetic shift and a logical shift? </a:t>
            </a:r>
          </a:p>
          <a:p>
            <a:pPr>
              <a:buNone/>
            </a:pPr>
            <a:r>
              <a:rPr lang="en-US" sz="1600" smtClean="0">
                <a:solidFill>
                  <a:srgbClr val="002060"/>
                </a:solidFill>
              </a:rPr>
              <a:t>12.8 Why are transfer of control instructions needed?</a:t>
            </a:r>
          </a:p>
          <a:p>
            <a:pPr>
              <a:buNone/>
            </a:pPr>
            <a:r>
              <a:rPr lang="en-US" sz="1600" smtClean="0">
                <a:solidFill>
                  <a:srgbClr val="002060"/>
                </a:solidFill>
              </a:rPr>
              <a:t>12.9 List and briefly explain two common ways of generating the condition to be tested in a conditional branch instruction. </a:t>
            </a:r>
          </a:p>
          <a:p>
            <a:pPr>
              <a:buNone/>
            </a:pPr>
            <a:r>
              <a:rPr lang="en-US" sz="1600" smtClean="0">
                <a:solidFill>
                  <a:srgbClr val="002060"/>
                </a:solidFill>
              </a:rPr>
              <a:t>12.10 What is meant by the term nesting of procedures? </a:t>
            </a:r>
          </a:p>
          <a:p>
            <a:pPr>
              <a:buNone/>
            </a:pPr>
            <a:r>
              <a:rPr lang="en-US" sz="1600" smtClean="0">
                <a:solidFill>
                  <a:srgbClr val="002060"/>
                </a:solidFill>
              </a:rPr>
              <a:t>12.11 List three possible places for storing the return address for a procedure return.</a:t>
            </a:r>
          </a:p>
        </p:txBody>
      </p:sp>
      <p:pic>
        <p:nvPicPr>
          <p:cNvPr id="7" name="Picture 6"/>
          <p:cNvPicPr>
            <a:picLocks noChangeAspect="1"/>
          </p:cNvPicPr>
          <p:nvPr/>
        </p:nvPicPr>
        <p:blipFill>
          <a:blip r:embed="rId3"/>
          <a:stretch>
            <a:fillRect/>
          </a:stretch>
        </p:blipFill>
        <p:spPr>
          <a:xfrm>
            <a:off x="7785383" y="3357562"/>
            <a:ext cx="1358617" cy="1666875"/>
          </a:xfrm>
          <a:prstGeom prst="rect">
            <a:avLst/>
          </a:prstGeom>
        </p:spPr>
      </p:pic>
      <p:sp>
        <p:nvSpPr>
          <p:cNvPr id="8" name="Slide Number Placeholder 7"/>
          <p:cNvSpPr>
            <a:spLocks noGrp="1"/>
          </p:cNvSpPr>
          <p:nvPr>
            <p:ph type="sldNum" sz="quarter" idx="12"/>
          </p:nvPr>
        </p:nvSpPr>
        <p:spPr/>
        <p:txBody>
          <a:bodyPr/>
          <a:lstStyle/>
          <a:p>
            <a:fld id="{8AF02B71-8991-4516-A01E-F1A9ACD28BDC}" type="slidenum">
              <a:rPr lang="en-US" smtClean="0"/>
              <a:pPr/>
              <a:t>39</a:t>
            </a:fld>
            <a:endParaRPr lang="en-US"/>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714348" y="285728"/>
            <a:ext cx="7556313" cy="1116106"/>
          </a:xfrm>
          <a:noFill/>
          <a:ln/>
        </p:spPr>
        <p:txBody>
          <a:bodyPr lIns="90488" tIns="44450" rIns="90488" bIns="44450"/>
          <a:lstStyle/>
          <a:p>
            <a:r>
              <a:rPr lang="en-US" smtClean="0">
                <a:effectLst>
                  <a:outerShdw blurRad="38100" dist="38100" dir="2700000" algn="tl">
                    <a:srgbClr val="000000">
                      <a:alpha val="43137"/>
                    </a:srgbClr>
                  </a:outerShdw>
                </a:effectLst>
              </a:rPr>
              <a:t>12.1- Machine </a:t>
            </a:r>
            <a:r>
              <a:rPr lang="en-US" dirty="0" smtClean="0">
                <a:effectLst>
                  <a:outerShdw blurRad="38100" dist="38100" dir="2700000" algn="tl">
                    <a:srgbClr val="000000">
                      <a:alpha val="43137"/>
                    </a:srgbClr>
                  </a:outerShdw>
                </a:effectLst>
              </a:rPr>
              <a:t>Instruction Characteristics</a:t>
            </a:r>
            <a:endParaRPr lang="en-US"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498474" y="2362200"/>
            <a:ext cx="7556313" cy="4038600"/>
          </a:xfrm>
          <a:noFill/>
          <a:ln/>
        </p:spPr>
        <p:txBody>
          <a:bodyPr lIns="90488" tIns="44450" rIns="90488" bIns="44450">
            <a:normAutofit fontScale="92500" lnSpcReduction="10000"/>
          </a:bodyPr>
          <a:lstStyle/>
          <a:p>
            <a:r>
              <a:rPr lang="en-US" sz="2400" dirty="0" smtClean="0">
                <a:solidFill>
                  <a:srgbClr val="002060"/>
                </a:solidFill>
              </a:rPr>
              <a:t>The operation of the processor is determined by the instructions it executes, referred to as </a:t>
            </a:r>
            <a:r>
              <a:rPr lang="en-US" sz="2400" i="1" dirty="0" smtClean="0">
                <a:solidFill>
                  <a:srgbClr val="002060"/>
                </a:solidFill>
              </a:rPr>
              <a:t>machine instructions </a:t>
            </a:r>
            <a:r>
              <a:rPr lang="en-US" sz="2400" dirty="0" smtClean="0">
                <a:solidFill>
                  <a:srgbClr val="002060"/>
                </a:solidFill>
              </a:rPr>
              <a:t>or </a:t>
            </a:r>
            <a:r>
              <a:rPr lang="en-US" sz="2400" i="1" dirty="0" smtClean="0">
                <a:solidFill>
                  <a:srgbClr val="002060"/>
                </a:solidFill>
              </a:rPr>
              <a:t>computer instructions</a:t>
            </a:r>
          </a:p>
          <a:p>
            <a:r>
              <a:rPr lang="en-US" sz="2400" dirty="0" smtClean="0">
                <a:solidFill>
                  <a:srgbClr val="002060"/>
                </a:solidFill>
              </a:rPr>
              <a:t>The collection of different instructions that the processor can execute is referred to as the processor’s </a:t>
            </a:r>
            <a:r>
              <a:rPr lang="en-US" sz="2400" i="1" dirty="0" smtClean="0">
                <a:solidFill>
                  <a:srgbClr val="002060"/>
                </a:solidFill>
              </a:rPr>
              <a:t>instruction set</a:t>
            </a:r>
          </a:p>
          <a:p>
            <a:r>
              <a:rPr lang="en-US" sz="2400" dirty="0" smtClean="0">
                <a:solidFill>
                  <a:srgbClr val="002060"/>
                </a:solidFill>
              </a:rPr>
              <a:t>Each instruction must contain the information required by the processor </a:t>
            </a:r>
            <a:r>
              <a:rPr lang="en-US" sz="2400" smtClean="0">
                <a:solidFill>
                  <a:srgbClr val="002060"/>
                </a:solidFill>
              </a:rPr>
              <a:t>for execution</a:t>
            </a:r>
          </a:p>
          <a:p>
            <a:r>
              <a:rPr lang="en-US" sz="2400" i="1" smtClean="0">
                <a:solidFill>
                  <a:srgbClr val="002060"/>
                </a:solidFill>
              </a:rPr>
              <a:t>Instruction’s semantic is works which are performed by hardware.</a:t>
            </a:r>
            <a:endParaRPr lang="en-US" sz="2400" i="1" dirty="0" smtClean="0">
              <a:solidFill>
                <a:srgbClr val="002060"/>
              </a:solidFill>
            </a:endParaRPr>
          </a:p>
        </p:txBody>
      </p:sp>
      <p:pic>
        <p:nvPicPr>
          <p:cNvPr id="7" name="Picture 6"/>
          <p:cNvPicPr>
            <a:picLocks noChangeAspect="1"/>
          </p:cNvPicPr>
          <p:nvPr/>
        </p:nvPicPr>
        <p:blipFill>
          <a:blip r:embed="rId3"/>
          <a:stretch>
            <a:fillRect/>
          </a:stretch>
        </p:blipFill>
        <p:spPr>
          <a:xfrm>
            <a:off x="7713977" y="5191149"/>
            <a:ext cx="1358617" cy="1666875"/>
          </a:xfrm>
          <a:prstGeom prst="rect">
            <a:avLst/>
          </a:prstGeom>
        </p:spPr>
      </p:pic>
      <p:sp>
        <p:nvSpPr>
          <p:cNvPr id="8" name="Slide Number Placeholder 7"/>
          <p:cNvSpPr>
            <a:spLocks noGrp="1"/>
          </p:cNvSpPr>
          <p:nvPr>
            <p:ph type="sldNum" sz="quarter" idx="12"/>
          </p:nvPr>
        </p:nvSpPr>
        <p:spPr/>
        <p:txBody>
          <a:bodyPr/>
          <a:lstStyle/>
          <a:p>
            <a:fld id="{8AF02B71-8991-4516-A01E-F1A9ACD28BDC}" type="slidenum">
              <a:rPr lang="en-US" smtClean="0"/>
              <a:pPr/>
              <a:t>4</a:t>
            </a:fld>
            <a:endParaRPr lang="en-US"/>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810000" cy="4343400"/>
          </a:xfrm>
        </p:spPr>
        <p:txBody>
          <a:bodyPr>
            <a:normAutofit/>
          </a:bodyPr>
          <a:lstStyle/>
          <a:p>
            <a:pPr>
              <a:spcBef>
                <a:spcPts val="600"/>
              </a:spcBef>
            </a:pPr>
            <a:r>
              <a:rPr lang="en-US" dirty="0" smtClean="0"/>
              <a:t>Machine instruction characteristics</a:t>
            </a:r>
          </a:p>
          <a:p>
            <a:pPr lvl="1"/>
            <a:r>
              <a:rPr lang="en-US" dirty="0" smtClean="0"/>
              <a:t>Elements of a machine instruction</a:t>
            </a:r>
          </a:p>
          <a:p>
            <a:pPr lvl="1"/>
            <a:r>
              <a:rPr lang="en-US" dirty="0" smtClean="0"/>
              <a:t>Instruction representation</a:t>
            </a:r>
          </a:p>
          <a:p>
            <a:pPr lvl="1"/>
            <a:r>
              <a:rPr lang="en-US" dirty="0" smtClean="0"/>
              <a:t>Instruction types</a:t>
            </a:r>
          </a:p>
          <a:p>
            <a:pPr lvl="1"/>
            <a:r>
              <a:rPr lang="en-US" dirty="0" smtClean="0"/>
              <a:t>Number of addresses</a:t>
            </a:r>
          </a:p>
          <a:p>
            <a:pPr lvl="1"/>
            <a:r>
              <a:rPr lang="en-US" dirty="0" smtClean="0"/>
              <a:t>Instruction set design</a:t>
            </a:r>
          </a:p>
          <a:p>
            <a:pPr>
              <a:spcBef>
                <a:spcPts val="600"/>
              </a:spcBef>
            </a:pPr>
            <a:r>
              <a:rPr lang="en-US" dirty="0" smtClean="0"/>
              <a:t>Types of operands</a:t>
            </a:r>
          </a:p>
          <a:p>
            <a:pPr lvl="1"/>
            <a:r>
              <a:rPr lang="en-US" dirty="0" smtClean="0"/>
              <a:t>Numbers</a:t>
            </a:r>
          </a:p>
          <a:p>
            <a:pPr lvl="1"/>
            <a:r>
              <a:rPr lang="en-US" dirty="0" smtClean="0"/>
              <a:t>Characters</a:t>
            </a:r>
          </a:p>
          <a:p>
            <a:pPr lvl="1"/>
            <a:r>
              <a:rPr lang="en-US" dirty="0" smtClean="0"/>
              <a:t>Logical data</a:t>
            </a:r>
          </a:p>
        </p:txBody>
      </p:sp>
      <p:sp>
        <p:nvSpPr>
          <p:cNvPr id="32" name="Content Placeholder 31"/>
          <p:cNvSpPr>
            <a:spLocks noGrp="1"/>
          </p:cNvSpPr>
          <p:nvPr>
            <p:ph sz="quarter" idx="4"/>
          </p:nvPr>
        </p:nvSpPr>
        <p:spPr>
          <a:xfrm>
            <a:off x="4495800" y="2133600"/>
            <a:ext cx="3810000" cy="4724400"/>
          </a:xfrm>
        </p:spPr>
        <p:txBody>
          <a:bodyPr>
            <a:normAutofit/>
          </a:bodyPr>
          <a:lstStyle/>
          <a:p>
            <a:pPr marL="228600" lvl="1">
              <a:spcBef>
                <a:spcPts val="1800"/>
              </a:spcBef>
              <a:buClr>
                <a:schemeClr val="accent1"/>
              </a:buClr>
            </a:pPr>
            <a:r>
              <a:rPr lang="en-US" dirty="0" smtClean="0"/>
              <a:t>Intel x86 and ARM data types</a:t>
            </a:r>
          </a:p>
          <a:p>
            <a:pPr marL="228600" lvl="1">
              <a:spcBef>
                <a:spcPts val="1800"/>
              </a:spcBef>
              <a:buClr>
                <a:schemeClr val="accent1"/>
              </a:buClr>
            </a:pPr>
            <a:r>
              <a:rPr lang="en-US" dirty="0" smtClean="0"/>
              <a:t>Types of operations</a:t>
            </a:r>
          </a:p>
          <a:p>
            <a:pPr lvl="1"/>
            <a:r>
              <a:rPr lang="en-US" sz="1946" dirty="0" smtClean="0"/>
              <a:t>Data transfer</a:t>
            </a:r>
          </a:p>
          <a:p>
            <a:pPr lvl="1"/>
            <a:r>
              <a:rPr lang="en-US" sz="1946" dirty="0" smtClean="0"/>
              <a:t>Arithmetic</a:t>
            </a:r>
          </a:p>
          <a:p>
            <a:pPr lvl="1"/>
            <a:r>
              <a:rPr lang="en-US" sz="1946" dirty="0" smtClean="0"/>
              <a:t>Logical</a:t>
            </a:r>
          </a:p>
          <a:p>
            <a:pPr lvl="1"/>
            <a:r>
              <a:rPr lang="en-US" sz="1946" dirty="0" smtClean="0"/>
              <a:t>Conversion</a:t>
            </a:r>
          </a:p>
          <a:p>
            <a:pPr lvl="1"/>
            <a:r>
              <a:rPr lang="en-US" sz="1946" dirty="0" smtClean="0"/>
              <a:t>Input/output</a:t>
            </a:r>
          </a:p>
          <a:p>
            <a:pPr lvl="1"/>
            <a:r>
              <a:rPr lang="en-US" sz="1946" dirty="0" smtClean="0"/>
              <a:t>System control</a:t>
            </a:r>
          </a:p>
          <a:p>
            <a:pPr lvl="1"/>
            <a:r>
              <a:rPr lang="en-US" sz="1946" dirty="0" smtClean="0"/>
              <a:t>Transfer </a:t>
            </a:r>
            <a:r>
              <a:rPr lang="en-US" sz="1946" smtClean="0"/>
              <a:t>of control</a:t>
            </a:r>
            <a:endParaRPr lang="en-US" sz="1946" dirty="0" smtClean="0"/>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12</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Instruction Sets:</a:t>
            </a:r>
          </a:p>
          <a:p>
            <a:r>
              <a:rPr lang="en-US" sz="2800" dirty="0" smtClean="0">
                <a:solidFill>
                  <a:schemeClr val="tx2"/>
                </a:solidFill>
                <a:latin typeface="+mj-lt"/>
                <a:ea typeface="+mj-ea"/>
                <a:cs typeface="+mj-cs"/>
              </a:rPr>
              <a:t>Characteristics and Functions</a:t>
            </a:r>
            <a:endParaRPr lang="en-US" sz="2800" dirty="0">
              <a:solidFill>
                <a:schemeClr val="tx2"/>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z="2000" b="1" smtClean="0"/>
              <a:pPr/>
              <a:t>40</a:t>
            </a:fld>
            <a:endParaRPr lang="en-US" sz="2000" b="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4294967295"/>
          </p:nvPr>
        </p:nvGraphicFramePr>
        <p:xfrm>
          <a:off x="457200" y="914400"/>
          <a:ext cx="82423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idx="4294967295"/>
          </p:nvPr>
        </p:nvSpPr>
        <p:spPr>
          <a:xfrm>
            <a:off x="381000" y="228600"/>
            <a:ext cx="7556500" cy="1116012"/>
          </a:xfrm>
        </p:spPr>
        <p:txBody>
          <a:bodyPr/>
          <a:lstStyle/>
          <a:p>
            <a:r>
              <a:rPr lang="en-US" dirty="0" smtClean="0">
                <a:effectLst>
                  <a:outerShdw blurRad="38100" dist="38100" dir="2700000" algn="tl">
                    <a:srgbClr val="000000">
                      <a:alpha val="43137"/>
                    </a:srgbClr>
                  </a:outerShdw>
                </a:effectLst>
              </a:rPr>
              <a:t>Elements of a Machine Instruction</a:t>
            </a:r>
            <a:endParaRPr lang="en-US" dirty="0">
              <a:effectLst>
                <a:outerShdw blurRad="38100" dist="38100" dir="2700000" algn="tl">
                  <a:srgbClr val="000000">
                    <a:alpha val="43137"/>
                  </a:srgbClr>
                </a:outerShdw>
              </a:effectLst>
            </a:endParaRPr>
          </a:p>
        </p:txBody>
      </p:sp>
      <p:sp>
        <p:nvSpPr>
          <p:cNvPr id="5" name="Rectangle 4"/>
          <p:cNvSpPr/>
          <p:nvPr/>
        </p:nvSpPr>
        <p:spPr>
          <a:xfrm>
            <a:off x="714348" y="1357298"/>
            <a:ext cx="1000132" cy="857256"/>
          </a:xfrm>
          <a:prstGeom prst="rect">
            <a:avLst/>
          </a:prstGeom>
          <a:solidFill>
            <a:schemeClr val="accent6">
              <a:lumMod val="40000"/>
              <a:lumOff val="60000"/>
            </a:schemeClr>
          </a:solidFill>
        </p:spPr>
        <p:txBody>
          <a:bodyPr wrap="square">
            <a:spAutoFit/>
          </a:bodyPr>
          <a:lstStyle/>
          <a:p>
            <a:r>
              <a:rPr lang="en-US" smtClean="0"/>
              <a:t>ADD, I/O,…</a:t>
            </a:r>
            <a:endParaRPr lang="en-US"/>
          </a:p>
        </p:txBody>
      </p:sp>
      <p:sp>
        <p:nvSpPr>
          <p:cNvPr id="6" name="Slide Number Placeholder 5"/>
          <p:cNvSpPr>
            <a:spLocks noGrp="1"/>
          </p:cNvSpPr>
          <p:nvPr>
            <p:ph type="sldNum" sz="quarter" idx="12"/>
          </p:nvPr>
        </p:nvSpPr>
        <p:spPr/>
        <p:txBody>
          <a:bodyPr/>
          <a:lstStyle/>
          <a:p>
            <a:fld id="{8AF02B71-8991-4516-A01E-F1A9ACD28BDC}"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6" name="Rectangle 4"/>
          <p:cNvSpPr>
            <a:spLocks noGrp="1" noChangeArrowheads="1"/>
          </p:cNvSpPr>
          <p:nvPr>
            <p:ph type="title" idx="4294967295"/>
          </p:nvPr>
        </p:nvSpPr>
        <p:spPr>
          <a:xfrm>
            <a:off x="381000" y="381000"/>
            <a:ext cx="7556500" cy="1116012"/>
          </a:xfrm>
          <a:noFill/>
          <a:ln/>
        </p:spPr>
        <p:txBody>
          <a:bodyPr lIns="90488" tIns="44450" rIns="90488" bIns="44450"/>
          <a:lstStyle/>
          <a:p>
            <a:r>
              <a:rPr lang="en-US" dirty="0" smtClean="0">
                <a:effectLst>
                  <a:outerShdw blurRad="38100" dist="38100" dir="2700000" algn="tl">
                    <a:srgbClr val="000000">
                      <a:alpha val="43137"/>
                    </a:srgbClr>
                  </a:outerShdw>
                </a:effectLst>
              </a:rPr>
              <a:t>Instruction Cycle State Diagram</a:t>
            </a:r>
            <a:endParaRPr lang="en-US"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285720" y="1385572"/>
            <a:ext cx="8572560" cy="4758072"/>
          </a:xfrm>
          <a:prstGeom prst="rect">
            <a:avLst/>
          </a:prstGeom>
          <a:noFill/>
          <a:ln w="38100">
            <a:solidFill>
              <a:schemeClr val="tx1"/>
            </a:solid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6</a:t>
            </a:fld>
            <a:endParaRPr lang="en-US"/>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4" name="Rectangle 4"/>
          <p:cNvSpPr>
            <a:spLocks noGrp="1" noChangeArrowheads="1"/>
          </p:cNvSpPr>
          <p:nvPr>
            <p:ph type="title" idx="4294967295"/>
          </p:nvPr>
        </p:nvSpPr>
        <p:spPr>
          <a:xfrm>
            <a:off x="304800" y="228600"/>
            <a:ext cx="7556500" cy="1116012"/>
          </a:xfrm>
          <a:noFill/>
          <a:ln/>
        </p:spPr>
        <p:txBody>
          <a:bodyPr lIns="90488" tIns="44450" rIns="90488" bIns="44450"/>
          <a:lstStyle/>
          <a:p>
            <a:r>
              <a:rPr lang="en-US" b="1" dirty="0" smtClean="0"/>
              <a:t>Source and result operands can be in one of four </a:t>
            </a:r>
            <a:r>
              <a:rPr lang="en-US" b="1" smtClean="0"/>
              <a:t>areas:</a:t>
            </a:r>
            <a:endParaRPr lang="en-US" b="1" dirty="0"/>
          </a:p>
        </p:txBody>
      </p:sp>
      <p:sp>
        <p:nvSpPr>
          <p:cNvPr id="10245" name="Rectangle 5"/>
          <p:cNvSpPr>
            <a:spLocks noGrp="1" noChangeArrowheads="1"/>
          </p:cNvSpPr>
          <p:nvPr>
            <p:ph sz="half" idx="4294967295"/>
          </p:nvPr>
        </p:nvSpPr>
        <p:spPr>
          <a:xfrm>
            <a:off x="5172076" y="1295400"/>
            <a:ext cx="3829080" cy="3429000"/>
          </a:xfrm>
          <a:noFill/>
          <a:ln/>
        </p:spPr>
        <p:txBody>
          <a:bodyPr lIns="90488" tIns="44450" rIns="90488" bIns="44450">
            <a:noAutofit/>
          </a:bodyPr>
          <a:lstStyle/>
          <a:p>
            <a:pPr marL="457200" indent="-457200">
              <a:buSzPct val="100000"/>
              <a:buFont typeface="+mj-lt"/>
              <a:buAutoNum type="arabicParenR" startAt="3"/>
            </a:pPr>
            <a:r>
              <a:rPr lang="en-US" sz="2400" b="1" dirty="0" smtClean="0">
                <a:solidFill>
                  <a:schemeClr val="tx1"/>
                </a:solidFill>
              </a:rPr>
              <a:t>Processor register</a:t>
            </a:r>
          </a:p>
          <a:p>
            <a:pPr lvl="1">
              <a:lnSpc>
                <a:spcPct val="110000"/>
              </a:lnSpc>
            </a:pPr>
            <a:r>
              <a:rPr lang="en-US" dirty="0" smtClean="0">
                <a:solidFill>
                  <a:schemeClr val="tx1"/>
                </a:solidFill>
              </a:rPr>
              <a:t>A processor contains one or more registers that may be referenced by machine instructions. </a:t>
            </a:r>
          </a:p>
          <a:p>
            <a:pPr lvl="1">
              <a:lnSpc>
                <a:spcPct val="110000"/>
              </a:lnSpc>
            </a:pPr>
            <a:r>
              <a:rPr lang="en-US" dirty="0" smtClean="0">
                <a:solidFill>
                  <a:schemeClr val="tx1"/>
                </a:solidFill>
              </a:rPr>
              <a:t>If more than one register exists each register is assigned a unique name or number and the instruction must contain the number of the desired register</a:t>
            </a:r>
          </a:p>
        </p:txBody>
      </p:sp>
      <p:sp>
        <p:nvSpPr>
          <p:cNvPr id="6" name="Content Placeholder 5"/>
          <p:cNvSpPr>
            <a:spLocks noGrp="1"/>
          </p:cNvSpPr>
          <p:nvPr>
            <p:ph sz="half" idx="4294967295"/>
          </p:nvPr>
        </p:nvSpPr>
        <p:spPr>
          <a:xfrm>
            <a:off x="238124" y="4071958"/>
            <a:ext cx="4191000" cy="2286000"/>
          </a:xfrm>
        </p:spPr>
        <p:txBody>
          <a:bodyPr>
            <a:noAutofit/>
          </a:bodyPr>
          <a:lstStyle/>
          <a:p>
            <a:pPr marL="457200" indent="-457200">
              <a:buSzPct val="100000"/>
              <a:buFont typeface="+mj-lt"/>
              <a:buAutoNum type="arabicParenR" startAt="2"/>
            </a:pPr>
            <a:r>
              <a:rPr lang="en-US" sz="2400" b="1" dirty="0" smtClean="0">
                <a:solidFill>
                  <a:schemeClr val="tx1"/>
                </a:solidFill>
              </a:rPr>
              <a:t>I/O device</a:t>
            </a:r>
          </a:p>
          <a:p>
            <a:pPr lvl="1"/>
            <a:r>
              <a:rPr lang="en-US" dirty="0" smtClean="0">
                <a:solidFill>
                  <a:schemeClr val="tx1"/>
                </a:solidFill>
              </a:rPr>
              <a:t>The instruction must specify the I/O module and device for the operation.  If memory-mapped I/O is used, this is just another main or virtual memory address</a:t>
            </a:r>
            <a:endParaRPr lang="en-US" dirty="0">
              <a:solidFill>
                <a:schemeClr val="tx1"/>
              </a:solidFill>
            </a:endParaRPr>
          </a:p>
        </p:txBody>
      </p:sp>
      <p:sp>
        <p:nvSpPr>
          <p:cNvPr id="7" name="Content Placeholder 6"/>
          <p:cNvSpPr>
            <a:spLocks noGrp="1"/>
          </p:cNvSpPr>
          <p:nvPr>
            <p:ph sz="half" idx="4294967295"/>
          </p:nvPr>
        </p:nvSpPr>
        <p:spPr>
          <a:xfrm>
            <a:off x="299982" y="2536804"/>
            <a:ext cx="4557770" cy="1535138"/>
          </a:xfrm>
        </p:spPr>
        <p:txBody>
          <a:bodyPr>
            <a:noAutofit/>
          </a:bodyPr>
          <a:lstStyle/>
          <a:p>
            <a:pPr marL="457200" indent="-457200">
              <a:buSzPct val="100000"/>
              <a:buFont typeface="+mj-lt"/>
              <a:buAutoNum type="arabicParenR"/>
            </a:pPr>
            <a:r>
              <a:rPr lang="en-US" sz="2400" b="1" dirty="0" smtClean="0">
                <a:solidFill>
                  <a:schemeClr val="tx1"/>
                </a:solidFill>
              </a:rPr>
              <a:t>Main or virtual memory</a:t>
            </a:r>
          </a:p>
          <a:p>
            <a:pPr lvl="1"/>
            <a:r>
              <a:rPr lang="en-US" dirty="0" smtClean="0">
                <a:solidFill>
                  <a:schemeClr val="tx1"/>
                </a:solidFill>
              </a:rPr>
              <a:t>As with next instruction references, the main or virtual memory address must be supplied</a:t>
            </a:r>
            <a:endParaRPr lang="en-US" dirty="0">
              <a:solidFill>
                <a:schemeClr val="tx1"/>
              </a:solidFill>
            </a:endParaRPr>
          </a:p>
        </p:txBody>
      </p:sp>
      <p:sp>
        <p:nvSpPr>
          <p:cNvPr id="8" name="Content Placeholder 7"/>
          <p:cNvSpPr>
            <a:spLocks noGrp="1"/>
          </p:cNvSpPr>
          <p:nvPr>
            <p:ph sz="half" idx="4294967295"/>
          </p:nvPr>
        </p:nvSpPr>
        <p:spPr>
          <a:xfrm>
            <a:off x="5248276" y="4964137"/>
            <a:ext cx="3681442" cy="1536697"/>
          </a:xfrm>
        </p:spPr>
        <p:txBody>
          <a:bodyPr>
            <a:normAutofit/>
          </a:bodyPr>
          <a:lstStyle/>
          <a:p>
            <a:pPr marL="457200" indent="-457200">
              <a:buSzPct val="100000"/>
              <a:buFont typeface="+mj-lt"/>
              <a:buAutoNum type="arabicParenR" startAt="4"/>
            </a:pPr>
            <a:r>
              <a:rPr lang="en-US" sz="2400" b="1" dirty="0" smtClean="0">
                <a:solidFill>
                  <a:schemeClr val="tx1"/>
                </a:solidFill>
              </a:rPr>
              <a:t>Immediate</a:t>
            </a:r>
          </a:p>
          <a:p>
            <a:pPr lvl="1"/>
            <a:r>
              <a:rPr lang="en-US" dirty="0" smtClean="0">
                <a:solidFill>
                  <a:schemeClr val="tx1"/>
                </a:solidFill>
              </a:rPr>
              <a:t>The value of the operand is contained in a field in the instruction being executed</a:t>
            </a:r>
            <a:endParaRPr lang="en-US" dirty="0">
              <a:solidFill>
                <a:schemeClr val="tx1"/>
              </a:solidFill>
            </a:endParaRPr>
          </a:p>
        </p:txBody>
      </p:sp>
      <p:sp>
        <p:nvSpPr>
          <p:cNvPr id="9" name="TextBox 8"/>
          <p:cNvSpPr txBox="1"/>
          <p:nvPr/>
        </p:nvSpPr>
        <p:spPr>
          <a:xfrm>
            <a:off x="214281" y="1643050"/>
            <a:ext cx="1028707" cy="400110"/>
          </a:xfrm>
          <a:prstGeom prst="rect">
            <a:avLst/>
          </a:prstGeom>
          <a:solidFill>
            <a:schemeClr val="bg1"/>
          </a:solidFill>
          <a:ln>
            <a:solidFill>
              <a:srgbClr val="FF3300"/>
            </a:solidFill>
          </a:ln>
        </p:spPr>
        <p:txBody>
          <a:bodyPr wrap="square" rtlCol="0">
            <a:spAutoFit/>
          </a:bodyPr>
          <a:lstStyle/>
          <a:p>
            <a:r>
              <a:rPr lang="en-US" sz="2000" smtClean="0">
                <a:solidFill>
                  <a:srgbClr val="FF0000"/>
                </a:solidFill>
              </a:rPr>
              <a:t>Opcode</a:t>
            </a:r>
            <a:endParaRPr lang="en-US" sz="2000">
              <a:solidFill>
                <a:srgbClr val="FF0000"/>
              </a:solidFill>
            </a:endParaRPr>
          </a:p>
        </p:txBody>
      </p:sp>
      <p:sp>
        <p:nvSpPr>
          <p:cNvPr id="10" name="TextBox 9"/>
          <p:cNvSpPr txBox="1"/>
          <p:nvPr/>
        </p:nvSpPr>
        <p:spPr>
          <a:xfrm>
            <a:off x="1214414" y="1643050"/>
            <a:ext cx="1285884" cy="400110"/>
          </a:xfrm>
          <a:prstGeom prst="rect">
            <a:avLst/>
          </a:prstGeom>
          <a:solidFill>
            <a:srgbClr val="0000CC"/>
          </a:solidFill>
          <a:ln>
            <a:solidFill>
              <a:srgbClr val="FF3300"/>
            </a:solidFill>
          </a:ln>
        </p:spPr>
        <p:txBody>
          <a:bodyPr wrap="square" rtlCol="0">
            <a:spAutoFit/>
          </a:bodyPr>
          <a:lstStyle/>
          <a:p>
            <a:r>
              <a:rPr lang="en-US" sz="2000" smtClean="0">
                <a:solidFill>
                  <a:schemeClr val="bg1"/>
                </a:solidFill>
              </a:rPr>
              <a:t>Operand1</a:t>
            </a:r>
            <a:endParaRPr lang="en-US" sz="2000">
              <a:solidFill>
                <a:schemeClr val="bg1"/>
              </a:solidFill>
            </a:endParaRPr>
          </a:p>
        </p:txBody>
      </p:sp>
      <p:sp>
        <p:nvSpPr>
          <p:cNvPr id="11" name="TextBox 10"/>
          <p:cNvSpPr txBox="1"/>
          <p:nvPr/>
        </p:nvSpPr>
        <p:spPr>
          <a:xfrm>
            <a:off x="2500298" y="1643050"/>
            <a:ext cx="1285884" cy="400110"/>
          </a:xfrm>
          <a:prstGeom prst="rect">
            <a:avLst/>
          </a:prstGeom>
          <a:solidFill>
            <a:srgbClr val="0000CC"/>
          </a:solidFill>
          <a:ln>
            <a:solidFill>
              <a:srgbClr val="FF3300"/>
            </a:solidFill>
          </a:ln>
        </p:spPr>
        <p:txBody>
          <a:bodyPr wrap="square" rtlCol="0">
            <a:spAutoFit/>
          </a:bodyPr>
          <a:lstStyle/>
          <a:p>
            <a:r>
              <a:rPr lang="en-US" sz="2000" smtClean="0">
                <a:solidFill>
                  <a:schemeClr val="bg1"/>
                </a:solidFill>
              </a:rPr>
              <a:t>Operand2</a:t>
            </a:r>
            <a:endParaRPr lang="en-US" sz="2000">
              <a:solidFill>
                <a:schemeClr val="bg1"/>
              </a:solidFill>
            </a:endParaRPr>
          </a:p>
        </p:txBody>
      </p:sp>
      <p:sp>
        <p:nvSpPr>
          <p:cNvPr id="12" name="TextBox 11"/>
          <p:cNvSpPr txBox="1"/>
          <p:nvPr/>
        </p:nvSpPr>
        <p:spPr>
          <a:xfrm>
            <a:off x="3786182" y="1643050"/>
            <a:ext cx="1285884" cy="400110"/>
          </a:xfrm>
          <a:prstGeom prst="rect">
            <a:avLst/>
          </a:prstGeom>
          <a:solidFill>
            <a:srgbClr val="0000CC"/>
          </a:solidFill>
          <a:ln>
            <a:solidFill>
              <a:srgbClr val="FF3300"/>
            </a:solidFill>
          </a:ln>
        </p:spPr>
        <p:txBody>
          <a:bodyPr wrap="square" rtlCol="0">
            <a:spAutoFit/>
          </a:bodyPr>
          <a:lstStyle/>
          <a:p>
            <a:r>
              <a:rPr lang="en-US" sz="2000" smtClean="0">
                <a:solidFill>
                  <a:schemeClr val="bg1"/>
                </a:solidFill>
              </a:rPr>
              <a:t>Operand3</a:t>
            </a:r>
            <a:endParaRPr lang="en-US" sz="2000">
              <a:solidFill>
                <a:schemeClr val="bg1"/>
              </a:solidFill>
            </a:endParaRPr>
          </a:p>
        </p:txBody>
      </p:sp>
      <p:sp>
        <p:nvSpPr>
          <p:cNvPr id="13" name="Slide Number Placeholder 12"/>
          <p:cNvSpPr>
            <a:spLocks noGrp="1"/>
          </p:cNvSpPr>
          <p:nvPr>
            <p:ph type="sldNum" sz="quarter" idx="12"/>
          </p:nvPr>
        </p:nvSpPr>
        <p:spPr/>
        <p:txBody>
          <a:bodyPr/>
          <a:lstStyle/>
          <a:p>
            <a:fld id="{8AF02B71-8991-4516-A01E-F1A9ACD28BDC}" type="slidenum">
              <a:rPr lang="en-US" smtClean="0"/>
              <a:pPr/>
              <a:t>7</a:t>
            </a:fld>
            <a:endParaRPr lang="en-US"/>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2" name="Rectangle 4"/>
          <p:cNvSpPr>
            <a:spLocks noGrp="1" noChangeArrowheads="1"/>
          </p:cNvSpPr>
          <p:nvPr>
            <p:ph type="title"/>
          </p:nvPr>
        </p:nvSpPr>
        <p:spPr>
          <a:noFill/>
          <a:ln/>
        </p:spPr>
        <p:txBody>
          <a:bodyPr lIns="90488" tIns="44450" rIns="90488" bIns="44450"/>
          <a:lstStyle/>
          <a:p>
            <a:r>
              <a:rPr lang="en-US" b="1" dirty="0">
                <a:effectLst>
                  <a:outerShdw blurRad="38100" dist="38100" dir="2700000" algn="tl">
                    <a:srgbClr val="000000">
                      <a:alpha val="43137"/>
                    </a:srgbClr>
                  </a:outerShdw>
                </a:effectLst>
              </a:rPr>
              <a:t>Instruction Representation</a:t>
            </a:r>
          </a:p>
        </p:txBody>
      </p:sp>
      <p:sp>
        <p:nvSpPr>
          <p:cNvPr id="12293" name="Rectangle 5"/>
          <p:cNvSpPr>
            <a:spLocks noGrp="1" noChangeArrowheads="1"/>
          </p:cNvSpPr>
          <p:nvPr>
            <p:ph idx="1"/>
          </p:nvPr>
        </p:nvSpPr>
        <p:spPr>
          <a:xfrm>
            <a:off x="498474" y="1881191"/>
            <a:ext cx="7931178" cy="2190751"/>
          </a:xfrm>
          <a:noFill/>
          <a:ln/>
        </p:spPr>
        <p:txBody>
          <a:bodyPr lIns="90488" tIns="44450" rIns="90488" bIns="44450">
            <a:normAutofit/>
          </a:bodyPr>
          <a:lstStyle/>
          <a:p>
            <a:r>
              <a:rPr lang="en-US" sz="2400" dirty="0" smtClean="0">
                <a:solidFill>
                  <a:schemeClr val="tx1"/>
                </a:solidFill>
              </a:rPr>
              <a:t>Within the computer each instruction is represented by a sequence of bits</a:t>
            </a:r>
          </a:p>
          <a:p>
            <a:r>
              <a:rPr lang="en-US" sz="2400" dirty="0" smtClean="0">
                <a:solidFill>
                  <a:schemeClr val="tx1"/>
                </a:solidFill>
              </a:rPr>
              <a:t>The instruction is divided into fields, corresponding to the constituent elements of the instruction</a:t>
            </a:r>
            <a:endParaRPr lang="en-US" sz="2400" dirty="0">
              <a:solidFill>
                <a:schemeClr val="tx1"/>
              </a:solidFill>
            </a:endParaRPr>
          </a:p>
        </p:txBody>
      </p:sp>
      <p:sp useBgFill="1">
        <p:nvSpPr>
          <p:cNvPr id="7" name="TextBox 6"/>
          <p:cNvSpPr txBox="1"/>
          <p:nvPr/>
        </p:nvSpPr>
        <p:spPr>
          <a:xfrm>
            <a:off x="2590800" y="5334000"/>
            <a:ext cx="4038600" cy="536761"/>
          </a:xfrm>
          <a:prstGeom prst="rect">
            <a:avLst/>
          </a:prstGeom>
        </p:spPr>
        <p:txBody>
          <a:bodyPr wrap="square" rtlCol="0">
            <a:spAutoFit/>
          </a:bodyPr>
          <a:lstStyle/>
          <a:p>
            <a:endParaRPr lang="en-US" dirty="0"/>
          </a:p>
        </p:txBody>
      </p:sp>
      <p:pic>
        <p:nvPicPr>
          <p:cNvPr id="2050" name="Picture 2"/>
          <p:cNvPicPr>
            <a:picLocks noChangeAspect="1" noChangeArrowheads="1"/>
          </p:cNvPicPr>
          <p:nvPr/>
        </p:nvPicPr>
        <p:blipFill>
          <a:blip r:embed="rId3"/>
          <a:srcRect/>
          <a:stretch>
            <a:fillRect/>
          </a:stretch>
        </p:blipFill>
        <p:spPr bwMode="auto">
          <a:xfrm>
            <a:off x="576263" y="4091006"/>
            <a:ext cx="7991475" cy="1981200"/>
          </a:xfrm>
          <a:prstGeom prst="rect">
            <a:avLst/>
          </a:prstGeom>
          <a:solidFill>
            <a:schemeClr val="tx1"/>
          </a:solidFill>
          <a:ln w="28575">
            <a:solidFill>
              <a:schemeClr val="tx1"/>
            </a:solid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8</a:t>
            </a:fld>
            <a:endParaRPr lang="en-US"/>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433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4340" name="Rectangle 4"/>
          <p:cNvSpPr>
            <a:spLocks noGrp="1" noChangeArrowheads="1"/>
          </p:cNvSpPr>
          <p:nvPr>
            <p:ph type="title" idx="4294967295"/>
          </p:nvPr>
        </p:nvSpPr>
        <p:spPr>
          <a:xfrm>
            <a:off x="0" y="304800"/>
            <a:ext cx="9144000" cy="1116013"/>
          </a:xfrm>
          <a:noFill/>
          <a:ln/>
        </p:spPr>
        <p:txBody>
          <a:bodyPr lIns="90488" tIns="44450" rIns="90488" bIns="44450"/>
          <a:lstStyle/>
          <a:p>
            <a:pPr algn="ctr"/>
            <a:r>
              <a:rPr lang="en-US" dirty="0">
                <a:effectLst>
                  <a:outerShdw blurRad="38100" dist="38100" dir="2700000" algn="tl">
                    <a:srgbClr val="000000">
                      <a:alpha val="43137"/>
                    </a:srgbClr>
                  </a:outerShdw>
                </a:effectLst>
              </a:rPr>
              <a:t>Instruction Types</a:t>
            </a:r>
          </a:p>
        </p:txBody>
      </p:sp>
      <p:graphicFrame>
        <p:nvGraphicFramePr>
          <p:cNvPr id="8" name="Content Placeholder 7"/>
          <p:cNvGraphicFramePr>
            <a:graphicFrameLocks noGrp="1"/>
          </p:cNvGraphicFramePr>
          <p:nvPr>
            <p:ph idx="4294967295"/>
          </p:nvPr>
        </p:nvGraphicFramePr>
        <p:xfrm>
          <a:off x="152400" y="1219200"/>
          <a:ext cx="8839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8AF02B71-8991-4516-A01E-F1A9ACD28BDC}" type="slidenum">
              <a:rPr lang="en-US" smtClean="0"/>
              <a:pPr/>
              <a:t>9</a:t>
            </a:fld>
            <a:endParaRPr lang="en-US"/>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4046</TotalTime>
  <Words>7621</Words>
  <Application>Microsoft Office PowerPoint</Application>
  <PresentationFormat>Trình chiếu Trên màn hình (4:3)</PresentationFormat>
  <Paragraphs>510</Paragraphs>
  <Slides>40</Slides>
  <Notes>39</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40</vt:i4>
      </vt:variant>
    </vt:vector>
  </HeadingPairs>
  <TitlesOfParts>
    <vt:vector size="46" baseType="lpstr">
      <vt:lpstr>ＭＳ Ｐゴシック</vt:lpstr>
      <vt:lpstr>Arial</vt:lpstr>
      <vt:lpstr>Rockwell</vt:lpstr>
      <vt:lpstr>Times New Roman</vt:lpstr>
      <vt:lpstr>Wingdings</vt:lpstr>
      <vt:lpstr>Advantage</vt:lpstr>
      <vt:lpstr>William Stallings, Computer Organization and Architecture, 9th Edition</vt:lpstr>
      <vt:lpstr>Objectives</vt:lpstr>
      <vt:lpstr>Contents</vt:lpstr>
      <vt:lpstr>12.1- Machine Instruction Characteristics</vt:lpstr>
      <vt:lpstr>Elements of a Machine Instruction</vt:lpstr>
      <vt:lpstr>Instruction Cycle State Diagram</vt:lpstr>
      <vt:lpstr>Source and result operands can be in one of four areas:</vt:lpstr>
      <vt:lpstr>Instruction Representation</vt:lpstr>
      <vt:lpstr>Instruction Types</vt:lpstr>
      <vt:lpstr>Number of Addresses</vt:lpstr>
      <vt:lpstr>Table 12.1   Utilization of Instruction Addresses (Nonbranching Instructions) </vt:lpstr>
      <vt:lpstr>Instruction Set Design</vt:lpstr>
      <vt:lpstr>12.2- Types of Operands</vt:lpstr>
      <vt:lpstr>Numbers </vt:lpstr>
      <vt:lpstr>Characters </vt:lpstr>
      <vt:lpstr>How to create a packed number:</vt:lpstr>
      <vt:lpstr>Logical Data</vt:lpstr>
      <vt:lpstr>12.4- Types of Operations</vt:lpstr>
      <vt:lpstr>Table 12.3  Common Instruction Set Operations(page 1 of 3) </vt:lpstr>
      <vt:lpstr>Table 12.3   Common Instruction  Set Operations (page 2 of 3) </vt:lpstr>
      <vt:lpstr>Table 12.3   Common Instruction  Set Operations (page 3 of 3) </vt:lpstr>
      <vt:lpstr>Table 12.4   Processor Actions for Various Types of Operations </vt:lpstr>
      <vt:lpstr>Data Transfer</vt:lpstr>
      <vt:lpstr>Table 12.5 : Examples of IBM EAS/390 Data Transfer Operations </vt:lpstr>
      <vt:lpstr>Arithmetic</vt:lpstr>
      <vt:lpstr>Logical</vt:lpstr>
      <vt:lpstr>Shift and Rotate Operations Figure 12.6- Shift and Rotate Operations</vt:lpstr>
      <vt:lpstr>Table 12.7   Examples of Shift and Rotate Operations </vt:lpstr>
      <vt:lpstr>Conversion</vt:lpstr>
      <vt:lpstr>Input/Output</vt:lpstr>
      <vt:lpstr>System Control</vt:lpstr>
      <vt:lpstr>Transfer of Control</vt:lpstr>
      <vt:lpstr>Branch Instruction</vt:lpstr>
      <vt:lpstr>Skip Instructions</vt:lpstr>
      <vt:lpstr>Procedure Call Instructions</vt:lpstr>
      <vt:lpstr>Nested Procedures</vt:lpstr>
      <vt:lpstr>Use of Stack to Implement Nested Procedures</vt:lpstr>
      <vt:lpstr>Stack Frame Growth  Using Sample Procedures P and Q</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Instruction Sets</dc:title>
  <dc:creator>Adrian J Pullin</dc:creator>
  <cp:lastModifiedBy>Nguyen Quy</cp:lastModifiedBy>
  <cp:revision>99</cp:revision>
  <dcterms:created xsi:type="dcterms:W3CDTF">2012-07-20T05:25:30Z</dcterms:created>
  <dcterms:modified xsi:type="dcterms:W3CDTF">2017-02-28T01:30:07Z</dcterms:modified>
</cp:coreProperties>
</file>