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34" r:id="rId2"/>
    <p:sldId id="342" r:id="rId3"/>
    <p:sldId id="343" r:id="rId4"/>
    <p:sldId id="358" r:id="rId5"/>
    <p:sldId id="359" r:id="rId6"/>
    <p:sldId id="360" r:id="rId7"/>
    <p:sldId id="346" r:id="rId8"/>
    <p:sldId id="349" r:id="rId9"/>
    <p:sldId id="350" r:id="rId10"/>
    <p:sldId id="351" r:id="rId11"/>
    <p:sldId id="352" r:id="rId12"/>
    <p:sldId id="348" r:id="rId13"/>
    <p:sldId id="353" r:id="rId14"/>
    <p:sldId id="354" r:id="rId15"/>
    <p:sldId id="347" r:id="rId16"/>
    <p:sldId id="355" r:id="rId17"/>
    <p:sldId id="356" r:id="rId18"/>
    <p:sldId id="357" r:id="rId19"/>
    <p:sldId id="362" r:id="rId20"/>
    <p:sldId id="363" r:id="rId21"/>
    <p:sldId id="364" r:id="rId22"/>
    <p:sldId id="361" r:id="rId23"/>
    <p:sldId id="365" r:id="rId24"/>
    <p:sldId id="336" r:id="rId2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82601" autoAdjust="0"/>
  </p:normalViewPr>
  <p:slideViewPr>
    <p:cSldViewPr>
      <p:cViewPr varScale="1">
        <p:scale>
          <a:sx n="53" d="100"/>
          <a:sy n="53" d="100"/>
        </p:scale>
        <p:origin x="6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</a:t>
            </a:r>
            <a:r>
              <a:rPr lang="en-GB" baseline="0" smtClean="0"/>
              <a:t>Văn Sử</a:t>
            </a:r>
          </a:p>
          <a:p>
            <a:endParaRPr lang="en-GB" baseline="0" smtClean="0"/>
          </a:p>
          <a:p>
            <a:r>
              <a:rPr lang="en-GB" baseline="0" smtClean="0"/>
              <a:t>These slides are prepared using step-by-step approach, students can study by themselves.</a:t>
            </a:r>
          </a:p>
          <a:p>
            <a:r>
              <a:rPr lang="en-GB" baseline="0" smtClean="0"/>
              <a:t>All needed concepts are presented on each slide</a:t>
            </a:r>
          </a:p>
          <a:p>
            <a:endParaRPr lang="en-GB" baseline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should explain sample code, memory map of  programs</a:t>
            </a: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sample code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Lệnh</a:t>
            </a:r>
            <a:r>
              <a:rPr lang="en-US" dirty="0" smtClean="0"/>
              <a:t> push: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r>
              <a:rPr lang="en-US" baseline="0" dirty="0" smtClean="0"/>
              <a:t>pop: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 </a:t>
            </a:r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Teachers can explain memory map of sample program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857760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 pay more attention to </a:t>
            </a:r>
            <a:r>
              <a:rPr lang="en-US" sz="3200" b="1" smtClean="0">
                <a:solidFill>
                  <a:schemeClr val="bg1"/>
                </a:solidFill>
              </a:rPr>
              <a:t>gain better </a:t>
            </a: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32" y="642918"/>
              <a:ext cx="6096000" cy="595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214422"/>
              <a:ext cx="3086100" cy="3133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10800000" flipV="1">
              <a:off x="1285852" y="1071546"/>
              <a:ext cx="2143140" cy="100013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143108" y="2143116"/>
              <a:ext cx="1285884" cy="14287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357298"/>
              <a:ext cx="2101988" cy="37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4" y="571480"/>
            <a:ext cx="5286380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; Addresses.asm</a:t>
            </a:r>
          </a:p>
          <a:p>
            <a:r>
              <a:rPr lang="en-US" sz="1200" dirty="0" smtClean="0"/>
              <a:t>; Draw memory of a program</a:t>
            </a:r>
          </a:p>
          <a:p>
            <a:endParaRPr lang="en-US" sz="1200" dirty="0" smtClean="0"/>
          </a:p>
          <a:p>
            <a:r>
              <a:rPr lang="en-US" sz="1200" dirty="0" smtClean="0"/>
              <a:t>include \masm32\include\masm32rt.inc </a:t>
            </a:r>
          </a:p>
          <a:p>
            <a:r>
              <a:rPr lang="en-US" sz="1200" dirty="0" smtClean="0"/>
              <a:t> .data          ; initialized data </a:t>
            </a:r>
          </a:p>
          <a:p>
            <a:r>
              <a:rPr lang="en-US" sz="1200" dirty="0" smtClean="0"/>
              <a:t>  anInt DD 123</a:t>
            </a:r>
          </a:p>
          <a:p>
            <a:r>
              <a:rPr lang="en-US" sz="1200" dirty="0" smtClean="0"/>
              <a:t>  txt1 db "I love you", 0</a:t>
            </a:r>
          </a:p>
          <a:p>
            <a:r>
              <a:rPr lang="en-US" sz="1200" dirty="0" smtClean="0"/>
              <a:t> .data?          ; Un-initialized data </a:t>
            </a:r>
          </a:p>
          <a:p>
            <a:r>
              <a:rPr lang="en-US" sz="1200" dirty="0" smtClean="0"/>
              <a:t>  aReal DD ?</a:t>
            </a:r>
          </a:p>
          <a:p>
            <a:r>
              <a:rPr lang="en-US" sz="1200" dirty="0" smtClean="0"/>
              <a:t>  txt2  db 128 dup (?)</a:t>
            </a:r>
          </a:p>
          <a:p>
            <a:r>
              <a:rPr lang="en-US" sz="1200" dirty="0" smtClean="0"/>
              <a:t> .code                       </a:t>
            </a:r>
          </a:p>
          <a:p>
            <a:r>
              <a:rPr lang="en-US" sz="1200" dirty="0" smtClean="0"/>
              <a:t>start:                          ; The CODE entry point to the program</a:t>
            </a:r>
          </a:p>
          <a:p>
            <a:r>
              <a:rPr lang="en-US" sz="1200" dirty="0" smtClean="0"/>
              <a:t>    call main                   ; branch to the "main" procedure</a:t>
            </a:r>
          </a:p>
          <a:p>
            <a:r>
              <a:rPr lang="en-US" sz="1200" dirty="0" smtClean="0"/>
              <a:t>    exit</a:t>
            </a:r>
          </a:p>
          <a:p>
            <a:r>
              <a:rPr lang="en-US" sz="1200" dirty="0" smtClean="0"/>
              <a:t>; ««««</a:t>
            </a:r>
          </a:p>
          <a:p>
            <a:r>
              <a:rPr lang="en-US" sz="1200" dirty="0" smtClean="0"/>
              <a:t>main proc</a:t>
            </a:r>
          </a:p>
          <a:p>
            <a:r>
              <a:rPr lang="en-US" sz="1200" dirty="0" smtClean="0"/>
              <a:t>    LOCAL var1: DWORD           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; Access address and value of anInt</a:t>
            </a:r>
          </a:p>
          <a:p>
            <a:r>
              <a:rPr lang="en-US" sz="1200" dirty="0" smtClean="0"/>
              <a:t>    print chr$("Address of anInt:")</a:t>
            </a:r>
          </a:p>
          <a:p>
            <a:r>
              <a:rPr lang="en-US" sz="1200" dirty="0" smtClean="0"/>
              <a:t>    mov eax, OFFSET anInt ; Operator OFFSET will get address of a global var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str$(anInt)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; Access address and value of txt1</a:t>
            </a:r>
          </a:p>
          <a:p>
            <a:r>
              <a:rPr lang="en-US" sz="1200" dirty="0" smtClean="0"/>
              <a:t>    print chr$("Address of txt1:")</a:t>
            </a:r>
          </a:p>
          <a:p>
            <a:r>
              <a:rPr lang="en-US" sz="1200" dirty="0" smtClean="0"/>
              <a:t>    mov eax, OFFSET txt1 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OFFSET txt1</a:t>
            </a:r>
          </a:p>
          <a:p>
            <a:r>
              <a:rPr lang="en-US" sz="1200" dirty="0" smtClean="0"/>
              <a:t>    print chr$(13,10)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880665"/>
            <a:ext cx="3286148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; Access address and value of aReal</a:t>
            </a:r>
          </a:p>
          <a:p>
            <a:r>
              <a:rPr lang="en-US" sz="1200" dirty="0" smtClean="0"/>
              <a:t>    print chr$("Address of aReal:")</a:t>
            </a:r>
          </a:p>
          <a:p>
            <a:r>
              <a:rPr lang="en-US" sz="1200" dirty="0" smtClean="0"/>
              <a:t>    mov eax, OFFSET aReal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mov aReal, 5809</a:t>
            </a:r>
          </a:p>
          <a:p>
            <a:r>
              <a:rPr lang="en-US" sz="1200" dirty="0" smtClean="0"/>
              <a:t>    print str$(aReal)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 ; Access address and value of txt2</a:t>
            </a:r>
          </a:p>
          <a:p>
            <a:r>
              <a:rPr lang="en-US" sz="1200" dirty="0" smtClean="0"/>
              <a:t>    print chr$("Address of txt2:")</a:t>
            </a:r>
          </a:p>
          <a:p>
            <a:r>
              <a:rPr lang="en-US" sz="1200" dirty="0" smtClean="0"/>
              <a:t>    mov eax, OFFSET txt2 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OFFSET txt2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 ; Access address and value of local var var1</a:t>
            </a:r>
          </a:p>
          <a:p>
            <a:r>
              <a:rPr lang="en-US" sz="1200" dirty="0" smtClean="0"/>
              <a:t>    mov var1, 1000</a:t>
            </a:r>
          </a:p>
          <a:p>
            <a:r>
              <a:rPr lang="en-US" sz="1200" dirty="0" smtClean="0"/>
              <a:t>    print chr$("Address of var1:")</a:t>
            </a:r>
          </a:p>
          <a:p>
            <a:r>
              <a:rPr lang="en-US" sz="1200" dirty="0" smtClean="0"/>
              <a:t>    lea eax, var1  ; LEA get local variable address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str$(var1)</a:t>
            </a:r>
          </a:p>
          <a:p>
            <a:r>
              <a:rPr lang="en-US" sz="1200" dirty="0" smtClean="0"/>
              <a:t>    print chr$(13,10)     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endp</a:t>
            </a:r>
          </a:p>
          <a:p>
            <a:r>
              <a:rPr lang="en-US" sz="1200" dirty="0" smtClean="0"/>
              <a:t>; ««««««««««««««««««</a:t>
            </a:r>
          </a:p>
          <a:p>
            <a:r>
              <a:rPr lang="en-US" sz="1200" dirty="0" smtClean="0"/>
              <a:t>end start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785794"/>
            <a:ext cx="7573987" cy="25003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depicts passing values to arguments when calling a procedure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Program that will accept 2 integers, swap them then print out results.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This version can not perform requirements successfully because the procedure </a:t>
            </a:r>
            <a:r>
              <a:rPr lang="en-US" b="1" dirty="0" smtClean="0">
                <a:solidFill>
                  <a:srgbClr val="002060"/>
                </a:solidFill>
              </a:rPr>
              <a:t>swap1 </a:t>
            </a:r>
            <a:r>
              <a:rPr lang="en-US" smtClean="0">
                <a:solidFill>
                  <a:srgbClr val="002060"/>
                </a:solidFill>
              </a:rPr>
              <a:t>accesses variables </a:t>
            </a:r>
            <a:r>
              <a:rPr lang="en-US" dirty="0" smtClean="0">
                <a:solidFill>
                  <a:srgbClr val="002060"/>
                </a:solidFill>
              </a:rPr>
              <a:t>directly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Comment:</a:t>
            </a:r>
          </a:p>
          <a:p>
            <a:pPr algn="ctr"/>
            <a:r>
              <a:rPr lang="en-US" sz="2000" dirty="0" smtClean="0"/>
              <a:t>This program can not swap 2 values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89" y="3429000"/>
            <a:ext cx="6391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71414"/>
            <a:ext cx="3859212" cy="428628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00042"/>
            <a:ext cx="5370030" cy="59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1525" y="1071546"/>
            <a:ext cx="4562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788301" cy="857256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Memory Map when the procedure Swap1 is called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5720" y="928670"/>
            <a:ext cx="8858280" cy="5824557"/>
            <a:chOff x="285720" y="928670"/>
            <a:chExt cx="8858280" cy="58245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var1:  123</a:t>
              </a:r>
              <a:endParaRPr lang="en-US" sz="1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3998908" y="3572670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284792" y="3571876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var2: 456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1245112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1245104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smtClean="0"/>
                <a:t>v2:  456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smtClean="0"/>
                <a:t>v1: 123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1245088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1245084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7160833" y="4231883"/>
              <a:ext cx="1393044" cy="1589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7476251" y="4261549"/>
              <a:ext cx="620920" cy="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3114674"/>
              <a:ext cx="20193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>
              <a:stCxn id="6146" idx="2"/>
            </p:cNvCxnSpPr>
            <p:nvPr/>
          </p:nvCxnSpPr>
          <p:spPr>
            <a:xfrm rot="5400000">
              <a:off x="2219305" y="3495679"/>
              <a:ext cx="428628" cy="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From </a:t>
              </a:r>
              <a:r>
                <a:rPr lang="en-US" sz="1400" b="1" dirty="0" smtClean="0"/>
                <a:t>main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call</a:t>
              </a:r>
              <a:endParaRPr 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Copy var1 </a:t>
              </a:r>
              <a:r>
                <a:rPr lang="en-US" sz="1400" b="1" dirty="0" smtClean="0">
                  <a:sym typeface="Wingdings" pitchFamily="2" charset="2"/>
                </a:rPr>
                <a:t> v1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Copy var2  v2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All statements do not relate to var1. var2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bg1"/>
                  </a:solidFill>
                </a:rPr>
                <a:t>Procedure swap1 can not modify values of arguments 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main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swap1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57818" y="421481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7818" y="321309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Stack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8662" y="3714752"/>
              <a:ext cx="3048000" cy="30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8474" y="785795"/>
            <a:ext cx="7573987" cy="10001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will repair the failure of the previous program in which a procedure is declared using </a:t>
            </a:r>
            <a:r>
              <a:rPr lang="en-US" smtClean="0">
                <a:solidFill>
                  <a:srgbClr val="002060"/>
                </a:solidFill>
              </a:rPr>
              <a:t>pointers (address </a:t>
            </a:r>
            <a:r>
              <a:rPr lang="en-US" dirty="0" smtClean="0">
                <a:solidFill>
                  <a:srgbClr val="002060"/>
                </a:solidFill>
              </a:rPr>
              <a:t>of data)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76463"/>
            <a:ext cx="5419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</a:t>
            </a:r>
            <a:r>
              <a:rPr lang="en-US" sz="1200" b="1" smtClean="0"/>
              <a:t>(var2)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</a:t>
            </a:r>
            <a:r>
              <a:rPr lang="en-US" sz="1200" b="1" smtClean="0"/>
              <a:t>(var1)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1245084 (add2)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1245088 (add1)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11536"/>
            <a:ext cx="7000924" cy="508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6" y="526776"/>
            <a:ext cx="6954064" cy="605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" y="785794"/>
            <a:ext cx="5638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1245084 (add1)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1245088 (add2)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7422" y="5429264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3-Loop.asm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program depicts a way to use loop.</a:t>
            </a:r>
          </a:p>
          <a:p>
            <a:r>
              <a:rPr lang="en-US" dirty="0" smtClean="0"/>
              <a:t>Program will perform 3 times, for each time, 2 integers will be accepted then sum of them is print out.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2182872"/>
            <a:ext cx="6715172" cy="42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85860"/>
            <a:ext cx="7931178" cy="378621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Perform 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Understand 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Use a loop operation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585791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044" y="978748"/>
            <a:ext cx="6248476" cy="50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142876"/>
            <a:ext cx="2071702" cy="157161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71414"/>
              <a:ext cx="6286510" cy="652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72266" y="2071678"/>
              <a:ext cx="3428230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5984" y="3786190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9026" y="2464190"/>
              <a:ext cx="349966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8860" y="714356"/>
              <a:ext cx="42862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714356"/>
            <a:ext cx="8215370" cy="120032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will perform n times, for each time, 2 integers will be accepted then sum of them </a:t>
            </a:r>
            <a:r>
              <a:rPr lang="en-US" smtClean="0"/>
              <a:t>is printed </a:t>
            </a:r>
            <a:r>
              <a:rPr lang="en-US" dirty="0" smtClean="0"/>
              <a:t>out. Value of n is received from user.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2071678"/>
            <a:ext cx="8215370" cy="83099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</a:t>
            </a:r>
            <a:r>
              <a:rPr lang="en-US" smtClean="0"/>
              <a:t>will print out the n</a:t>
            </a:r>
            <a:r>
              <a:rPr lang="en-US" baseline="30000" smtClean="0"/>
              <a:t>th</a:t>
            </a:r>
            <a:r>
              <a:rPr lang="en-US" smtClean="0"/>
              <a:t> element of the Fibonacci sequence.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044510"/>
          <a:ext cx="64294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Fib.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00298" y="3946289"/>
            <a:ext cx="3857652" cy="255454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If  (n = 1 or n =2) </a:t>
            </a:r>
            <a:r>
              <a:rPr lang="en-US" sz="2000" dirty="0" err="1" smtClean="0"/>
              <a:t>eax</a:t>
            </a:r>
            <a:r>
              <a:rPr lang="en-US" sz="2000" dirty="0" smtClean="0"/>
              <a:t>=1</a:t>
            </a:r>
          </a:p>
          <a:p>
            <a:r>
              <a:rPr lang="en-US" sz="2000" dirty="0" smtClean="0"/>
              <a:t>Else</a:t>
            </a:r>
          </a:p>
          <a:p>
            <a:r>
              <a:rPr lang="en-US" sz="2000" dirty="0" smtClean="0"/>
              <a:t>    t1=1; t2= 1 </a:t>
            </a:r>
          </a:p>
          <a:p>
            <a:r>
              <a:rPr lang="en-US" sz="2000" dirty="0" smtClean="0"/>
              <a:t>    loop n-2 times</a:t>
            </a:r>
          </a:p>
          <a:p>
            <a:r>
              <a:rPr lang="en-US" sz="2000" dirty="0" smtClean="0"/>
              <a:t>          </a:t>
            </a:r>
            <a:r>
              <a:rPr lang="en-US" sz="2000" dirty="0" err="1" smtClean="0"/>
              <a:t>eax</a:t>
            </a:r>
            <a:r>
              <a:rPr lang="en-US" sz="2000" dirty="0" smtClean="0"/>
              <a:t> = t1 + t2</a:t>
            </a:r>
          </a:p>
          <a:p>
            <a:r>
              <a:rPr lang="en-US" sz="2000" dirty="0" smtClean="0"/>
              <a:t>           t1= t2</a:t>
            </a:r>
          </a:p>
          <a:p>
            <a:r>
              <a:rPr lang="en-US" sz="2000" dirty="0" smtClean="0"/>
              <a:t>           t2 = 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r>
              <a:rPr lang="en-US" sz="2000" dirty="0" err="1" smtClean="0"/>
              <a:t>eax</a:t>
            </a:r>
            <a:r>
              <a:rPr lang="en-US" sz="2000" dirty="0" smtClean="0"/>
              <a:t> contains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834924"/>
            <a:ext cx="8215370" cy="2308324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</a:t>
            </a:r>
            <a:r>
              <a:rPr lang="en-US" smtClean="0"/>
              <a:t>a procedure for computing n! using the following prototype:</a:t>
            </a:r>
          </a:p>
          <a:p>
            <a:r>
              <a:rPr lang="en-US" smtClean="0"/>
              <a:t>factorial PROTO : DWORD</a:t>
            </a:r>
          </a:p>
          <a:p>
            <a:endParaRPr lang="en-US" smtClean="0"/>
          </a:p>
          <a:p>
            <a:r>
              <a:rPr lang="en-US" smtClean="0"/>
              <a:t>In the procedure main of the ASM program, the integer n will be accepted then value of n! will be printed 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5984" y="3286124"/>
            <a:ext cx="3857652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n! = 1* 2 * 3* …. *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7646359" cy="354808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Accessing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Drawing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Using loops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1621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Arithmetic operations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Access variable’s address and memory map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3- </a:t>
            </a:r>
            <a:r>
              <a:rPr lang="en-US" sz="2800" dirty="0" smtClean="0">
                <a:solidFill>
                  <a:srgbClr val="002060"/>
                </a:solidFill>
              </a:rPr>
              <a:t>Procedure with pointer parameters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4- Use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6357982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Arithmetic Operations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MASM program that will accept 2 integers, then sum of them will be print out.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571480"/>
            <a:ext cx="8501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; EX06_Sum.asm   Accept 2 integers, sum of them will be printed out</a:t>
            </a:r>
          </a:p>
          <a:p>
            <a:r>
              <a:rPr lang="en-US" sz="1800" dirty="0" smtClean="0"/>
              <a:t>include \masm32\include\masm32rt.inc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sum PROTO :DWORD, :DWORD       ;  prototype a method + 2 parameters</a:t>
            </a:r>
            <a:r>
              <a:rPr lang="en-US" sz="1800" dirty="0" smtClean="0"/>
              <a:t>    </a:t>
            </a:r>
          </a:p>
          <a:p>
            <a:r>
              <a:rPr lang="en-US" sz="1800" dirty="0" smtClean="0"/>
              <a:t>.code                       </a:t>
            </a:r>
          </a:p>
          <a:p>
            <a:r>
              <a:rPr lang="en-US" sz="1800" dirty="0" smtClean="0"/>
              <a:t>start:                          ; The CODE entry point of the program</a:t>
            </a:r>
          </a:p>
          <a:p>
            <a:r>
              <a:rPr lang="en-US" sz="1800" dirty="0" smtClean="0"/>
              <a:t>    call main                   ; branch to the "main" procedure</a:t>
            </a:r>
          </a:p>
          <a:p>
            <a:r>
              <a:rPr lang="en-US" sz="1800" dirty="0" smtClean="0"/>
              <a:t>    exit</a:t>
            </a:r>
          </a:p>
          <a:p>
            <a:r>
              <a:rPr lang="en-US" sz="1800" dirty="0" smtClean="0"/>
              <a:t>; «««««««««««««««««««««««««««««««««««««««««««««««««««««««</a:t>
            </a:r>
          </a:p>
          <a:p>
            <a:r>
              <a:rPr lang="en-US" sz="1800" dirty="0" smtClean="0"/>
              <a:t>main proc</a:t>
            </a:r>
          </a:p>
          <a:p>
            <a:r>
              <a:rPr lang="en-US" sz="1800" dirty="0" smtClean="0"/>
              <a:t>    LOCAL var1:DWORD            ; 2 DWORD integral variables</a:t>
            </a:r>
          </a:p>
          <a:p>
            <a:r>
              <a:rPr lang="en-US" sz="1800" dirty="0" smtClean="0"/>
              <a:t>    LOCAL var2:DWORD            ; </a:t>
            </a:r>
          </a:p>
          <a:p>
            <a:r>
              <a:rPr lang="en-US" sz="1800" dirty="0" smtClean="0"/>
              <a:t>    LOCAL result:DWORD          ; Result of operation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Input 2 integers</a:t>
            </a:r>
          </a:p>
          <a:p>
            <a:r>
              <a:rPr lang="en-US" sz="1800" dirty="0" smtClean="0"/>
              <a:t>    mov var1, sval(input("Enter number 1 : "))</a:t>
            </a:r>
          </a:p>
          <a:p>
            <a:r>
              <a:rPr lang="en-US" sz="1800" dirty="0" smtClean="0"/>
              <a:t>    mov var2, sval(input("Enter number 2 : "))  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Invoke the procedure SUM to compute their sum, result in EAX</a:t>
            </a:r>
          </a:p>
          <a:p>
            <a:r>
              <a:rPr lang="en-US" sz="1800" dirty="0" smtClean="0"/>
              <a:t>    push eax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store EAX to STACK</a:t>
            </a:r>
          </a:p>
          <a:p>
            <a:r>
              <a:rPr lang="en-US" sz="1800" dirty="0" smtClean="0"/>
              <a:t>    invoke sum, var1 , var2</a:t>
            </a:r>
          </a:p>
          <a:p>
            <a:r>
              <a:rPr lang="en-US" sz="1800" dirty="0" smtClean="0"/>
              <a:t>    mov result, eax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result = EAX</a:t>
            </a:r>
          </a:p>
          <a:p>
            <a:r>
              <a:rPr lang="en-US" sz="1800" dirty="0" smtClean="0"/>
              <a:t>    pop eax 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restore EAX from STACK   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; Print the result</a:t>
            </a:r>
          </a:p>
          <a:p>
            <a:r>
              <a:rPr lang="en-US" sz="1800" dirty="0" smtClean="0"/>
              <a:t>    print chr$("Sum of them:")</a:t>
            </a:r>
          </a:p>
          <a:p>
            <a:r>
              <a:rPr lang="en-US" sz="1800" dirty="0" smtClean="0"/>
              <a:t>    print str$(result)    </a:t>
            </a:r>
          </a:p>
          <a:p>
            <a:endParaRPr lang="en-US" sz="1800" dirty="0" smtClean="0"/>
          </a:p>
          <a:p>
            <a:r>
              <a:rPr lang="en-US" sz="1800" dirty="0" smtClean="0"/>
              <a:t>    ret</a:t>
            </a:r>
          </a:p>
          <a:p>
            <a:r>
              <a:rPr lang="en-US" sz="1800" dirty="0" smtClean="0"/>
              <a:t>main endp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; ««««««««««««««««««««««««««««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proc v1: DWORD, v2:DWORD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mov eax, v1          </a:t>
            </a:r>
            <a:r>
              <a:rPr lang="en-US" sz="1800" b="1" dirty="0" smtClean="0">
                <a:solidFill>
                  <a:srgbClr val="FF0000"/>
                </a:solidFill>
              </a:rPr>
              <a:t>; eax= v1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add eax, v2           </a:t>
            </a:r>
            <a:r>
              <a:rPr lang="en-US" sz="1800" b="1" dirty="0" smtClean="0">
                <a:solidFill>
                  <a:srgbClr val="FF0000"/>
                </a:solidFill>
              </a:rPr>
              <a:t>; eax = eax + v2 -&gt; Result in eax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ret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endp</a:t>
            </a:r>
          </a:p>
          <a:p>
            <a:endParaRPr lang="en-US" sz="1800" dirty="0" smtClean="0"/>
          </a:p>
          <a:p>
            <a:r>
              <a:rPr lang="en-US" sz="1800" dirty="0" smtClean="0"/>
              <a:t>end start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Variable’s Address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27146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 following program depicts how to get addresses </a:t>
            </a:r>
            <a:r>
              <a:rPr lang="en-US" sz="2800" smtClean="0">
                <a:solidFill>
                  <a:srgbClr val="002060"/>
                </a:solidFill>
              </a:rPr>
              <a:t>of variables: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operator OFFSET  for global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instruction LEA for local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Draw memory map of a program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151"/>
            <a:ext cx="5305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(anInt)4206592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285749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(aReal)4206960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Data segment</a:t>
            </a:r>
          </a:p>
          <a:p>
            <a:pPr algn="ctr"/>
            <a:r>
              <a:rPr lang="en-US" sz="1800" dirty="0" smtClean="0"/>
              <a:t>(global variables)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Stack segment</a:t>
            </a:r>
          </a:p>
          <a:p>
            <a:pPr algn="ctr"/>
            <a:r>
              <a:rPr lang="en-US" sz="1800" dirty="0" smtClean="0"/>
              <a:t>(local variables)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(anInt)4206592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(aReal)4206960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segment</a:t>
            </a:r>
          </a:p>
          <a:p>
            <a:pPr algn="ctr"/>
            <a:r>
              <a:rPr lang="en-US" sz="1400" dirty="0" smtClean="0"/>
              <a:t>(global variables)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segment</a:t>
            </a:r>
          </a:p>
          <a:p>
            <a:pPr algn="ctr"/>
            <a:r>
              <a:rPr lang="en-US" sz="1400" dirty="0" smtClean="0"/>
              <a:t>(local variables)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2" y="862676"/>
            <a:ext cx="5200708" cy="52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5" idx="1"/>
          </p:cNvCxnSpPr>
          <p:nvPr/>
        </p:nvCxnSpPr>
        <p:spPr>
          <a:xfrm flipV="1">
            <a:off x="3357554" y="5530350"/>
            <a:ext cx="2214578" cy="32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142710" y="2453010"/>
            <a:ext cx="572298" cy="2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7215206" y="714356"/>
            <a:ext cx="214314" cy="271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6035</TotalTime>
  <Words>1362</Words>
  <Application>Microsoft Office PowerPoint</Application>
  <PresentationFormat>Trình chiếu Trên màn hình (4:3)</PresentationFormat>
  <Paragraphs>285</Paragraphs>
  <Slides>24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Rockwell</vt:lpstr>
      <vt:lpstr>Times New Roman</vt:lpstr>
      <vt:lpstr>Wingdings</vt:lpstr>
      <vt:lpstr>Advantage</vt:lpstr>
      <vt:lpstr>Bản trình bày PowerPoint</vt:lpstr>
      <vt:lpstr>Objectives</vt:lpstr>
      <vt:lpstr>Contents</vt:lpstr>
      <vt:lpstr>1- Arithmetic Operations</vt:lpstr>
      <vt:lpstr>EX06_Adding.asm -  Source code</vt:lpstr>
      <vt:lpstr>EX06_Adding.asm -  Source code</vt:lpstr>
      <vt:lpstr>2- Access Variable’s Address</vt:lpstr>
      <vt:lpstr>Addresses.asm- Access Variable’s Address</vt:lpstr>
      <vt:lpstr>Addresses.asm- Access Variable’s Address</vt:lpstr>
      <vt:lpstr>Addresses.asm- Access Variable’s Address</vt:lpstr>
      <vt:lpstr>Addresses.asm- Source code</vt:lpstr>
      <vt:lpstr>Swap1.asm</vt:lpstr>
      <vt:lpstr>Swap1.asm – Source code</vt:lpstr>
      <vt:lpstr>Swap1.asm – Memory Map when the procedure Swap1 is called</vt:lpstr>
      <vt:lpstr>Swap2.asm</vt:lpstr>
      <vt:lpstr>Swap2.asm – Source code</vt:lpstr>
      <vt:lpstr>Swap2.asm – Source code</vt:lpstr>
      <vt:lpstr>Swap2.asm – Source code</vt:lpstr>
      <vt:lpstr>3-Loop.asm</vt:lpstr>
      <vt:lpstr>Loop.asm – Source code</vt:lpstr>
      <vt:lpstr>Loop.asm –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Nguyen Quy</cp:lastModifiedBy>
  <cp:revision>120</cp:revision>
  <dcterms:created xsi:type="dcterms:W3CDTF">2012-07-21T04:30:17Z</dcterms:created>
  <dcterms:modified xsi:type="dcterms:W3CDTF">2017-03-09T03:14:33Z</dcterms:modified>
</cp:coreProperties>
</file>