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26"/>
  </p:notesMasterIdLst>
  <p:handoutMasterIdLst>
    <p:handoutMasterId r:id="rId27"/>
  </p:handoutMasterIdLst>
  <p:sldIdLst>
    <p:sldId id="298" r:id="rId2"/>
    <p:sldId id="258" r:id="rId3"/>
    <p:sldId id="317" r:id="rId4"/>
    <p:sldId id="319" r:id="rId5"/>
    <p:sldId id="318" r:id="rId6"/>
    <p:sldId id="301" r:id="rId7"/>
    <p:sldId id="296" r:id="rId8"/>
    <p:sldId id="266" r:id="rId9"/>
    <p:sldId id="267" r:id="rId10"/>
    <p:sldId id="268" r:id="rId11"/>
    <p:sldId id="271" r:id="rId12"/>
    <p:sldId id="274" r:id="rId13"/>
    <p:sldId id="276" r:id="rId14"/>
    <p:sldId id="277" r:id="rId15"/>
    <p:sldId id="280" r:id="rId16"/>
    <p:sldId id="288" r:id="rId17"/>
    <p:sldId id="320" r:id="rId18"/>
    <p:sldId id="290" r:id="rId19"/>
    <p:sldId id="302" r:id="rId20"/>
    <p:sldId id="303" r:id="rId21"/>
    <p:sldId id="297" r:id="rId22"/>
    <p:sldId id="294" r:id="rId23"/>
    <p:sldId id="321" r:id="rId24"/>
    <p:sldId id="300" r:id="rId2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80000" autoAdjust="0"/>
  </p:normalViewPr>
  <p:slideViewPr>
    <p:cSldViewPr>
      <p:cViewPr varScale="1">
        <p:scale>
          <a:sx n="55" d="100"/>
          <a:sy n="55" d="100"/>
        </p:scale>
        <p:origin x="102"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8.xml"/><Relationship Id="rId3" Type="http://schemas.openxmlformats.org/officeDocument/2006/relationships/slide" Target="slides/slide3.xml"/><Relationship Id="rId7" Type="http://schemas.openxmlformats.org/officeDocument/2006/relationships/slide" Target="slides/slide9.xml"/><Relationship Id="rId12" Type="http://schemas.openxmlformats.org/officeDocument/2006/relationships/slide" Target="slides/slide1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6.xml"/><Relationship Id="rId5" Type="http://schemas.openxmlformats.org/officeDocument/2006/relationships/slide" Target="slides/slide5.xml"/><Relationship Id="rId15" Type="http://schemas.openxmlformats.org/officeDocument/2006/relationships/slide" Target="slides/slide24.xml"/><Relationship Id="rId10" Type="http://schemas.openxmlformats.org/officeDocument/2006/relationships/slide" Target="slides/slide13.xml"/><Relationship Id="rId4" Type="http://schemas.openxmlformats.org/officeDocument/2006/relationships/slide" Target="slides/slide4.xml"/><Relationship Id="rId9" Type="http://schemas.openxmlformats.org/officeDocument/2006/relationships/slide" Target="slides/slide11.xml"/><Relationship Id="rId14"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7646FD-BCE0-8542-9814-B243963DED07}"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1C306A93-11C9-B041-AA71-29C2542915B0}">
      <dgm:prSet custT="1"/>
      <dgm:spPr/>
      <dgm:t>
        <a:bodyPr/>
        <a:lstStyle/>
        <a:p>
          <a:pPr rtl="0"/>
          <a:r>
            <a:rPr lang="en-US" sz="1800" b="1" dirty="0" smtClean="0"/>
            <a:t>High-level languages (HLLs)</a:t>
          </a:r>
          <a:endParaRPr lang="en-US" sz="1800" b="1" dirty="0"/>
        </a:p>
      </dgm:t>
    </dgm:pt>
    <dgm:pt modelId="{C625C32F-CC1F-FA4D-9D3B-B79C573CF7F7}" type="parTrans" cxnId="{BC4652A9-1A26-FD48-965C-592F1998633A}">
      <dgm:prSet/>
      <dgm:spPr/>
      <dgm:t>
        <a:bodyPr/>
        <a:lstStyle/>
        <a:p>
          <a:endParaRPr lang="en-US"/>
        </a:p>
      </dgm:t>
    </dgm:pt>
    <dgm:pt modelId="{CA8E21F4-7F48-B84E-95B8-A0BA459AA8A0}" type="sibTrans" cxnId="{BC4652A9-1A26-FD48-965C-592F1998633A}">
      <dgm:prSet/>
      <dgm:spPr/>
      <dgm:t>
        <a:bodyPr/>
        <a:lstStyle/>
        <a:p>
          <a:endParaRPr lang="en-US"/>
        </a:p>
      </dgm:t>
    </dgm:pt>
    <dgm:pt modelId="{DB57A243-0F22-FB46-A11E-E5DC4F71289E}">
      <dgm:prSet custT="1"/>
      <dgm:spPr/>
      <dgm:t>
        <a:bodyPr/>
        <a:lstStyle/>
        <a:p>
          <a:pPr rtl="0"/>
          <a:r>
            <a:rPr lang="en-US" sz="1400" dirty="0" smtClean="0"/>
            <a:t>Allow the programmer to express algorithms more concisely</a:t>
          </a:r>
          <a:endParaRPr lang="en-US" sz="1400" dirty="0"/>
        </a:p>
      </dgm:t>
    </dgm:pt>
    <dgm:pt modelId="{6F5081DD-40D9-1448-ADEC-2901A911F4C9}" type="parTrans" cxnId="{2544E3A7-6EF8-3B4B-B712-2B64D67222E6}">
      <dgm:prSet/>
      <dgm:spPr/>
      <dgm:t>
        <a:bodyPr/>
        <a:lstStyle/>
        <a:p>
          <a:endParaRPr lang="en-US"/>
        </a:p>
      </dgm:t>
    </dgm:pt>
    <dgm:pt modelId="{64A61296-03EF-D247-85FA-865055BE755D}" type="sibTrans" cxnId="{2544E3A7-6EF8-3B4B-B712-2B64D67222E6}">
      <dgm:prSet/>
      <dgm:spPr/>
      <dgm:t>
        <a:bodyPr/>
        <a:lstStyle/>
        <a:p>
          <a:endParaRPr lang="en-US"/>
        </a:p>
      </dgm:t>
    </dgm:pt>
    <dgm:pt modelId="{D3D35D0E-8B44-1C44-8A6F-83502F88CFF6}">
      <dgm:prSet custT="1"/>
      <dgm:spPr/>
      <dgm:t>
        <a:bodyPr/>
        <a:lstStyle/>
        <a:p>
          <a:pPr rtl="0"/>
          <a:r>
            <a:rPr lang="en-US" sz="1400" dirty="0" smtClean="0"/>
            <a:t>Allow the compiler to take care of details that are not important in the programmer’s expression of algorithms</a:t>
          </a:r>
          <a:endParaRPr lang="en-US" sz="1400" dirty="0"/>
        </a:p>
      </dgm:t>
    </dgm:pt>
    <dgm:pt modelId="{7CD11CFC-3FCE-7D45-BAE5-A005C23D5B6E}" type="parTrans" cxnId="{AC2C923E-6511-E848-A759-572E8989A868}">
      <dgm:prSet/>
      <dgm:spPr/>
      <dgm:t>
        <a:bodyPr/>
        <a:lstStyle/>
        <a:p>
          <a:endParaRPr lang="en-US"/>
        </a:p>
      </dgm:t>
    </dgm:pt>
    <dgm:pt modelId="{DE5A41A5-F688-9649-9505-6F10236B3EA8}" type="sibTrans" cxnId="{AC2C923E-6511-E848-A759-572E8989A868}">
      <dgm:prSet/>
      <dgm:spPr/>
      <dgm:t>
        <a:bodyPr/>
        <a:lstStyle/>
        <a:p>
          <a:endParaRPr lang="en-US"/>
        </a:p>
      </dgm:t>
    </dgm:pt>
    <dgm:pt modelId="{57F262E6-20EE-E544-8A86-C19696EAD634}">
      <dgm:prSet custT="1"/>
      <dgm:spPr/>
      <dgm:t>
        <a:bodyPr/>
        <a:lstStyle/>
        <a:p>
          <a:pPr rtl="0"/>
          <a:r>
            <a:rPr lang="en-US" sz="1400" dirty="0" smtClean="0"/>
            <a:t>Often support naturally the use of structured programming and/or object-oriented design</a:t>
          </a:r>
          <a:endParaRPr lang="en-US" sz="1400" dirty="0"/>
        </a:p>
      </dgm:t>
    </dgm:pt>
    <dgm:pt modelId="{A5BD7042-0B6B-474A-99CD-1BB0242DFC79}" type="parTrans" cxnId="{2298494D-80B8-104E-AF35-4E04C2B90331}">
      <dgm:prSet/>
      <dgm:spPr/>
      <dgm:t>
        <a:bodyPr/>
        <a:lstStyle/>
        <a:p>
          <a:endParaRPr lang="en-US"/>
        </a:p>
      </dgm:t>
    </dgm:pt>
    <dgm:pt modelId="{17792524-3AC7-F747-84C4-CADBA3B76277}" type="sibTrans" cxnId="{2298494D-80B8-104E-AF35-4E04C2B90331}">
      <dgm:prSet/>
      <dgm:spPr/>
      <dgm:t>
        <a:bodyPr/>
        <a:lstStyle/>
        <a:p>
          <a:endParaRPr lang="en-US"/>
        </a:p>
      </dgm:t>
    </dgm:pt>
    <dgm:pt modelId="{55C070F2-D4B9-F544-8C26-DE1BAC1283E3}">
      <dgm:prSet custT="1"/>
      <dgm:spPr>
        <a:solidFill>
          <a:srgbClr val="CCFFCC"/>
        </a:solidFill>
      </dgm:spPr>
      <dgm:t>
        <a:bodyPr/>
        <a:lstStyle/>
        <a:p>
          <a:pPr rtl="0"/>
          <a:r>
            <a:rPr lang="en-US" sz="1800" b="1" dirty="0" smtClean="0">
              <a:solidFill>
                <a:srgbClr val="FF0000"/>
              </a:solidFill>
            </a:rPr>
            <a:t>Semantic gap</a:t>
          </a:r>
          <a:endParaRPr lang="en-US" sz="1800" b="1" dirty="0">
            <a:solidFill>
              <a:srgbClr val="FF0000"/>
            </a:solidFill>
          </a:endParaRPr>
        </a:p>
      </dgm:t>
    </dgm:pt>
    <dgm:pt modelId="{2F47751B-F130-EE46-8BCF-F7A1EF428959}" type="parTrans" cxnId="{DA8EEF47-6FD5-604D-A082-EA8FDDE9F2EA}">
      <dgm:prSet/>
      <dgm:spPr/>
      <dgm:t>
        <a:bodyPr/>
        <a:lstStyle/>
        <a:p>
          <a:endParaRPr lang="en-US"/>
        </a:p>
      </dgm:t>
    </dgm:pt>
    <dgm:pt modelId="{830EF5B3-F76E-3848-84F7-ABCBC3192DFE}" type="sibTrans" cxnId="{DA8EEF47-6FD5-604D-A082-EA8FDDE9F2EA}">
      <dgm:prSet/>
      <dgm:spPr/>
      <dgm:t>
        <a:bodyPr/>
        <a:lstStyle/>
        <a:p>
          <a:endParaRPr lang="en-US"/>
        </a:p>
      </dgm:t>
    </dgm:pt>
    <dgm:pt modelId="{EF011CB1-1B41-044E-AD01-77B2F4C6860A}">
      <dgm:prSet custT="1"/>
      <dgm:spPr>
        <a:solidFill>
          <a:srgbClr val="CCFFCC"/>
        </a:solidFill>
      </dgm:spPr>
      <dgm:t>
        <a:bodyPr/>
        <a:lstStyle/>
        <a:p>
          <a:pPr rtl="0"/>
          <a:r>
            <a:rPr lang="en-US" sz="1400" b="1" dirty="0" smtClean="0">
              <a:solidFill>
                <a:srgbClr val="FF0000"/>
              </a:solidFill>
            </a:rPr>
            <a:t>The difference between the operations provided in HLLs and those provided in computer architecture</a:t>
          </a:r>
          <a:endParaRPr lang="en-US" sz="1400" b="1" dirty="0">
            <a:solidFill>
              <a:srgbClr val="FF0000"/>
            </a:solidFill>
          </a:endParaRPr>
        </a:p>
      </dgm:t>
    </dgm:pt>
    <dgm:pt modelId="{6A3023F9-5A42-1C4C-B049-138E203CE560}" type="parTrans" cxnId="{50304172-1E11-0747-9083-DCF61D6B60F0}">
      <dgm:prSet/>
      <dgm:spPr/>
      <dgm:t>
        <a:bodyPr/>
        <a:lstStyle/>
        <a:p>
          <a:endParaRPr lang="en-US"/>
        </a:p>
      </dgm:t>
    </dgm:pt>
    <dgm:pt modelId="{294EE0E0-A5F6-7647-ABB1-EE700D7F6176}" type="sibTrans" cxnId="{50304172-1E11-0747-9083-DCF61D6B60F0}">
      <dgm:prSet/>
      <dgm:spPr/>
      <dgm:t>
        <a:bodyPr/>
        <a:lstStyle/>
        <a:p>
          <a:endParaRPr lang="en-US"/>
        </a:p>
      </dgm:t>
    </dgm:pt>
    <dgm:pt modelId="{51527142-FC2E-9444-8639-C878AE52A9AB}">
      <dgm:prSet custT="1"/>
      <dgm:spPr/>
      <dgm:t>
        <a:bodyPr/>
        <a:lstStyle/>
        <a:p>
          <a:pPr rtl="0"/>
          <a:r>
            <a:rPr lang="en-US" sz="1800" b="1" dirty="0" smtClean="0"/>
            <a:t>Operations performed</a:t>
          </a:r>
          <a:endParaRPr lang="en-US" sz="1800" b="1" dirty="0"/>
        </a:p>
      </dgm:t>
    </dgm:pt>
    <dgm:pt modelId="{726EEA93-1DE1-8049-92D5-54BB45481F6F}" type="parTrans" cxnId="{32763038-F11A-F142-9371-62C18001E903}">
      <dgm:prSet/>
      <dgm:spPr/>
      <dgm:t>
        <a:bodyPr/>
        <a:lstStyle/>
        <a:p>
          <a:endParaRPr lang="en-US"/>
        </a:p>
      </dgm:t>
    </dgm:pt>
    <dgm:pt modelId="{708ECFFE-332D-4141-B657-D4FDD70DC52A}" type="sibTrans" cxnId="{32763038-F11A-F142-9371-62C18001E903}">
      <dgm:prSet/>
      <dgm:spPr/>
      <dgm:t>
        <a:bodyPr/>
        <a:lstStyle/>
        <a:p>
          <a:endParaRPr lang="en-US"/>
        </a:p>
      </dgm:t>
    </dgm:pt>
    <dgm:pt modelId="{B83B7B7C-5AF8-D143-B6EA-CA7E7F43549F}">
      <dgm:prSet custT="1"/>
      <dgm:spPr/>
      <dgm:t>
        <a:bodyPr/>
        <a:lstStyle/>
        <a:p>
          <a:pPr rtl="0"/>
          <a:r>
            <a:rPr lang="en-US" sz="1400" dirty="0" smtClean="0"/>
            <a:t>Determine the functions to be performed by the processor and its interaction with memory</a:t>
          </a:r>
          <a:endParaRPr lang="en-US" sz="1400" dirty="0"/>
        </a:p>
      </dgm:t>
    </dgm:pt>
    <dgm:pt modelId="{1207F9CD-9D3E-754E-928E-0FA959E41FD3}" type="parTrans" cxnId="{C16E71AF-D0B7-E34E-806B-3941B59E54A2}">
      <dgm:prSet/>
      <dgm:spPr/>
      <dgm:t>
        <a:bodyPr/>
        <a:lstStyle/>
        <a:p>
          <a:endParaRPr lang="en-US"/>
        </a:p>
      </dgm:t>
    </dgm:pt>
    <dgm:pt modelId="{B0E5244A-D83C-DD48-AD86-47F2F49B3E18}" type="sibTrans" cxnId="{C16E71AF-D0B7-E34E-806B-3941B59E54A2}">
      <dgm:prSet/>
      <dgm:spPr/>
      <dgm:t>
        <a:bodyPr/>
        <a:lstStyle/>
        <a:p>
          <a:endParaRPr lang="en-US"/>
        </a:p>
      </dgm:t>
    </dgm:pt>
    <dgm:pt modelId="{9F3B3F56-958F-0442-90F3-87FCF3AA6678}">
      <dgm:prSet custT="1"/>
      <dgm:spPr/>
      <dgm:t>
        <a:bodyPr/>
        <a:lstStyle/>
        <a:p>
          <a:pPr rtl="0"/>
          <a:r>
            <a:rPr lang="en-US" sz="1800" b="1" dirty="0" smtClean="0"/>
            <a:t>Operands used</a:t>
          </a:r>
          <a:endParaRPr lang="en-US" sz="1800" b="1" dirty="0"/>
        </a:p>
      </dgm:t>
    </dgm:pt>
    <dgm:pt modelId="{F117939D-1086-2F49-9091-FBA8D5AEE25F}" type="parTrans" cxnId="{3523FCB7-0A00-AE48-BF94-12C8BAF5350D}">
      <dgm:prSet/>
      <dgm:spPr/>
      <dgm:t>
        <a:bodyPr/>
        <a:lstStyle/>
        <a:p>
          <a:endParaRPr lang="en-US"/>
        </a:p>
      </dgm:t>
    </dgm:pt>
    <dgm:pt modelId="{07B3EB2D-E735-A349-BBAA-BCF2CCA3C15C}" type="sibTrans" cxnId="{3523FCB7-0A00-AE48-BF94-12C8BAF5350D}">
      <dgm:prSet/>
      <dgm:spPr/>
      <dgm:t>
        <a:bodyPr/>
        <a:lstStyle/>
        <a:p>
          <a:endParaRPr lang="en-US"/>
        </a:p>
      </dgm:t>
    </dgm:pt>
    <dgm:pt modelId="{261D59D9-73E4-6F4F-A6B5-7C2CB54E7B34}">
      <dgm:prSet custT="1"/>
      <dgm:spPr/>
      <dgm:t>
        <a:bodyPr/>
        <a:lstStyle/>
        <a:p>
          <a:pPr rtl="0"/>
          <a:r>
            <a:rPr lang="en-US" sz="1400" dirty="0" smtClean="0"/>
            <a:t>The types of operands and the frequency of their use determine the memory organization for storing them and the addressing modes for accessing them</a:t>
          </a:r>
          <a:endParaRPr lang="en-US" sz="1400" dirty="0"/>
        </a:p>
      </dgm:t>
    </dgm:pt>
    <dgm:pt modelId="{D460DD62-70C2-D045-B964-9137BFCA38D9}" type="parTrans" cxnId="{00E17532-A389-A447-BDD2-1D3DB55D76EE}">
      <dgm:prSet/>
      <dgm:spPr/>
      <dgm:t>
        <a:bodyPr/>
        <a:lstStyle/>
        <a:p>
          <a:endParaRPr lang="en-US"/>
        </a:p>
      </dgm:t>
    </dgm:pt>
    <dgm:pt modelId="{9396C9B9-A21B-5247-94D7-A2A150516889}" type="sibTrans" cxnId="{00E17532-A389-A447-BDD2-1D3DB55D76EE}">
      <dgm:prSet/>
      <dgm:spPr/>
      <dgm:t>
        <a:bodyPr/>
        <a:lstStyle/>
        <a:p>
          <a:endParaRPr lang="en-US"/>
        </a:p>
      </dgm:t>
    </dgm:pt>
    <dgm:pt modelId="{6D1BB519-C90D-0246-8696-70E0DC54B562}">
      <dgm:prSet custT="1"/>
      <dgm:spPr/>
      <dgm:t>
        <a:bodyPr/>
        <a:lstStyle/>
        <a:p>
          <a:pPr rtl="0"/>
          <a:r>
            <a:rPr lang="en-US" sz="1800" b="1" dirty="0" smtClean="0"/>
            <a:t>Execution sequencing</a:t>
          </a:r>
          <a:endParaRPr lang="en-US" sz="1800" b="1" dirty="0"/>
        </a:p>
      </dgm:t>
    </dgm:pt>
    <dgm:pt modelId="{605A90C6-68E2-724C-B994-DB0F8EE3089C}" type="parTrans" cxnId="{55F524A9-30C4-0A40-9AE0-DB75E998AB4F}">
      <dgm:prSet/>
      <dgm:spPr/>
      <dgm:t>
        <a:bodyPr/>
        <a:lstStyle/>
        <a:p>
          <a:endParaRPr lang="en-US"/>
        </a:p>
      </dgm:t>
    </dgm:pt>
    <dgm:pt modelId="{57404B05-46AE-EE4F-9A8E-DCB737A4E8B3}" type="sibTrans" cxnId="{55F524A9-30C4-0A40-9AE0-DB75E998AB4F}">
      <dgm:prSet/>
      <dgm:spPr/>
      <dgm:t>
        <a:bodyPr/>
        <a:lstStyle/>
        <a:p>
          <a:endParaRPr lang="en-US"/>
        </a:p>
      </dgm:t>
    </dgm:pt>
    <dgm:pt modelId="{4C35E983-3A9C-8F45-B20B-4ABA71D304A7}">
      <dgm:prSet custT="1"/>
      <dgm:spPr/>
      <dgm:t>
        <a:bodyPr/>
        <a:lstStyle/>
        <a:p>
          <a:pPr rtl="0"/>
          <a:r>
            <a:rPr lang="en-US" sz="1400" dirty="0" smtClean="0"/>
            <a:t>Determines the control and pipeline organization</a:t>
          </a:r>
          <a:endParaRPr lang="en-US" sz="1400" dirty="0"/>
        </a:p>
      </dgm:t>
    </dgm:pt>
    <dgm:pt modelId="{4D6F9C6D-B018-7F47-8363-6CFD14A6D521}" type="parTrans" cxnId="{C3DCEC48-E86B-A14E-A999-183C17FA588C}">
      <dgm:prSet/>
      <dgm:spPr/>
      <dgm:t>
        <a:bodyPr/>
        <a:lstStyle/>
        <a:p>
          <a:endParaRPr lang="en-US"/>
        </a:p>
      </dgm:t>
    </dgm:pt>
    <dgm:pt modelId="{6333021F-AE66-7C47-ACD1-8E5CBDE5F308}" type="sibTrans" cxnId="{C3DCEC48-E86B-A14E-A999-183C17FA588C}">
      <dgm:prSet/>
      <dgm:spPr/>
      <dgm:t>
        <a:bodyPr/>
        <a:lstStyle/>
        <a:p>
          <a:endParaRPr lang="en-US"/>
        </a:p>
      </dgm:t>
    </dgm:pt>
    <dgm:pt modelId="{38D3AC4E-6E4B-0E40-BE77-112CFE60DC55}" type="pres">
      <dgm:prSet presAssocID="{A17646FD-BCE0-8542-9814-B243963DED07}" presName="compositeShape" presStyleCnt="0">
        <dgm:presLayoutVars>
          <dgm:chMax val="7"/>
          <dgm:dir/>
          <dgm:resizeHandles val="exact"/>
        </dgm:presLayoutVars>
      </dgm:prSet>
      <dgm:spPr/>
      <dgm:t>
        <a:bodyPr/>
        <a:lstStyle/>
        <a:p>
          <a:endParaRPr lang="en-US"/>
        </a:p>
      </dgm:t>
    </dgm:pt>
    <dgm:pt modelId="{ACFB808D-2E61-934B-ACD9-C7EEF7C732DD}" type="pres">
      <dgm:prSet presAssocID="{1C306A93-11C9-B041-AA71-29C2542915B0}" presName="circ1" presStyleLbl="vennNode1" presStyleIdx="0" presStyleCnt="5"/>
      <dgm:spPr>
        <a:solidFill>
          <a:schemeClr val="accent3"/>
        </a:solidFill>
      </dgm:spPr>
    </dgm:pt>
    <dgm:pt modelId="{0A426012-B87A-EE46-A39B-A0BE9E3ACB09}" type="pres">
      <dgm:prSet presAssocID="{1C306A93-11C9-B041-AA71-29C2542915B0}" presName="circ1Tx" presStyleLbl="revTx" presStyleIdx="0" presStyleCnt="0" custScaleX="139140" custLinFactNeighborX="36298" custLinFactNeighborY="8959">
        <dgm:presLayoutVars>
          <dgm:chMax val="0"/>
          <dgm:chPref val="0"/>
          <dgm:bulletEnabled val="1"/>
        </dgm:presLayoutVars>
      </dgm:prSet>
      <dgm:spPr/>
      <dgm:t>
        <a:bodyPr/>
        <a:lstStyle/>
        <a:p>
          <a:endParaRPr lang="en-US"/>
        </a:p>
      </dgm:t>
    </dgm:pt>
    <dgm:pt modelId="{28E12091-6E79-1C48-ACA3-FE28558A8D44}" type="pres">
      <dgm:prSet presAssocID="{55C070F2-D4B9-F544-8C26-DE1BAC1283E3}" presName="circ2" presStyleLbl="vennNode1" presStyleIdx="1" presStyleCnt="5"/>
      <dgm:spPr>
        <a:solidFill>
          <a:schemeClr val="accent4"/>
        </a:solidFill>
      </dgm:spPr>
    </dgm:pt>
    <dgm:pt modelId="{EEBD2FB1-A570-0148-86FF-F07E227B0A4D}" type="pres">
      <dgm:prSet presAssocID="{55C070F2-D4B9-F544-8C26-DE1BAC1283E3}" presName="circ2Tx" presStyleLbl="revTx" presStyleIdx="0" presStyleCnt="0" custLinFactNeighborX="0" custLinFactNeighborY="16718">
        <dgm:presLayoutVars>
          <dgm:chMax val="0"/>
          <dgm:chPref val="0"/>
          <dgm:bulletEnabled val="1"/>
        </dgm:presLayoutVars>
      </dgm:prSet>
      <dgm:spPr/>
      <dgm:t>
        <a:bodyPr/>
        <a:lstStyle/>
        <a:p>
          <a:endParaRPr lang="en-US"/>
        </a:p>
      </dgm:t>
    </dgm:pt>
    <dgm:pt modelId="{94FB81A9-EAC4-E444-93E9-119BDE45DF01}" type="pres">
      <dgm:prSet presAssocID="{51527142-FC2E-9444-8639-C878AE52A9AB}" presName="circ3" presStyleLbl="vennNode1" presStyleIdx="2" presStyleCnt="5"/>
      <dgm:spPr/>
    </dgm:pt>
    <dgm:pt modelId="{4DE40C66-C83B-7840-B18A-0B81C98CC140}" type="pres">
      <dgm:prSet presAssocID="{51527142-FC2E-9444-8639-C878AE52A9AB}" presName="circ3Tx" presStyleLbl="revTx" presStyleIdx="0" presStyleCnt="0">
        <dgm:presLayoutVars>
          <dgm:chMax val="0"/>
          <dgm:chPref val="0"/>
          <dgm:bulletEnabled val="1"/>
        </dgm:presLayoutVars>
      </dgm:prSet>
      <dgm:spPr/>
      <dgm:t>
        <a:bodyPr/>
        <a:lstStyle/>
        <a:p>
          <a:endParaRPr lang="en-US"/>
        </a:p>
      </dgm:t>
    </dgm:pt>
    <dgm:pt modelId="{7EDF63E7-FFAF-D647-8DF4-644383900574}" type="pres">
      <dgm:prSet presAssocID="{9F3B3F56-958F-0442-90F3-87FCF3AA6678}" presName="circ4" presStyleLbl="vennNode1" presStyleIdx="3" presStyleCnt="5"/>
      <dgm:spPr>
        <a:solidFill>
          <a:schemeClr val="accent4"/>
        </a:solidFill>
      </dgm:spPr>
    </dgm:pt>
    <dgm:pt modelId="{359ABF93-55A7-144A-904E-1B5749C88B1A}" type="pres">
      <dgm:prSet presAssocID="{9F3B3F56-958F-0442-90F3-87FCF3AA6678}" presName="circ4Tx" presStyleLbl="revTx" presStyleIdx="0" presStyleCnt="0">
        <dgm:presLayoutVars>
          <dgm:chMax val="0"/>
          <dgm:chPref val="0"/>
          <dgm:bulletEnabled val="1"/>
        </dgm:presLayoutVars>
      </dgm:prSet>
      <dgm:spPr/>
      <dgm:t>
        <a:bodyPr/>
        <a:lstStyle/>
        <a:p>
          <a:endParaRPr lang="en-US"/>
        </a:p>
      </dgm:t>
    </dgm:pt>
    <dgm:pt modelId="{676057F4-B576-244E-B097-0DEE18A72123}" type="pres">
      <dgm:prSet presAssocID="{6D1BB519-C90D-0246-8696-70E0DC54B562}" presName="circ5" presStyleLbl="vennNode1" presStyleIdx="4" presStyleCnt="5"/>
      <dgm:spPr/>
    </dgm:pt>
    <dgm:pt modelId="{EDAD9BF1-7143-1748-BC9E-1F5B136E6FDF}" type="pres">
      <dgm:prSet presAssocID="{6D1BB519-C90D-0246-8696-70E0DC54B562}" presName="circ5Tx" presStyleLbl="revTx" presStyleIdx="0" presStyleCnt="0">
        <dgm:presLayoutVars>
          <dgm:chMax val="0"/>
          <dgm:chPref val="0"/>
          <dgm:bulletEnabled val="1"/>
        </dgm:presLayoutVars>
      </dgm:prSet>
      <dgm:spPr/>
      <dgm:t>
        <a:bodyPr/>
        <a:lstStyle/>
        <a:p>
          <a:endParaRPr lang="en-US"/>
        </a:p>
      </dgm:t>
    </dgm:pt>
  </dgm:ptLst>
  <dgm:cxnLst>
    <dgm:cxn modelId="{30E8D766-6B52-3B4C-93A8-7DBA2B49DDCF}" type="presOf" srcId="{DB57A243-0F22-FB46-A11E-E5DC4F71289E}" destId="{0A426012-B87A-EE46-A39B-A0BE9E3ACB09}" srcOrd="0" destOrd="1" presId="urn:microsoft.com/office/officeart/2005/8/layout/venn1"/>
    <dgm:cxn modelId="{8380EC6B-3D9B-4841-A26C-E6AD389B3658}" type="presOf" srcId="{B83B7B7C-5AF8-D143-B6EA-CA7E7F43549F}" destId="{4DE40C66-C83B-7840-B18A-0B81C98CC140}" srcOrd="0" destOrd="1" presId="urn:microsoft.com/office/officeart/2005/8/layout/venn1"/>
    <dgm:cxn modelId="{97D5CEFF-740F-FF44-8266-7B1077418C9E}" type="presOf" srcId="{261D59D9-73E4-6F4F-A6B5-7C2CB54E7B34}" destId="{359ABF93-55A7-144A-904E-1B5749C88B1A}" srcOrd="0" destOrd="1" presId="urn:microsoft.com/office/officeart/2005/8/layout/venn1"/>
    <dgm:cxn modelId="{C16E71AF-D0B7-E34E-806B-3941B59E54A2}" srcId="{51527142-FC2E-9444-8639-C878AE52A9AB}" destId="{B83B7B7C-5AF8-D143-B6EA-CA7E7F43549F}" srcOrd="0" destOrd="0" parTransId="{1207F9CD-9D3E-754E-928E-0FA959E41FD3}" sibTransId="{B0E5244A-D83C-DD48-AD86-47F2F49B3E18}"/>
    <dgm:cxn modelId="{DA8EEF47-6FD5-604D-A082-EA8FDDE9F2EA}" srcId="{A17646FD-BCE0-8542-9814-B243963DED07}" destId="{55C070F2-D4B9-F544-8C26-DE1BAC1283E3}" srcOrd="1" destOrd="0" parTransId="{2F47751B-F130-EE46-8BCF-F7A1EF428959}" sibTransId="{830EF5B3-F76E-3848-84F7-ABCBC3192DFE}"/>
    <dgm:cxn modelId="{50304172-1E11-0747-9083-DCF61D6B60F0}" srcId="{55C070F2-D4B9-F544-8C26-DE1BAC1283E3}" destId="{EF011CB1-1B41-044E-AD01-77B2F4C6860A}" srcOrd="0" destOrd="0" parTransId="{6A3023F9-5A42-1C4C-B049-138E203CE560}" sibTransId="{294EE0E0-A5F6-7647-ABB1-EE700D7F6176}"/>
    <dgm:cxn modelId="{2298494D-80B8-104E-AF35-4E04C2B90331}" srcId="{1C306A93-11C9-B041-AA71-29C2542915B0}" destId="{57F262E6-20EE-E544-8A86-C19696EAD634}" srcOrd="2" destOrd="0" parTransId="{A5BD7042-0B6B-474A-99CD-1BB0242DFC79}" sibTransId="{17792524-3AC7-F747-84C4-CADBA3B76277}"/>
    <dgm:cxn modelId="{55F524A9-30C4-0A40-9AE0-DB75E998AB4F}" srcId="{A17646FD-BCE0-8542-9814-B243963DED07}" destId="{6D1BB519-C90D-0246-8696-70E0DC54B562}" srcOrd="4" destOrd="0" parTransId="{605A90C6-68E2-724C-B994-DB0F8EE3089C}" sibTransId="{57404B05-46AE-EE4F-9A8E-DCB737A4E8B3}"/>
    <dgm:cxn modelId="{777F0C13-4B0B-C140-B3E6-9FDA5A50F8A3}" type="presOf" srcId="{A17646FD-BCE0-8542-9814-B243963DED07}" destId="{38D3AC4E-6E4B-0E40-BE77-112CFE60DC55}" srcOrd="0" destOrd="0" presId="urn:microsoft.com/office/officeart/2005/8/layout/venn1"/>
    <dgm:cxn modelId="{CF83684D-8643-3C4A-9DF9-FA3F3E632C5D}" type="presOf" srcId="{4C35E983-3A9C-8F45-B20B-4ABA71D304A7}" destId="{EDAD9BF1-7143-1748-BC9E-1F5B136E6FDF}" srcOrd="0" destOrd="1" presId="urn:microsoft.com/office/officeart/2005/8/layout/venn1"/>
    <dgm:cxn modelId="{00E17532-A389-A447-BDD2-1D3DB55D76EE}" srcId="{9F3B3F56-958F-0442-90F3-87FCF3AA6678}" destId="{261D59D9-73E4-6F4F-A6B5-7C2CB54E7B34}" srcOrd="0" destOrd="0" parTransId="{D460DD62-70C2-D045-B964-9137BFCA38D9}" sibTransId="{9396C9B9-A21B-5247-94D7-A2A150516889}"/>
    <dgm:cxn modelId="{BC4652A9-1A26-FD48-965C-592F1998633A}" srcId="{A17646FD-BCE0-8542-9814-B243963DED07}" destId="{1C306A93-11C9-B041-AA71-29C2542915B0}" srcOrd="0" destOrd="0" parTransId="{C625C32F-CC1F-FA4D-9D3B-B79C573CF7F7}" sibTransId="{CA8E21F4-7F48-B84E-95B8-A0BA459AA8A0}"/>
    <dgm:cxn modelId="{04C58BC6-F53E-194A-8D3B-57A18422034D}" type="presOf" srcId="{D3D35D0E-8B44-1C44-8A6F-83502F88CFF6}" destId="{0A426012-B87A-EE46-A39B-A0BE9E3ACB09}" srcOrd="0" destOrd="2" presId="urn:microsoft.com/office/officeart/2005/8/layout/venn1"/>
    <dgm:cxn modelId="{AC2C923E-6511-E848-A759-572E8989A868}" srcId="{1C306A93-11C9-B041-AA71-29C2542915B0}" destId="{D3D35D0E-8B44-1C44-8A6F-83502F88CFF6}" srcOrd="1" destOrd="0" parTransId="{7CD11CFC-3FCE-7D45-BAE5-A005C23D5B6E}" sibTransId="{DE5A41A5-F688-9649-9505-6F10236B3EA8}"/>
    <dgm:cxn modelId="{32763038-F11A-F142-9371-62C18001E903}" srcId="{A17646FD-BCE0-8542-9814-B243963DED07}" destId="{51527142-FC2E-9444-8639-C878AE52A9AB}" srcOrd="2" destOrd="0" parTransId="{726EEA93-1DE1-8049-92D5-54BB45481F6F}" sibTransId="{708ECFFE-332D-4141-B657-D4FDD70DC52A}"/>
    <dgm:cxn modelId="{2544E3A7-6EF8-3B4B-B712-2B64D67222E6}" srcId="{1C306A93-11C9-B041-AA71-29C2542915B0}" destId="{DB57A243-0F22-FB46-A11E-E5DC4F71289E}" srcOrd="0" destOrd="0" parTransId="{6F5081DD-40D9-1448-ADEC-2901A911F4C9}" sibTransId="{64A61296-03EF-D247-85FA-865055BE755D}"/>
    <dgm:cxn modelId="{D08E344B-C675-8F48-84EC-A140BD67FB49}" type="presOf" srcId="{EF011CB1-1B41-044E-AD01-77B2F4C6860A}" destId="{EEBD2FB1-A570-0148-86FF-F07E227B0A4D}" srcOrd="0" destOrd="1" presId="urn:microsoft.com/office/officeart/2005/8/layout/venn1"/>
    <dgm:cxn modelId="{14E72AD9-2EC9-014E-B79F-E4789028077A}" type="presOf" srcId="{1C306A93-11C9-B041-AA71-29C2542915B0}" destId="{0A426012-B87A-EE46-A39B-A0BE9E3ACB09}" srcOrd="0" destOrd="0" presId="urn:microsoft.com/office/officeart/2005/8/layout/venn1"/>
    <dgm:cxn modelId="{1120EA53-02E9-894F-B27C-D3CCE77A33F8}" type="presOf" srcId="{51527142-FC2E-9444-8639-C878AE52A9AB}" destId="{4DE40C66-C83B-7840-B18A-0B81C98CC140}" srcOrd="0" destOrd="0" presId="urn:microsoft.com/office/officeart/2005/8/layout/venn1"/>
    <dgm:cxn modelId="{C3DCEC48-E86B-A14E-A999-183C17FA588C}" srcId="{6D1BB519-C90D-0246-8696-70E0DC54B562}" destId="{4C35E983-3A9C-8F45-B20B-4ABA71D304A7}" srcOrd="0" destOrd="0" parTransId="{4D6F9C6D-B018-7F47-8363-6CFD14A6D521}" sibTransId="{6333021F-AE66-7C47-ACD1-8E5CBDE5F308}"/>
    <dgm:cxn modelId="{6FCF820F-2F57-424A-BAC4-1A41B3502F5D}" type="presOf" srcId="{9F3B3F56-958F-0442-90F3-87FCF3AA6678}" destId="{359ABF93-55A7-144A-904E-1B5749C88B1A}" srcOrd="0" destOrd="0" presId="urn:microsoft.com/office/officeart/2005/8/layout/venn1"/>
    <dgm:cxn modelId="{C8A5FA68-1543-D548-9DD7-F4D530EF00BA}" type="presOf" srcId="{6D1BB519-C90D-0246-8696-70E0DC54B562}" destId="{EDAD9BF1-7143-1748-BC9E-1F5B136E6FDF}" srcOrd="0" destOrd="0" presId="urn:microsoft.com/office/officeart/2005/8/layout/venn1"/>
    <dgm:cxn modelId="{3523FCB7-0A00-AE48-BF94-12C8BAF5350D}" srcId="{A17646FD-BCE0-8542-9814-B243963DED07}" destId="{9F3B3F56-958F-0442-90F3-87FCF3AA6678}" srcOrd="3" destOrd="0" parTransId="{F117939D-1086-2F49-9091-FBA8D5AEE25F}" sibTransId="{07B3EB2D-E735-A349-BBAA-BCF2CCA3C15C}"/>
    <dgm:cxn modelId="{8F931E8D-62F9-9048-BC0F-59907ED0E787}" type="presOf" srcId="{55C070F2-D4B9-F544-8C26-DE1BAC1283E3}" destId="{EEBD2FB1-A570-0148-86FF-F07E227B0A4D}" srcOrd="0" destOrd="0" presId="urn:microsoft.com/office/officeart/2005/8/layout/venn1"/>
    <dgm:cxn modelId="{0A2A3510-BF89-B649-B800-4FFFE56FB639}" type="presOf" srcId="{57F262E6-20EE-E544-8A86-C19696EAD634}" destId="{0A426012-B87A-EE46-A39B-A0BE9E3ACB09}" srcOrd="0" destOrd="3" presId="urn:microsoft.com/office/officeart/2005/8/layout/venn1"/>
    <dgm:cxn modelId="{32E7A22D-AD28-7145-8696-856D7C9A577D}" type="presParOf" srcId="{38D3AC4E-6E4B-0E40-BE77-112CFE60DC55}" destId="{ACFB808D-2E61-934B-ACD9-C7EEF7C732DD}" srcOrd="0" destOrd="0" presId="urn:microsoft.com/office/officeart/2005/8/layout/venn1"/>
    <dgm:cxn modelId="{27C13C95-EDC1-2045-9460-B185153E8481}" type="presParOf" srcId="{38D3AC4E-6E4B-0E40-BE77-112CFE60DC55}" destId="{0A426012-B87A-EE46-A39B-A0BE9E3ACB09}" srcOrd="1" destOrd="0" presId="urn:microsoft.com/office/officeart/2005/8/layout/venn1"/>
    <dgm:cxn modelId="{8FEE17FF-2522-4D44-BBCD-340805D1305C}" type="presParOf" srcId="{38D3AC4E-6E4B-0E40-BE77-112CFE60DC55}" destId="{28E12091-6E79-1C48-ACA3-FE28558A8D44}" srcOrd="2" destOrd="0" presId="urn:microsoft.com/office/officeart/2005/8/layout/venn1"/>
    <dgm:cxn modelId="{47B7EA31-E321-D343-9EB8-EE3431AEC100}" type="presParOf" srcId="{38D3AC4E-6E4B-0E40-BE77-112CFE60DC55}" destId="{EEBD2FB1-A570-0148-86FF-F07E227B0A4D}" srcOrd="3" destOrd="0" presId="urn:microsoft.com/office/officeart/2005/8/layout/venn1"/>
    <dgm:cxn modelId="{1EC85ACF-83B5-C74B-8019-7D5D75000A2D}" type="presParOf" srcId="{38D3AC4E-6E4B-0E40-BE77-112CFE60DC55}" destId="{94FB81A9-EAC4-E444-93E9-119BDE45DF01}" srcOrd="4" destOrd="0" presId="urn:microsoft.com/office/officeart/2005/8/layout/venn1"/>
    <dgm:cxn modelId="{92107939-94BE-EB47-837A-52829D79445F}" type="presParOf" srcId="{38D3AC4E-6E4B-0E40-BE77-112CFE60DC55}" destId="{4DE40C66-C83B-7840-B18A-0B81C98CC140}" srcOrd="5" destOrd="0" presId="urn:microsoft.com/office/officeart/2005/8/layout/venn1"/>
    <dgm:cxn modelId="{9E446B24-78E0-7641-BB66-68378890C105}" type="presParOf" srcId="{38D3AC4E-6E4B-0E40-BE77-112CFE60DC55}" destId="{7EDF63E7-FFAF-D647-8DF4-644383900574}" srcOrd="6" destOrd="0" presId="urn:microsoft.com/office/officeart/2005/8/layout/venn1"/>
    <dgm:cxn modelId="{5FEA8994-EDB2-3B49-B3F4-56282A69B796}" type="presParOf" srcId="{38D3AC4E-6E4B-0E40-BE77-112CFE60DC55}" destId="{359ABF93-55A7-144A-904E-1B5749C88B1A}" srcOrd="7" destOrd="0" presId="urn:microsoft.com/office/officeart/2005/8/layout/venn1"/>
    <dgm:cxn modelId="{E3845394-30A2-DC46-BEC7-335E45C7A8F4}" type="presParOf" srcId="{38D3AC4E-6E4B-0E40-BE77-112CFE60DC55}" destId="{676057F4-B576-244E-B097-0DEE18A72123}" srcOrd="8" destOrd="0" presId="urn:microsoft.com/office/officeart/2005/8/layout/venn1"/>
    <dgm:cxn modelId="{500A8945-17D1-BA42-9BF7-DFFFD1DDF859}" type="presParOf" srcId="{38D3AC4E-6E4B-0E40-BE77-112CFE60DC55}" destId="{EDAD9BF1-7143-1748-BC9E-1F5B136E6FDF}" srcOrd="9"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FB808D-2E61-934B-ACD9-C7EEF7C732DD}">
      <dsp:nvSpPr>
        <dsp:cNvPr id="0" name=""/>
        <dsp:cNvSpPr/>
      </dsp:nvSpPr>
      <dsp:spPr>
        <a:xfrm>
          <a:off x="3257550" y="1942555"/>
          <a:ext cx="2171700" cy="2171700"/>
        </a:xfrm>
        <a:prstGeom prst="ellipse">
          <a:avLst/>
        </a:prstGeom>
        <a:solidFill>
          <a:schemeClr val="accent3"/>
        </a:solidFill>
        <a:ln>
          <a:noFill/>
        </a:ln>
        <a:effectLst/>
      </dsp:spPr>
      <dsp:style>
        <a:lnRef idx="0">
          <a:scrgbClr r="0" g="0" b="0"/>
        </a:lnRef>
        <a:fillRef idx="3">
          <a:scrgbClr r="0" g="0" b="0"/>
        </a:fillRef>
        <a:effectRef idx="0">
          <a:scrgbClr r="0" g="0" b="0"/>
        </a:effectRef>
        <a:fontRef idx="minor">
          <a:schemeClr val="tx1"/>
        </a:fontRef>
      </dsp:style>
    </dsp:sp>
    <dsp:sp modelId="{0A426012-B87A-EE46-A39B-A0BE9E3ACB09}">
      <dsp:nvSpPr>
        <dsp:cNvPr id="0" name=""/>
        <dsp:cNvSpPr/>
      </dsp:nvSpPr>
      <dsp:spPr>
        <a:xfrm>
          <a:off x="3505221" y="304806"/>
          <a:ext cx="3505175" cy="145814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r>
            <a:rPr lang="en-US" sz="1800" b="1" kern="1200" dirty="0" smtClean="0"/>
            <a:t>High-level languages (HLLs)</a:t>
          </a:r>
          <a:endParaRPr lang="en-US" sz="1800" b="1" kern="1200" dirty="0"/>
        </a:p>
        <a:p>
          <a:pPr marL="114300" lvl="1" indent="-114300" algn="l" defTabSz="622300" rtl="0">
            <a:lnSpc>
              <a:spcPct val="90000"/>
            </a:lnSpc>
            <a:spcBef>
              <a:spcPct val="0"/>
            </a:spcBef>
            <a:spcAft>
              <a:spcPct val="15000"/>
            </a:spcAft>
            <a:buChar char="••"/>
          </a:pPr>
          <a:r>
            <a:rPr lang="en-US" sz="1400" kern="1200" dirty="0" smtClean="0"/>
            <a:t>Allow the programmer to express algorithms more concisely</a:t>
          </a:r>
          <a:endParaRPr lang="en-US" sz="1400" kern="1200" dirty="0"/>
        </a:p>
        <a:p>
          <a:pPr marL="114300" lvl="1" indent="-114300" algn="l" defTabSz="622300" rtl="0">
            <a:lnSpc>
              <a:spcPct val="90000"/>
            </a:lnSpc>
            <a:spcBef>
              <a:spcPct val="0"/>
            </a:spcBef>
            <a:spcAft>
              <a:spcPct val="15000"/>
            </a:spcAft>
            <a:buChar char="••"/>
          </a:pPr>
          <a:r>
            <a:rPr lang="en-US" sz="1400" kern="1200" dirty="0" smtClean="0"/>
            <a:t>Allow the compiler to take care of details that are not important in the programmer’s expression of algorithms</a:t>
          </a:r>
          <a:endParaRPr lang="en-US" sz="1400" kern="1200" dirty="0"/>
        </a:p>
        <a:p>
          <a:pPr marL="114300" lvl="1" indent="-114300" algn="l" defTabSz="622300" rtl="0">
            <a:lnSpc>
              <a:spcPct val="90000"/>
            </a:lnSpc>
            <a:spcBef>
              <a:spcPct val="0"/>
            </a:spcBef>
            <a:spcAft>
              <a:spcPct val="15000"/>
            </a:spcAft>
            <a:buChar char="••"/>
          </a:pPr>
          <a:r>
            <a:rPr lang="en-US" sz="1400" kern="1200" dirty="0" smtClean="0"/>
            <a:t>Often support naturally the use of structured programming and/or object-oriented design</a:t>
          </a:r>
          <a:endParaRPr lang="en-US" sz="1400" kern="1200" dirty="0"/>
        </a:p>
      </dsp:txBody>
      <dsp:txXfrm>
        <a:off x="3505221" y="304806"/>
        <a:ext cx="3505175" cy="1458141"/>
      </dsp:txXfrm>
    </dsp:sp>
    <dsp:sp modelId="{28E12091-6E79-1C48-ACA3-FE28558A8D44}">
      <dsp:nvSpPr>
        <dsp:cNvPr id="0" name=""/>
        <dsp:cNvSpPr/>
      </dsp:nvSpPr>
      <dsp:spPr>
        <a:xfrm>
          <a:off x="4083664" y="2542565"/>
          <a:ext cx="2171700" cy="2171700"/>
        </a:xfrm>
        <a:prstGeom prst="ellipse">
          <a:avLst/>
        </a:prstGeom>
        <a:solidFill>
          <a:schemeClr val="accent4"/>
        </a:solidFill>
        <a:ln>
          <a:noFill/>
        </a:ln>
        <a:effectLst/>
      </dsp:spPr>
      <dsp:style>
        <a:lnRef idx="0">
          <a:scrgbClr r="0" g="0" b="0"/>
        </a:lnRef>
        <a:fillRef idx="3">
          <a:scrgbClr r="0" g="0" b="0"/>
        </a:fillRef>
        <a:effectRef idx="0">
          <a:scrgbClr r="0" g="0" b="0"/>
        </a:effectRef>
        <a:fontRef idx="minor">
          <a:schemeClr val="tx1"/>
        </a:fontRef>
      </dsp:style>
    </dsp:sp>
    <dsp:sp modelId="{EEBD2FB1-A570-0148-86FF-F07E227B0A4D}">
      <dsp:nvSpPr>
        <dsp:cNvPr id="0" name=""/>
        <dsp:cNvSpPr/>
      </dsp:nvSpPr>
      <dsp:spPr>
        <a:xfrm>
          <a:off x="6428232" y="2362195"/>
          <a:ext cx="2258568" cy="1582238"/>
        </a:xfrm>
        <a:prstGeom prst="rect">
          <a:avLst/>
        </a:prstGeom>
        <a:solidFill>
          <a:srgbClr val="CCFFCC"/>
        </a:solid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r>
            <a:rPr lang="en-US" sz="1800" b="1" kern="1200" dirty="0" smtClean="0">
              <a:solidFill>
                <a:srgbClr val="FF0000"/>
              </a:solidFill>
            </a:rPr>
            <a:t>Semantic gap</a:t>
          </a:r>
          <a:endParaRPr lang="en-US" sz="1800" b="1" kern="1200" dirty="0">
            <a:solidFill>
              <a:srgbClr val="FF0000"/>
            </a:solidFill>
          </a:endParaRPr>
        </a:p>
        <a:p>
          <a:pPr marL="114300" lvl="1" indent="-114300" algn="l" defTabSz="622300" rtl="0">
            <a:lnSpc>
              <a:spcPct val="90000"/>
            </a:lnSpc>
            <a:spcBef>
              <a:spcPct val="0"/>
            </a:spcBef>
            <a:spcAft>
              <a:spcPct val="15000"/>
            </a:spcAft>
            <a:buChar char="••"/>
          </a:pPr>
          <a:r>
            <a:rPr lang="en-US" sz="1400" b="1" kern="1200" dirty="0" smtClean="0">
              <a:solidFill>
                <a:srgbClr val="FF0000"/>
              </a:solidFill>
            </a:rPr>
            <a:t>The difference between the operations provided in HLLs and those provided in computer architecture</a:t>
          </a:r>
          <a:endParaRPr lang="en-US" sz="1400" b="1" kern="1200" dirty="0">
            <a:solidFill>
              <a:srgbClr val="FF0000"/>
            </a:solidFill>
          </a:endParaRPr>
        </a:p>
      </dsp:txBody>
      <dsp:txXfrm>
        <a:off x="6428232" y="2362195"/>
        <a:ext cx="2258568" cy="1582238"/>
      </dsp:txXfrm>
    </dsp:sp>
    <dsp:sp modelId="{94FB81A9-EAC4-E444-93E9-119BDE45DF01}">
      <dsp:nvSpPr>
        <dsp:cNvPr id="0" name=""/>
        <dsp:cNvSpPr/>
      </dsp:nvSpPr>
      <dsp:spPr>
        <a:xfrm>
          <a:off x="3768333" y="3514246"/>
          <a:ext cx="2171700" cy="2171700"/>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4DE40C66-C83B-7840-B18A-0B81C98CC140}">
      <dsp:nvSpPr>
        <dsp:cNvPr id="0" name=""/>
        <dsp:cNvSpPr/>
      </dsp:nvSpPr>
      <dsp:spPr>
        <a:xfrm>
          <a:off x="6080760" y="4796790"/>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r>
            <a:rPr lang="en-US" sz="1800" b="1" kern="1200" dirty="0" smtClean="0"/>
            <a:t>Operations performed</a:t>
          </a:r>
          <a:endParaRPr lang="en-US" sz="1800" b="1" kern="1200" dirty="0"/>
        </a:p>
        <a:p>
          <a:pPr marL="114300" lvl="1" indent="-114300" algn="l" defTabSz="622300" rtl="0">
            <a:lnSpc>
              <a:spcPct val="90000"/>
            </a:lnSpc>
            <a:spcBef>
              <a:spcPct val="0"/>
            </a:spcBef>
            <a:spcAft>
              <a:spcPct val="15000"/>
            </a:spcAft>
            <a:buChar char="••"/>
          </a:pPr>
          <a:r>
            <a:rPr lang="en-US" sz="1400" kern="1200" dirty="0" smtClean="0"/>
            <a:t>Determine the functions to be performed by the processor and its interaction with memory</a:t>
          </a:r>
          <a:endParaRPr lang="en-US" sz="1400" kern="1200" dirty="0"/>
        </a:p>
      </dsp:txBody>
      <dsp:txXfrm>
        <a:off x="6080760" y="4796790"/>
        <a:ext cx="2258568" cy="1582238"/>
      </dsp:txXfrm>
    </dsp:sp>
    <dsp:sp modelId="{7EDF63E7-FFAF-D647-8DF4-644383900574}">
      <dsp:nvSpPr>
        <dsp:cNvPr id="0" name=""/>
        <dsp:cNvSpPr/>
      </dsp:nvSpPr>
      <dsp:spPr>
        <a:xfrm>
          <a:off x="2746766" y="3514246"/>
          <a:ext cx="2171700" cy="2171700"/>
        </a:xfrm>
        <a:prstGeom prst="ellipse">
          <a:avLst/>
        </a:prstGeom>
        <a:solidFill>
          <a:schemeClr val="accent4"/>
        </a:solidFill>
        <a:ln>
          <a:noFill/>
        </a:ln>
        <a:effectLst/>
      </dsp:spPr>
      <dsp:style>
        <a:lnRef idx="0">
          <a:scrgbClr r="0" g="0" b="0"/>
        </a:lnRef>
        <a:fillRef idx="3">
          <a:scrgbClr r="0" g="0" b="0"/>
        </a:fillRef>
        <a:effectRef idx="0">
          <a:scrgbClr r="0" g="0" b="0"/>
        </a:effectRef>
        <a:fontRef idx="minor">
          <a:schemeClr val="tx1"/>
        </a:fontRef>
      </dsp:style>
    </dsp:sp>
    <dsp:sp modelId="{359ABF93-55A7-144A-904E-1B5749C88B1A}">
      <dsp:nvSpPr>
        <dsp:cNvPr id="0" name=""/>
        <dsp:cNvSpPr/>
      </dsp:nvSpPr>
      <dsp:spPr>
        <a:xfrm>
          <a:off x="347472" y="4796790"/>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r>
            <a:rPr lang="en-US" sz="1800" b="1" kern="1200" dirty="0" smtClean="0"/>
            <a:t>Operands used</a:t>
          </a:r>
          <a:endParaRPr lang="en-US" sz="1800" b="1" kern="1200" dirty="0"/>
        </a:p>
        <a:p>
          <a:pPr marL="114300" lvl="1" indent="-114300" algn="l" defTabSz="622300" rtl="0">
            <a:lnSpc>
              <a:spcPct val="90000"/>
            </a:lnSpc>
            <a:spcBef>
              <a:spcPct val="0"/>
            </a:spcBef>
            <a:spcAft>
              <a:spcPct val="15000"/>
            </a:spcAft>
            <a:buChar char="••"/>
          </a:pPr>
          <a:r>
            <a:rPr lang="en-US" sz="1400" kern="1200" dirty="0" smtClean="0"/>
            <a:t>The types of operands and the frequency of their use determine the memory organization for storing them and the addressing modes for accessing them</a:t>
          </a:r>
          <a:endParaRPr lang="en-US" sz="1400" kern="1200" dirty="0"/>
        </a:p>
      </dsp:txBody>
      <dsp:txXfrm>
        <a:off x="347472" y="4796790"/>
        <a:ext cx="2258568" cy="1582238"/>
      </dsp:txXfrm>
    </dsp:sp>
    <dsp:sp modelId="{676057F4-B576-244E-B097-0DEE18A72123}">
      <dsp:nvSpPr>
        <dsp:cNvPr id="0" name=""/>
        <dsp:cNvSpPr/>
      </dsp:nvSpPr>
      <dsp:spPr>
        <a:xfrm>
          <a:off x="2431435" y="2542565"/>
          <a:ext cx="2171700" cy="2171700"/>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EDAD9BF1-7143-1748-BC9E-1F5B136E6FDF}">
      <dsp:nvSpPr>
        <dsp:cNvPr id="0" name=""/>
        <dsp:cNvSpPr/>
      </dsp:nvSpPr>
      <dsp:spPr>
        <a:xfrm>
          <a:off x="0" y="2097677"/>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r>
            <a:rPr lang="en-US" sz="1800" b="1" kern="1200" dirty="0" smtClean="0"/>
            <a:t>Execution sequencing</a:t>
          </a:r>
          <a:endParaRPr lang="en-US" sz="1800" b="1" kern="1200" dirty="0"/>
        </a:p>
        <a:p>
          <a:pPr marL="114300" lvl="1" indent="-114300" algn="l" defTabSz="622300" rtl="0">
            <a:lnSpc>
              <a:spcPct val="90000"/>
            </a:lnSpc>
            <a:spcBef>
              <a:spcPct val="0"/>
            </a:spcBef>
            <a:spcAft>
              <a:spcPct val="15000"/>
            </a:spcAft>
            <a:buChar char="••"/>
          </a:pPr>
          <a:r>
            <a:rPr lang="en-US" sz="1400" kern="1200" dirty="0" smtClean="0"/>
            <a:t>Determines the control and pipeline organization</a:t>
          </a:r>
          <a:endParaRPr lang="en-US" sz="1400" kern="1200" dirty="0"/>
        </a:p>
      </dsp:txBody>
      <dsp:txXfrm>
        <a:off x="0" y="2097677"/>
        <a:ext cx="2258568" cy="158223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84" charset="0"/>
              </a:defRPr>
            </a:lvl1pPr>
          </a:lstStyle>
          <a:p>
            <a:endParaRPr lang="en-US" dirty="0"/>
          </a:p>
        </p:txBody>
      </p:sp>
      <p:sp>
        <p:nvSpPr>
          <p:cNvPr id="49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84" charset="0"/>
              </a:defRPr>
            </a:lvl1pPr>
          </a:lstStyle>
          <a:p>
            <a:endParaRPr lang="en-US" dirty="0"/>
          </a:p>
        </p:txBody>
      </p:sp>
      <p:sp>
        <p:nvSpPr>
          <p:cNvPr id="49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84" charset="0"/>
              </a:defRPr>
            </a:lvl1pPr>
          </a:lstStyle>
          <a:p>
            <a:endParaRPr lang="en-US" dirty="0"/>
          </a:p>
        </p:txBody>
      </p:sp>
      <p:sp>
        <p:nvSpPr>
          <p:cNvPr id="49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84" charset="0"/>
              </a:defRPr>
            </a:lvl1pPr>
          </a:lstStyle>
          <a:p>
            <a:fld id="{9BEC88F5-8E82-BB4D-B313-635C13E6D6D7}"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84" charset="0"/>
              </a:defRPr>
            </a:lvl1pPr>
          </a:lstStyle>
          <a:p>
            <a:endParaRPr lang="en-US" dirty="0"/>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84" charset="0"/>
              </a:defRPr>
            </a:lvl1pPr>
          </a:lstStyle>
          <a:p>
            <a:endParaRPr lang="en-US" dirty="0"/>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84" charset="0"/>
              </a:defRPr>
            </a:lvl1pPr>
          </a:lstStyle>
          <a:p>
            <a:endParaRPr lang="en-US" dirty="0"/>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84" charset="0"/>
              </a:defRPr>
            </a:lvl1pPr>
          </a:lstStyle>
          <a:p>
            <a:fld id="{2C76E9C9-1785-8A43-9998-D636E20504C4}"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15 “Reduced</a:t>
            </a:r>
            <a:r>
              <a:rPr lang="en-US" baseline="0" dirty="0" smtClean="0">
                <a:latin typeface="Times New Roman" pitchFamily="-110" charset="0"/>
              </a:rPr>
              <a:t> Instruction Set Computers</a:t>
            </a:r>
            <a:r>
              <a:rPr lang="en-US" dirty="0"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 by Thân</a:t>
            </a:r>
            <a:r>
              <a:rPr lang="en-US" baseline="0" dirty="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latin typeface="Times New Roman" pitchFamily="-110" charset="0"/>
            </a:endParaRPr>
          </a:p>
          <a:p>
            <a:r>
              <a:rPr kumimoji="1" lang="en-US" sz="1200" kern="1200" dirty="0" smtClean="0">
                <a:solidFill>
                  <a:schemeClr val="tx1"/>
                </a:solidFill>
                <a:latin typeface="Times New Roman" pitchFamily="-84" charset="0"/>
                <a:ea typeface="+mn-ea"/>
                <a:cs typeface="+mn-cs"/>
              </a:rPr>
              <a:t>Since the development of the stored-program computer around 1950, there have been remarkably few true innovations in the areas of computer organization and architecture. The following are some of the major advances since the birth of the computer: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The family concept: </a:t>
            </a:r>
            <a:r>
              <a:rPr kumimoji="1" lang="en-US" sz="1200" kern="1200" dirty="0" smtClean="0">
                <a:solidFill>
                  <a:schemeClr val="tx1"/>
                </a:solidFill>
                <a:latin typeface="Times New Roman" pitchFamily="-84" charset="0"/>
                <a:ea typeface="+mn-ea"/>
                <a:cs typeface="+mn-cs"/>
              </a:rPr>
              <a:t>Introduced by IBM with its System/360 in 1964, followed shortly thereafter by DEC, with its PDP-8. The family concept decouples the architecture of a machine from its implementation. A set of computers is offered, with different price/performance characteristics, that presents the same architecture to the user. The differences in price and performance are due to different implementations of the same architecture.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Microprogrammed control unit: </a:t>
            </a:r>
            <a:r>
              <a:rPr kumimoji="1" lang="en-US" sz="1200" kern="1200" dirty="0" smtClean="0">
                <a:solidFill>
                  <a:schemeClr val="tx1"/>
                </a:solidFill>
                <a:latin typeface="Times New Roman" pitchFamily="-84" charset="0"/>
                <a:ea typeface="+mn-ea"/>
                <a:cs typeface="+mn-cs"/>
              </a:rPr>
              <a:t>Suggested by Wilkes in 1951 and introduced by IBM on the S/360 line in 1964. Microprogramming eases the task of designing and implementing the control unit and provides support for the family concept.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Cache memory: </a:t>
            </a:r>
            <a:r>
              <a:rPr kumimoji="1" lang="en-US" sz="1200" kern="1200" dirty="0" smtClean="0">
                <a:solidFill>
                  <a:schemeClr val="tx1"/>
                </a:solidFill>
                <a:latin typeface="Times New Roman" pitchFamily="-84" charset="0"/>
                <a:ea typeface="+mn-ea"/>
                <a:cs typeface="+mn-cs"/>
              </a:rPr>
              <a:t>First introduced commercially on IBM S/360 Model 85 in 1968. The insertion of this element into the memory hierarchy dramatically improves performance.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Pipelining: </a:t>
            </a:r>
            <a:r>
              <a:rPr kumimoji="1" lang="en-US" sz="1200" kern="1200" dirty="0" smtClean="0">
                <a:solidFill>
                  <a:schemeClr val="tx1"/>
                </a:solidFill>
                <a:latin typeface="Times New Roman" pitchFamily="-84" charset="0"/>
                <a:ea typeface="+mn-ea"/>
                <a:cs typeface="+mn-cs"/>
              </a:rPr>
              <a:t>A means of introducing parallelism into the essentially sequential nature of a machine-instruction program. Examples are instruction pipelining and vector processing.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Multiple processors: </a:t>
            </a:r>
            <a:r>
              <a:rPr kumimoji="1" lang="en-US" sz="1200" kern="1200" dirty="0" smtClean="0">
                <a:solidFill>
                  <a:schemeClr val="tx1"/>
                </a:solidFill>
                <a:latin typeface="Times New Roman" pitchFamily="-84" charset="0"/>
                <a:ea typeface="+mn-ea"/>
                <a:cs typeface="+mn-cs"/>
              </a:rPr>
              <a:t>This category covers a number of different organizations and objectives.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Reduced instruction set computer (RISC) architecture: </a:t>
            </a:r>
            <a:r>
              <a:rPr kumimoji="1" lang="en-US" sz="1200" kern="1200" dirty="0" smtClean="0">
                <a:solidFill>
                  <a:schemeClr val="tx1"/>
                </a:solidFill>
                <a:latin typeface="Times New Roman" pitchFamily="-84" charset="0"/>
                <a:ea typeface="+mn-ea"/>
                <a:cs typeface="+mn-cs"/>
              </a:rPr>
              <a:t>This is the focus of this chapter.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When it appeared, RISC architecture was a dramatic departure from the historical trend in processor architecture. An analysis of the RISC architecture brings into focus many of the important issues in computer organization and architecture.</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Although RISC architectures have been defined and designed in a variety of </a:t>
            </a:r>
            <a:endParaRPr lang="en-US" dirty="0" smtClean="0"/>
          </a:p>
          <a:p>
            <a:r>
              <a:rPr kumimoji="1" lang="en-US" sz="1200" kern="1200" dirty="0" smtClean="0">
                <a:solidFill>
                  <a:schemeClr val="tx1"/>
                </a:solidFill>
                <a:latin typeface="Times New Roman" pitchFamily="-84" charset="0"/>
                <a:ea typeface="+mn-ea"/>
                <a:cs typeface="+mn-cs"/>
              </a:rPr>
              <a:t>ways by different groups, the key elements shared by most designs are these: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large number of general-purpose registers, and/or the use of compiler technology to optimize register usage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limited and simple instruction set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 emphasis on optimizing the instruction pipeline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We begin this chapter with a brief survey of some results on instruction sets, and then examine each of the three topics just listed. This is followed by a description of two of the best-documented RISC designs.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EBDE2D-0141-BB4A-9844-841E3037778E}" type="slidenum">
              <a:rPr lang="en-US"/>
              <a:pPr/>
              <a:t>10</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reason that register storage is indicated is that it is the fastest available storage device, faster than both main memory and cache. The register file is physically small, on the same chip as the ALU and control unit, and employs much shorter addresses than addresses for cache and memory. Thus, a strategy is needed that will allow the most frequently accessed operands to be kept in registers and to minimize register-memory operations.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Two basic approaches are possible, one based on software and the other on hardware. The software approach is to rely on the compiler to maximize register usage. The compiler will attempt to assign registers to those variables that will be used the most in a given time period. This approach requires the use of sophisticated program-analysis algorithms. The hardware approach is simply to use more registers so that more variables can be held in registers for longer periods of time. </a:t>
            </a:r>
            <a:endParaRPr lang="en-US"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1B947C-8D81-3049-B286-A0C66033C336}" type="slidenum">
              <a:rPr lang="en-US"/>
              <a:pPr/>
              <a:t>11</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On the face of it, the use of a large set of registers should decrease the need to access memory. The design task is to organize the registers in such a fashion that this goal is realized.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Because most operand references are to local scalars, the obvious approach is to store these in registers, with perhaps a few registers reserved for global variables. The problem is that the definition of </a:t>
            </a:r>
            <a:r>
              <a:rPr kumimoji="1" lang="en-US" sz="1200" i="1" kern="1200" dirty="0" smtClean="0">
                <a:solidFill>
                  <a:schemeClr val="tx1"/>
                </a:solidFill>
                <a:latin typeface="Times New Roman" pitchFamily="-84" charset="0"/>
                <a:ea typeface="+mn-ea"/>
                <a:cs typeface="+mn-cs"/>
              </a:rPr>
              <a:t>local </a:t>
            </a:r>
            <a:r>
              <a:rPr kumimoji="1" lang="en-US" sz="1200" kern="1200" dirty="0" smtClean="0">
                <a:solidFill>
                  <a:schemeClr val="tx1"/>
                </a:solidFill>
                <a:latin typeface="Times New Roman" pitchFamily="-84" charset="0"/>
                <a:ea typeface="+mn-ea"/>
                <a:cs typeface="+mn-cs"/>
              </a:rPr>
              <a:t>changes with each procedure call and return, operations that occur frequently. On every call, local variables must be saved from the registers into memory, so that the registers can be reused by the called procedure. Furthermore, parameters must be passed. On return, the variables of the calling procedure must be restored (loaded back into registers) and results must be passed back to the calling procedure.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solution is based on two other results reported in Section 15.1. First, a typical procedure employs only a few passed parameters and local variables (Table 15.4). Second, the depth of procedure activation fluctuates within a relatively narrow range (Figure 4.21). To exploit these properties, multiple small sets of registers are used, each assigned to a different procedure. A procedure call automatically switches the processor to use a different fixed-size window of registers, rather than saving registers in memory. Windows for adjacent procedures are overlapped to allow parameter passing.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concept is illustrated in Figure 15.1. At any time, only one window of registers is visible and is addressable as if it were the only set of registers (e.g., addresses 0 through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The window is divided into three fixed-size areas. Parameter registers hold parameters passed down from the procedure that called the current procedure and hold results to be passed back up. Local registers are used for local variables, as assigned by the compiler. Temporary registers are used to exchange parameters and results with the next lower level (procedure called by current procedure). The temporary registers at one level are physically the same as the parameter registers at the next lower level. This overlap permits parameters to be passed without the actual movement of data. Keep in mind that, except for the overlap, the registers at two different levels are physically distinct. That is, the parameter and local registers at level </a:t>
            </a:r>
            <a:r>
              <a:rPr kumimoji="1" lang="en-US" sz="1200" i="1" kern="1200" dirty="0" smtClean="0">
                <a:solidFill>
                  <a:schemeClr val="tx1"/>
                </a:solidFill>
                <a:latin typeface="Times New Roman" pitchFamily="-84" charset="0"/>
                <a:ea typeface="+mn-ea"/>
                <a:cs typeface="+mn-cs"/>
              </a:rPr>
              <a:t>J </a:t>
            </a:r>
            <a:r>
              <a:rPr kumimoji="1" lang="en-US" sz="1200" kern="1200" dirty="0" smtClean="0">
                <a:solidFill>
                  <a:schemeClr val="tx1"/>
                </a:solidFill>
                <a:latin typeface="Times New Roman" pitchFamily="-84" charset="0"/>
                <a:ea typeface="+mn-ea"/>
                <a:cs typeface="+mn-cs"/>
              </a:rPr>
              <a:t>are disjoint from the local and temporary registers at level </a:t>
            </a:r>
            <a:r>
              <a:rPr kumimoji="1" lang="en-US" sz="1200" i="1" kern="1200" dirty="0" smtClean="0">
                <a:solidFill>
                  <a:schemeClr val="tx1"/>
                </a:solidFill>
                <a:latin typeface="Times New Roman" pitchFamily="-84" charset="0"/>
                <a:ea typeface="+mn-ea"/>
                <a:cs typeface="+mn-cs"/>
              </a:rPr>
              <a:t>J </a:t>
            </a:r>
            <a:r>
              <a:rPr kumimoji="1" lang="en-US" sz="1200" kern="1200" dirty="0" smtClean="0">
                <a:solidFill>
                  <a:schemeClr val="tx1"/>
                </a:solidFill>
                <a:latin typeface="Times New Roman" pitchFamily="-84" charset="0"/>
                <a:ea typeface="+mn-ea"/>
                <a:cs typeface="+mn-cs"/>
              </a:rPr>
              <a:t>+ 1.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To handle any possible pattern of calls and returns, the number of </a:t>
            </a:r>
            <a:r>
              <a:rPr kumimoji="1" lang="en-US" sz="1200" b="1" kern="1200" dirty="0" smtClean="0">
                <a:solidFill>
                  <a:schemeClr val="tx1"/>
                </a:solidFill>
                <a:latin typeface="Times New Roman" pitchFamily="-84" charset="0"/>
                <a:ea typeface="+mn-ea"/>
                <a:cs typeface="+mn-cs"/>
              </a:rPr>
              <a:t>register windows </a:t>
            </a:r>
            <a:r>
              <a:rPr kumimoji="1" lang="en-US" sz="1200" kern="1200" dirty="0" smtClean="0">
                <a:solidFill>
                  <a:schemeClr val="tx1"/>
                </a:solidFill>
                <a:latin typeface="Times New Roman" pitchFamily="-84" charset="0"/>
                <a:ea typeface="+mn-ea"/>
                <a:cs typeface="+mn-cs"/>
              </a:rPr>
              <a:t>would have to be unbounded. Instead, the register windows can be used to hold the few most recent procedure activations. Older activations must be saved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 memory and later restored when the nesting depth decreases. Thus, the actual organization of the register file is as a circular buffer of overlapping windows. Two notable examples of this approach are Sun’s SPARC architecture, described in Section 15.7, and the IA-64 architecture used in Intel’s Itanium processor. </a:t>
            </a: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C14CD8-D822-704D-ACC6-FDB79F179966}" type="slidenum">
              <a:rPr lang="en-US"/>
              <a:pPr/>
              <a:t>12</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circular organization is shown in Figure 15.2, which depicts a circular buffer of six windows. The buffer is filled to a depth of 4 (A called B; B called C; C called D) with procedure D active. The current-window pointer (CWP) points to the window of the currently active procedure. Register references by a machine instruction are offset by this pointer to determine the actual physical register. The saved-window pointer (SWP) identifies the window most recently saved in memory. If procedure D now calls procedure E, arguments for E are placed in D’s temporary registers (the overlap between w3 and w4) and the CWP is advanced by one window.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If procedure E then makes a call to procedure F, the call cannot be made with the current status of the buffer. This is because F’s window overlaps A’s window. If F begins to load its temporary registers, preparatory to a call, it will overwrite the parameter registers of A (A.in). Thus, when CWP is incremented (modulo 6) so that it becomes equal to SWP, an interrupt occurs, and A’s window is saved. Only the first two portions (A.in and A.loc) need be saved. Then, the SWP is incremented and the call to F proceeds. A similar interrupt can occur on returns. For example, subsequent to the activation of F, when B returns to A, CWP is decremented and becomes equal to SWP. This causes an interrupt that results in the restoration of A’s window.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From the preceding, it can be seen that an </a:t>
            </a:r>
            <a:r>
              <a:rPr kumimoji="1" lang="en-US" sz="1200" i="1" kern="1200" dirty="0" smtClean="0">
                <a:solidFill>
                  <a:schemeClr val="tx1"/>
                </a:solidFill>
                <a:latin typeface="Times New Roman" pitchFamily="-84" charset="0"/>
                <a:ea typeface="+mn-ea"/>
                <a:cs typeface="+mn-cs"/>
              </a:rPr>
              <a:t>N-window </a:t>
            </a:r>
            <a:r>
              <a:rPr kumimoji="1" lang="en-US" sz="1200" kern="1200" dirty="0" smtClean="0">
                <a:solidFill>
                  <a:schemeClr val="tx1"/>
                </a:solidFill>
                <a:latin typeface="Times New Roman" pitchFamily="-84" charset="0"/>
                <a:ea typeface="+mn-ea"/>
                <a:cs typeface="+mn-cs"/>
              </a:rPr>
              <a:t>register file can hold only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procedure activations. The value of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need not be large. As was mentioned in Appendix 4A, one study [TAMI83] found that, with 8 windows, a save or restore is needed on only 1% of the calls or returns. The Berkeley RISC computers use 8 windows of 16 registers each. The Pyramid computer employs 16 windows of 32 registers each. </a:t>
            </a:r>
            <a:endParaRPr lang="en-US" dirty="0" smtClean="0"/>
          </a:p>
          <a:p>
            <a:endParaRPr lang="en-US" dirty="0" smtClean="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F289E-FA03-CB4B-9D2D-A1E3117354B4}" type="slidenum">
              <a:rPr lang="en-US"/>
              <a:pPr/>
              <a:t>13</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window scheme just described provides an efficient organization for storing local scalar variables in registers. However, this scheme does not address the need to store global variables, those accessed by more than one procedure. Two options suggest themselves. First, variables declared as global in an HLL can be assigned memory locations by the compiler, and all machine instructions that reference these variables will use memory-reference operands. This is straightforward, from both the hardware and software (compiler) points of view. However, for frequently accessed global variables, this scheme is inefficient.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 alternative is to incorporate a set of global registers in the processor. These registers would be fixed in number and available to all procedures. A unified numbering scheme can be used to simplify the instruction format. For example, references to registers 0 through 7 could refer to unique global registers, and references to registers 8 through 31 could be offset to refer to physical registers in the current window. There is an increased hardware burden to accommodate the split in register addressing. In addition, the linker must decide which global variables should be assigned to registers. </a:t>
            </a:r>
            <a:endParaRPr lang="en-US" dirty="0" smtClean="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81489-475B-F24C-973F-0EFBFABFDBBF}" type="slidenum">
              <a:rPr lang="en-US"/>
              <a:pPr/>
              <a:t>14</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register file, organized into windows, acts as a small, fast buffer for holding a subset of all variables that are likely to be used the most heavily. From this point of view, the register file acts much like a cache memory, although a much faster memory. The question therefore arises as to whether it would be simpler and better to use a cache and a small traditional register file.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Table 15.5 compares characteristics of the two approaches. The window-based register file holds all the local scalar variables (except in the rare case of window overflow) of the most recent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procedure activations. The cache holds a selection of recently used scalar variables. The register file should save time, because all local scalar variables are retained. On the other hand, the cache may make more efficient use of space, because it is reacting to the situation dynamically. Furthermore, caches generally treat all memory references alike, including instructions and other types of data. Thus, savings in these other areas are possible with a cache and not a register file.</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register file may make inefficient use of space, because not all procedures will need the full window space allotted to them. On the other hand, the cache suffers from another sort of inefficiency: Data are read into the cache in blocks. Whereas the register file contains only those variables in use, the cache reads in a block of data, some or much of which will not be used.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cache is capable of handling global as well as local variables. There are usually many global scalars, but only a few of them are heavily used [KATE83]. A cache will dynamically discover these variables and hold them. If the window- based register file is supplemented with global registers, it too can hold some global scalars. However, when program modules are separately compiled, it is impossible for the compiler to assign global values to registers; the linker must perform this task.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register file, the movement of data between registers and memory is determined by the procedure nesting depth. Because this depth usually fluctuates within a narrow range, the use of memory is relatively infrequent. Most cache memories are set associative with a small set size. Thus, there is the danger that other data or instructions will compete for cache residency. </a:t>
            </a:r>
            <a:endParaRPr lang="en-US" dirty="0" smtClean="0"/>
          </a:p>
          <a:p>
            <a:endParaRPr lang="en-US" dirty="0" smtClean="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82DC3-18DA-A74D-A004-32085136946A}" type="slidenum">
              <a:rPr lang="en-US"/>
              <a:pPr/>
              <a:t>15</a:t>
            </a:fld>
            <a:endParaRPr lang="en-US" dirty="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Based on the discussion so far, the choice between a large window-based register file and a cache is not clear-cut. There is one characteristic, however, in which the register approach is clearly superior and which suggests that a cache-based sys- tem will be noticeably slower. This distinction shows up in the amount of addressing overhead experienced by the two approaches.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15.3 illustrates the difference. To reference a local scalar in a window- based register file, a “virtual” register number and a window number are used. These can pass through a relatively simple decoder to select one of the physical registers. To reference a memory location in cache, a full-width memory address must be generated. The complexity of this operation depends on the addressing mode. In a set associative cache, a portion of the address is used to read a number of words and tags equal to the set size. Another portion of the address is compared with the tags, and one of the words that were read is selected. It should be clear that even if the cache is as fast as the register file, the access time will be considerably longer. Thus, from the point of view of performance, the window-based register file is superior for local scalars. Further performance improvement could be achieved by the addition of a cache for instructions only.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essence of the optimization task is to decide which quantities are to be assigned to registers at any given point in the program. The technique most commonly used in RISC compilers is known as graph coloring, which is a technique borrowed from the discipline of topology [CHAI82, CHOW86, COUT86, CHOW90]. </a:t>
            </a:r>
            <a:endParaRPr lang="en-US" dirty="0" smtClean="0"/>
          </a:p>
          <a:p>
            <a:r>
              <a:rPr kumimoji="1" lang="en-US" sz="1200" kern="1200" dirty="0" smtClean="0">
                <a:solidFill>
                  <a:schemeClr val="tx1"/>
                </a:solidFill>
                <a:latin typeface="Times New Roman" pitchFamily="-84" charset="0"/>
                <a:ea typeface="+mn-ea"/>
                <a:cs typeface="+mn-cs"/>
              </a:rPr>
              <a:t>The graph coloring problem is this. Given a graph consisting of nodes and edges, assign colors to nodes such that adjacent nodes have different colors, and do this in such a way as to minimize the number of different colors. This problem is adapted to the compiler problem in the following way. First, the program is ana;yzed to build a register interference graph. The nodes of the graph are the symbolic registers. If two symbolic registers are “live” during the same program fragment, then they are joined by an edge to depict interference. An attempt is then made to color the graph with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colors, where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is the number of registers. Nodes that share the same color can be assigned to the same register. If this process does not fully succeed, then those nodes that cannot be colored must be placed in memory, and loads and stores must be used to make space for the affected quantities when they are needed. </a:t>
            </a:r>
            <a:endParaRPr lang="en-US" dirty="0" smtClean="0"/>
          </a:p>
          <a:p>
            <a:endParaRPr lang="en-US" dirty="0" smtClean="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9146A-9853-7B48-9CA9-2AC8A50050CF}" type="slidenum">
              <a:rPr lang="en-US"/>
              <a:pPr/>
              <a:t>16</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As we discussed in Section 12.4, instruction pipelining is often used to enhance performance. Let us reconsider this in the context of a RISC architecture. Most instructions are register to register, and an instruction cycle has the following two 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 Instruction fetch.</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 Execute. Performs an ALU operation with register input and output.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For load and store operations, three stages are required: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 Instruction fetch.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E: Execute. Calculates memory address.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D: Memory. Register-to-memory or memory-to-register operation.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15.6a depicts the timing of a sequence of instructions using no pipelining. Clearly, this is a wasteful process. Even very simple pipelining can substantially improve performance. Figure 15.6b shows a two-stage pipelining scheme, in which the I and E stages of two different instructions are performed simultaneously. The two stages of the pipeline are an instruction fetch stage, and an exe- cute/memory stage that executes the instruction, including register-to-memory and memory-to-register operations. Thus we see that the instruction fetch stage of the second instruction can be performed in parallel with the first part of the execute/ memory stage. However, the execute/memory stage of the second instruction must be delayed until the first instruction clears the second stage of the pipeline. This scheme can yield up to twice the execution rate of a serial scheme. Two problems prevent the maximum speedup from being achieved. First, we assume that a single- port memory is used and that only one memory access is possible per stage. This requires the insertion of a wait state in some instructions. Second, a branch instruction interrupts the sequential flow of execution. To accommodate this with mini- mum circuitry, a NOOP instruction can be inserted into the instruction stream by the compiler or assembler.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Pipelining can be improved further by permitting two memory accesses per stage. This yields the sequence shown in Figure 15.6c. Now, up to three instructions can be overlapped, and the improvement is as much as a factor of 3. Again, branch instructions cause the speedup to fall short of the maximum possible. Also, note that data dependencies have an effect. If an instruction needs an operand that is altered by the preceding instruction, a delay is required. Again, this can be accomplished by a NOOP.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pipelining discussed so far works best if the three stages are of approximately equal duration. Because the E stage usually involves an ALU operation, it may be longer. In this case, we can divide into two substages: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1</a:t>
            </a:r>
            <a:r>
              <a:rPr kumimoji="1" lang="en-US" sz="1200" kern="1200" dirty="0" smtClean="0">
                <a:solidFill>
                  <a:schemeClr val="tx1"/>
                </a:solidFill>
                <a:latin typeface="Times New Roman" pitchFamily="-84" charset="0"/>
                <a:ea typeface="+mn-ea"/>
                <a:cs typeface="+mn-cs"/>
              </a:rPr>
              <a:t>: Register file read</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2</a:t>
            </a:r>
            <a:r>
              <a:rPr kumimoji="1" lang="en-US" sz="1200" kern="1200" dirty="0" smtClean="0">
                <a:solidFill>
                  <a:schemeClr val="tx1"/>
                </a:solidFill>
                <a:latin typeface="Times New Roman" pitchFamily="-84" charset="0"/>
                <a:ea typeface="+mn-ea"/>
                <a:cs typeface="+mn-cs"/>
              </a:rPr>
              <a:t>: ALU operation and register write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Because of the simplicity and regularity of a RISC instruction set, the design of the phasing into three or four stages is easily accomplished. Figure 15.6d shows the result with a four-stage pipeline. Up to four instructions at a time can be under way, and the maximum potential speedup is a factor of 4. Note again the use of NOOPs to account for data and branch delays. </a:t>
            </a:r>
            <a:endParaRPr lang="en-US" dirty="0" smtClean="0"/>
          </a:p>
          <a:p>
            <a:endParaRPr kumimoji="1" lang="en-US" sz="1200" kern="1200" dirty="0" smtClean="0">
              <a:solidFill>
                <a:schemeClr val="tx1"/>
              </a:solidFill>
              <a:latin typeface="Times New Roman" pitchFamily="-84" charset="0"/>
              <a:ea typeface="+mn-ea"/>
              <a:cs typeface="+mn-cs"/>
            </a:endParaRPr>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9146A-9853-7B48-9CA9-2AC8A50050CF}" type="slidenum">
              <a:rPr lang="en-US"/>
              <a:pPr/>
              <a:t>17</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As we discussed in Section 12.4, instruction pipelining is often used to enhance performance. Let us reconsider this in the context of a RISC architecture. Most instructions are register to register, and an instruction cycle has the following two 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 Instruction fetch.</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 Execute. Performs an ALU operation with register input and output.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For load and store operations, three stages are required: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 Instruction fetch.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E: Execute. Calculates memory address.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D: Memory. Register-to-memory or memory-to-register operation.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15.6a depicts the timing of a sequence of instructions using no pipelining. Clearly, this is a wasteful process. Even very simple pipelining can substantially improve performance. Figure 15.6b shows a two-stage pipelining scheme, in which the I and E stages of two different instructions are performed simultaneously. The two stages of the pipeline are an instruction fetch stage, and an exe- cute/memory stage that executes the instruction, including register-to-memory and memory-to-register operations. Thus we see that the instruction fetch stage of the second instruction can be performed in parallel with the first part of the execute/ memory stage. However, the execute/memory stage of the second instruction must be delayed until the first instruction clears the second stage of the pipeline. This scheme can yield up to twice the execution rate of a serial scheme. Two problems prevent the maximum speedup from being achieved. First, we assume that a single- port memory is used and that only one memory access is possible per stage. This requires the insertion of a wait state in some instructions. Second, a branch instruction interrupts the sequential flow of execution. To accommodate this with mini- mum circuitry, a NOOP instruction can be inserted into the instruction stream by the compiler or assembler.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Pipelining can be improved further by permitting two memory accesses per stage. This yields the sequence shown in Figure 15.6c. Now, up to three instructions can be overlapped, and the improvement is as much as a factor of 3. Again, branch instructions cause the speedup to fall short of the maximum possible. Also, note that data dependencies have an effect. If an instruction needs an operand that is altered by the preceding instruction, a delay is required. Again, this can be accomplished by a NOOP.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pipelining discussed so far works best if the three stages are of approximately equal duration. Because the E stage usually involves an ALU operation, it may be longer. In this case, we can divide into two substages: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1</a:t>
            </a:r>
            <a:r>
              <a:rPr kumimoji="1" lang="en-US" sz="1200" kern="1200" dirty="0" smtClean="0">
                <a:solidFill>
                  <a:schemeClr val="tx1"/>
                </a:solidFill>
                <a:latin typeface="Times New Roman" pitchFamily="-84" charset="0"/>
                <a:ea typeface="+mn-ea"/>
                <a:cs typeface="+mn-cs"/>
              </a:rPr>
              <a:t>: Register file read</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2</a:t>
            </a:r>
            <a:r>
              <a:rPr kumimoji="1" lang="en-US" sz="1200" kern="1200" dirty="0" smtClean="0">
                <a:solidFill>
                  <a:schemeClr val="tx1"/>
                </a:solidFill>
                <a:latin typeface="Times New Roman" pitchFamily="-84" charset="0"/>
                <a:ea typeface="+mn-ea"/>
                <a:cs typeface="+mn-cs"/>
              </a:rPr>
              <a:t>: ALU operation and register write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Because of the simplicity and regularity of a RISC instruction set, the design of the phasing into three or four stages is easily accomplished. Figure 15.6d shows the result with a four-stage pipeline. Up to four instructions at a time can be under way, and the maximum potential speedup is a factor of 4. Note again the use of NOOPs to account for data and branch delays. </a:t>
            </a:r>
            <a:endParaRPr lang="en-US" dirty="0" smtClean="0"/>
          </a:p>
          <a:p>
            <a:endParaRPr kumimoji="1" lang="en-US" sz="1200" kern="1200" dirty="0" smtClean="0">
              <a:solidFill>
                <a:schemeClr val="tx1"/>
              </a:solidFill>
              <a:latin typeface="Times New Roman" pitchFamily="-84" charset="0"/>
              <a:ea typeface="+mn-ea"/>
              <a:cs typeface="+mn-cs"/>
            </a:endParaRPr>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51C19B-9F2D-9D46-8046-6C82B841F14C}" type="slidenum">
              <a:rPr lang="en-US"/>
              <a:pPr/>
              <a:t>18</a:t>
            </a:fld>
            <a:endParaRPr lang="en-US" dirty="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Because of the simple and regular nature of RISC instructions, it is easier for a hardware designer to implement a simple, fast pipeline. There are few variations in instruction execution duration, and the pipeline can be tailored to reflect this. However, we have seen that data and branch dependencies reduce the overall execution rate.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To compensate for these dependencies, code reorganization techniques have been developed. </a:t>
            </a:r>
            <a:endParaRPr lang="en-US" dirty="0" smtClean="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First, let us consider branching instructions. </a:t>
            </a:r>
            <a:r>
              <a:rPr kumimoji="1" lang="en-US" sz="1200" b="1" kern="1200" dirty="0" smtClean="0">
                <a:solidFill>
                  <a:schemeClr val="tx1"/>
                </a:solidFill>
                <a:latin typeface="Times New Roman" pitchFamily="-84" charset="0"/>
                <a:ea typeface="+mn-ea"/>
                <a:cs typeface="+mn-cs"/>
              </a:rPr>
              <a:t>Delayed branch, </a:t>
            </a:r>
            <a:r>
              <a:rPr kumimoji="1" lang="en-US" sz="1200" kern="1200" dirty="0" smtClean="0">
                <a:solidFill>
                  <a:schemeClr val="tx1"/>
                </a:solidFill>
                <a:latin typeface="Times New Roman" pitchFamily="-84" charset="0"/>
                <a:ea typeface="+mn-ea"/>
                <a:cs typeface="+mn-cs"/>
              </a:rPr>
              <a:t>a way of increasing the efficiency of the pipeline, makes use of a branch that does not take effect until after execution of the following instruction (hence the term </a:t>
            </a:r>
            <a:r>
              <a:rPr kumimoji="1" lang="en-US" sz="1200" i="1" kern="1200" dirty="0" smtClean="0">
                <a:solidFill>
                  <a:schemeClr val="tx1"/>
                </a:solidFill>
                <a:latin typeface="Times New Roman" pitchFamily="-84" charset="0"/>
                <a:ea typeface="+mn-ea"/>
                <a:cs typeface="+mn-cs"/>
              </a:rPr>
              <a:t>delayed). </a:t>
            </a:r>
            <a:r>
              <a:rPr kumimoji="1" lang="en-US" sz="1200" kern="1200" dirty="0" smtClean="0">
                <a:solidFill>
                  <a:schemeClr val="tx1"/>
                </a:solidFill>
                <a:latin typeface="Times New Roman" pitchFamily="-84" charset="0"/>
                <a:ea typeface="+mn-ea"/>
                <a:cs typeface="+mn-cs"/>
              </a:rPr>
              <a:t>The instruction location immediately following the branch is referred to as the </a:t>
            </a:r>
            <a:r>
              <a:rPr kumimoji="1" lang="en-US" sz="1200" i="1" kern="1200" dirty="0" smtClean="0">
                <a:solidFill>
                  <a:schemeClr val="tx1"/>
                </a:solidFill>
                <a:latin typeface="Times New Roman" pitchFamily="-84" charset="0"/>
                <a:ea typeface="+mn-ea"/>
                <a:cs typeface="+mn-cs"/>
              </a:rPr>
              <a:t>delay slot. </a:t>
            </a:r>
            <a:r>
              <a:rPr kumimoji="1" lang="en-US" sz="1200" kern="1200" dirty="0" smtClean="0">
                <a:solidFill>
                  <a:schemeClr val="tx1"/>
                </a:solidFill>
                <a:latin typeface="Times New Roman" pitchFamily="-84" charset="0"/>
                <a:ea typeface="+mn-ea"/>
                <a:cs typeface="+mn-cs"/>
              </a:rPr>
              <a:t>This strange procedure is illustrated in Table 15.8. In the column labeled “normal branch,” we see a normal symbolic instruction machine-language program. After 102 is executed, the next instruction to be executed is 105. To regularize the pipeline, a NOOP is inserted after this branch. However, increased performance is achieved if the instructions at 101 and 102 are interchanged.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2</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GB" dirty="0" smtClean="0"/>
              <a:t>CSIC: khuyết</a:t>
            </a:r>
            <a:r>
              <a:rPr lang="en-GB" baseline="0" dirty="0" smtClean="0"/>
              <a:t> điểm là giá thành cao vì có quá nhiều mạch điện phức tạp. </a:t>
            </a:r>
            <a:r>
              <a:rPr lang="en-GB" i="1" baseline="0" dirty="0" smtClean="0"/>
              <a:t>“Hệ thống nào càng phức tạp bao nhiêu thì khó giải quyết vấn đề bấy nhiêu”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Figure 15.7 shows the result. Figure 15.7a shows the traditional approach to pipelining, of the type discussed in Chapter 14 (e.g., see Figures 14.11 and 14.12). The JUMP instruction is fetched at time 3. At time 4, the JUMP instruction is executed at the same time that instruction 103 (ADD instruction) is fetched. Because a JUMP occurs, which updates the program counter, the pipeline must be cleared of instruction 103; at time 5, instruction 105, which is the target of the JUMP, is loaded. Figure 15.7b shows the same pipeline handled by a typical RISC organization. The timing is the same. However, because of the insertion of the NOOP instruction, we do not need special circuitry to clear the pipeline; the NOOP simply executes with no effect. Figure 15.7c shows the use of the delayed branch. The JUMP instruction is fetched at time 2, before the ADD instruction, which is fetched at time 3. Note, however, that the ADD instruction is fetched before the execution of the JUMP instruction has a chance to alter the program counter. Therefore, during time 4, the ADD instruction is executed at the same time that instruction 105 is fetched. </a:t>
            </a:r>
            <a:endParaRPr lang="en-US" dirty="0" smtClean="0"/>
          </a:p>
          <a:p>
            <a:endParaRPr lang="en-US" dirty="0" smtClean="0"/>
          </a:p>
          <a:p>
            <a:r>
              <a:rPr kumimoji="1" lang="en-US" sz="1200" kern="1200" dirty="0" smtClean="0">
                <a:solidFill>
                  <a:schemeClr val="tx1"/>
                </a:solidFill>
                <a:latin typeface="Times New Roman" pitchFamily="-84" charset="0"/>
                <a:ea typeface="+mn-ea"/>
                <a:cs typeface="+mn-cs"/>
              </a:rPr>
              <a:t>Thus, the original semantics of the program are retained but one less clock cycle is required for execution.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This interchange of instructions will work successfully for unconditional branches, calls, and returns. For conditional branches, this procedure cannot be blindly applied. If the condition that is tested for the branch can be altered by the immediately preceding instruction, then the compiler must refrain from doing the interchange and instead insert a NOOP. Otherwise, the compiler can seek to insert a useful instruction after the branch. The experience with both the Berkeley RISC and IBM 801 systems is that the majority of conditional branch instructions can be optimized in this fashion ([PATT82a], [RADI83]).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A similar sort of tactic, called the </a:t>
            </a:r>
            <a:r>
              <a:rPr kumimoji="1" lang="en-US" sz="1200" b="1" kern="1200" dirty="0" smtClean="0">
                <a:solidFill>
                  <a:schemeClr val="tx1"/>
                </a:solidFill>
                <a:latin typeface="Times New Roman" pitchFamily="-84" charset="0"/>
                <a:ea typeface="+mn-ea"/>
                <a:cs typeface="+mn-cs"/>
              </a:rPr>
              <a:t>delayed load, </a:t>
            </a:r>
            <a:r>
              <a:rPr kumimoji="1" lang="en-US" sz="1200" kern="1200" dirty="0" smtClean="0">
                <a:solidFill>
                  <a:schemeClr val="tx1"/>
                </a:solidFill>
                <a:latin typeface="Times New Roman" pitchFamily="-84" charset="0"/>
                <a:ea typeface="+mn-ea"/>
                <a:cs typeface="+mn-cs"/>
              </a:rPr>
              <a:t>can be used on LOAD instructions. On LOAD instructions, the register that is to be the target of the load is locked by the processor. The processor then continues execution of the instruction stream until it reaches an instruction requiring that register, at which point it idles until the load is complete. If the compiler can rearrange instructions </a:t>
            </a:r>
            <a:endParaRPr lang="en-US" dirty="0" smtClean="0"/>
          </a:p>
          <a:p>
            <a:r>
              <a:rPr kumimoji="1" lang="en-US" sz="1200" kern="1200" dirty="0" smtClean="0">
                <a:solidFill>
                  <a:schemeClr val="tx1"/>
                </a:solidFill>
                <a:latin typeface="Times New Roman" pitchFamily="-84" charset="0"/>
                <a:ea typeface="+mn-ea"/>
                <a:cs typeface="+mn-cs"/>
              </a:rPr>
              <a:t>so that useful work can be done while the load is in the pipeline, efficiency is </a:t>
            </a:r>
            <a:endParaRPr lang="en-US" dirty="0" smtClean="0"/>
          </a:p>
          <a:p>
            <a:r>
              <a:rPr kumimoji="1" lang="en-US" sz="1200" kern="1200" dirty="0" smtClean="0">
                <a:solidFill>
                  <a:schemeClr val="tx1"/>
                </a:solidFill>
                <a:latin typeface="Times New Roman" pitchFamily="-84" charset="0"/>
                <a:ea typeface="+mn-ea"/>
                <a:cs typeface="+mn-cs"/>
              </a:rPr>
              <a:t>increased.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Another compiler technique to improve instruction parallelism is loop unrolling [BACO94]. Unrolling replicates the body of a loop some number of times called the unrolling factor (u) and iterates by step </a:t>
            </a:r>
            <a:r>
              <a:rPr kumimoji="1" lang="en-US" sz="1200" i="1" kern="1200" dirty="0" smtClean="0">
                <a:solidFill>
                  <a:schemeClr val="tx1"/>
                </a:solidFill>
                <a:latin typeface="Times New Roman" pitchFamily="-84" charset="0"/>
                <a:ea typeface="+mn-ea"/>
                <a:cs typeface="+mn-cs"/>
              </a:rPr>
              <a:t>u </a:t>
            </a:r>
            <a:r>
              <a:rPr kumimoji="1" lang="en-US" sz="1200" kern="1200" dirty="0" smtClean="0">
                <a:solidFill>
                  <a:schemeClr val="tx1"/>
                </a:solidFill>
                <a:latin typeface="Times New Roman" pitchFamily="-84" charset="0"/>
                <a:ea typeface="+mn-ea"/>
                <a:cs typeface="+mn-cs"/>
              </a:rPr>
              <a:t>instead of step 1.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Unrolling can improve the performance by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Reducing loop overhead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Increasing instruction parallelism by improving pipeline performance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Improving register, data cache, or TLB locality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15.8 illustrates all three of these improvements in an example. Loop overhead is cut in half because two iterations are performed before the test and branch at the end of the loop. Instruction parallelism is increased because the second assignment can be performed while the results of the first are being stored and the loop variables are being updated. If array elements are assigned to registers, register locality will improve because a[i] and a[i + 1] are used twice in the loop body, reducing the number of loads per iteration from three to two. </a:t>
            </a:r>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F7C502-9076-6648-BD20-127DD19AEC77}" type="slidenum">
              <a:rPr lang="en-US"/>
              <a:pPr/>
              <a:t>22</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For many years, the general trend in computer architecture and organization has been toward increasing processor complexity: more instructions, more addressing modes, more specialized registers, and so on. The RISC movement represents a fundamental break with the philosophy behind that trend. Naturally, the appearance of RISC systems, and the publication of papers by its proponents extolling RISC virtues, led to a reaction from those involved in the design of CISC architectures.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work that has been done on assessing merits of the RISC approach can be grouped into two categories: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Quantitative: </a:t>
            </a:r>
            <a:r>
              <a:rPr kumimoji="1" lang="en-US" sz="1200" kern="1200" dirty="0" smtClean="0">
                <a:solidFill>
                  <a:schemeClr val="tx1"/>
                </a:solidFill>
                <a:latin typeface="Times New Roman" pitchFamily="-84" charset="0"/>
                <a:ea typeface="+mn-ea"/>
                <a:cs typeface="+mn-cs"/>
              </a:rPr>
              <a:t>Attempts to compare program size and execution speed of pro- grams on RISC and CISC machines that use comparable technology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Qualitative: </a:t>
            </a:r>
            <a:r>
              <a:rPr kumimoji="1" lang="en-US" sz="1200" kern="1200" dirty="0" smtClean="0">
                <a:solidFill>
                  <a:schemeClr val="tx1"/>
                </a:solidFill>
                <a:latin typeface="Times New Roman" pitchFamily="-84" charset="0"/>
                <a:ea typeface="+mn-ea"/>
                <a:cs typeface="+mn-cs"/>
              </a:rPr>
              <a:t>Examines issues such as high-level language support and optimum use of VLSI real estate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Most of the work on quantitative assessment has been done by those working on RISC systems [PATT82b, HEAT84, PATT84], and it has been, by and large, favorable to the RISC approach. Others have examined the issue and come away unconvinced [COLW85a, FLYN87, DAVI87]. There are several problems with attempting such comparisons [SERL86]: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There is no pair of RISC and CISC machines that are comparable in life-cycle cost, level of technology, gate complexity, sophistication of compiler, operating system support, and so 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No definitive test set of programs exists. Performance varies with the program.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It is difficult to sort out hardware effects from effects due to skill in compiler </a:t>
            </a:r>
          </a:p>
          <a:p>
            <a:r>
              <a:rPr kumimoji="1" lang="en-US" sz="1200" kern="1200" dirty="0" smtClean="0">
                <a:solidFill>
                  <a:schemeClr val="tx1"/>
                </a:solidFill>
                <a:latin typeface="Times New Roman" pitchFamily="-84" charset="0"/>
                <a:ea typeface="+mn-ea"/>
                <a:cs typeface="+mn-cs"/>
              </a:rPr>
              <a:t>writing.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Most of the comparative analysis on RISC has been done on “toy” machines rather than commercial products. Furthermore, most commercially available machines advertised as RISC possess a mixture of RISC and CISC characteristics. Thus, a fair comparison with a commercial, “pure-play” CISC machine (e.g., VAX, Pentium) is difficult. </a:t>
            </a:r>
          </a:p>
          <a:p>
            <a:r>
              <a:rPr kumimoji="1" lang="en-US" sz="1200" kern="1200" dirty="0" smtClean="0">
                <a:solidFill>
                  <a:schemeClr val="tx1"/>
                </a:solidFill>
                <a:latin typeface="Times New Roman" pitchFamily="-84" charset="0"/>
                <a:ea typeface="+mn-ea"/>
                <a:cs typeface="+mn-cs"/>
              </a:rPr>
              <a:t>The qualitative assessment is, almost by definition, subjective. Several researchers have turned their attention to such an assessment [COLW85a, WALL85], but the results are, at best, ambiguous, and certainly subject to rebuttal [PATT85b] and, of course, counterrebuttal [COLW85b]. </a:t>
            </a:r>
          </a:p>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mtClean="0"/>
              <a:t>Chapter</a:t>
            </a:r>
            <a:r>
              <a:rPr lang="en-US" baseline="0" smtClean="0"/>
              <a:t> 13 of COA</a:t>
            </a:r>
            <a:endParaRPr lang="en-US"/>
          </a:p>
        </p:txBody>
      </p:sp>
      <p:sp>
        <p:nvSpPr>
          <p:cNvPr id="4" name="Chỗ dành sẵn cho Số hiệu Bản chiếu 3"/>
          <p:cNvSpPr>
            <a:spLocks noGrp="1"/>
          </p:cNvSpPr>
          <p:nvPr>
            <p:ph type="sldNum" sz="quarter" idx="10"/>
          </p:nvPr>
        </p:nvSpPr>
        <p:spPr/>
        <p:txBody>
          <a:bodyPr/>
          <a:lstStyle/>
          <a:p>
            <a:fld id="{2C76E9C9-1785-8A43-9998-D636E20504C4}" type="slidenum">
              <a:rPr lang="en-US" smtClean="0"/>
              <a:pPr/>
              <a:t>23</a:t>
            </a:fld>
            <a:endParaRPr lang="en-US" dirty="0"/>
          </a:p>
        </p:txBody>
      </p:sp>
    </p:spTree>
    <p:extLst>
      <p:ext uri="{BB962C8B-B14F-4D97-AF65-F5344CB8AC3E}">
        <p14:creationId xmlns:p14="http://schemas.microsoft.com/office/powerpoint/2010/main" val="2959530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24</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15 summary.</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3</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Table 15.1 compares several RISC and non-RISC systems. </a:t>
            </a:r>
          </a:p>
          <a:p>
            <a:r>
              <a:rPr kumimoji="1" lang="en-US" sz="1200" kern="1200" dirty="0" smtClean="0">
                <a:solidFill>
                  <a:schemeClr val="tx1"/>
                </a:solidFill>
                <a:latin typeface="Times New Roman" pitchFamily="-84" charset="0"/>
                <a:ea typeface="+mn-ea"/>
                <a:cs typeface="+mn-cs"/>
              </a:rPr>
              <a:t>(*) </a:t>
            </a:r>
            <a:r>
              <a:rPr kumimoji="1" lang="en-US" sz="1200" u="sng" kern="1200" dirty="0" smtClean="0">
                <a:solidFill>
                  <a:schemeClr val="tx1"/>
                </a:solidFill>
                <a:latin typeface="Times New Roman" pitchFamily="-84" charset="0"/>
                <a:ea typeface="+mn-ea"/>
                <a:cs typeface="+mn-cs"/>
              </a:rPr>
              <a:t>SuperScalar:</a:t>
            </a:r>
            <a:r>
              <a:rPr kumimoji="1" lang="en-US" sz="1200" u="sng" kern="1200" baseline="0" dirty="0" smtClean="0">
                <a:solidFill>
                  <a:schemeClr val="tx1"/>
                </a:solidFill>
                <a:latin typeface="Times New Roman" pitchFamily="-84" charset="0"/>
                <a:ea typeface="+mn-ea"/>
                <a:cs typeface="+mn-cs"/>
              </a:rPr>
              <a:t> </a:t>
            </a:r>
            <a:r>
              <a:rPr kumimoji="1" lang="en-US" sz="1200" kern="1200" baseline="0" dirty="0" smtClean="0">
                <a:solidFill>
                  <a:schemeClr val="tx1"/>
                </a:solidFill>
                <a:latin typeface="Times New Roman" pitchFamily="-84" charset="0"/>
                <a:ea typeface="+mn-ea"/>
                <a:cs typeface="+mn-cs"/>
              </a:rPr>
              <a:t>siêu vô hướng. CPU siêu vô hướng </a:t>
            </a:r>
            <a:r>
              <a:rPr kumimoji="1" lang="en-US" sz="1200" kern="1200" baseline="0" dirty="0" err="1" smtClean="0">
                <a:solidFill>
                  <a:schemeClr val="tx1"/>
                </a:solidFill>
                <a:latin typeface="Times New Roman" pitchFamily="-84" charset="0"/>
                <a:ea typeface="+mn-ea"/>
                <a:cs typeface="+mn-cs"/>
              </a:rPr>
              <a:t>có</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khả</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năng</a:t>
            </a:r>
            <a:r>
              <a:rPr kumimoji="1" lang="en-US" sz="1200" kern="1200" baseline="0" dirty="0" smtClean="0">
                <a:solidFill>
                  <a:schemeClr val="tx1"/>
                </a:solidFill>
                <a:latin typeface="Times New Roman" pitchFamily="-84" charset="0"/>
                <a:ea typeface="+mn-ea"/>
                <a:cs typeface="+mn-cs"/>
              </a:rPr>
              <a:t> song </a:t>
            </a:r>
            <a:r>
              <a:rPr kumimoji="1" lang="en-US" sz="1200" kern="1200" baseline="0" dirty="0" err="1" smtClean="0">
                <a:solidFill>
                  <a:schemeClr val="tx1"/>
                </a:solidFill>
                <a:latin typeface="Times New Roman" pitchFamily="-84" charset="0"/>
                <a:ea typeface="+mn-ea"/>
                <a:cs typeface="+mn-cs"/>
              </a:rPr>
              <a:t>song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mức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Tại</a:t>
            </a:r>
            <a:r>
              <a:rPr kumimoji="1" lang="en-US" sz="1200" kern="1200" baseline="0" dirty="0" smtClean="0">
                <a:solidFill>
                  <a:schemeClr val="tx1"/>
                </a:solidFill>
                <a:latin typeface="Times New Roman" pitchFamily="-84" charset="0"/>
                <a:ea typeface="+mn-ea"/>
                <a:cs typeface="+mn-cs"/>
              </a:rPr>
              <a:t> 1 </a:t>
            </a:r>
            <a:r>
              <a:rPr kumimoji="1" lang="en-US" sz="1200" kern="1200" baseline="0" dirty="0" err="1" smtClean="0">
                <a:solidFill>
                  <a:schemeClr val="tx1"/>
                </a:solidFill>
                <a:latin typeface="Times New Roman" pitchFamily="-84" charset="0"/>
                <a:ea typeface="+mn-ea"/>
                <a:cs typeface="+mn-cs"/>
              </a:rPr>
              <a:t>thời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điểm</a:t>
            </a:r>
            <a:r>
              <a:rPr kumimoji="1" lang="en-US" sz="1200" kern="1200" baseline="0" dirty="0" smtClean="0">
                <a:solidFill>
                  <a:schemeClr val="tx1"/>
                </a:solidFill>
                <a:latin typeface="Times New Roman" pitchFamily="-84" charset="0"/>
                <a:ea typeface="+mn-ea"/>
                <a:cs typeface="+mn-cs"/>
              </a:rPr>
              <a:t> CPU </a:t>
            </a:r>
            <a:r>
              <a:rPr kumimoji="1" lang="en-US" sz="1200" kern="1200" baseline="0" dirty="0" err="1" smtClean="0">
                <a:solidFill>
                  <a:schemeClr val="tx1"/>
                </a:solidFill>
                <a:latin typeface="Times New Roman" pitchFamily="-84" charset="0"/>
                <a:ea typeface="+mn-ea"/>
                <a:cs typeface="+mn-cs"/>
              </a:rPr>
              <a:t>cho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phép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thực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nhiều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đồng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thời</a:t>
            </a:r>
            <a:r>
              <a:rPr kumimoji="1" lang="en-US" sz="1200" kern="1200" baseline="0" dirty="0" smtClean="0">
                <a:solidFill>
                  <a:schemeClr val="tx1"/>
                </a:solidFill>
                <a:latin typeface="Times New Roman" pitchFamily="-84" charset="0"/>
                <a:ea typeface="+mn-ea"/>
                <a:cs typeface="+mn-cs"/>
              </a:rPr>
              <a:t>. </a:t>
            </a:r>
          </a:p>
          <a:p>
            <a:endParaRPr kumimoji="1" lang="en-US" sz="1200" kern="1200" baseline="0" dirty="0" smtClean="0">
              <a:solidFill>
                <a:schemeClr val="tx1"/>
              </a:solidFill>
              <a:latin typeface="Times New Roman" pitchFamily="-84" charset="0"/>
              <a:ea typeface="+mn-ea"/>
              <a:cs typeface="+mn-cs"/>
            </a:endParaRPr>
          </a:p>
          <a:p>
            <a:r>
              <a:rPr kumimoji="1" lang="en-US" sz="1200" kern="1200" baseline="0" dirty="0" err="1" smtClean="0">
                <a:solidFill>
                  <a:schemeClr val="tx1"/>
                </a:solidFill>
                <a:latin typeface="Times New Roman" pitchFamily="-84" charset="0"/>
                <a:ea typeface="+mn-ea"/>
                <a:cs typeface="+mn-cs"/>
              </a:rPr>
              <a:t>Đặc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trưng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của</a:t>
            </a:r>
            <a:r>
              <a:rPr kumimoji="1" lang="en-US" sz="1200" kern="1200" baseline="0" dirty="0" smtClean="0">
                <a:solidFill>
                  <a:schemeClr val="tx1"/>
                </a:solidFill>
                <a:latin typeface="Times New Roman" pitchFamily="-84" charset="0"/>
                <a:ea typeface="+mn-ea"/>
                <a:cs typeface="+mn-cs"/>
              </a:rPr>
              <a:t> CPU RISC: </a:t>
            </a:r>
            <a:r>
              <a:rPr kumimoji="1" lang="en-US" sz="1200" kern="1200" baseline="0" dirty="0" err="1" smtClean="0">
                <a:solidFill>
                  <a:schemeClr val="tx1"/>
                </a:solidFill>
                <a:latin typeface="Times New Roman" pitchFamily="-84" charset="0"/>
                <a:ea typeface="+mn-ea"/>
                <a:cs typeface="+mn-cs"/>
              </a:rPr>
              <a:t>ít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và</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nhiều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thanh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ghi</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4</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5</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GB" dirty="0" smtClean="0"/>
              <a:t>Controversy: sự</a:t>
            </a:r>
            <a:r>
              <a:rPr lang="en-GB" baseline="0" dirty="0" smtClean="0"/>
              <a:t> tranh luận, to controvert: </a:t>
            </a:r>
            <a:r>
              <a:rPr lang="en-GB" baseline="0" dirty="0" err="1" smtClean="0"/>
              <a:t>đối</a:t>
            </a:r>
            <a:r>
              <a:rPr lang="en-GB" baseline="0" dirty="0" smtClean="0"/>
              <a:t> </a:t>
            </a:r>
            <a:r>
              <a:rPr lang="en-GB" baseline="0" dirty="0" err="1" smtClean="0"/>
              <a:t>đầu</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dirty="0" smtClean="0">
                <a:solidFill>
                  <a:schemeClr val="tx1"/>
                </a:solidFill>
                <a:latin typeface="Times New Roman" pitchFamily="-84" charset="0"/>
                <a:ea typeface="+mn-ea"/>
                <a:cs typeface="+mn-cs"/>
              </a:rPr>
              <a:t>One of the most visible forms of evolution associated with computers is that of programming languages. As the cost of hardware has dropped, the relative cost of soft- ware has risen. Along with that, a chronic shortage of programmers has driven up software costs in absolute terms. Thus, the major cost in the life cycle of a system is software, not hardware. Adding to the cost, and to the inconvenience, is the element of unreliability: it is common for programs, both system and application, to continue to exhibit new bugs after years of operation.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response from researchers and industry has been to develop ever more powerful and complex high-level programming languages. These </a:t>
            </a:r>
            <a:r>
              <a:rPr kumimoji="1" lang="en-US" sz="1200" b="1" kern="1200" dirty="0" smtClean="0">
                <a:solidFill>
                  <a:schemeClr val="tx1"/>
                </a:solidFill>
                <a:latin typeface="Times New Roman" pitchFamily="-84" charset="0"/>
                <a:ea typeface="+mn-ea"/>
                <a:cs typeface="+mn-cs"/>
              </a:rPr>
              <a:t>high-level languages (HLLs): </a:t>
            </a:r>
            <a:r>
              <a:rPr kumimoji="1" lang="en-US" sz="1200" kern="1200" dirty="0" smtClean="0">
                <a:solidFill>
                  <a:schemeClr val="tx1"/>
                </a:solidFill>
                <a:latin typeface="Times New Roman" pitchFamily="-84" charset="0"/>
                <a:ea typeface="+mn-ea"/>
                <a:cs typeface="+mn-cs"/>
              </a:rPr>
              <a:t>(1) allow the programmer to express algorithms more concisely, (2) allow the compiler to take care of details that are not important in the programmer’s expression of algorithms, and (3) often support naturally the use of structured programming and/or object-oriented design.</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Alas, this solution gave rise to a perceived problem, known as the </a:t>
            </a:r>
            <a:r>
              <a:rPr kumimoji="1" lang="en-US" sz="1200" i="1" kern="1200" dirty="0" smtClean="0">
                <a:solidFill>
                  <a:schemeClr val="tx1"/>
                </a:solidFill>
                <a:latin typeface="Times New Roman" pitchFamily="-84" charset="0"/>
                <a:ea typeface="+mn-ea"/>
                <a:cs typeface="+mn-cs"/>
              </a:rPr>
              <a:t>semantic gap, </a:t>
            </a:r>
            <a:r>
              <a:rPr kumimoji="1" lang="en-US" sz="1200" kern="1200" dirty="0" smtClean="0">
                <a:solidFill>
                  <a:schemeClr val="tx1"/>
                </a:solidFill>
                <a:latin typeface="Times New Roman" pitchFamily="-84" charset="0"/>
                <a:ea typeface="+mn-ea"/>
                <a:cs typeface="+mn-cs"/>
              </a:rPr>
              <a:t>the difference between the operations provided in HLLs and those provided in computer architecture. Symptoms of this gap are alleged to include execution inefficiency, excessive machine program size, and compiler complexity. Designers responded with architectures intended to close this gap. Key features include large instruction sets, dozens of addressing modes, and various HLL statements implemented in hardware. An example of the latter is the CASE machine instruction on the VAX. Such complex instruction sets are intended to </a:t>
            </a:r>
            <a:endParaRPr lang="en-US" dirty="0" smtClean="0"/>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Ease the task of the compiler writer. </a:t>
            </a:r>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Improve execution efficiency, because complex sequences of operations can </a:t>
            </a:r>
          </a:p>
          <a:p>
            <a:pPr lvl="1"/>
            <a:r>
              <a:rPr kumimoji="1" lang="en-US" sz="1200" kern="1200" dirty="0" smtClean="0">
                <a:solidFill>
                  <a:schemeClr val="tx1"/>
                </a:solidFill>
                <a:latin typeface="Times New Roman" pitchFamily="-84" charset="0"/>
                <a:ea typeface="ＭＳ Ｐゴシック" pitchFamily="-84" charset="-128"/>
                <a:cs typeface="+mn-cs"/>
              </a:rPr>
              <a:t>be implemented in microcode. </a:t>
            </a:r>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Provide support for even more complex and sophisticated HLLs. </a:t>
            </a:r>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Meanwhile, a number of studies have been done over the years to determine the characteristics and patterns of execution of machine instructions generated from HLL programs. The results of these studies inspired some researchers to look for a different approach: namely, to make the architecture that supports the HLL simpler, rather than more complex. </a:t>
            </a:r>
          </a:p>
          <a:p>
            <a:pPr lvl="1"/>
            <a:endParaRPr kumimoji="1" lang="en-US" sz="1200" kern="1200" dirty="0" smtClean="0">
              <a:solidFill>
                <a:schemeClr val="tx1"/>
              </a:solidFill>
              <a:latin typeface="Times New Roman" pitchFamily="-84" charset="0"/>
              <a:ea typeface="ＭＳ Ｐゴシック" pitchFamily="-84" charset="-128"/>
              <a:cs typeface="+mn-cs"/>
            </a:endParaRPr>
          </a:p>
          <a:p>
            <a:r>
              <a:rPr kumimoji="1" lang="en-US" sz="1200" kern="1200" dirty="0" smtClean="0">
                <a:solidFill>
                  <a:schemeClr val="tx1"/>
                </a:solidFill>
                <a:latin typeface="Times New Roman" pitchFamily="-84" charset="0"/>
                <a:ea typeface="+mn-ea"/>
                <a:cs typeface="+mn-cs"/>
              </a:rPr>
              <a:t>To understand the line of reasoning of the RISC advocates, we begin with a brief review of instruction execution characteristics. The aspects of computation of interest are as follows: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Operations performed: </a:t>
            </a:r>
            <a:r>
              <a:rPr kumimoji="1" lang="en-US" sz="1200" kern="1200" dirty="0" smtClean="0">
                <a:solidFill>
                  <a:schemeClr val="tx1"/>
                </a:solidFill>
                <a:latin typeface="Times New Roman" pitchFamily="-84" charset="0"/>
                <a:ea typeface="+mn-ea"/>
                <a:cs typeface="+mn-cs"/>
              </a:rPr>
              <a:t>These determine the functions to be performed by the processor and its interaction with memory.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Operands used: </a:t>
            </a:r>
            <a:r>
              <a:rPr kumimoji="1" lang="en-US" sz="1200" kern="1200" dirty="0" smtClean="0">
                <a:solidFill>
                  <a:schemeClr val="tx1"/>
                </a:solidFill>
                <a:latin typeface="Times New Roman" pitchFamily="-84" charset="0"/>
                <a:ea typeface="+mn-ea"/>
                <a:cs typeface="+mn-cs"/>
              </a:rPr>
              <a:t>The types of operands and the frequency of their use deter- mine the memory organization for storing them and the addressing modes for accessing them.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Execution sequencing: </a:t>
            </a:r>
            <a:r>
              <a:rPr kumimoji="1" lang="en-US" sz="1200" kern="1200" dirty="0" smtClean="0">
                <a:solidFill>
                  <a:schemeClr val="tx1"/>
                </a:solidFill>
                <a:latin typeface="Times New Roman" pitchFamily="-84" charset="0"/>
                <a:ea typeface="+mn-ea"/>
                <a:cs typeface="+mn-cs"/>
              </a:rPr>
              <a:t>This determines the control and pipeline organization.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the remainder of this section, we summarize the results of a number of studies of high-level-language programs. All of the results are based on dynamic measurements. That is, measurements are collected by executing the program and counting the number of times some feature has appeared or a particular property has held true. In contrast, static measurements merely perform these counts on the source text of a program. They give no useful information on performance, because they are not weighted relative to the number of times each statement is executed. </a:t>
            </a:r>
          </a:p>
          <a:p>
            <a:pPr lvl="1"/>
            <a:endParaRPr kumimoji="1" lang="en-US" sz="1200" kern="1200" dirty="0" smtClean="0">
              <a:solidFill>
                <a:schemeClr val="tx1"/>
              </a:solidFill>
              <a:latin typeface="Times New Roman" pitchFamily="-84" charset="0"/>
              <a:ea typeface="ＭＳ Ｐゴシック" pitchFamily="-84" charset="-128"/>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To get at this underlying phenomenon, the Patterson programs [PATT82a], described in Appendix 4A, were compiled on the VAX, PDP-11, and Motorola 68000 to determine the average number of machine instructions and memory references per statement type. The second and third columns in Table 15.2 show the relative frequency of occurrence of various HLL statements in a variety of programs; the data were obtained by observing the occurrences in running programs rather than just the number of times that statements occur in the source code. Hence these metrics capture dynamic behavior. To obtain the data in columns four and five (machine-instruction weighted), each value in the second and third columns is multiplied by the number of machine instructions produced by the compiler. These results are then normalized so that columns four and five show the relative frequency of occurrence, weighted by the number of machine instructions per HLL statement. Similarly, the sixth and seventh columns are obtained by multiplying the frequency of occurrence of each statement type by the relative number of memory references caused by each statement. The data in columns four through seven pro- vide surrogate measures of the actual time spent executing the various statement types. The results suggest that the procedure call/return is the most time-consuming operation in typical HLL programs.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reader should be clear on the significance of Table 15.2. This table indicates the relative performance impact of various statement types in an HLL, when that HLL is compiled for a typical contemporary instruction set architecture. Some other architecture could conceivably produce different results. However, this study produces results that are representative for contemporary </a:t>
            </a:r>
            <a:r>
              <a:rPr kumimoji="1" lang="en-US" sz="1200" b="1" kern="1200" dirty="0" smtClean="0">
                <a:solidFill>
                  <a:schemeClr val="tx1"/>
                </a:solidFill>
                <a:latin typeface="Times New Roman" pitchFamily="-84" charset="0"/>
                <a:ea typeface="+mn-ea"/>
                <a:cs typeface="+mn-cs"/>
              </a:rPr>
              <a:t>complex instruction set computer (CISC) </a:t>
            </a:r>
            <a:r>
              <a:rPr kumimoji="1" lang="en-US" sz="1200" kern="1200" dirty="0" smtClean="0">
                <a:solidFill>
                  <a:schemeClr val="tx1"/>
                </a:solidFill>
                <a:latin typeface="Times New Roman" pitchFamily="-84" charset="0"/>
                <a:ea typeface="+mn-ea"/>
                <a:cs typeface="+mn-cs"/>
              </a:rPr>
              <a:t>architectures. Thus, they can provide guidance to those looking for more efficient ways to support HLLs.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CA78D2-443B-1943-AA27-BE5F858FAE5A}" type="slidenum">
              <a:rPr lang="en-US"/>
              <a:pPr/>
              <a:t>8</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We have seen that procedure calls and returns are an important aspect of HLL programs. The evidence (Table 15.2) suggests that these are the most time-consuming operations in compiled HLL programs. Thus, it will be profitable to consider ways of implementing these operations efficiently. Two aspects are significant: the number of parameters and variables that a procedure deals with, and the depth of nesting.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Tanenbaum’s study [TANE78] found that 98% of dynamically called procedures were passed fewer than six arguments and that 92% of them used fewer than six local scalar variables. Similar results were reported by the Berkeley RISC team [KATE83], as shown in Table 15.4. These results show that the number of words required per procedure activation is not large. The studies reported earlier indicated that a high proportion of operand references is to local scalar variables. These studies show that those references are in fact confined to relatively few variables.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same Berkeley group also looked at the pattern of procedure calls and returns in HLL programs. They found that it is rare to have a long uninterrupted sequence of procedure calls followed by the corresponding sequence of returns. Rather, they found that a program remains confined to a rather narrow window of procedure-invocation depth. This is illustrated in Figure 4.21, which was discussed in Chapter 4. These results reinforce the conclusion that operand references are highly localized. </a:t>
            </a: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512C53-4770-7847-B807-A23D1C1B7BFD}" type="slidenum">
              <a:rPr lang="en-US"/>
              <a:pPr/>
              <a:t>9</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 number of groups have looked at results such as those just reported and have concluded that the attempt to make the instruction set architecture close to HLLs is not the most effective design strategy. Rather, the HLLs can best be supported by optimizing performance of the most time-consuming features of typical HLL programs.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Generalizing from the work of a number of researchers, three elements emerge that, by and large, characterize RISC architectures. First, use a large number of registers or use a compiler to optimize register usage. This is intended to optimize operand referencing. The studies just discussed show that there are several references per HLL statement and that there is a high proportion of move (assignment) statements. This, coupled with the locality and predominance of scalar references, suggests that performance can be improved by reducing memory references at the expense of more register references. Because of the locality of these references, an expanded register set seems practical.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Second, careful attention needs to be paid to the design of instruction pipe- lines. Because of the high proportion of conditional branch and procedure call instructions, a straightforward instruction pipeline will be inefficient. This manifests itself as a high proportion of instructions that are prefetched but never executed.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Finally, an instruction set consisting of high-performance primitives is indicated. Instructions should have predictable costs (measured in execution time and code size, and increasingly, in energy dissipation) and be consistent with a high-performance implementation (which harmonizes with predictable execution-time cost).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dirty="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dirty="0">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dirty="0">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3/18/2017</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dirty="0"/>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dirty="0">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3/18/2017</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8AF02B71-8991-4516-A01E-F1A9ACD28BDC}" type="slidenum">
              <a:rPr/>
              <a:pPr/>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Date Placeholder 1"/>
          <p:cNvSpPr>
            <a:spLocks noGrp="1"/>
          </p:cNvSpPr>
          <p:nvPr>
            <p:ph type="dt" sz="half" idx="10"/>
          </p:nvPr>
        </p:nvSpPr>
        <p:spPr/>
        <p:txBody>
          <a:bodyPr/>
          <a:lstStyle/>
          <a:p>
            <a:fld id="{51420578-B892-4967-98F8-D0B4A045ADFD}" type="datetime1">
              <a:rPr lang="en-US"/>
              <a:pPr/>
              <a:t>3/18/2017</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8AF02B71-8991-4516-A01E-F1A9ACD28BDC}" type="slidenum">
              <a:rPr/>
              <a:pPr/>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3/18/2017</a:t>
            </a:fld>
            <a:endParaRPr dirty="0"/>
          </a:p>
        </p:txBody>
      </p:sp>
      <p:sp>
        <p:nvSpPr>
          <p:cNvPr id="6" name="Footer Placeholder 5"/>
          <p:cNvSpPr>
            <a:spLocks noGrp="1"/>
          </p:cNvSpPr>
          <p:nvPr>
            <p:ph type="ftr" sz="quarter" idx="11"/>
          </p:nvPr>
        </p:nvSpPr>
        <p:spPr>
          <a:xfrm>
            <a:off x="3859305" y="6423585"/>
            <a:ext cx="3316941" cy="365125"/>
          </a:xfrm>
        </p:spPr>
        <p:txBody>
          <a:bodyPr/>
          <a:lstStyle/>
          <a:p>
            <a:endParaRPr dirty="0"/>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dirty="0">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3/18/2017</a:t>
            </a:fld>
            <a:endParaRPr dirty="0"/>
          </a:p>
        </p:txBody>
      </p:sp>
      <p:sp>
        <p:nvSpPr>
          <p:cNvPr id="6" name="Footer Placeholder 5"/>
          <p:cNvSpPr>
            <a:spLocks noGrp="1"/>
          </p:cNvSpPr>
          <p:nvPr>
            <p:ph type="ftr" sz="quarter" idx="11"/>
          </p:nvPr>
        </p:nvSpPr>
        <p:spPr>
          <a:xfrm>
            <a:off x="4191000" y="6423585"/>
            <a:ext cx="3005138" cy="365125"/>
          </a:xfrm>
        </p:spPr>
        <p:txBody>
          <a:bodyPr/>
          <a:lstStyle/>
          <a:p>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dirty="0"/>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dirty="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3/18/2017</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dirty="0"/>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dirty="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3/18/2017</a:t>
            </a:fld>
            <a:endParaRPr dirty="0"/>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dirty="0"/>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dirty="0">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3/18/2017</a:t>
            </a:fld>
            <a:endParaRPr dirty="0"/>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dirty="0"/>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dirty="0">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3/18/2017</a:t>
            </a:fld>
            <a:endParaRPr dirty="0"/>
          </a:p>
        </p:txBody>
      </p:sp>
      <p:sp>
        <p:nvSpPr>
          <p:cNvPr id="6" name="Footer Placeholder 5"/>
          <p:cNvSpPr>
            <a:spLocks noGrp="1"/>
          </p:cNvSpPr>
          <p:nvPr>
            <p:ph type="ftr" sz="quarter" idx="11"/>
          </p:nvPr>
        </p:nvSpPr>
        <p:spPr>
          <a:xfrm>
            <a:off x="4191000" y="6423585"/>
            <a:ext cx="3005138" cy="365125"/>
          </a:xfrm>
        </p:spPr>
        <p:txBody>
          <a:bodyPr/>
          <a:lstStyle/>
          <a:p>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dirty="0"/>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dirty="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dirty="0">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3/18/2017</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3/18/2017</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dirty="0"/>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dirty="0">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3/18/2017</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dirty="0"/>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dirty="0">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3/18/2017</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dirty="0"/>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dirty="0">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3/18/2017</a:t>
            </a:fld>
            <a:endParaRPr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dirty="0">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3/18/2017</a:t>
            </a:fld>
            <a:endParaRPr dirty="0"/>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dirty="0"/>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dirty="0"/>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dirty="0">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dirty="0">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3/18/2017</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dirty="0">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3/18/2017</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8AF02B71-8991-4516-A01E-F1A9ACD28BDC}" type="slidenum">
              <a:rPr/>
              <a:pPr/>
              <a:t>‹#›</a:t>
            </a:fld>
            <a:endParaRPr dirty="0"/>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dirty="0">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3/18/2017</a:t>
            </a:fld>
            <a:endParaRPr dirty="0"/>
          </a:p>
        </p:txBody>
      </p:sp>
      <p:sp>
        <p:nvSpPr>
          <p:cNvPr id="6" name="Footer Placeholder 5"/>
          <p:cNvSpPr>
            <a:spLocks noGrp="1"/>
          </p:cNvSpPr>
          <p:nvPr>
            <p:ph type="ftr" sz="quarter" idx="11"/>
          </p:nvPr>
        </p:nvSpPr>
        <p:spPr/>
        <p:txBody>
          <a:bodyPr/>
          <a:lstStyle/>
          <a:p>
            <a:endParaRPr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dirty="0">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3/18/2017</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dirty="0"/>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3/18/2017</a:t>
            </a:fld>
            <a:endParaRPr dirty="0"/>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dirty="0"/>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Complex_instruction_set_computing"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en.wikipedia.org/wiki/Reduced_instruction_set_comput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14282" y="6500834"/>
            <a:ext cx="8839200" cy="285752"/>
          </a:xfrm>
        </p:spPr>
        <p:txBody>
          <a:bodyPr>
            <a:noAutofit/>
          </a:bodyPr>
          <a:lstStyle/>
          <a:p>
            <a:r>
              <a:rPr lang="en-GB" sz="2000" dirty="0" smtClean="0"/>
              <a:t>William Stallings, Computer </a:t>
            </a:r>
            <a:r>
              <a:rPr lang="en-GB" sz="2000" dirty="0"/>
              <a:t>Organization </a:t>
            </a:r>
            <a:r>
              <a:rPr lang="en-GB" sz="2000" dirty="0" smtClean="0"/>
              <a:t>and Architecture, 9</a:t>
            </a:r>
            <a:r>
              <a:rPr lang="en-GB" sz="2000" baseline="30000" dirty="0" smtClean="0"/>
              <a:t>th</a:t>
            </a:r>
            <a:r>
              <a:rPr lang="en-GB" sz="2000" dirty="0" smtClean="0"/>
              <a:t> Edition</a:t>
            </a:r>
            <a:endParaRPr lang="en-GB" sz="20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14282" y="5095612"/>
            <a:ext cx="3967162"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15</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071934" y="4472017"/>
            <a:ext cx="5072066" cy="2028817"/>
          </a:xfrm>
          <a:prstGeom prst="rect">
            <a:avLst/>
          </a:prstGeom>
        </p:spPr>
        <p:txBody>
          <a:bodyPr>
            <a:normAutofit fontScale="92500"/>
          </a:bodyPr>
          <a:lstStyle/>
          <a:p>
            <a:pPr marR="0" lvl="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dirty="0" smtClean="0">
                <a:ln>
                  <a:noFill/>
                </a:ln>
                <a:solidFill>
                  <a:srgbClr val="002060"/>
                </a:solidFill>
                <a:effectLst/>
                <a:uLnTx/>
                <a:uFillTx/>
                <a:latin typeface="+mn-lt"/>
                <a:ea typeface="+mn-ea"/>
                <a:cs typeface="+mn-cs"/>
              </a:rPr>
              <a:t>Reduced Instruction Set Computers (RISC)</a:t>
            </a:r>
            <a:endParaRPr kumimoji="0" lang="en-US" sz="44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533400"/>
            <a:ext cx="8054787" cy="1066800"/>
          </a:xfrm>
        </p:spPr>
        <p:txBody>
          <a:bodyPr/>
          <a:lstStyle/>
          <a:p>
            <a:r>
              <a:rPr lang="en-GB" dirty="0" smtClean="0">
                <a:effectLst>
                  <a:outerShdw blurRad="38100" dist="38100" dir="2700000" algn="tl">
                    <a:srgbClr val="000000">
                      <a:alpha val="43137"/>
                    </a:srgbClr>
                  </a:outerShdw>
                </a:effectLst>
              </a:rPr>
              <a:t>15.2- The Use of a Large Register </a:t>
            </a:r>
            <a:r>
              <a:rPr lang="en-GB" dirty="0">
                <a:effectLst>
                  <a:outerShdw blurRad="38100" dist="38100" dir="2700000" algn="tl">
                    <a:srgbClr val="000000">
                      <a:alpha val="43137"/>
                    </a:srgbClr>
                  </a:outerShdw>
                </a:effectLst>
              </a:rPr>
              <a:t>File</a:t>
            </a:r>
          </a:p>
        </p:txBody>
      </p:sp>
      <p:sp>
        <p:nvSpPr>
          <p:cNvPr id="16387" name="Rectangle 3"/>
          <p:cNvSpPr>
            <a:spLocks noGrp="1" noChangeArrowheads="1"/>
          </p:cNvSpPr>
          <p:nvPr>
            <p:ph sz="half" idx="2"/>
          </p:nvPr>
        </p:nvSpPr>
        <p:spPr>
          <a:xfrm>
            <a:off x="655401" y="3184548"/>
            <a:ext cx="3657600" cy="3459162"/>
          </a:xfrm>
        </p:spPr>
        <p:txBody>
          <a:bodyPr>
            <a:normAutofit lnSpcReduction="10000"/>
          </a:bodyPr>
          <a:lstStyle/>
          <a:p>
            <a:pPr marL="228600" lvl="1">
              <a:spcBef>
                <a:spcPts val="2000"/>
              </a:spcBef>
              <a:buClr>
                <a:schemeClr val="accent1"/>
              </a:buClr>
            </a:pPr>
            <a:r>
              <a:rPr lang="en-GB" sz="2400" dirty="0" smtClean="0">
                <a:solidFill>
                  <a:srgbClr val="002060"/>
                </a:solidFill>
              </a:rPr>
              <a:t>Requires </a:t>
            </a:r>
            <a:r>
              <a:rPr lang="en-GB" sz="2400" dirty="0">
                <a:solidFill>
                  <a:srgbClr val="002060"/>
                </a:solidFill>
              </a:rPr>
              <a:t>compiler to allocate registers</a:t>
            </a:r>
          </a:p>
          <a:p>
            <a:pPr marL="228600" lvl="1">
              <a:spcBef>
                <a:spcPts val="2000"/>
              </a:spcBef>
              <a:buClr>
                <a:schemeClr val="accent1"/>
              </a:buClr>
            </a:pPr>
            <a:r>
              <a:rPr lang="en-GB" sz="2400" dirty="0" smtClean="0">
                <a:solidFill>
                  <a:srgbClr val="002060"/>
                </a:solidFill>
              </a:rPr>
              <a:t>Allocates </a:t>
            </a:r>
            <a:r>
              <a:rPr lang="en-GB" sz="2400" dirty="0">
                <a:solidFill>
                  <a:srgbClr val="002060"/>
                </a:solidFill>
              </a:rPr>
              <a:t>based on most used variables in a given time</a:t>
            </a:r>
          </a:p>
          <a:p>
            <a:pPr marL="228600" lvl="1">
              <a:spcBef>
                <a:spcPts val="2000"/>
              </a:spcBef>
              <a:buClr>
                <a:schemeClr val="accent1"/>
              </a:buClr>
            </a:pPr>
            <a:r>
              <a:rPr lang="en-GB" sz="2400" dirty="0">
                <a:solidFill>
                  <a:srgbClr val="002060"/>
                </a:solidFill>
              </a:rPr>
              <a:t>Requires </a:t>
            </a:r>
            <a:r>
              <a:rPr lang="en-GB" sz="2400" dirty="0" smtClean="0">
                <a:solidFill>
                  <a:srgbClr val="002060"/>
                </a:solidFill>
              </a:rPr>
              <a:t>sophisticated (complex) </a:t>
            </a:r>
            <a:r>
              <a:rPr lang="en-GB" sz="2400" dirty="0">
                <a:solidFill>
                  <a:srgbClr val="002060"/>
                </a:solidFill>
              </a:rPr>
              <a:t>program </a:t>
            </a:r>
            <a:r>
              <a:rPr lang="en-GB" sz="2400" dirty="0" smtClean="0">
                <a:solidFill>
                  <a:srgbClr val="002060"/>
                </a:solidFill>
              </a:rPr>
              <a:t>analysis</a:t>
            </a:r>
            <a:endParaRPr lang="en-GB" sz="2400" dirty="0">
              <a:solidFill>
                <a:srgbClr val="002060"/>
              </a:solidFill>
            </a:endParaRPr>
          </a:p>
        </p:txBody>
      </p:sp>
      <p:sp>
        <p:nvSpPr>
          <p:cNvPr id="6" name="Content Placeholder 5"/>
          <p:cNvSpPr>
            <a:spLocks noGrp="1"/>
          </p:cNvSpPr>
          <p:nvPr>
            <p:ph sz="quarter" idx="4"/>
          </p:nvPr>
        </p:nvSpPr>
        <p:spPr>
          <a:xfrm>
            <a:off x="4557738" y="3184548"/>
            <a:ext cx="3657600" cy="3459162"/>
          </a:xfrm>
        </p:spPr>
        <p:txBody>
          <a:bodyPr>
            <a:normAutofit/>
          </a:bodyPr>
          <a:lstStyle/>
          <a:p>
            <a:pPr marL="228600" lvl="1">
              <a:spcBef>
                <a:spcPts val="2000"/>
              </a:spcBef>
              <a:buClr>
                <a:schemeClr val="accent1"/>
              </a:buClr>
            </a:pPr>
            <a:r>
              <a:rPr lang="en-GB" sz="2400" dirty="0" smtClean="0">
                <a:solidFill>
                  <a:srgbClr val="002060"/>
                </a:solidFill>
              </a:rPr>
              <a:t>More registers</a:t>
            </a:r>
          </a:p>
          <a:p>
            <a:pPr marL="228600" lvl="1">
              <a:spcBef>
                <a:spcPts val="2000"/>
              </a:spcBef>
              <a:buClr>
                <a:schemeClr val="accent1"/>
              </a:buClr>
            </a:pPr>
            <a:r>
              <a:rPr lang="en-GB" sz="2400" dirty="0" smtClean="0">
                <a:solidFill>
                  <a:srgbClr val="002060"/>
                </a:solidFill>
              </a:rPr>
              <a:t>Thus more variables will be in registers</a:t>
            </a:r>
          </a:p>
        </p:txBody>
      </p:sp>
      <p:sp>
        <p:nvSpPr>
          <p:cNvPr id="4" name="Text Placeholder 3"/>
          <p:cNvSpPr>
            <a:spLocks noGrp="1"/>
          </p:cNvSpPr>
          <p:nvPr>
            <p:ph type="body" idx="1"/>
          </p:nvPr>
        </p:nvSpPr>
        <p:spPr>
          <a:xfrm>
            <a:off x="655401" y="2346349"/>
            <a:ext cx="3657600" cy="564776"/>
          </a:xfrm>
        </p:spPr>
        <p:txBody>
          <a:bodyPr/>
          <a:lstStyle/>
          <a:p>
            <a:r>
              <a:rPr lang="en-US" sz="2000" dirty="0" smtClean="0"/>
              <a:t>Software Solution</a:t>
            </a:r>
            <a:endParaRPr lang="en-US" sz="2000" dirty="0"/>
          </a:p>
        </p:txBody>
      </p:sp>
      <p:sp>
        <p:nvSpPr>
          <p:cNvPr id="5" name="Text Placeholder 4"/>
          <p:cNvSpPr>
            <a:spLocks noGrp="1"/>
          </p:cNvSpPr>
          <p:nvPr>
            <p:ph type="body" sz="quarter" idx="3"/>
          </p:nvPr>
        </p:nvSpPr>
        <p:spPr>
          <a:xfrm>
            <a:off x="4557738" y="2346349"/>
            <a:ext cx="3657600" cy="564776"/>
          </a:xfrm>
        </p:spPr>
        <p:txBody>
          <a:bodyPr/>
          <a:lstStyle/>
          <a:p>
            <a:r>
              <a:rPr lang="en-US" sz="2000" dirty="0" smtClean="0"/>
              <a:t>Hardware Solution</a:t>
            </a:r>
            <a:endParaRPr lang="en-US" sz="2000" dirty="0"/>
          </a:p>
        </p:txBody>
      </p:sp>
      <p:sp>
        <p:nvSpPr>
          <p:cNvPr id="7" name="Rectangle 6"/>
          <p:cNvSpPr/>
          <p:nvPr/>
        </p:nvSpPr>
        <p:spPr>
          <a:xfrm>
            <a:off x="714348" y="1357298"/>
            <a:ext cx="6510115" cy="830997"/>
          </a:xfrm>
          <a:prstGeom prst="rect">
            <a:avLst/>
          </a:prstGeom>
          <a:solidFill>
            <a:schemeClr val="accent6">
              <a:lumMod val="40000"/>
              <a:lumOff val="60000"/>
            </a:schemeClr>
          </a:solidFill>
        </p:spPr>
        <p:txBody>
          <a:bodyPr wrap="none">
            <a:spAutoFit/>
          </a:bodyPr>
          <a:lstStyle/>
          <a:p>
            <a:r>
              <a:rPr kumimoji="1" lang="en-US" dirty="0" smtClean="0"/>
              <a:t>Registers are accessed faster than cache or memory</a:t>
            </a:r>
          </a:p>
          <a:p>
            <a:r>
              <a:rPr kumimoji="1" lang="en-US" dirty="0" smtClean="0">
                <a:sym typeface="Wingdings" pitchFamily="2" charset="2"/>
              </a:rPr>
              <a:t> More registers are used</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srcRect/>
          <a:stretch>
            <a:fillRect/>
          </a:stretch>
        </p:blipFill>
        <p:spPr bwMode="auto">
          <a:xfrm>
            <a:off x="0" y="4143380"/>
            <a:ext cx="6438900" cy="2400300"/>
          </a:xfrm>
          <a:prstGeom prst="rect">
            <a:avLst/>
          </a:prstGeom>
          <a:noFill/>
          <a:ln w="9525">
            <a:noFill/>
            <a:miter lim="800000"/>
            <a:headEnd/>
            <a:tailEnd/>
          </a:ln>
          <a:effectLst/>
        </p:spPr>
      </p:pic>
      <p:sp>
        <p:nvSpPr>
          <p:cNvPr id="19458" name="Rectangle 2"/>
          <p:cNvSpPr>
            <a:spLocks noGrp="1" noChangeArrowheads="1"/>
          </p:cNvSpPr>
          <p:nvPr>
            <p:ph type="title"/>
          </p:nvPr>
        </p:nvSpPr>
        <p:spPr>
          <a:xfrm>
            <a:off x="609600" y="285728"/>
            <a:ext cx="7556313" cy="823898"/>
          </a:xfrm>
        </p:spPr>
        <p:txBody>
          <a:bodyPr/>
          <a:lstStyle/>
          <a:p>
            <a:r>
              <a:rPr lang="en-GB" dirty="0" smtClean="0">
                <a:effectLst>
                  <a:outerShdw blurRad="38100" dist="38100" dir="2700000" algn="tl">
                    <a:srgbClr val="000000">
                      <a:alpha val="43137"/>
                    </a:srgbClr>
                  </a:outerShdw>
                </a:effectLst>
              </a:rPr>
              <a:t>Overlapping Register </a:t>
            </a:r>
            <a:r>
              <a:rPr lang="en-GB" dirty="0">
                <a:effectLst>
                  <a:outerShdw blurRad="38100" dist="38100" dir="2700000" algn="tl">
                    <a:srgbClr val="000000">
                      <a:alpha val="43137"/>
                    </a:srgbClr>
                  </a:outerShdw>
                </a:effectLst>
              </a:rPr>
              <a:t>Windows</a:t>
            </a:r>
          </a:p>
        </p:txBody>
      </p:sp>
      <p:sp>
        <p:nvSpPr>
          <p:cNvPr id="4" name="Rectangle 3"/>
          <p:cNvSpPr/>
          <p:nvPr/>
        </p:nvSpPr>
        <p:spPr>
          <a:xfrm>
            <a:off x="4929190" y="1071546"/>
            <a:ext cx="3857652" cy="4524315"/>
          </a:xfrm>
          <a:prstGeom prst="rect">
            <a:avLst/>
          </a:prstGeom>
        </p:spPr>
        <p:txBody>
          <a:bodyPr wrap="square">
            <a:spAutoFit/>
          </a:bodyPr>
          <a:lstStyle/>
          <a:p>
            <a:r>
              <a:rPr lang="en-US" dirty="0" smtClean="0">
                <a:solidFill>
                  <a:srgbClr val="002060"/>
                </a:solidFill>
              </a:rPr>
              <a:t>The use of </a:t>
            </a:r>
            <a:r>
              <a:rPr lang="en-US" b="1" dirty="0" smtClean="0">
                <a:solidFill>
                  <a:srgbClr val="002060"/>
                </a:solidFill>
              </a:rPr>
              <a:t>register windows</a:t>
            </a:r>
            <a:r>
              <a:rPr lang="en-US" dirty="0" smtClean="0">
                <a:solidFill>
                  <a:srgbClr val="002060"/>
                </a:solidFill>
              </a:rPr>
              <a:t> is a technique to improve the performance of a particularly common operation, the procedure call. This was one of the main design features of the original Berkeley RISC design, which would later be commercialized as the SPARC, AMD Am29000, and Intel i960 (Wiki).</a:t>
            </a:r>
            <a:endParaRPr lang="en-US" dirty="0">
              <a:solidFill>
                <a:srgbClr val="002060"/>
              </a:solidFill>
            </a:endParaRPr>
          </a:p>
        </p:txBody>
      </p:sp>
      <p:sp>
        <p:nvSpPr>
          <p:cNvPr id="6" name="Rectangle 5"/>
          <p:cNvSpPr/>
          <p:nvPr/>
        </p:nvSpPr>
        <p:spPr>
          <a:xfrm>
            <a:off x="285721" y="1285860"/>
            <a:ext cx="3786214" cy="1569660"/>
          </a:xfrm>
          <a:prstGeom prst="rect">
            <a:avLst/>
          </a:prstGeom>
        </p:spPr>
        <p:txBody>
          <a:bodyPr wrap="square">
            <a:spAutoFit/>
          </a:bodyPr>
          <a:lstStyle/>
          <a:p>
            <a:r>
              <a:rPr lang="en-US" b="1" dirty="0" smtClean="0">
                <a:solidFill>
                  <a:srgbClr val="002060"/>
                </a:solidFill>
              </a:rPr>
              <a:t>Register windows</a:t>
            </a:r>
            <a:r>
              <a:rPr lang="en-US" dirty="0" smtClean="0">
                <a:solidFill>
                  <a:srgbClr val="002060"/>
                </a:solidFill>
              </a:rPr>
              <a:t> is a group of registers which are used to pass arguments between procedure calls.</a:t>
            </a:r>
            <a:endParaRPr lang="en-US" dirty="0"/>
          </a:p>
        </p:txBody>
      </p:sp>
      <p:cxnSp>
        <p:nvCxnSpPr>
          <p:cNvPr id="8" name="Straight Arrow Connector 7"/>
          <p:cNvCxnSpPr/>
          <p:nvPr/>
        </p:nvCxnSpPr>
        <p:spPr>
          <a:xfrm rot="5400000">
            <a:off x="1893075" y="3321843"/>
            <a:ext cx="1714512" cy="71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228601" y="142852"/>
            <a:ext cx="2700326" cy="3071834"/>
          </a:xfrm>
        </p:spPr>
        <p:txBody>
          <a:bodyPr/>
          <a:lstStyle/>
          <a:p>
            <a:r>
              <a:rPr lang="en-GB" sz="3200" dirty="0">
                <a:effectLst>
                  <a:outerShdw blurRad="38100" dist="38100" dir="2700000" algn="tl">
                    <a:srgbClr val="000000">
                      <a:alpha val="43137"/>
                    </a:srgbClr>
                  </a:outerShdw>
                </a:effectLst>
              </a:rPr>
              <a:t>Circular </a:t>
            </a:r>
            <a:r>
              <a:rPr lang="en-GB" sz="3200" dirty="0" smtClean="0">
                <a:effectLst>
                  <a:outerShdw blurRad="38100" dist="38100" dir="2700000" algn="tl">
                    <a:srgbClr val="000000">
                      <a:alpha val="43137"/>
                    </a:srgbClr>
                  </a:outerShdw>
                </a:effectLst>
              </a:rPr>
              <a:t>Buffer Organization of Overlapped Windows</a:t>
            </a:r>
            <a:endParaRPr lang="en-GB" sz="3200" dirty="0">
              <a:effectLst>
                <a:outerShdw blurRad="38100" dist="38100" dir="2700000" algn="tl">
                  <a:srgbClr val="000000">
                    <a:alpha val="43137"/>
                  </a:srgbClr>
                </a:outerShdw>
              </a:effectLst>
            </a:endParaRPr>
          </a:p>
        </p:txBody>
      </p:sp>
      <p:pic>
        <p:nvPicPr>
          <p:cNvPr id="5123" name="Picture 3"/>
          <p:cNvPicPr>
            <a:picLocks noChangeAspect="1" noChangeArrowheads="1"/>
          </p:cNvPicPr>
          <p:nvPr/>
        </p:nvPicPr>
        <p:blipFill>
          <a:blip r:embed="rId3"/>
          <a:srcRect/>
          <a:stretch>
            <a:fillRect/>
          </a:stretch>
        </p:blipFill>
        <p:spPr bwMode="auto">
          <a:xfrm>
            <a:off x="2866118" y="323868"/>
            <a:ext cx="6059694" cy="6248404"/>
          </a:xfrm>
          <a:prstGeom prst="rect">
            <a:avLst/>
          </a:prstGeom>
          <a:noFill/>
          <a:ln w="9525">
            <a:noFill/>
            <a:miter lim="800000"/>
            <a:headEnd/>
            <a:tailEnd/>
          </a:ln>
          <a:effectLst/>
        </p:spPr>
      </p:pic>
      <p:sp>
        <p:nvSpPr>
          <p:cNvPr id="4" name="Rectangle 3"/>
          <p:cNvSpPr/>
          <p:nvPr/>
        </p:nvSpPr>
        <p:spPr>
          <a:xfrm>
            <a:off x="0" y="3214686"/>
            <a:ext cx="3365088" cy="369332"/>
          </a:xfrm>
          <a:prstGeom prst="rect">
            <a:avLst/>
          </a:prstGeom>
        </p:spPr>
        <p:txBody>
          <a:bodyPr wrap="none">
            <a:spAutoFit/>
          </a:bodyPr>
          <a:lstStyle/>
          <a:p>
            <a:r>
              <a:rPr kumimoji="1" lang="en-US" sz="1800" dirty="0" smtClean="0"/>
              <a:t>A called B; B called C; C called D</a:t>
            </a:r>
            <a:endParaRPr lang="en-US" sz="1800" dirty="0"/>
          </a:p>
        </p:txBody>
      </p:sp>
      <p:sp>
        <p:nvSpPr>
          <p:cNvPr id="5" name="Rectangle 4"/>
          <p:cNvSpPr/>
          <p:nvPr/>
        </p:nvSpPr>
        <p:spPr>
          <a:xfrm>
            <a:off x="0" y="3571876"/>
            <a:ext cx="2569934" cy="369332"/>
          </a:xfrm>
          <a:prstGeom prst="rect">
            <a:avLst/>
          </a:prstGeom>
        </p:spPr>
        <p:txBody>
          <a:bodyPr wrap="none">
            <a:spAutoFit/>
          </a:bodyPr>
          <a:lstStyle/>
          <a:p>
            <a:r>
              <a:rPr kumimoji="1" lang="en-US" sz="1800" dirty="0" smtClean="0"/>
              <a:t>The procedure D is active</a:t>
            </a:r>
            <a:endParaRPr lang="en-US" sz="1800" dirty="0"/>
          </a:p>
        </p:txBody>
      </p:sp>
      <p:sp>
        <p:nvSpPr>
          <p:cNvPr id="6" name="Rectangle 5"/>
          <p:cNvSpPr/>
          <p:nvPr/>
        </p:nvSpPr>
        <p:spPr>
          <a:xfrm>
            <a:off x="0" y="4000504"/>
            <a:ext cx="4711611" cy="646331"/>
          </a:xfrm>
          <a:prstGeom prst="rect">
            <a:avLst/>
          </a:prstGeom>
        </p:spPr>
        <p:txBody>
          <a:bodyPr wrap="none">
            <a:spAutoFit/>
          </a:bodyPr>
          <a:lstStyle/>
          <a:p>
            <a:r>
              <a:rPr kumimoji="1" lang="en-US" sz="1800" dirty="0" smtClean="0"/>
              <a:t>Overlapped registers are used between callings. </a:t>
            </a:r>
          </a:p>
          <a:p>
            <a:r>
              <a:rPr kumimoji="1" lang="en-US" sz="1800" dirty="0" smtClean="0"/>
              <a:t>A curcular chain of register references is created </a:t>
            </a:r>
            <a:endParaRPr lang="en-US" sz="1800" dirty="0"/>
          </a:p>
        </p:txBody>
      </p:sp>
      <p:cxnSp>
        <p:nvCxnSpPr>
          <p:cNvPr id="8" name="Straight Arrow Connector 7"/>
          <p:cNvCxnSpPr/>
          <p:nvPr/>
        </p:nvCxnSpPr>
        <p:spPr>
          <a:xfrm flipV="1">
            <a:off x="4357686" y="3143248"/>
            <a:ext cx="1214446" cy="9286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5400000" flipH="1" flipV="1">
            <a:off x="3964777" y="2393149"/>
            <a:ext cx="2071702" cy="12858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4357686" y="3714752"/>
            <a:ext cx="2214578" cy="3571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2" y="4857761"/>
            <a:ext cx="2786082" cy="2031325"/>
          </a:xfrm>
          <a:prstGeom prst="rect">
            <a:avLst/>
          </a:prstGeom>
        </p:spPr>
        <p:txBody>
          <a:bodyPr wrap="square">
            <a:spAutoFit/>
          </a:bodyPr>
          <a:lstStyle/>
          <a:p>
            <a:r>
              <a:rPr kumimoji="1" lang="en-US" sz="1800" dirty="0" smtClean="0"/>
              <a:t>If the procedure F makes preparation to call another procedure, registers of A are conflicted and an interrupt must be thrown </a:t>
            </a:r>
            <a:r>
              <a:rPr kumimoji="1" lang="en-US" sz="1800" dirty="0" smtClean="0">
                <a:sym typeface="Wingdings" pitchFamily="2" charset="2"/>
              </a:rPr>
              <a:t> N windows permits N-1 calls only</a:t>
            </a:r>
            <a:endParaRPr lang="en-US" sz="1800" dirty="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98474" y="484094"/>
            <a:ext cx="7556313" cy="801766"/>
          </a:xfrm>
        </p:spPr>
        <p:txBody>
          <a:bodyPr/>
          <a:lstStyle/>
          <a:p>
            <a:r>
              <a:rPr lang="en-GB" dirty="0">
                <a:effectLst>
                  <a:outerShdw blurRad="38100" dist="38100" dir="2700000" algn="tl">
                    <a:srgbClr val="000000">
                      <a:alpha val="43137"/>
                    </a:srgbClr>
                  </a:outerShdw>
                </a:effectLst>
              </a:rPr>
              <a:t>Global Variables</a:t>
            </a:r>
          </a:p>
        </p:txBody>
      </p:sp>
      <p:sp>
        <p:nvSpPr>
          <p:cNvPr id="24579" name="Rectangle 3"/>
          <p:cNvSpPr>
            <a:spLocks noGrp="1" noChangeArrowheads="1"/>
          </p:cNvSpPr>
          <p:nvPr>
            <p:ph idx="1"/>
          </p:nvPr>
        </p:nvSpPr>
        <p:spPr>
          <a:xfrm>
            <a:off x="498474" y="1833586"/>
            <a:ext cx="8074054" cy="4595810"/>
          </a:xfrm>
        </p:spPr>
        <p:txBody>
          <a:bodyPr>
            <a:normAutofit fontScale="92500"/>
          </a:bodyPr>
          <a:lstStyle/>
          <a:p>
            <a:r>
              <a:rPr lang="en-GB" b="1" dirty="0" smtClean="0">
                <a:solidFill>
                  <a:srgbClr val="002060"/>
                </a:solidFill>
              </a:rPr>
              <a:t>Variables declared as </a:t>
            </a:r>
            <a:r>
              <a:rPr lang="en-GB" b="1" dirty="0" smtClean="0">
                <a:solidFill>
                  <a:srgbClr val="3333FF"/>
                </a:solidFill>
              </a:rPr>
              <a:t>global in an HLL can be assigned memory locations by the compiler </a:t>
            </a:r>
            <a:r>
              <a:rPr lang="en-GB" b="1" dirty="0" smtClean="0">
                <a:solidFill>
                  <a:srgbClr val="002060"/>
                </a:solidFill>
              </a:rPr>
              <a:t>and </a:t>
            </a:r>
            <a:r>
              <a:rPr lang="en-GB" b="1" dirty="0" smtClean="0">
                <a:solidFill>
                  <a:srgbClr val="3333FF"/>
                </a:solidFill>
              </a:rPr>
              <a:t>all machine instructions that reference these variables will use memory reference operands</a:t>
            </a:r>
          </a:p>
          <a:p>
            <a:pPr lvl="1"/>
            <a:r>
              <a:rPr lang="en-GB" dirty="0" smtClean="0">
                <a:solidFill>
                  <a:srgbClr val="002060"/>
                </a:solidFill>
              </a:rPr>
              <a:t>However, for frequently accessed global variables this scheme is </a:t>
            </a:r>
            <a:r>
              <a:rPr lang="en-GB" b="1" dirty="0" smtClean="0">
                <a:solidFill>
                  <a:srgbClr val="002060"/>
                </a:solidFill>
              </a:rPr>
              <a:t>inefficient</a:t>
            </a:r>
          </a:p>
          <a:p>
            <a:pPr marL="228600" lvl="1">
              <a:spcBef>
                <a:spcPts val="2000"/>
              </a:spcBef>
              <a:buClr>
                <a:schemeClr val="accent1"/>
              </a:buClr>
            </a:pPr>
            <a:r>
              <a:rPr lang="en-GB" sz="2000" dirty="0" smtClean="0">
                <a:solidFill>
                  <a:srgbClr val="002060"/>
                </a:solidFill>
              </a:rPr>
              <a:t>Alternative is to incorporate a set of </a:t>
            </a:r>
            <a:r>
              <a:rPr lang="en-GB" sz="2000" dirty="0" smtClean="0">
                <a:solidFill>
                  <a:srgbClr val="FF0000"/>
                </a:solidFill>
              </a:rPr>
              <a:t>global registers</a:t>
            </a:r>
            <a:r>
              <a:rPr lang="en-GB" sz="2000" dirty="0" smtClean="0">
                <a:solidFill>
                  <a:srgbClr val="002060"/>
                </a:solidFill>
              </a:rPr>
              <a:t> in the processor</a:t>
            </a:r>
          </a:p>
          <a:p>
            <a:pPr lvl="1"/>
            <a:r>
              <a:rPr lang="en-GB" dirty="0" smtClean="0">
                <a:solidFill>
                  <a:srgbClr val="002060"/>
                </a:solidFill>
              </a:rPr>
              <a:t>These registers would be fixed in number and available to all procedures</a:t>
            </a:r>
          </a:p>
          <a:p>
            <a:pPr lvl="1"/>
            <a:r>
              <a:rPr lang="en-GB" dirty="0" smtClean="0">
                <a:solidFill>
                  <a:srgbClr val="002060"/>
                </a:solidFill>
              </a:rPr>
              <a:t>A unified numbering scheme can be used to simplify the instruction format</a:t>
            </a:r>
          </a:p>
          <a:p>
            <a:pPr marL="228600" lvl="1">
              <a:spcBef>
                <a:spcPts val="2000"/>
              </a:spcBef>
              <a:buClr>
                <a:schemeClr val="accent1"/>
              </a:buClr>
            </a:pPr>
            <a:r>
              <a:rPr lang="en-GB" sz="2000" dirty="0" smtClean="0">
                <a:solidFill>
                  <a:srgbClr val="002060"/>
                </a:solidFill>
              </a:rPr>
              <a:t>There is an increased </a:t>
            </a:r>
            <a:r>
              <a:rPr lang="en-GB" sz="2000" dirty="0" smtClean="0">
                <a:solidFill>
                  <a:srgbClr val="FF0000"/>
                </a:solidFill>
              </a:rPr>
              <a:t>hardware burden </a:t>
            </a:r>
            <a:r>
              <a:rPr lang="en-GB" sz="2000" dirty="0" smtClean="0">
                <a:solidFill>
                  <a:srgbClr val="002060"/>
                </a:solidFill>
              </a:rPr>
              <a:t>(gánh nặng) to accommodate (supply) the split in register addressing</a:t>
            </a:r>
          </a:p>
          <a:p>
            <a:pPr marL="228600" lvl="1">
              <a:spcBef>
                <a:spcPts val="2000"/>
              </a:spcBef>
              <a:buClr>
                <a:schemeClr val="accent1"/>
              </a:buClr>
            </a:pPr>
            <a:r>
              <a:rPr lang="en-GB" sz="2000" dirty="0" smtClean="0">
                <a:solidFill>
                  <a:srgbClr val="002060"/>
                </a:solidFill>
              </a:rPr>
              <a:t>In addition, the linker (a part of compiler) must decide </a:t>
            </a:r>
            <a:r>
              <a:rPr lang="en-GB" sz="2000" dirty="0" smtClean="0">
                <a:solidFill>
                  <a:srgbClr val="FF0000"/>
                </a:solidFill>
              </a:rPr>
              <a:t>which global variables should be assigned to registers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85728"/>
            <a:ext cx="6572264" cy="738174"/>
          </a:xfrm>
        </p:spPr>
        <p:txBody>
          <a:bodyPr/>
          <a:lstStyle/>
          <a:p>
            <a:pPr algn="ctr"/>
            <a:r>
              <a:rPr lang="en-GB" sz="3200" dirty="0" smtClean="0">
                <a:effectLst>
                  <a:outerShdw blurRad="38100" dist="38100" dir="2700000" algn="tl">
                    <a:srgbClr val="000000">
                      <a:alpha val="43137"/>
                    </a:srgbClr>
                  </a:outerShdw>
                </a:effectLst>
              </a:rPr>
              <a:t>Large-Register-File vs. Cache</a:t>
            </a:r>
            <a:endParaRPr lang="en-GB" sz="3200" dirty="0">
              <a:effectLst>
                <a:outerShdw blurRad="38100" dist="38100" dir="2700000" algn="tl">
                  <a:srgbClr val="000000">
                    <a:alpha val="43137"/>
                  </a:srgbClr>
                </a:outerShdw>
              </a:effectLst>
            </a:endParaRPr>
          </a:p>
        </p:txBody>
      </p:sp>
      <p:pic>
        <p:nvPicPr>
          <p:cNvPr id="6146" name="Picture 2"/>
          <p:cNvPicPr>
            <a:picLocks noChangeAspect="1" noChangeArrowheads="1"/>
          </p:cNvPicPr>
          <p:nvPr/>
        </p:nvPicPr>
        <p:blipFill>
          <a:blip r:embed="rId3"/>
          <a:srcRect/>
          <a:stretch>
            <a:fillRect/>
          </a:stretch>
        </p:blipFill>
        <p:spPr bwMode="auto">
          <a:xfrm>
            <a:off x="147638" y="1571612"/>
            <a:ext cx="8848725" cy="40005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57158" y="1357298"/>
            <a:ext cx="3255264" cy="957258"/>
          </a:xfrm>
        </p:spPr>
        <p:txBody>
          <a:bodyPr>
            <a:noAutofit/>
          </a:bodyPr>
          <a:lstStyle/>
          <a:p>
            <a:r>
              <a:rPr lang="en-GB" sz="3600" dirty="0">
                <a:effectLst>
                  <a:outerShdw blurRad="38100" dist="38100" dir="2700000" algn="tl">
                    <a:srgbClr val="000000">
                      <a:alpha val="43137"/>
                    </a:srgbClr>
                  </a:outerShdw>
                </a:effectLst>
              </a:rPr>
              <a:t>Referencing a Scalar</a:t>
            </a:r>
          </a:p>
        </p:txBody>
      </p:sp>
      <p:pic>
        <p:nvPicPr>
          <p:cNvPr id="7172" name="Picture 4"/>
          <p:cNvPicPr>
            <a:picLocks noChangeAspect="1" noChangeArrowheads="1"/>
          </p:cNvPicPr>
          <p:nvPr/>
        </p:nvPicPr>
        <p:blipFill>
          <a:blip r:embed="rId3"/>
          <a:srcRect/>
          <a:stretch>
            <a:fillRect/>
          </a:stretch>
        </p:blipFill>
        <p:spPr bwMode="auto">
          <a:xfrm>
            <a:off x="3929058" y="285728"/>
            <a:ext cx="4724400" cy="5895975"/>
          </a:xfrm>
          <a:prstGeom prst="rect">
            <a:avLst/>
          </a:prstGeom>
          <a:noFill/>
          <a:ln w="9525">
            <a:noFill/>
            <a:miter lim="800000"/>
            <a:headEnd/>
            <a:tailEnd/>
          </a:ln>
          <a:effectLst/>
        </p:spPr>
      </p:pic>
      <p:sp>
        <p:nvSpPr>
          <p:cNvPr id="7" name="Rectangle 6"/>
          <p:cNvSpPr/>
          <p:nvPr/>
        </p:nvSpPr>
        <p:spPr>
          <a:xfrm>
            <a:off x="7643802" y="1571612"/>
            <a:ext cx="1500198" cy="461665"/>
          </a:xfrm>
          <a:prstGeom prst="rect">
            <a:avLst/>
          </a:prstGeom>
          <a:solidFill>
            <a:schemeClr val="accent6">
              <a:lumMod val="40000"/>
              <a:lumOff val="60000"/>
            </a:schemeClr>
          </a:solidFill>
        </p:spPr>
        <p:txBody>
          <a:bodyPr wrap="square">
            <a:spAutoFit/>
          </a:bodyPr>
          <a:lstStyle/>
          <a:p>
            <a:pPr algn="ctr"/>
            <a:r>
              <a:rPr lang="en-US" dirty="0" smtClean="0"/>
              <a:t>Very fast</a:t>
            </a:r>
            <a:endParaRPr lang="en-US" dirty="0"/>
          </a:p>
        </p:txBody>
      </p:sp>
      <p:sp>
        <p:nvSpPr>
          <p:cNvPr id="8" name="Rectangle 7"/>
          <p:cNvSpPr/>
          <p:nvPr/>
        </p:nvSpPr>
        <p:spPr>
          <a:xfrm>
            <a:off x="7643834" y="4181781"/>
            <a:ext cx="1500198" cy="461665"/>
          </a:xfrm>
          <a:prstGeom prst="rect">
            <a:avLst/>
          </a:prstGeom>
          <a:solidFill>
            <a:schemeClr val="accent6">
              <a:lumMod val="40000"/>
              <a:lumOff val="60000"/>
            </a:schemeClr>
          </a:solidFill>
        </p:spPr>
        <p:txBody>
          <a:bodyPr wrap="square">
            <a:spAutoFit/>
          </a:bodyPr>
          <a:lstStyle/>
          <a:p>
            <a:pPr algn="ctr"/>
            <a:r>
              <a:rPr lang="en-US" dirty="0" smtClean="0"/>
              <a:t>slower</a:t>
            </a:r>
            <a:endParaRPr lang="en-US"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152400" y="228600"/>
            <a:ext cx="7556500" cy="887412"/>
          </a:xfrm>
        </p:spPr>
        <p:txBody>
          <a:bodyPr/>
          <a:lstStyle/>
          <a:p>
            <a:pPr algn="ctr"/>
            <a:r>
              <a:rPr lang="en-GB" b="1" dirty="0" smtClean="0">
                <a:effectLst>
                  <a:outerShdw blurRad="38100" dist="38100" dir="2700000" algn="tl">
                    <a:srgbClr val="000000">
                      <a:alpha val="43137"/>
                    </a:srgbClr>
                  </a:outerShdw>
                </a:effectLst>
              </a:rPr>
              <a:t>12.5- RISC Pipelining</a:t>
            </a:r>
            <a:endParaRPr lang="en-GB" b="1" dirty="0">
              <a:effectLst>
                <a:outerShdw blurRad="38100" dist="38100" dir="2700000" algn="tl">
                  <a:srgbClr val="000000">
                    <a:alpha val="43137"/>
                  </a:srgbClr>
                </a:outerShdw>
              </a:effectLst>
            </a:endParaRPr>
          </a:p>
        </p:txBody>
      </p:sp>
      <p:sp>
        <p:nvSpPr>
          <p:cNvPr id="4" name="Rectangle 3"/>
          <p:cNvSpPr/>
          <p:nvPr/>
        </p:nvSpPr>
        <p:spPr>
          <a:xfrm>
            <a:off x="142844" y="1237855"/>
            <a:ext cx="8786842" cy="5262979"/>
          </a:xfrm>
          <a:prstGeom prst="rect">
            <a:avLst/>
          </a:prstGeom>
        </p:spPr>
        <p:txBody>
          <a:bodyPr wrap="square">
            <a:spAutoFit/>
          </a:bodyPr>
          <a:lstStyle/>
          <a:p>
            <a:r>
              <a:rPr kumimoji="1" lang="en-US" sz="2800" dirty="0" smtClean="0">
                <a:solidFill>
                  <a:srgbClr val="002060"/>
                </a:solidFill>
              </a:rPr>
              <a:t>Instruction pipelining is often used to enhance performance. Most instructions in RISC are register to register.</a:t>
            </a:r>
          </a:p>
          <a:p>
            <a:endParaRPr kumimoji="1" lang="en-US" sz="2800" dirty="0" smtClean="0">
              <a:solidFill>
                <a:srgbClr val="002060"/>
              </a:solidFill>
            </a:endParaRPr>
          </a:p>
          <a:p>
            <a:r>
              <a:rPr kumimoji="1" lang="en-US" sz="2800" b="1" dirty="0" smtClean="0">
                <a:solidFill>
                  <a:srgbClr val="002060"/>
                </a:solidFill>
              </a:rPr>
              <a:t>Instruction cycle: two stages: </a:t>
            </a:r>
          </a:p>
          <a:p>
            <a:r>
              <a:rPr kumimoji="1" lang="en-US" sz="2800" dirty="0" smtClean="0">
                <a:solidFill>
                  <a:srgbClr val="002060"/>
                </a:solidFill>
              </a:rPr>
              <a:t>• I: Instruction fetch.</a:t>
            </a:r>
          </a:p>
          <a:p>
            <a:r>
              <a:rPr kumimoji="1" lang="en-US" sz="2800" dirty="0" smtClean="0">
                <a:solidFill>
                  <a:srgbClr val="002060"/>
                </a:solidFill>
              </a:rPr>
              <a:t>• E: Execute, ALU operation,  Input and output are registers. </a:t>
            </a:r>
            <a:endParaRPr lang="en-US" sz="2800" dirty="0" smtClean="0">
              <a:solidFill>
                <a:srgbClr val="002060"/>
              </a:solidFill>
            </a:endParaRPr>
          </a:p>
          <a:p>
            <a:endParaRPr kumimoji="1" lang="en-US" sz="2800" b="1" dirty="0" smtClean="0">
              <a:solidFill>
                <a:srgbClr val="002060"/>
              </a:solidFill>
            </a:endParaRPr>
          </a:p>
          <a:p>
            <a:r>
              <a:rPr kumimoji="1" lang="en-US" sz="2800" b="1" dirty="0" smtClean="0">
                <a:solidFill>
                  <a:srgbClr val="002060"/>
                </a:solidFill>
              </a:rPr>
              <a:t>Load and store operations, three stages: </a:t>
            </a:r>
            <a:endParaRPr lang="en-US" sz="2800" b="1" dirty="0" smtClean="0">
              <a:solidFill>
                <a:srgbClr val="002060"/>
              </a:solidFill>
            </a:endParaRPr>
          </a:p>
          <a:p>
            <a:r>
              <a:rPr kumimoji="1" lang="en-US" sz="2800" dirty="0" smtClean="0">
                <a:solidFill>
                  <a:srgbClr val="002060"/>
                </a:solidFill>
              </a:rPr>
              <a:t>I: Instruction fetch. </a:t>
            </a:r>
          </a:p>
          <a:p>
            <a:r>
              <a:rPr kumimoji="1" lang="en-US" sz="2800" dirty="0" smtClean="0">
                <a:solidFill>
                  <a:srgbClr val="002060"/>
                </a:solidFill>
              </a:rPr>
              <a:t>E: Execute. Calculates memory address. </a:t>
            </a:r>
          </a:p>
          <a:p>
            <a:r>
              <a:rPr kumimoji="1" lang="en-US" sz="2800" dirty="0" smtClean="0">
                <a:solidFill>
                  <a:srgbClr val="002060"/>
                </a:solidFill>
              </a:rPr>
              <a:t>D: (direction) Memory. Register-to-memory or memory-to-register operation. </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71470" y="228600"/>
            <a:ext cx="8491566" cy="887412"/>
          </a:xfrm>
        </p:spPr>
        <p:txBody>
          <a:bodyPr/>
          <a:lstStyle/>
          <a:p>
            <a:pPr algn="ctr"/>
            <a:r>
              <a:rPr lang="en-GB" dirty="0" smtClean="0">
                <a:effectLst>
                  <a:outerShdw blurRad="38100" dist="38100" dir="2700000" algn="tl">
                    <a:srgbClr val="000000">
                      <a:alpha val="43137"/>
                    </a:srgbClr>
                  </a:outerShdw>
                </a:effectLst>
              </a:rPr>
              <a:t>The Effects of Pipelining: An Example</a:t>
            </a:r>
            <a:endParaRPr lang="en-GB" dirty="0">
              <a:effectLst>
                <a:outerShdw blurRad="38100" dist="38100" dir="2700000" algn="tl">
                  <a:srgbClr val="000000">
                    <a:alpha val="43137"/>
                  </a:srgbClr>
                </a:outerShdw>
              </a:effectLst>
            </a:endParaRPr>
          </a:p>
        </p:txBody>
      </p:sp>
      <p:pic>
        <p:nvPicPr>
          <p:cNvPr id="8194" name="Picture 2"/>
          <p:cNvPicPr>
            <a:picLocks noChangeAspect="1" noChangeArrowheads="1"/>
          </p:cNvPicPr>
          <p:nvPr/>
        </p:nvPicPr>
        <p:blipFill>
          <a:blip r:embed="rId3"/>
          <a:srcRect/>
          <a:stretch>
            <a:fillRect/>
          </a:stretch>
        </p:blipFill>
        <p:spPr bwMode="auto">
          <a:xfrm>
            <a:off x="290513" y="1266843"/>
            <a:ext cx="8562975" cy="4733925"/>
          </a:xfrm>
          <a:prstGeom prst="rect">
            <a:avLst/>
          </a:prstGeom>
          <a:noFill/>
          <a:ln w="9525">
            <a:noFill/>
            <a:miter lim="800000"/>
            <a:headEnd/>
            <a:tailEnd/>
          </a:ln>
          <a:effectLst/>
        </p:spPr>
      </p:pic>
      <p:sp>
        <p:nvSpPr>
          <p:cNvPr id="4" name="TextBox 3"/>
          <p:cNvSpPr txBox="1"/>
          <p:nvPr/>
        </p:nvSpPr>
        <p:spPr>
          <a:xfrm>
            <a:off x="357158" y="6215083"/>
            <a:ext cx="4643470" cy="461665"/>
          </a:xfrm>
          <a:prstGeom prst="rect">
            <a:avLst/>
          </a:prstGeom>
          <a:noFill/>
        </p:spPr>
        <p:txBody>
          <a:bodyPr wrap="square" rtlCol="0">
            <a:spAutoFit/>
          </a:bodyPr>
          <a:lstStyle/>
          <a:p>
            <a:r>
              <a:rPr lang="en-US" dirty="0" smtClean="0"/>
              <a:t>NOOP: No operation </a:t>
            </a:r>
            <a:r>
              <a:rPr lang="en-US" dirty="0" smtClean="0">
                <a:sym typeface="Wingdings" pitchFamily="2" charset="2"/>
              </a:rPr>
              <a:t> Wait</a:t>
            </a:r>
            <a:endParaRPr lang="en-US" dirty="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8474" y="142852"/>
            <a:ext cx="7556313" cy="730328"/>
          </a:xfrm>
        </p:spPr>
        <p:txBody>
          <a:bodyPr/>
          <a:lstStyle/>
          <a:p>
            <a:r>
              <a:rPr lang="en-GB" b="1" dirty="0">
                <a:effectLst>
                  <a:outerShdw blurRad="38100" dist="38100" dir="2700000" algn="tl">
                    <a:srgbClr val="000000">
                      <a:alpha val="43137"/>
                    </a:srgbClr>
                  </a:outerShdw>
                </a:effectLst>
              </a:rPr>
              <a:t>Optimization of Pipelining</a:t>
            </a:r>
          </a:p>
        </p:txBody>
      </p:sp>
      <p:sp>
        <p:nvSpPr>
          <p:cNvPr id="41987" name="Rectangle 3"/>
          <p:cNvSpPr>
            <a:spLocks noGrp="1" noChangeArrowheads="1"/>
          </p:cNvSpPr>
          <p:nvPr>
            <p:ph idx="1"/>
          </p:nvPr>
        </p:nvSpPr>
        <p:spPr>
          <a:xfrm>
            <a:off x="498474" y="1214422"/>
            <a:ext cx="8145492" cy="5643578"/>
          </a:xfrm>
        </p:spPr>
        <p:txBody>
          <a:bodyPr>
            <a:normAutofit lnSpcReduction="10000"/>
          </a:bodyPr>
          <a:lstStyle/>
          <a:p>
            <a:r>
              <a:rPr lang="en-GB" sz="2054" b="1" dirty="0">
                <a:solidFill>
                  <a:srgbClr val="002060"/>
                </a:solidFill>
              </a:rPr>
              <a:t>Delayed branch</a:t>
            </a:r>
          </a:p>
          <a:p>
            <a:pPr lvl="1"/>
            <a:r>
              <a:rPr lang="en-GB" sz="1838" dirty="0">
                <a:solidFill>
                  <a:srgbClr val="002060"/>
                </a:solidFill>
              </a:rPr>
              <a:t>Does not take effect until after execution of </a:t>
            </a:r>
            <a:r>
              <a:rPr lang="en-GB" sz="1838" b="1" dirty="0">
                <a:solidFill>
                  <a:srgbClr val="002060"/>
                </a:solidFill>
              </a:rPr>
              <a:t>following instruction</a:t>
            </a:r>
          </a:p>
          <a:p>
            <a:pPr lvl="1"/>
            <a:r>
              <a:rPr lang="en-GB" sz="1838" dirty="0">
                <a:solidFill>
                  <a:srgbClr val="002060"/>
                </a:solidFill>
              </a:rPr>
              <a:t>This </a:t>
            </a:r>
            <a:r>
              <a:rPr lang="en-GB" sz="1838" dirty="0" smtClean="0">
                <a:solidFill>
                  <a:srgbClr val="002060"/>
                </a:solidFill>
              </a:rPr>
              <a:t>location  immediately following the branch </a:t>
            </a:r>
            <a:r>
              <a:rPr lang="en-GB" sz="1838" dirty="0">
                <a:solidFill>
                  <a:srgbClr val="002060"/>
                </a:solidFill>
              </a:rPr>
              <a:t>is the delay </a:t>
            </a:r>
            <a:r>
              <a:rPr lang="en-GB" sz="1838" dirty="0" smtClean="0">
                <a:solidFill>
                  <a:srgbClr val="002060"/>
                </a:solidFill>
              </a:rPr>
              <a:t>slot </a:t>
            </a:r>
            <a:r>
              <a:rPr lang="en-GB" sz="1838" dirty="0" smtClean="0">
                <a:solidFill>
                  <a:srgbClr val="002060"/>
                </a:solidFill>
                <a:sym typeface="Wingdings" pitchFamily="2" charset="2"/>
              </a:rPr>
              <a:t> Insert the instruction NOOP</a:t>
            </a:r>
            <a:endParaRPr lang="en-GB" sz="1838" dirty="0">
              <a:solidFill>
                <a:srgbClr val="002060"/>
              </a:solidFill>
            </a:endParaRPr>
          </a:p>
          <a:p>
            <a:r>
              <a:rPr lang="en-GB" sz="2054" b="1" dirty="0">
                <a:solidFill>
                  <a:srgbClr val="002060"/>
                </a:solidFill>
              </a:rPr>
              <a:t>Delayed Load</a:t>
            </a:r>
          </a:p>
          <a:p>
            <a:pPr lvl="1"/>
            <a:r>
              <a:rPr lang="en-GB" sz="1838" dirty="0">
                <a:solidFill>
                  <a:srgbClr val="002060"/>
                </a:solidFill>
              </a:rPr>
              <a:t>Register to be target is locked by processor</a:t>
            </a:r>
          </a:p>
          <a:p>
            <a:pPr lvl="1"/>
            <a:r>
              <a:rPr lang="en-GB" sz="1838" dirty="0">
                <a:solidFill>
                  <a:srgbClr val="002060"/>
                </a:solidFill>
              </a:rPr>
              <a:t>Continue execution of instruction stream until register required</a:t>
            </a:r>
          </a:p>
          <a:p>
            <a:pPr lvl="1"/>
            <a:r>
              <a:rPr lang="en-GB" sz="1838" dirty="0">
                <a:solidFill>
                  <a:srgbClr val="002060"/>
                </a:solidFill>
              </a:rPr>
              <a:t>Idle until load</a:t>
            </a:r>
            <a:r>
              <a:rPr lang="en-GB" sz="1838" dirty="0" smtClean="0">
                <a:solidFill>
                  <a:srgbClr val="002060"/>
                </a:solidFill>
              </a:rPr>
              <a:t> is complete</a:t>
            </a:r>
            <a:endParaRPr lang="en-GB" sz="1838" dirty="0">
              <a:solidFill>
                <a:srgbClr val="002060"/>
              </a:solidFill>
            </a:endParaRPr>
          </a:p>
          <a:p>
            <a:pPr lvl="1"/>
            <a:r>
              <a:rPr lang="en-GB" sz="1838" dirty="0">
                <a:solidFill>
                  <a:srgbClr val="002060"/>
                </a:solidFill>
              </a:rPr>
              <a:t>Re-arranging instructions can allow useful work </a:t>
            </a:r>
            <a:r>
              <a:rPr lang="en-GB" sz="1838" dirty="0" smtClean="0">
                <a:solidFill>
                  <a:srgbClr val="002060"/>
                </a:solidFill>
              </a:rPr>
              <a:t>while </a:t>
            </a:r>
            <a:r>
              <a:rPr lang="en-GB" sz="1838" dirty="0">
                <a:solidFill>
                  <a:srgbClr val="002060"/>
                </a:solidFill>
              </a:rPr>
              <a:t>loading</a:t>
            </a:r>
          </a:p>
          <a:p>
            <a:r>
              <a:rPr lang="en-GB" sz="2054" b="1" dirty="0">
                <a:solidFill>
                  <a:srgbClr val="002060"/>
                </a:solidFill>
              </a:rPr>
              <a:t>Loop </a:t>
            </a:r>
            <a:r>
              <a:rPr lang="en-GB" sz="2054" b="1" dirty="0" smtClean="0">
                <a:solidFill>
                  <a:srgbClr val="002060"/>
                </a:solidFill>
              </a:rPr>
              <a:t>Unrolling (mở rộng vòng lặp)</a:t>
            </a:r>
            <a:endParaRPr lang="en-GB" sz="2054" b="1" dirty="0">
              <a:solidFill>
                <a:srgbClr val="002060"/>
              </a:solidFill>
            </a:endParaRPr>
          </a:p>
          <a:p>
            <a:pPr lvl="1"/>
            <a:r>
              <a:rPr lang="en-GB" sz="1838" dirty="0">
                <a:solidFill>
                  <a:srgbClr val="002060"/>
                </a:solidFill>
              </a:rPr>
              <a:t>Replicate body of loop a number of times</a:t>
            </a:r>
          </a:p>
          <a:p>
            <a:pPr lvl="1"/>
            <a:r>
              <a:rPr lang="en-GB" sz="1838" dirty="0">
                <a:solidFill>
                  <a:srgbClr val="002060"/>
                </a:solidFill>
              </a:rPr>
              <a:t>Iterate loop fewer times</a:t>
            </a:r>
          </a:p>
          <a:p>
            <a:pPr lvl="1"/>
            <a:r>
              <a:rPr lang="en-GB" sz="1838" dirty="0">
                <a:solidFill>
                  <a:srgbClr val="002060"/>
                </a:solidFill>
              </a:rPr>
              <a:t>Reduces loop overhead</a:t>
            </a:r>
          </a:p>
          <a:p>
            <a:pPr lvl="1"/>
            <a:r>
              <a:rPr lang="en-GB" sz="1838" dirty="0">
                <a:solidFill>
                  <a:srgbClr val="002060"/>
                </a:solidFill>
              </a:rPr>
              <a:t>Increases instruction parallelism</a:t>
            </a:r>
          </a:p>
          <a:p>
            <a:pPr lvl="1"/>
            <a:r>
              <a:rPr lang="en-GB" sz="1838" dirty="0">
                <a:solidFill>
                  <a:srgbClr val="002060"/>
                </a:solidFill>
              </a:rPr>
              <a:t>Improved register, data </a:t>
            </a:r>
            <a:r>
              <a:rPr lang="en-GB" sz="1838" dirty="0" smtClean="0">
                <a:solidFill>
                  <a:srgbClr val="002060"/>
                </a:solidFill>
              </a:rPr>
              <a:t>cache, </a:t>
            </a:r>
            <a:r>
              <a:rPr lang="en-GB" sz="1838" dirty="0">
                <a:solidFill>
                  <a:srgbClr val="002060"/>
                </a:solidFill>
              </a:rPr>
              <a:t>or TLB locality</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84188"/>
            <a:ext cx="9144000" cy="587358"/>
          </a:xfrm>
        </p:spPr>
        <p:txBody>
          <a:bodyPr/>
          <a:lstStyle/>
          <a:p>
            <a:pPr algn="ctr"/>
            <a:r>
              <a:rPr lang="en-US" dirty="0" smtClean="0">
                <a:effectLst>
                  <a:outerShdw blurRad="38100" dist="38100" dir="2700000" algn="tl">
                    <a:srgbClr val="000000">
                      <a:alpha val="43137"/>
                    </a:srgbClr>
                  </a:outerShdw>
                </a:effectLst>
              </a:rPr>
              <a:t>Table 15.8: Normal and Delayed Branch</a:t>
            </a:r>
            <a:endParaRPr lang="en-US" dirty="0">
              <a:effectLst>
                <a:outerShdw blurRad="38100" dist="38100" dir="2700000" algn="tl">
                  <a:srgbClr val="000000">
                    <a:alpha val="43137"/>
                  </a:srgbClr>
                </a:outerShdw>
              </a:effectLst>
            </a:endParaRPr>
          </a:p>
        </p:txBody>
      </p:sp>
      <p:pic>
        <p:nvPicPr>
          <p:cNvPr id="9218" name="Picture 2"/>
          <p:cNvPicPr>
            <a:picLocks noChangeAspect="1" noChangeArrowheads="1"/>
          </p:cNvPicPr>
          <p:nvPr/>
        </p:nvPicPr>
        <p:blipFill>
          <a:blip r:embed="rId3"/>
          <a:srcRect/>
          <a:stretch>
            <a:fillRect/>
          </a:stretch>
        </p:blipFill>
        <p:spPr bwMode="auto">
          <a:xfrm>
            <a:off x="209550" y="1457333"/>
            <a:ext cx="8724900" cy="3114675"/>
          </a:xfrm>
          <a:prstGeom prst="rect">
            <a:avLst/>
          </a:prstGeom>
          <a:noFill/>
          <a:ln w="9525">
            <a:noFill/>
            <a:miter lim="800000"/>
            <a:headEnd/>
            <a:tailEnd/>
          </a:ln>
          <a:effectLst/>
        </p:spPr>
      </p:pic>
      <p:sp>
        <p:nvSpPr>
          <p:cNvPr id="6" name="Rectangle 5"/>
          <p:cNvSpPr/>
          <p:nvPr/>
        </p:nvSpPr>
        <p:spPr>
          <a:xfrm>
            <a:off x="2071670" y="4572008"/>
            <a:ext cx="1571636" cy="1938992"/>
          </a:xfrm>
          <a:prstGeom prst="rect">
            <a:avLst/>
          </a:prstGeom>
        </p:spPr>
        <p:txBody>
          <a:bodyPr wrap="square">
            <a:spAutoFit/>
          </a:bodyPr>
          <a:lstStyle/>
          <a:p>
            <a:r>
              <a:rPr kumimoji="1" lang="en-US" sz="2000" dirty="0" smtClean="0"/>
              <a:t>After 102 is executed, the next instruction to be executed is 105</a:t>
            </a:r>
            <a:endParaRPr lang="en-US" sz="2000" dirty="0"/>
          </a:p>
        </p:txBody>
      </p:sp>
      <p:sp>
        <p:nvSpPr>
          <p:cNvPr id="7" name="Rectangle 6"/>
          <p:cNvSpPr/>
          <p:nvPr/>
        </p:nvSpPr>
        <p:spPr>
          <a:xfrm>
            <a:off x="4429124" y="4655304"/>
            <a:ext cx="1928826" cy="1938992"/>
          </a:xfrm>
          <a:prstGeom prst="rect">
            <a:avLst/>
          </a:prstGeom>
        </p:spPr>
        <p:txBody>
          <a:bodyPr wrap="square">
            <a:spAutoFit/>
          </a:bodyPr>
          <a:lstStyle/>
          <a:p>
            <a:r>
              <a:rPr kumimoji="1" lang="en-US" sz="2000" dirty="0" smtClean="0"/>
              <a:t>To regularize the pipeline, a NOOP is inserted after this branch</a:t>
            </a:r>
          </a:p>
          <a:p>
            <a:r>
              <a:rPr kumimoji="1" lang="en-US" sz="2000" dirty="0" smtClean="0"/>
              <a:t>(previous slide)</a:t>
            </a:r>
            <a:endParaRPr lang="en-US" sz="2000" dirty="0"/>
          </a:p>
        </p:txBody>
      </p:sp>
      <p:sp>
        <p:nvSpPr>
          <p:cNvPr id="8" name="Rectangle 7"/>
          <p:cNvSpPr/>
          <p:nvPr/>
        </p:nvSpPr>
        <p:spPr>
          <a:xfrm>
            <a:off x="6858000" y="4572008"/>
            <a:ext cx="2000280" cy="1938992"/>
          </a:xfrm>
          <a:prstGeom prst="rect">
            <a:avLst/>
          </a:prstGeom>
        </p:spPr>
        <p:txBody>
          <a:bodyPr wrap="square">
            <a:spAutoFit/>
          </a:bodyPr>
          <a:lstStyle/>
          <a:p>
            <a:r>
              <a:rPr kumimoji="1" lang="en-US" sz="2000" dirty="0" smtClean="0"/>
              <a:t>Increased performance is achieved </a:t>
            </a:r>
            <a:r>
              <a:rPr kumimoji="1" lang="en-US" sz="2000" b="1" dirty="0" smtClean="0"/>
              <a:t>only</a:t>
            </a:r>
            <a:r>
              <a:rPr kumimoji="1" lang="en-US" sz="2000" dirty="0" smtClean="0"/>
              <a:t> if the instructions at 101 and 102 are interchanged.</a:t>
            </a:r>
            <a:endParaRPr lang="en-US" sz="2000" dirty="0"/>
          </a:p>
        </p:txBody>
      </p:sp>
      <p:sp>
        <p:nvSpPr>
          <p:cNvPr id="9" name="Rectangle 8"/>
          <p:cNvSpPr/>
          <p:nvPr/>
        </p:nvSpPr>
        <p:spPr>
          <a:xfrm>
            <a:off x="7000892" y="2714620"/>
            <a:ext cx="1500198" cy="64294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4429124" y="1214422"/>
            <a:ext cx="4500594" cy="584775"/>
          </a:xfrm>
          <a:prstGeom prst="rect">
            <a:avLst/>
          </a:prstGeom>
          <a:noFill/>
        </p:spPr>
        <p:txBody>
          <a:bodyPr wrap="square" rtlCol="0">
            <a:spAutoFit/>
          </a:bodyPr>
          <a:lstStyle/>
          <a:p>
            <a:pPr algn="ctr"/>
            <a:r>
              <a:rPr lang="en-US" sz="1600" dirty="0" smtClean="0"/>
              <a:t>Target of JUMP  is delayed </a:t>
            </a:r>
            <a:r>
              <a:rPr lang="en-US" sz="1600" dirty="0" smtClean="0">
                <a:sym typeface="Wingdings" pitchFamily="2" charset="2"/>
              </a:rPr>
              <a:t> ADD is executed before STORE</a:t>
            </a:r>
            <a:endParaRPr lang="en-US" sz="1600" dirty="0"/>
          </a:p>
        </p:txBody>
      </p:sp>
      <p:cxnSp>
        <p:nvCxnSpPr>
          <p:cNvPr id="12" name="Straight Arrow Connector 11"/>
          <p:cNvCxnSpPr>
            <a:stCxn id="10" idx="2"/>
          </p:cNvCxnSpPr>
          <p:nvPr/>
        </p:nvCxnSpPr>
        <p:spPr>
          <a:xfrm rot="16200000" flipH="1">
            <a:off x="6382446" y="2096171"/>
            <a:ext cx="915421" cy="3214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85752" y="223838"/>
            <a:ext cx="3786182" cy="704832"/>
          </a:xfrm>
        </p:spPr>
        <p:txBody>
          <a:bodyPr/>
          <a:lstStyle/>
          <a:p>
            <a:r>
              <a:rPr lang="en-GB" b="1" dirty="0" smtClean="0"/>
              <a:t>Introduction</a:t>
            </a:r>
            <a:endParaRPr lang="en-GB" b="1" dirty="0"/>
          </a:p>
        </p:txBody>
      </p:sp>
      <p:sp>
        <p:nvSpPr>
          <p:cNvPr id="7" name="Rectangle 3"/>
          <p:cNvSpPr txBox="1">
            <a:spLocks noChangeArrowheads="1"/>
          </p:cNvSpPr>
          <p:nvPr/>
        </p:nvSpPr>
        <p:spPr>
          <a:xfrm>
            <a:off x="785786" y="1071546"/>
            <a:ext cx="7556313" cy="4768865"/>
          </a:xfrm>
          <a:prstGeom prst="rect">
            <a:avLst/>
          </a:prstGeom>
        </p:spPr>
        <p:txBody>
          <a:bodyPr/>
          <a:lstStyle/>
          <a:p>
            <a:r>
              <a:rPr lang="en-US" dirty="0" smtClean="0">
                <a:latin typeface="+mj-lt"/>
              </a:rPr>
              <a:t>Two trends in CPU architecture:</a:t>
            </a:r>
          </a:p>
          <a:p>
            <a:pPr marL="228600" indent="-228600" eaLnBrk="1" fontAlgn="auto" hangingPunct="1">
              <a:spcBef>
                <a:spcPts val="2000"/>
              </a:spcBef>
              <a:spcAft>
                <a:spcPts val="0"/>
              </a:spcAft>
              <a:buClr>
                <a:schemeClr val="accent1"/>
              </a:buClr>
              <a:buSzPct val="75000"/>
              <a:buFont typeface="Wingdings" pitchFamily="2" charset="2"/>
              <a:buChar char="n"/>
            </a:pPr>
            <a:r>
              <a:rPr lang="en-US" sz="2000" b="1" u="sng" dirty="0" smtClean="0">
                <a:solidFill>
                  <a:srgbClr val="3333FF"/>
                </a:solidFill>
                <a:latin typeface="+mj-lt"/>
              </a:rPr>
              <a:t>C</a:t>
            </a:r>
            <a:r>
              <a:rPr lang="en-US" sz="2000" b="1" dirty="0" smtClean="0">
                <a:solidFill>
                  <a:srgbClr val="3333FF"/>
                </a:solidFill>
                <a:latin typeface="+mj-lt"/>
              </a:rPr>
              <a:t>ISC</a:t>
            </a:r>
            <a:r>
              <a:rPr lang="en-US" sz="2000" dirty="0" smtClean="0">
                <a:solidFill>
                  <a:srgbClr val="002060"/>
                </a:solidFill>
                <a:latin typeface="+mj-lt"/>
              </a:rPr>
              <a:t>:</a:t>
            </a:r>
            <a:r>
              <a:rPr lang="en-US" sz="2000" dirty="0" smtClean="0">
                <a:latin typeface="+mj-lt"/>
              </a:rPr>
              <a:t> </a:t>
            </a:r>
            <a:r>
              <a:rPr lang="en-US" sz="2000" u="sng" dirty="0" smtClean="0">
                <a:latin typeface="+mj-lt"/>
              </a:rPr>
              <a:t>Complex</a:t>
            </a:r>
            <a:r>
              <a:rPr lang="en-US" sz="2000" dirty="0" smtClean="0">
                <a:latin typeface="+mj-lt"/>
              </a:rPr>
              <a:t> Instruction Set Computing/Computer such as IBM System/360, PDP-11, Motorola 6809, 68000, Intel 8080, x86,… CPU is set up to execute many instructions.</a:t>
            </a:r>
          </a:p>
          <a:p>
            <a:pPr marL="228600" indent="-228600" eaLnBrk="1" fontAlgn="auto" hangingPunct="1">
              <a:spcBef>
                <a:spcPts val="2000"/>
              </a:spcBef>
              <a:spcAft>
                <a:spcPts val="0"/>
              </a:spcAft>
              <a:buClr>
                <a:schemeClr val="accent1"/>
              </a:buClr>
              <a:buSzPct val="75000"/>
              <a:buFont typeface="Wingdings" pitchFamily="2" charset="2"/>
              <a:buChar char="n"/>
            </a:pPr>
            <a:r>
              <a:rPr lang="en-US" sz="2000" b="1" u="sng" dirty="0" smtClean="0">
                <a:solidFill>
                  <a:srgbClr val="3333FF"/>
                </a:solidFill>
                <a:latin typeface="+mj-lt"/>
              </a:rPr>
              <a:t>R</a:t>
            </a:r>
            <a:r>
              <a:rPr lang="en-US" sz="2000" b="1" dirty="0" smtClean="0">
                <a:solidFill>
                  <a:srgbClr val="3333FF"/>
                </a:solidFill>
                <a:latin typeface="+mj-lt"/>
              </a:rPr>
              <a:t>ISC</a:t>
            </a:r>
            <a:r>
              <a:rPr lang="en-US" sz="2000" dirty="0" smtClean="0">
                <a:latin typeface="+mj-lt"/>
              </a:rPr>
              <a:t>: </a:t>
            </a:r>
            <a:r>
              <a:rPr lang="en-US" sz="2000" u="sng" dirty="0" smtClean="0">
                <a:latin typeface="+mj-lt"/>
              </a:rPr>
              <a:t>Reduced</a:t>
            </a:r>
            <a:r>
              <a:rPr lang="en-US" sz="2000" dirty="0" smtClean="0">
                <a:latin typeface="+mj-lt"/>
              </a:rPr>
              <a:t> Instruction Set Computing/Computer: Idea: All complex instruction is association of some basic instructions. So, a smaller set of basic instructions is needed. Examples: </a:t>
            </a:r>
            <a:r>
              <a:rPr lang="it-IT" sz="2000" dirty="0" smtClean="0">
                <a:latin typeface="+mj-lt"/>
              </a:rPr>
              <a:t>Sun UltraSPARC microprocessor</a:t>
            </a:r>
          </a:p>
          <a:p>
            <a:pPr marL="228600" indent="-228600" eaLnBrk="1" fontAlgn="auto" hangingPunct="1">
              <a:spcBef>
                <a:spcPts val="2000"/>
              </a:spcBef>
              <a:spcAft>
                <a:spcPts val="0"/>
              </a:spcAft>
              <a:buClr>
                <a:schemeClr val="accent1"/>
              </a:buClr>
              <a:buSzPct val="75000"/>
              <a:buFont typeface="Wingdings" pitchFamily="2" charset="2"/>
              <a:buChar char="n"/>
            </a:pPr>
            <a:r>
              <a:rPr lang="en-US" sz="2000" dirty="0" smtClean="0">
                <a:latin typeface="+mj-lt"/>
              </a:rPr>
              <a:t>More details: </a:t>
            </a:r>
          </a:p>
          <a:p>
            <a:pPr marL="685800" lvl="1" indent="-228600" eaLnBrk="1" fontAlgn="auto" hangingPunct="1">
              <a:spcBef>
                <a:spcPts val="2000"/>
              </a:spcBef>
              <a:spcAft>
                <a:spcPts val="0"/>
              </a:spcAft>
              <a:buClr>
                <a:schemeClr val="accent1"/>
              </a:buClr>
              <a:buSzPct val="75000"/>
            </a:pPr>
            <a:r>
              <a:rPr lang="en-US" sz="2000" dirty="0" smtClean="0">
                <a:hlinkClick r:id="rId3"/>
              </a:rPr>
              <a:t>http://en.wikipedia.org/wiki/Complex_instruction_set_computing</a:t>
            </a:r>
            <a:endParaRPr lang="en-US" sz="2000" dirty="0" smtClean="0"/>
          </a:p>
          <a:p>
            <a:pPr marL="685800" lvl="1" indent="-228600" eaLnBrk="1" fontAlgn="auto" hangingPunct="1">
              <a:spcBef>
                <a:spcPts val="2000"/>
              </a:spcBef>
              <a:spcAft>
                <a:spcPts val="0"/>
              </a:spcAft>
              <a:buClr>
                <a:schemeClr val="accent1"/>
              </a:buClr>
              <a:buSzPct val="75000"/>
            </a:pPr>
            <a:r>
              <a:rPr lang="en-US" sz="2000" dirty="0" smtClean="0">
                <a:hlinkClick r:id="rId4"/>
              </a:rPr>
              <a:t>http://en.wikipedia.org/wiki/Reduced_instruction_set_computing</a:t>
            </a:r>
            <a:endParaRPr lang="en-US" sz="2000" dirty="0" smtClean="0"/>
          </a:p>
          <a:p>
            <a:pPr marL="685800" lvl="1" indent="-228600" eaLnBrk="1" fontAlgn="auto" hangingPunct="1">
              <a:spcBef>
                <a:spcPts val="2000"/>
              </a:spcBef>
              <a:spcAft>
                <a:spcPts val="0"/>
              </a:spcAft>
              <a:buClr>
                <a:schemeClr val="accent1"/>
              </a:buClr>
              <a:buSzPct val="75000"/>
            </a:pPr>
            <a:endParaRPr lang="en-US" sz="2000" dirty="0"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214422"/>
            <a:ext cx="1833546" cy="2000264"/>
          </a:xfrm>
        </p:spPr>
        <p:txBody>
          <a:bodyPr>
            <a:noAutofit/>
          </a:bodyPr>
          <a:lstStyle/>
          <a:p>
            <a:pPr algn="ctr"/>
            <a:r>
              <a:rPr lang="en-US" sz="3200" dirty="0" smtClean="0">
                <a:effectLst>
                  <a:outerShdw blurRad="38100" dist="38100" dir="2700000" algn="tl">
                    <a:srgbClr val="000000">
                      <a:alpha val="43137"/>
                    </a:srgbClr>
                  </a:outerShdw>
                </a:effectLst>
              </a:rPr>
              <a:t>Use of the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Delayed Branch</a:t>
            </a:r>
            <a:endParaRPr lang="en-US" sz="3200" dirty="0">
              <a:effectLst>
                <a:outerShdw blurRad="38100" dist="38100" dir="2700000" algn="tl">
                  <a:srgbClr val="000000">
                    <a:alpha val="43137"/>
                  </a:srgbClr>
                </a:outerShdw>
              </a:effectLst>
            </a:endParaRPr>
          </a:p>
        </p:txBody>
      </p:sp>
      <p:pic>
        <p:nvPicPr>
          <p:cNvPr id="10242" name="Picture 2"/>
          <p:cNvPicPr>
            <a:picLocks noChangeAspect="1" noChangeArrowheads="1"/>
          </p:cNvPicPr>
          <p:nvPr/>
        </p:nvPicPr>
        <p:blipFill>
          <a:blip r:embed="rId3"/>
          <a:srcRect/>
          <a:stretch>
            <a:fillRect/>
          </a:stretch>
        </p:blipFill>
        <p:spPr bwMode="auto">
          <a:xfrm>
            <a:off x="3143240" y="220924"/>
            <a:ext cx="5819778" cy="6416152"/>
          </a:xfrm>
          <a:prstGeom prst="rect">
            <a:avLst/>
          </a:prstGeom>
          <a:noFill/>
          <a:ln w="9525">
            <a:noFill/>
            <a:miter lim="800000"/>
            <a:headEnd/>
            <a:tailEnd/>
          </a:ln>
          <a:effectLst/>
        </p:spPr>
      </p:pic>
      <p:sp>
        <p:nvSpPr>
          <p:cNvPr id="6" name="TextBox 5"/>
          <p:cNvSpPr txBox="1"/>
          <p:nvPr/>
        </p:nvSpPr>
        <p:spPr>
          <a:xfrm>
            <a:off x="500034" y="4071942"/>
            <a:ext cx="2357454" cy="857256"/>
          </a:xfrm>
          <a:prstGeom prst="rect">
            <a:avLst/>
          </a:prstGeom>
          <a:noFill/>
        </p:spPr>
        <p:txBody>
          <a:bodyPr wrap="square" rtlCol="0">
            <a:spAutoFit/>
          </a:bodyPr>
          <a:lstStyle/>
          <a:p>
            <a:r>
              <a:rPr lang="en-US" dirty="0" smtClean="0">
                <a:solidFill>
                  <a:schemeClr val="bg1"/>
                </a:solidFill>
              </a:rPr>
              <a:t>Program in the table 15.6 </a:t>
            </a:r>
            <a:endParaRPr lang="en-US" dirty="0">
              <a:solidFill>
                <a:schemeClr val="bg1"/>
              </a:solidFill>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19048" y="142876"/>
            <a:ext cx="7410472" cy="642918"/>
          </a:xfrm>
        </p:spPr>
        <p:txBody>
          <a:bodyPr/>
          <a:lstStyle/>
          <a:p>
            <a:r>
              <a:rPr lang="en-GB" sz="3200" dirty="0">
                <a:effectLst>
                  <a:outerShdw blurRad="38100" dist="38100" dir="2700000" algn="tl">
                    <a:srgbClr val="000000">
                      <a:alpha val="43137"/>
                    </a:srgbClr>
                  </a:outerShdw>
                </a:effectLst>
              </a:rPr>
              <a:t>Loop </a:t>
            </a:r>
            <a:r>
              <a:rPr lang="en-GB" sz="3200" dirty="0" smtClean="0">
                <a:effectLst>
                  <a:outerShdw blurRad="38100" dist="38100" dir="2700000" algn="tl">
                    <a:srgbClr val="000000">
                      <a:alpha val="43137"/>
                    </a:srgbClr>
                  </a:outerShdw>
                </a:effectLst>
              </a:rPr>
              <a:t>Unrolling Twice Example</a:t>
            </a:r>
            <a:endParaRPr lang="en-GB" sz="3200" dirty="0">
              <a:effectLst>
                <a:outerShdw blurRad="38100" dist="38100" dir="2700000" algn="tl">
                  <a:srgbClr val="000000">
                    <a:alpha val="43137"/>
                  </a:srgbClr>
                </a:outerShdw>
              </a:effectLst>
            </a:endParaRPr>
          </a:p>
        </p:txBody>
      </p:sp>
      <p:pic>
        <p:nvPicPr>
          <p:cNvPr id="11266" name="Picture 2"/>
          <p:cNvPicPr>
            <a:picLocks noChangeAspect="1" noChangeArrowheads="1"/>
          </p:cNvPicPr>
          <p:nvPr/>
        </p:nvPicPr>
        <p:blipFill>
          <a:blip r:embed="rId3"/>
          <a:srcRect/>
          <a:stretch>
            <a:fillRect/>
          </a:stretch>
        </p:blipFill>
        <p:spPr bwMode="auto">
          <a:xfrm>
            <a:off x="71406" y="1071546"/>
            <a:ext cx="5810250" cy="4686300"/>
          </a:xfrm>
          <a:prstGeom prst="rect">
            <a:avLst/>
          </a:prstGeom>
          <a:noFill/>
          <a:ln w="9525">
            <a:noFill/>
            <a:miter lim="800000"/>
            <a:headEnd/>
            <a:tailEnd/>
          </a:ln>
          <a:effectLst/>
        </p:spPr>
      </p:pic>
      <p:sp>
        <p:nvSpPr>
          <p:cNvPr id="5" name="Rectangle 4"/>
          <p:cNvSpPr/>
          <p:nvPr/>
        </p:nvSpPr>
        <p:spPr>
          <a:xfrm>
            <a:off x="5857884" y="1142984"/>
            <a:ext cx="3286116" cy="4893647"/>
          </a:xfrm>
          <a:prstGeom prst="rect">
            <a:avLst/>
          </a:prstGeom>
        </p:spPr>
        <p:txBody>
          <a:bodyPr wrap="square">
            <a:spAutoFit/>
          </a:bodyPr>
          <a:lstStyle/>
          <a:p>
            <a:r>
              <a:rPr kumimoji="1" lang="en-US" b="1" dirty="0" smtClean="0">
                <a:solidFill>
                  <a:srgbClr val="FF0000"/>
                </a:solidFill>
              </a:rPr>
              <a:t>Compiler technique</a:t>
            </a:r>
            <a:r>
              <a:rPr kumimoji="1" lang="en-US" dirty="0" smtClean="0"/>
              <a:t> to improve instruction parallelism is loop unrolling .</a:t>
            </a:r>
          </a:p>
          <a:p>
            <a:r>
              <a:rPr kumimoji="1" lang="en-US" dirty="0" smtClean="0"/>
              <a:t>Unrolling can improve the performance by:</a:t>
            </a:r>
          </a:p>
          <a:p>
            <a:r>
              <a:rPr kumimoji="1" lang="en-US" dirty="0" smtClean="0"/>
              <a:t>Reducing loop overhead,</a:t>
            </a:r>
          </a:p>
          <a:p>
            <a:r>
              <a:rPr kumimoji="1" lang="en-US" dirty="0" smtClean="0"/>
              <a:t>increasing instruction parallelism by improving pipeline performance, improving register, data cache, or TLB locality </a:t>
            </a:r>
          </a:p>
          <a:p>
            <a:endParaRPr lang="en-US" dirty="0"/>
          </a:p>
        </p:txBody>
      </p:sp>
      <p:cxnSp>
        <p:nvCxnSpPr>
          <p:cNvPr id="7" name="Straight Arrow Connector 6"/>
          <p:cNvCxnSpPr/>
          <p:nvPr/>
        </p:nvCxnSpPr>
        <p:spPr>
          <a:xfrm rot="5400000">
            <a:off x="4143372" y="2428868"/>
            <a:ext cx="571504" cy="1588"/>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714876" y="5884151"/>
            <a:ext cx="2500330" cy="830997"/>
          </a:xfrm>
          <a:prstGeom prst="rect">
            <a:avLst/>
          </a:prstGeom>
          <a:solidFill>
            <a:schemeClr val="accent6">
              <a:lumMod val="40000"/>
              <a:lumOff val="60000"/>
            </a:schemeClr>
          </a:solidFill>
        </p:spPr>
        <p:txBody>
          <a:bodyPr wrap="square" rtlCol="0">
            <a:spAutoFit/>
          </a:bodyPr>
          <a:lstStyle/>
          <a:p>
            <a:r>
              <a:rPr lang="en-US" dirty="0" smtClean="0"/>
              <a:t>Number of  loops decreases 2 times</a:t>
            </a:r>
            <a:endParaRPr lang="en-US" dirty="0"/>
          </a:p>
        </p:txBody>
      </p:sp>
      <p:cxnSp>
        <p:nvCxnSpPr>
          <p:cNvPr id="10" name="Straight Arrow Connector 9"/>
          <p:cNvCxnSpPr>
            <a:stCxn id="8" idx="0"/>
          </p:cNvCxnSpPr>
          <p:nvPr/>
        </p:nvCxnSpPr>
        <p:spPr>
          <a:xfrm rot="16200000" flipV="1">
            <a:off x="3969509" y="3888619"/>
            <a:ext cx="2240836" cy="17502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85720" y="142852"/>
            <a:ext cx="8288368" cy="730328"/>
          </a:xfrm>
        </p:spPr>
        <p:txBody>
          <a:bodyPr/>
          <a:lstStyle/>
          <a:p>
            <a:r>
              <a:rPr lang="en-GB" dirty="0" smtClean="0">
                <a:effectLst>
                  <a:outerShdw blurRad="38100" dist="38100" dir="2700000" algn="tl">
                    <a:srgbClr val="000000">
                      <a:alpha val="43137"/>
                    </a:srgbClr>
                  </a:outerShdw>
                </a:effectLst>
              </a:rPr>
              <a:t>15.8-RISC versus CISC Controversy</a:t>
            </a:r>
            <a:endParaRPr lang="en-GB" dirty="0">
              <a:effectLst>
                <a:outerShdw blurRad="38100" dist="38100" dir="2700000" algn="tl">
                  <a:srgbClr val="000000">
                    <a:alpha val="43137"/>
                  </a:srgbClr>
                </a:outerShdw>
              </a:effectLst>
            </a:endParaRPr>
          </a:p>
        </p:txBody>
      </p:sp>
      <p:sp>
        <p:nvSpPr>
          <p:cNvPr id="46083" name="Rectangle 3"/>
          <p:cNvSpPr>
            <a:spLocks noGrp="1" noChangeArrowheads="1"/>
          </p:cNvSpPr>
          <p:nvPr>
            <p:ph idx="1"/>
          </p:nvPr>
        </p:nvSpPr>
        <p:spPr>
          <a:xfrm>
            <a:off x="498474" y="928670"/>
            <a:ext cx="7556313" cy="5500726"/>
          </a:xfrm>
        </p:spPr>
        <p:txBody>
          <a:bodyPr>
            <a:normAutofit/>
          </a:bodyPr>
          <a:lstStyle/>
          <a:p>
            <a:pPr>
              <a:lnSpc>
                <a:spcPct val="90000"/>
              </a:lnSpc>
            </a:pPr>
            <a:r>
              <a:rPr lang="en-GB" b="1" dirty="0" smtClean="0">
                <a:solidFill>
                  <a:srgbClr val="002060"/>
                </a:solidFill>
              </a:rPr>
              <a:t>Quantitative – So sánh định lượng</a:t>
            </a:r>
          </a:p>
          <a:p>
            <a:pPr lvl="1">
              <a:lnSpc>
                <a:spcPct val="90000"/>
              </a:lnSpc>
            </a:pPr>
            <a:r>
              <a:rPr lang="en-GB" dirty="0" smtClean="0">
                <a:solidFill>
                  <a:srgbClr val="002060"/>
                </a:solidFill>
              </a:rPr>
              <a:t>Compare program </a:t>
            </a:r>
            <a:r>
              <a:rPr lang="en-GB" dirty="0" smtClean="0">
                <a:solidFill>
                  <a:srgbClr val="FF0000"/>
                </a:solidFill>
              </a:rPr>
              <a:t>sizes </a:t>
            </a:r>
            <a:r>
              <a:rPr lang="en-GB" dirty="0" smtClean="0">
                <a:solidFill>
                  <a:srgbClr val="002060"/>
                </a:solidFill>
              </a:rPr>
              <a:t>and execution </a:t>
            </a:r>
            <a:r>
              <a:rPr lang="en-GB" dirty="0" smtClean="0">
                <a:solidFill>
                  <a:srgbClr val="FF0000"/>
                </a:solidFill>
              </a:rPr>
              <a:t>speeds</a:t>
            </a:r>
            <a:r>
              <a:rPr lang="en-GB" dirty="0" smtClean="0">
                <a:solidFill>
                  <a:srgbClr val="002060"/>
                </a:solidFill>
              </a:rPr>
              <a:t> of programs on RISC and CISC machines that use comparable technology</a:t>
            </a:r>
          </a:p>
          <a:p>
            <a:pPr>
              <a:lnSpc>
                <a:spcPct val="90000"/>
              </a:lnSpc>
            </a:pPr>
            <a:r>
              <a:rPr lang="en-GB" b="1" dirty="0" smtClean="0">
                <a:solidFill>
                  <a:srgbClr val="002060"/>
                </a:solidFill>
              </a:rPr>
              <a:t>Qualitative – so sánh chất lượng</a:t>
            </a:r>
          </a:p>
          <a:p>
            <a:pPr lvl="1">
              <a:lnSpc>
                <a:spcPct val="90000"/>
              </a:lnSpc>
            </a:pPr>
            <a:r>
              <a:rPr lang="en-GB" dirty="0" smtClean="0">
                <a:solidFill>
                  <a:srgbClr val="002060"/>
                </a:solidFill>
              </a:rPr>
              <a:t>Examine issues of </a:t>
            </a:r>
            <a:r>
              <a:rPr lang="en-GB" dirty="0" smtClean="0">
                <a:solidFill>
                  <a:srgbClr val="FF0000"/>
                </a:solidFill>
              </a:rPr>
              <a:t>high level language support </a:t>
            </a:r>
            <a:r>
              <a:rPr lang="en-GB" dirty="0" smtClean="0">
                <a:solidFill>
                  <a:srgbClr val="002060"/>
                </a:solidFill>
              </a:rPr>
              <a:t>and use of  VLSI real estate (very large scale integration chip)</a:t>
            </a:r>
          </a:p>
          <a:p>
            <a:pPr>
              <a:lnSpc>
                <a:spcPct val="90000"/>
              </a:lnSpc>
            </a:pPr>
            <a:r>
              <a:rPr lang="en-GB" b="1" dirty="0" smtClean="0">
                <a:solidFill>
                  <a:srgbClr val="002060"/>
                </a:solidFill>
              </a:rPr>
              <a:t>Problems with comparisons:</a:t>
            </a:r>
          </a:p>
          <a:p>
            <a:pPr lvl="1">
              <a:lnSpc>
                <a:spcPct val="90000"/>
              </a:lnSpc>
            </a:pPr>
            <a:r>
              <a:rPr lang="en-GB" dirty="0" smtClean="0">
                <a:solidFill>
                  <a:srgbClr val="002060"/>
                </a:solidFill>
              </a:rPr>
              <a:t>No pair of RISC and CISC machines that are comparable in life-cycle cost, level of technology, gate complexity, sophistication of compiler, operating system support, etc.</a:t>
            </a:r>
          </a:p>
          <a:p>
            <a:pPr lvl="1">
              <a:lnSpc>
                <a:spcPct val="90000"/>
              </a:lnSpc>
            </a:pPr>
            <a:r>
              <a:rPr lang="en-GB" dirty="0" smtClean="0">
                <a:solidFill>
                  <a:srgbClr val="002060"/>
                </a:solidFill>
              </a:rPr>
              <a:t>No definitive set of test programs exists</a:t>
            </a:r>
          </a:p>
          <a:p>
            <a:pPr lvl="1">
              <a:lnSpc>
                <a:spcPct val="90000"/>
              </a:lnSpc>
            </a:pPr>
            <a:r>
              <a:rPr lang="en-GB" dirty="0" smtClean="0">
                <a:solidFill>
                  <a:srgbClr val="002060"/>
                </a:solidFill>
              </a:rPr>
              <a:t>Difficult to separate hardware effects from complier effects</a:t>
            </a:r>
          </a:p>
          <a:p>
            <a:pPr lvl="1">
              <a:lnSpc>
                <a:spcPct val="90000"/>
              </a:lnSpc>
            </a:pPr>
            <a:r>
              <a:rPr lang="en-GB" dirty="0" smtClean="0">
                <a:solidFill>
                  <a:srgbClr val="002060"/>
                </a:solidFill>
              </a:rPr>
              <a:t>Most comparisons done on “</a:t>
            </a:r>
            <a:r>
              <a:rPr lang="en-GB" dirty="0" smtClean="0">
                <a:solidFill>
                  <a:srgbClr val="FF0000"/>
                </a:solidFill>
              </a:rPr>
              <a:t>toy</a:t>
            </a:r>
            <a:r>
              <a:rPr lang="en-GB" dirty="0" smtClean="0">
                <a:solidFill>
                  <a:srgbClr val="002060"/>
                </a:solidFill>
              </a:rPr>
              <a:t>” rather than commercial products</a:t>
            </a:r>
          </a:p>
          <a:p>
            <a:pPr lvl="1">
              <a:lnSpc>
                <a:spcPct val="90000"/>
              </a:lnSpc>
            </a:pPr>
            <a:r>
              <a:rPr lang="en-GB" dirty="0" smtClean="0">
                <a:solidFill>
                  <a:srgbClr val="002060"/>
                </a:solidFill>
              </a:rPr>
              <a:t>Most commercial devices advertised as RISC possess a mixture of RISC and CISC characteristics</a:t>
            </a:r>
            <a:endParaRPr lang="en-GB" dirty="0">
              <a:solidFill>
                <a:srgbClr val="002060"/>
              </a:solidFill>
            </a:endParaRPr>
          </a:p>
        </p:txBody>
      </p:sp>
      <p:sp>
        <p:nvSpPr>
          <p:cNvPr id="4" name="Rectangle 3"/>
          <p:cNvSpPr/>
          <p:nvPr/>
        </p:nvSpPr>
        <p:spPr>
          <a:xfrm>
            <a:off x="4357686" y="6143644"/>
            <a:ext cx="3714776" cy="646331"/>
          </a:xfrm>
          <a:prstGeom prst="rect">
            <a:avLst/>
          </a:prstGeom>
        </p:spPr>
        <p:txBody>
          <a:bodyPr wrap="square">
            <a:spAutoFit/>
          </a:bodyPr>
          <a:lstStyle/>
          <a:p>
            <a:pPr algn="ctr"/>
            <a:r>
              <a:rPr kumimoji="1" lang="en-US" sz="1800" dirty="0" smtClean="0"/>
              <a:t>Chưa biết mèo nào cắn mèo nào!</a:t>
            </a:r>
          </a:p>
          <a:p>
            <a:pPr algn="ctr"/>
            <a:r>
              <a:rPr kumimoji="1" lang="en-US" sz="1800" dirty="0" smtClean="0"/>
              <a:t>The battle has no end! </a:t>
            </a:r>
            <a:endParaRPr lang="en-US" sz="1800" dirty="0"/>
          </a:p>
        </p:txBody>
      </p:sp>
      <p:sp>
        <p:nvSpPr>
          <p:cNvPr id="5" name="Rectangle 4"/>
          <p:cNvSpPr/>
          <p:nvPr/>
        </p:nvSpPr>
        <p:spPr>
          <a:xfrm>
            <a:off x="152400" y="6510358"/>
            <a:ext cx="2643174" cy="369332"/>
          </a:xfrm>
          <a:prstGeom prst="rect">
            <a:avLst/>
          </a:prstGeom>
        </p:spPr>
        <p:txBody>
          <a:bodyPr wrap="square">
            <a:spAutoFit/>
          </a:bodyPr>
          <a:lstStyle/>
          <a:p>
            <a:r>
              <a:rPr kumimoji="1" lang="en-US" sz="1800" dirty="0" smtClean="0"/>
              <a:t>Controversy: tranh luận </a:t>
            </a:r>
            <a:endParaRPr lang="en-US" sz="18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Exercises</a:t>
            </a:r>
            <a:endParaRPr lang="en-US" b="1" dirty="0"/>
          </a:p>
        </p:txBody>
      </p:sp>
      <p:sp>
        <p:nvSpPr>
          <p:cNvPr id="3" name="Content Placeholder 2"/>
          <p:cNvSpPr>
            <a:spLocks noGrp="1"/>
          </p:cNvSpPr>
          <p:nvPr>
            <p:ph idx="1"/>
          </p:nvPr>
        </p:nvSpPr>
        <p:spPr>
          <a:xfrm>
            <a:off x="498474" y="1285860"/>
            <a:ext cx="7556313" cy="4840303"/>
          </a:xfrm>
        </p:spPr>
        <p:txBody>
          <a:bodyPr/>
          <a:lstStyle/>
          <a:p>
            <a:r>
              <a:rPr lang="en-US" dirty="0" smtClean="0">
                <a:solidFill>
                  <a:srgbClr val="002060"/>
                </a:solidFill>
              </a:rPr>
              <a:t>15.1 What are some typical distinguishing characteristics of RISC organization? </a:t>
            </a:r>
          </a:p>
          <a:p>
            <a:r>
              <a:rPr lang="en-US" dirty="0" smtClean="0">
                <a:solidFill>
                  <a:srgbClr val="002060"/>
                </a:solidFill>
              </a:rPr>
              <a:t>15.2 Briefly explain the two basic approaches used to minimize register-memory operations on RISC machines. </a:t>
            </a:r>
          </a:p>
          <a:p>
            <a:r>
              <a:rPr lang="en-US" dirty="0" smtClean="0">
                <a:solidFill>
                  <a:srgbClr val="002060"/>
                </a:solidFill>
              </a:rPr>
              <a:t>15.3 If a circular register buffer is used to handle local variables for nested procedures, describe two approaches for handling global variables. </a:t>
            </a:r>
          </a:p>
          <a:p>
            <a:r>
              <a:rPr lang="en-US" dirty="0" smtClean="0">
                <a:solidFill>
                  <a:srgbClr val="002060"/>
                </a:solidFill>
              </a:rPr>
              <a:t>15.4 What are some typical characteristics of a RISC instruction set architecture? </a:t>
            </a:r>
          </a:p>
          <a:p>
            <a:r>
              <a:rPr lang="en-US" dirty="0" smtClean="0">
                <a:solidFill>
                  <a:srgbClr val="002060"/>
                </a:solidFill>
              </a:rPr>
              <a:t>15.5 What is a delayed branch?</a:t>
            </a:r>
            <a:endParaRPr lang="en-US" dirty="0">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743200"/>
            <a:ext cx="3657600" cy="3886200"/>
          </a:xfrm>
        </p:spPr>
        <p:txBody>
          <a:bodyPr>
            <a:normAutofit fontScale="85000" lnSpcReduction="20000"/>
          </a:bodyPr>
          <a:lstStyle/>
          <a:p>
            <a:r>
              <a:rPr lang="en-US" sz="2400" b="1" dirty="0" smtClean="0">
                <a:solidFill>
                  <a:srgbClr val="002060"/>
                </a:solidFill>
              </a:rPr>
              <a:t>Instruction execution characteristics</a:t>
            </a:r>
          </a:p>
          <a:p>
            <a:pPr lvl="1"/>
            <a:r>
              <a:rPr lang="en-US" sz="2400" dirty="0" smtClean="0">
                <a:solidFill>
                  <a:srgbClr val="002060"/>
                </a:solidFill>
              </a:rPr>
              <a:t>Operations</a:t>
            </a:r>
          </a:p>
          <a:p>
            <a:pPr lvl="1"/>
            <a:r>
              <a:rPr lang="en-US" sz="2400" dirty="0" smtClean="0">
                <a:solidFill>
                  <a:srgbClr val="002060"/>
                </a:solidFill>
              </a:rPr>
              <a:t>Operands</a:t>
            </a:r>
          </a:p>
          <a:p>
            <a:pPr lvl="1"/>
            <a:r>
              <a:rPr lang="en-US" sz="2400" dirty="0" smtClean="0">
                <a:solidFill>
                  <a:srgbClr val="002060"/>
                </a:solidFill>
              </a:rPr>
              <a:t>Procedure calls</a:t>
            </a:r>
          </a:p>
          <a:p>
            <a:pPr lvl="1"/>
            <a:r>
              <a:rPr lang="en-US" sz="2400" dirty="0" smtClean="0">
                <a:solidFill>
                  <a:srgbClr val="002060"/>
                </a:solidFill>
              </a:rPr>
              <a:t>Implications </a:t>
            </a:r>
          </a:p>
          <a:p>
            <a:r>
              <a:rPr lang="en-US" sz="2400" b="1" dirty="0" smtClean="0">
                <a:solidFill>
                  <a:srgbClr val="002060"/>
                </a:solidFill>
              </a:rPr>
              <a:t>The use of a large register file</a:t>
            </a:r>
          </a:p>
          <a:p>
            <a:pPr lvl="1"/>
            <a:r>
              <a:rPr lang="en-US" sz="2400" dirty="0" smtClean="0">
                <a:solidFill>
                  <a:srgbClr val="002060"/>
                </a:solidFill>
              </a:rPr>
              <a:t>Register windows</a:t>
            </a:r>
          </a:p>
          <a:p>
            <a:pPr lvl="1"/>
            <a:r>
              <a:rPr lang="en-US" sz="2400" dirty="0" smtClean="0">
                <a:solidFill>
                  <a:srgbClr val="002060"/>
                </a:solidFill>
              </a:rPr>
              <a:t>Global variables</a:t>
            </a:r>
          </a:p>
          <a:p>
            <a:pPr lvl="1"/>
            <a:r>
              <a:rPr lang="en-US" sz="2400" dirty="0" smtClean="0">
                <a:solidFill>
                  <a:srgbClr val="002060"/>
                </a:solidFill>
              </a:rPr>
              <a:t>Large register file versus cache</a:t>
            </a:r>
          </a:p>
        </p:txBody>
      </p:sp>
      <p:sp>
        <p:nvSpPr>
          <p:cNvPr id="32" name="Content Placeholder 31"/>
          <p:cNvSpPr>
            <a:spLocks noGrp="1"/>
          </p:cNvSpPr>
          <p:nvPr>
            <p:ph sz="quarter" idx="4"/>
          </p:nvPr>
        </p:nvSpPr>
        <p:spPr>
          <a:xfrm>
            <a:off x="4572000" y="2714628"/>
            <a:ext cx="4191000" cy="3429016"/>
          </a:xfrm>
        </p:spPr>
        <p:txBody>
          <a:bodyPr>
            <a:noAutofit/>
          </a:bodyPr>
          <a:lstStyle/>
          <a:p>
            <a:r>
              <a:rPr lang="en-US" sz="2000" b="1" dirty="0" smtClean="0">
                <a:solidFill>
                  <a:srgbClr val="002060"/>
                </a:solidFill>
              </a:rPr>
              <a:t>RISC pipelining</a:t>
            </a:r>
          </a:p>
          <a:p>
            <a:pPr lvl="1"/>
            <a:r>
              <a:rPr lang="en-US" sz="2000" dirty="0" smtClean="0">
                <a:solidFill>
                  <a:srgbClr val="002060"/>
                </a:solidFill>
              </a:rPr>
              <a:t>Pipelining with regular instructions</a:t>
            </a:r>
          </a:p>
          <a:p>
            <a:pPr lvl="1"/>
            <a:r>
              <a:rPr lang="en-US" sz="2000" dirty="0" smtClean="0">
                <a:solidFill>
                  <a:srgbClr val="002060"/>
                </a:solidFill>
              </a:rPr>
              <a:t>Optimization of pipelining</a:t>
            </a:r>
          </a:p>
          <a:p>
            <a:pPr marL="228600" lvl="1">
              <a:spcBef>
                <a:spcPts val="2000"/>
              </a:spcBef>
              <a:buClr>
                <a:schemeClr val="accent1"/>
              </a:buClr>
            </a:pPr>
            <a:r>
              <a:rPr lang="en-US" sz="2000" b="1" dirty="0" smtClean="0">
                <a:solidFill>
                  <a:srgbClr val="002060"/>
                </a:solidFill>
              </a:rPr>
              <a:t>Compiler-based register optimization</a:t>
            </a:r>
          </a:p>
          <a:p>
            <a:r>
              <a:rPr lang="en-US" sz="2000" b="1" dirty="0" smtClean="0">
                <a:solidFill>
                  <a:srgbClr val="002060"/>
                </a:solidFill>
              </a:rPr>
              <a:t>RISC versus CISC controversy</a:t>
            </a: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dirty="0"/>
          </a:p>
          <a:p>
            <a:endParaRPr lang="en-US" sz="800" dirty="0" smtClean="0"/>
          </a:p>
          <a:p>
            <a:endParaRPr lang="en-US" sz="800" dirty="0" smtClean="0"/>
          </a:p>
          <a:p>
            <a:r>
              <a:rPr lang="en-US" sz="3200" dirty="0" smtClean="0"/>
              <a:t>Chapter 15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Reduced Instruction Set Computers</a:t>
            </a:r>
          </a:p>
          <a:p>
            <a:r>
              <a:rPr lang="en-US" sz="2800" dirty="0" smtClean="0">
                <a:solidFill>
                  <a:schemeClr val="accent1">
                    <a:lumMod val="50000"/>
                  </a:schemeClr>
                </a:solidFill>
              </a:rPr>
              <a:t>(RISC)</a:t>
            </a:r>
            <a:endParaRPr lang="en-US" dirty="0">
              <a:solidFill>
                <a:srgbClr val="6666CC"/>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71438" y="223838"/>
            <a:ext cx="7929586" cy="1204898"/>
          </a:xfrm>
        </p:spPr>
        <p:txBody>
          <a:bodyPr/>
          <a:lstStyle/>
          <a:p>
            <a:pPr algn="ctr"/>
            <a:r>
              <a:rPr lang="en-GB" dirty="0" smtClean="0">
                <a:solidFill>
                  <a:schemeClr val="accent1">
                    <a:lumMod val="75000"/>
                  </a:schemeClr>
                </a:solidFill>
                <a:effectLst>
                  <a:outerShdw blurRad="38100" dist="38100" dir="2700000" algn="tl">
                    <a:srgbClr val="000000">
                      <a:alpha val="43137"/>
                    </a:srgbClr>
                  </a:outerShdw>
                </a:effectLst>
              </a:rPr>
              <a:t>Comparing several RISC and </a:t>
            </a:r>
            <a:br>
              <a:rPr lang="en-GB" dirty="0" smtClean="0">
                <a:solidFill>
                  <a:schemeClr val="accent1">
                    <a:lumMod val="75000"/>
                  </a:schemeClr>
                </a:solidFill>
                <a:effectLst>
                  <a:outerShdw blurRad="38100" dist="38100" dir="2700000" algn="tl">
                    <a:srgbClr val="000000">
                      <a:alpha val="43137"/>
                    </a:srgbClr>
                  </a:outerShdw>
                </a:effectLst>
              </a:rPr>
            </a:br>
            <a:r>
              <a:rPr lang="en-GB" dirty="0" smtClean="0">
                <a:solidFill>
                  <a:schemeClr val="accent1">
                    <a:lumMod val="75000"/>
                  </a:schemeClr>
                </a:solidFill>
                <a:effectLst>
                  <a:outerShdw blurRad="38100" dist="38100" dir="2700000" algn="tl">
                    <a:srgbClr val="000000">
                      <a:alpha val="43137"/>
                    </a:srgbClr>
                  </a:outerShdw>
                </a:effectLst>
              </a:rPr>
              <a:t>Non-RISC Systems</a:t>
            </a:r>
            <a:endParaRPr lang="en-GB" dirty="0">
              <a:solidFill>
                <a:schemeClr val="accent1">
                  <a:lumMod val="75000"/>
                </a:schemeClr>
              </a:solidFill>
              <a:effectLst>
                <a:outerShdw blurRad="38100" dist="38100" dir="2700000" algn="tl">
                  <a:srgbClr val="000000">
                    <a:alpha val="43137"/>
                  </a:srgbClr>
                </a:outerShdw>
              </a:effectLst>
            </a:endParaRPr>
          </a:p>
        </p:txBody>
      </p:sp>
      <p:sp>
        <p:nvSpPr>
          <p:cNvPr id="7" name="TextBox 6"/>
          <p:cNvSpPr txBox="1"/>
          <p:nvPr/>
        </p:nvSpPr>
        <p:spPr>
          <a:xfrm>
            <a:off x="428596" y="4857760"/>
            <a:ext cx="8358246" cy="1631216"/>
          </a:xfrm>
          <a:prstGeom prst="rect">
            <a:avLst/>
          </a:prstGeom>
          <a:solidFill>
            <a:schemeClr val="accent6">
              <a:lumMod val="20000"/>
              <a:lumOff val="80000"/>
            </a:schemeClr>
          </a:solidFill>
        </p:spPr>
        <p:txBody>
          <a:bodyPr wrap="square" rtlCol="0">
            <a:spAutoFit/>
          </a:bodyPr>
          <a:lstStyle/>
          <a:p>
            <a:r>
              <a:rPr lang="en-US" sz="2000" b="1" dirty="0" smtClean="0"/>
              <a:t>Scalar processor</a:t>
            </a:r>
            <a:r>
              <a:rPr lang="en-US" sz="2000" dirty="0" smtClean="0"/>
              <a:t>: CPU processes one datum at a time</a:t>
            </a:r>
          </a:p>
          <a:p>
            <a:r>
              <a:rPr lang="en-US" sz="2000" b="1" dirty="0" smtClean="0"/>
              <a:t>Vector processor</a:t>
            </a:r>
            <a:r>
              <a:rPr lang="en-US" sz="2000" dirty="0" smtClean="0"/>
              <a:t>: CPU processes multiple data items at a time</a:t>
            </a:r>
          </a:p>
          <a:p>
            <a:r>
              <a:rPr lang="en-US" sz="2000" b="1" dirty="0" smtClean="0"/>
              <a:t>Superscalar processor</a:t>
            </a:r>
            <a:r>
              <a:rPr lang="en-US" sz="2000" dirty="0" smtClean="0"/>
              <a:t>: Architecture implements a form of parallelism called </a:t>
            </a:r>
          </a:p>
          <a:p>
            <a:r>
              <a:rPr lang="en-US" sz="2000" dirty="0" smtClean="0"/>
              <a:t>                                        instruction-level parallelism within a single processor.</a:t>
            </a:r>
          </a:p>
          <a:p>
            <a:pPr algn="ctr"/>
            <a:r>
              <a:rPr lang="en-US" sz="2000" dirty="0" smtClean="0"/>
              <a:t>(Wiki)</a:t>
            </a:r>
            <a:endParaRPr lang="en-US" sz="2000" dirty="0"/>
          </a:p>
        </p:txBody>
      </p:sp>
      <p:pic>
        <p:nvPicPr>
          <p:cNvPr id="1028" name="Picture 4"/>
          <p:cNvPicPr>
            <a:picLocks noChangeAspect="1" noChangeArrowheads="1"/>
          </p:cNvPicPr>
          <p:nvPr/>
        </p:nvPicPr>
        <p:blipFill>
          <a:blip r:embed="rId3"/>
          <a:srcRect/>
          <a:stretch>
            <a:fillRect/>
          </a:stretch>
        </p:blipFill>
        <p:spPr bwMode="auto">
          <a:xfrm>
            <a:off x="190500" y="1571612"/>
            <a:ext cx="8763000" cy="31242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85752" y="223838"/>
            <a:ext cx="3786182" cy="704832"/>
          </a:xfrm>
        </p:spPr>
        <p:txBody>
          <a:bodyPr/>
          <a:lstStyle/>
          <a:p>
            <a:r>
              <a:rPr lang="en-GB" b="1" dirty="0" smtClean="0"/>
              <a:t>Objectives</a:t>
            </a:r>
            <a:endParaRPr lang="en-GB" b="1" dirty="0"/>
          </a:p>
        </p:txBody>
      </p:sp>
      <p:sp>
        <p:nvSpPr>
          <p:cNvPr id="7" name="Rectangle 3"/>
          <p:cNvSpPr txBox="1">
            <a:spLocks noChangeArrowheads="1"/>
          </p:cNvSpPr>
          <p:nvPr/>
        </p:nvSpPr>
        <p:spPr>
          <a:xfrm>
            <a:off x="785786" y="1071546"/>
            <a:ext cx="7556313" cy="4768865"/>
          </a:xfrm>
          <a:prstGeom prst="rect">
            <a:avLst/>
          </a:prstGeom>
        </p:spPr>
        <p:txBody>
          <a:bodyPr/>
          <a:lstStyle/>
          <a:p>
            <a:pPr marL="228600" lvl="0" indent="-228600" eaLnBrk="1" fontAlgn="auto" hangingPunct="1">
              <a:spcBef>
                <a:spcPts val="2000"/>
              </a:spcBef>
              <a:spcAft>
                <a:spcPts val="0"/>
              </a:spcAft>
              <a:buClr>
                <a:schemeClr val="accent1"/>
              </a:buClr>
              <a:buSzPct val="75000"/>
            </a:pPr>
            <a:r>
              <a:rPr lang="en-US" b="1" dirty="0" smtClean="0">
                <a:solidFill>
                  <a:srgbClr val="002060"/>
                </a:solidFill>
                <a:latin typeface="+mj-lt"/>
              </a:rPr>
              <a:t>After studying this chapter, you should be able to</a:t>
            </a:r>
            <a:r>
              <a:rPr lang="en-US" dirty="0" smtClean="0">
                <a:solidFill>
                  <a:srgbClr val="002060"/>
                </a:solidFill>
                <a:latin typeface="+mj-lt"/>
              </a:rPr>
              <a:t>: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Provide an overview research results on instruction execution characteristics that motivated the development of the RISC approach.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Summarize the key characteristics of RISC machines.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Understand the design and performance implications of using a large register file. Understand the use of compiler-based register optimization to improve performance.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Discuss the implication of a RISC architecture for pipeline design and performance.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List and explain key approaches to pipeline optimization on a RISC machine.</a:t>
            </a:r>
            <a:endParaRPr kumimoji="0" lang="en-GB" sz="2000" b="0" i="0" u="none" strike="noStrike" kern="1200" cap="none" spc="0" normalizeH="0" baseline="0" noProof="0" dirty="0" smtClean="0">
              <a:ln>
                <a:noFill/>
              </a:ln>
              <a:solidFill>
                <a:srgbClr val="002060"/>
              </a:solidFill>
              <a:effectLst/>
              <a:uLnTx/>
              <a:uFillTx/>
              <a:latin typeface="+mj-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GB" b="0" i="0" u="none" strike="noStrike" kern="1200" cap="none" spc="0" normalizeH="0" baseline="0" noProof="0" dirty="0">
              <a:ln>
                <a:noFill/>
              </a:ln>
              <a:solidFill>
                <a:srgbClr val="002060"/>
              </a:solidFill>
              <a:effectLst/>
              <a:uLnTx/>
              <a:uFillTx/>
              <a:latin typeface="+mj-lt"/>
              <a:ea typeface="+mn-ea"/>
              <a:cs typeface="+mn-cs"/>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85752" y="223838"/>
            <a:ext cx="3786182" cy="704832"/>
          </a:xfrm>
        </p:spPr>
        <p:txBody>
          <a:bodyPr/>
          <a:lstStyle/>
          <a:p>
            <a:r>
              <a:rPr lang="en-GB" b="1" dirty="0" smtClean="0"/>
              <a:t>Contents</a:t>
            </a:r>
            <a:endParaRPr lang="en-GB" b="1" dirty="0"/>
          </a:p>
        </p:txBody>
      </p:sp>
      <p:sp>
        <p:nvSpPr>
          <p:cNvPr id="7" name="Rectangle 3"/>
          <p:cNvSpPr txBox="1">
            <a:spLocks noChangeArrowheads="1"/>
          </p:cNvSpPr>
          <p:nvPr/>
        </p:nvSpPr>
        <p:spPr>
          <a:xfrm>
            <a:off x="498474" y="1500174"/>
            <a:ext cx="8145492" cy="4625989"/>
          </a:xfrm>
          <a:prstGeom prst="rect">
            <a:avLst/>
          </a:prstGeom>
        </p:spPr>
        <p:txBody>
          <a:bodyPr/>
          <a:lstStyle/>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15.1- Instruction Execution Characteristics</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15.2- The Use of a Large Register File</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15.3- Compiler-Based Register Optimization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15.4- Reduced Instruction Set Architecture</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15.5- RISC Pipelining</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15.8- RISC Versus CISC Controversy</a:t>
            </a:r>
            <a:endParaRPr kumimoji="0" lang="en-GB" sz="2800" b="0"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GB" sz="3200" b="0"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Content Placeholder 23"/>
          <p:cNvGraphicFramePr>
            <a:graphicFrameLocks noGrp="1"/>
          </p:cNvGraphicFramePr>
          <p:nvPr>
            <p:ph idx="4294967295"/>
          </p:nvPr>
        </p:nvGraphicFramePr>
        <p:xfrm>
          <a:off x="457200" y="304800"/>
          <a:ext cx="8686800" cy="655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idx="4294967295"/>
          </p:nvPr>
        </p:nvSpPr>
        <p:spPr>
          <a:xfrm>
            <a:off x="152400" y="228600"/>
            <a:ext cx="3276600" cy="2057400"/>
          </a:xfrm>
        </p:spPr>
        <p:txBody>
          <a:bodyPr/>
          <a:lstStyle/>
          <a:p>
            <a:r>
              <a:rPr lang="en-US" sz="3400" dirty="0" smtClean="0">
                <a:effectLst>
                  <a:outerShdw blurRad="38100" dist="38100" dir="2700000" algn="tl">
                    <a:srgbClr val="000000">
                      <a:alpha val="43137"/>
                    </a:srgbClr>
                  </a:outerShdw>
                </a:effectLst>
              </a:rPr>
              <a:t>15.1-  Instruction Execution Characteristics</a:t>
            </a:r>
            <a:endParaRPr lang="en-US" sz="3400" dirty="0">
              <a:effectLst>
                <a:outerShdw blurRad="38100" dist="38100" dir="2700000" algn="tl">
                  <a:srgbClr val="000000">
                    <a:alpha val="43137"/>
                  </a:srgbClr>
                </a:outerShdw>
              </a:effectLst>
            </a:endParaRPr>
          </a:p>
        </p:txBody>
      </p:sp>
      <p:pic>
        <p:nvPicPr>
          <p:cNvPr id="25" name="Picture 24"/>
          <p:cNvPicPr>
            <a:picLocks noChangeAspect="1"/>
          </p:cNvPicPr>
          <p:nvPr/>
        </p:nvPicPr>
        <p:blipFill>
          <a:blip r:embed="rId8"/>
          <a:stretch>
            <a:fillRect/>
          </a:stretch>
        </p:blipFill>
        <p:spPr>
          <a:xfrm>
            <a:off x="4191000" y="3276600"/>
            <a:ext cx="1602218" cy="1588754"/>
          </a:xfrm>
          <a:prstGeom prst="rect">
            <a:avLst/>
          </a:prstGeom>
        </p:spPr>
      </p:pic>
      <p:cxnSp>
        <p:nvCxnSpPr>
          <p:cNvPr id="6" name="Straight Connector 5"/>
          <p:cNvCxnSpPr/>
          <p:nvPr/>
        </p:nvCxnSpPr>
        <p:spPr>
          <a:xfrm rot="5400000">
            <a:off x="2572530" y="1285860"/>
            <a:ext cx="2142346" cy="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5357818" y="2285992"/>
            <a:ext cx="3786182" cy="714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0" y="2643182"/>
            <a:ext cx="2714612"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1465638" y="3892950"/>
            <a:ext cx="249953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2678893" y="5179231"/>
            <a:ext cx="928694" cy="85725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5715008" y="5786454"/>
            <a:ext cx="642942" cy="2857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a:off x="6036479" y="5179231"/>
            <a:ext cx="928694" cy="2857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643702" y="4857760"/>
            <a:ext cx="25002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572396" y="1071546"/>
            <a:ext cx="1571604" cy="338554"/>
          </a:xfrm>
          <a:prstGeom prst="rect">
            <a:avLst/>
          </a:prstGeom>
          <a:solidFill>
            <a:schemeClr val="accent6">
              <a:lumMod val="20000"/>
              <a:lumOff val="80000"/>
            </a:schemeClr>
          </a:solidFill>
        </p:spPr>
        <p:txBody>
          <a:bodyPr wrap="square" rtlCol="0">
            <a:spAutoFit/>
          </a:bodyPr>
          <a:lstStyle/>
          <a:p>
            <a:pPr algn="ctr"/>
            <a:r>
              <a:rPr lang="en-US" sz="1600" b="1" dirty="0" smtClean="0"/>
              <a:t>Requirements</a:t>
            </a:r>
            <a:endParaRPr lang="en-US" sz="1600" b="1" dirty="0"/>
          </a:p>
        </p:txBody>
      </p:sp>
      <p:sp>
        <p:nvSpPr>
          <p:cNvPr id="33" name="TextBox 32"/>
          <p:cNvSpPr txBox="1"/>
          <p:nvPr/>
        </p:nvSpPr>
        <p:spPr>
          <a:xfrm>
            <a:off x="3000364" y="6215082"/>
            <a:ext cx="3500462" cy="338554"/>
          </a:xfrm>
          <a:prstGeom prst="rect">
            <a:avLst/>
          </a:prstGeom>
          <a:solidFill>
            <a:schemeClr val="accent6">
              <a:lumMod val="20000"/>
              <a:lumOff val="80000"/>
            </a:schemeClr>
          </a:solidFill>
        </p:spPr>
        <p:txBody>
          <a:bodyPr wrap="square" rtlCol="0">
            <a:spAutoFit/>
          </a:bodyPr>
          <a:lstStyle/>
          <a:p>
            <a:pPr algn="ctr"/>
            <a:r>
              <a:rPr lang="en-US" sz="1600" b="1" dirty="0" smtClean="0"/>
              <a:t>Responses from architecture</a:t>
            </a:r>
            <a:endParaRPr lang="en-US" sz="1600" b="1" dirty="0"/>
          </a:p>
        </p:txBody>
      </p:sp>
      <p:cxnSp>
        <p:nvCxnSpPr>
          <p:cNvPr id="36" name="Straight Connector 35"/>
          <p:cNvCxnSpPr/>
          <p:nvPr/>
        </p:nvCxnSpPr>
        <p:spPr>
          <a:xfrm rot="10800000">
            <a:off x="3571868" y="6072206"/>
            <a:ext cx="214314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643306" y="2357430"/>
            <a:ext cx="571504"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0" y="228600"/>
            <a:ext cx="9144000" cy="842946"/>
          </a:xfrm>
        </p:spPr>
        <p:txBody>
          <a:bodyPr/>
          <a:lstStyle/>
          <a:p>
            <a:pPr algn="ctr"/>
            <a:r>
              <a:rPr lang="en-US" dirty="0" smtClean="0">
                <a:effectLst>
                  <a:outerShdw blurRad="38100" dist="38100" dir="2700000" algn="tl">
                    <a:srgbClr val="000000">
                      <a:alpha val="43137"/>
                    </a:srgbClr>
                  </a:outerShdw>
                </a:effectLst>
                <a:latin typeface="Times" pitchFamily="-84" charset="0"/>
                <a:ea typeface="Times New Roman" pitchFamily="-84" charset="0"/>
                <a:cs typeface="Times New Roman" pitchFamily="-84" charset="0"/>
              </a:rPr>
              <a:t>Operations and Operands are used:</a:t>
            </a:r>
            <a:endParaRPr lang="en-GB"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104713" y="1666842"/>
            <a:ext cx="8934574" cy="3190918"/>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000232" y="4948260"/>
            <a:ext cx="5305425" cy="1695450"/>
          </a:xfrm>
          <a:prstGeom prst="rect">
            <a:avLst/>
          </a:prstGeom>
          <a:noFill/>
          <a:ln w="9525">
            <a:noFill/>
            <a:miter lim="800000"/>
            <a:headEnd/>
            <a:tailEnd/>
          </a:ln>
          <a:effectLst/>
        </p:spPr>
      </p:pic>
      <p:sp>
        <p:nvSpPr>
          <p:cNvPr id="8" name="TextBox 7"/>
          <p:cNvSpPr txBox="1"/>
          <p:nvPr/>
        </p:nvSpPr>
        <p:spPr>
          <a:xfrm>
            <a:off x="285720" y="1142984"/>
            <a:ext cx="1714480" cy="461665"/>
          </a:xfrm>
          <a:prstGeom prst="rect">
            <a:avLst/>
          </a:prstGeom>
          <a:solidFill>
            <a:schemeClr val="accent6">
              <a:lumMod val="40000"/>
              <a:lumOff val="60000"/>
            </a:schemeClr>
          </a:solidFill>
        </p:spPr>
        <p:txBody>
          <a:bodyPr wrap="square" rtlCol="0">
            <a:spAutoFit/>
          </a:bodyPr>
          <a:lstStyle/>
          <a:p>
            <a:pPr algn="ctr"/>
            <a:r>
              <a:rPr lang="en-US" b="1" dirty="0" smtClean="0">
                <a:solidFill>
                  <a:srgbClr val="FF0000"/>
                </a:solidFill>
              </a:rPr>
              <a:t>Statistic</a:t>
            </a:r>
            <a:endParaRPr lang="en-US" b="1" dirty="0">
              <a:solidFill>
                <a:srgbClr val="FF0000"/>
              </a:solidFill>
            </a:endParaRPr>
          </a:p>
        </p:txBody>
      </p:sp>
      <p:sp>
        <p:nvSpPr>
          <p:cNvPr id="6" name="TextBox 5"/>
          <p:cNvSpPr txBox="1"/>
          <p:nvPr/>
        </p:nvSpPr>
        <p:spPr>
          <a:xfrm>
            <a:off x="214282" y="2571744"/>
            <a:ext cx="1357322" cy="400110"/>
          </a:xfrm>
          <a:prstGeom prst="rect">
            <a:avLst/>
          </a:prstGeom>
          <a:noFill/>
        </p:spPr>
        <p:txBody>
          <a:bodyPr wrap="square" rtlCol="0">
            <a:spAutoFit/>
          </a:bodyPr>
          <a:lstStyle/>
          <a:p>
            <a:r>
              <a:rPr lang="en-US" sz="2000" dirty="0" smtClean="0"/>
              <a:t>Statement</a:t>
            </a:r>
            <a:endParaRPr lang="en-US" sz="2000" dirty="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0" y="285728"/>
            <a:ext cx="9144000" cy="1116013"/>
          </a:xfrm>
        </p:spPr>
        <p:txBody>
          <a:bodyPr/>
          <a:lstStyle/>
          <a:p>
            <a:pPr algn="ctr"/>
            <a:r>
              <a:rPr lang="en-GB" dirty="0" smtClean="0">
                <a:effectLst>
                  <a:outerShdw blurRad="38100" dist="38100" dir="2700000" algn="tl">
                    <a:srgbClr val="000000">
                      <a:alpha val="43137"/>
                    </a:srgbClr>
                  </a:outerShdw>
                </a:effectLst>
              </a:rPr>
              <a:t>Procedure Call:</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Arguments and Local Scalar Variables</a:t>
            </a:r>
            <a:endParaRPr lang="en-GB" dirty="0">
              <a:effectLst>
                <a:outerShdw blurRad="38100" dist="38100" dir="2700000" algn="tl">
                  <a:srgbClr val="000000">
                    <a:alpha val="43137"/>
                  </a:srgbClr>
                </a:outerShdw>
              </a:effectLst>
            </a:endParaRPr>
          </a:p>
        </p:txBody>
      </p:sp>
      <p:sp>
        <p:nvSpPr>
          <p:cNvPr id="6" name="Rectangle 5"/>
          <p:cNvSpPr/>
          <p:nvPr/>
        </p:nvSpPr>
        <p:spPr>
          <a:xfrm>
            <a:off x="2285984" y="5500702"/>
            <a:ext cx="6286512" cy="369332"/>
          </a:xfrm>
          <a:prstGeom prst="rect">
            <a:avLst/>
          </a:prstGeom>
        </p:spPr>
        <p:txBody>
          <a:bodyPr wrap="square">
            <a:spAutoFit/>
          </a:bodyPr>
          <a:lstStyle/>
          <a:p>
            <a:pPr algn="ctr"/>
            <a:r>
              <a:rPr lang="en-US" sz="1800" dirty="0" smtClean="0">
                <a:latin typeface="+mn-lt"/>
              </a:rPr>
              <a:t>Scalar variable: Simple variable storing only one value</a:t>
            </a:r>
            <a:endParaRPr lang="en-US" sz="1800" dirty="0">
              <a:latin typeface="+mn-lt"/>
            </a:endParaRPr>
          </a:p>
        </p:txBody>
      </p:sp>
      <p:sp>
        <p:nvSpPr>
          <p:cNvPr id="7" name="TextBox 6"/>
          <p:cNvSpPr txBox="1"/>
          <p:nvPr/>
        </p:nvSpPr>
        <p:spPr>
          <a:xfrm>
            <a:off x="285720" y="2119613"/>
            <a:ext cx="1714480" cy="461665"/>
          </a:xfrm>
          <a:prstGeom prst="rect">
            <a:avLst/>
          </a:prstGeom>
          <a:solidFill>
            <a:schemeClr val="accent6">
              <a:lumMod val="40000"/>
              <a:lumOff val="60000"/>
            </a:schemeClr>
          </a:solidFill>
        </p:spPr>
        <p:txBody>
          <a:bodyPr wrap="square" rtlCol="0">
            <a:spAutoFit/>
          </a:bodyPr>
          <a:lstStyle/>
          <a:p>
            <a:pPr algn="ctr"/>
            <a:r>
              <a:rPr lang="en-US" b="1" dirty="0" smtClean="0">
                <a:solidFill>
                  <a:srgbClr val="FF0000"/>
                </a:solidFill>
              </a:rPr>
              <a:t>Statistic</a:t>
            </a:r>
            <a:endParaRPr lang="en-US" b="1" dirty="0">
              <a:solidFill>
                <a:srgbClr val="FF0000"/>
              </a:solidFill>
            </a:endParaRPr>
          </a:p>
        </p:txBody>
      </p:sp>
      <p:pic>
        <p:nvPicPr>
          <p:cNvPr id="3074" name="Picture 2"/>
          <p:cNvPicPr>
            <a:picLocks noChangeAspect="1" noChangeArrowheads="1"/>
          </p:cNvPicPr>
          <p:nvPr/>
        </p:nvPicPr>
        <p:blipFill>
          <a:blip r:embed="rId3"/>
          <a:srcRect/>
          <a:stretch>
            <a:fillRect/>
          </a:stretch>
        </p:blipFill>
        <p:spPr bwMode="auto">
          <a:xfrm>
            <a:off x="585788" y="2662251"/>
            <a:ext cx="7972425" cy="269557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533400"/>
            <a:ext cx="7556313" cy="1116106"/>
          </a:xfrm>
        </p:spPr>
        <p:txBody>
          <a:bodyPr/>
          <a:lstStyle/>
          <a:p>
            <a:r>
              <a:rPr lang="en-GB" dirty="0">
                <a:effectLst>
                  <a:outerShdw blurRad="38100" dist="38100" dir="2700000" algn="tl">
                    <a:srgbClr val="000000">
                      <a:alpha val="43137"/>
                    </a:srgbClr>
                  </a:outerShdw>
                </a:effectLst>
              </a:rPr>
              <a:t>Implications</a:t>
            </a:r>
          </a:p>
        </p:txBody>
      </p:sp>
      <p:sp>
        <p:nvSpPr>
          <p:cNvPr id="15363" name="Rectangle 3"/>
          <p:cNvSpPr>
            <a:spLocks noGrp="1" noChangeArrowheads="1"/>
          </p:cNvSpPr>
          <p:nvPr>
            <p:ph idx="1"/>
          </p:nvPr>
        </p:nvSpPr>
        <p:spPr>
          <a:xfrm>
            <a:off x="498474" y="1357298"/>
            <a:ext cx="7556313" cy="4768865"/>
          </a:xfrm>
        </p:spPr>
        <p:txBody>
          <a:bodyPr>
            <a:normAutofit/>
          </a:bodyPr>
          <a:lstStyle/>
          <a:p>
            <a:r>
              <a:rPr lang="en-GB" sz="2400" dirty="0" smtClean="0">
                <a:solidFill>
                  <a:srgbClr val="002060"/>
                </a:solidFill>
              </a:rPr>
              <a:t>HLLs can </a:t>
            </a:r>
            <a:r>
              <a:rPr lang="en-GB" sz="2400" b="1" dirty="0" smtClean="0">
                <a:solidFill>
                  <a:srgbClr val="002060"/>
                </a:solidFill>
              </a:rPr>
              <a:t>best be supported </a:t>
            </a:r>
            <a:r>
              <a:rPr lang="en-GB" sz="2400" dirty="0" smtClean="0">
                <a:solidFill>
                  <a:srgbClr val="002060"/>
                </a:solidFill>
              </a:rPr>
              <a:t>by optimizing performance of the </a:t>
            </a:r>
            <a:r>
              <a:rPr lang="en-GB" sz="2400" b="1" u="sng" dirty="0" smtClean="0">
                <a:solidFill>
                  <a:srgbClr val="002060"/>
                </a:solidFill>
              </a:rPr>
              <a:t>most time-consuming features</a:t>
            </a:r>
            <a:r>
              <a:rPr lang="en-GB" sz="2400" b="1" dirty="0" smtClean="0">
                <a:solidFill>
                  <a:srgbClr val="002060"/>
                </a:solidFill>
              </a:rPr>
              <a:t> </a:t>
            </a:r>
            <a:r>
              <a:rPr lang="en-GB" sz="2400" dirty="0" smtClean="0">
                <a:solidFill>
                  <a:srgbClr val="002060"/>
                </a:solidFill>
              </a:rPr>
              <a:t>of typical HLL programs</a:t>
            </a:r>
          </a:p>
          <a:p>
            <a:r>
              <a:rPr lang="en-GB" sz="2400" dirty="0" smtClean="0">
                <a:solidFill>
                  <a:srgbClr val="FF0000"/>
                </a:solidFill>
              </a:rPr>
              <a:t>Three</a:t>
            </a:r>
            <a:r>
              <a:rPr lang="en-GB" sz="2400" dirty="0" smtClean="0">
                <a:solidFill>
                  <a:srgbClr val="002060"/>
                </a:solidFill>
              </a:rPr>
              <a:t> elements characterize </a:t>
            </a:r>
            <a:r>
              <a:rPr lang="en-GB" sz="2400" dirty="0" smtClean="0">
                <a:solidFill>
                  <a:srgbClr val="FF0000"/>
                </a:solidFill>
              </a:rPr>
              <a:t>RISC</a:t>
            </a:r>
            <a:r>
              <a:rPr lang="en-GB" sz="2400" dirty="0" smtClean="0">
                <a:solidFill>
                  <a:srgbClr val="002060"/>
                </a:solidFill>
              </a:rPr>
              <a:t> architectures:</a:t>
            </a:r>
          </a:p>
          <a:p>
            <a:pPr lvl="1">
              <a:spcAft>
                <a:spcPts val="1200"/>
              </a:spcAft>
            </a:pPr>
            <a:r>
              <a:rPr lang="en-GB" sz="2000" dirty="0" smtClean="0">
                <a:solidFill>
                  <a:srgbClr val="3333FF"/>
                </a:solidFill>
              </a:rPr>
              <a:t>Use a large number of registers or use a compiler to optimize register usage</a:t>
            </a:r>
          </a:p>
          <a:p>
            <a:pPr lvl="1">
              <a:spcAft>
                <a:spcPts val="1200"/>
              </a:spcAft>
            </a:pPr>
            <a:r>
              <a:rPr lang="en-GB" sz="2000" dirty="0" smtClean="0">
                <a:solidFill>
                  <a:schemeClr val="accent6">
                    <a:lumMod val="50000"/>
                  </a:schemeClr>
                </a:solidFill>
              </a:rPr>
              <a:t>Careful attention needs to be paid to the design of instruction pipelines</a:t>
            </a:r>
          </a:p>
          <a:p>
            <a:pPr lvl="1">
              <a:spcAft>
                <a:spcPts val="1200"/>
              </a:spcAft>
            </a:pPr>
            <a:r>
              <a:rPr lang="en-GB" sz="2000" dirty="0" smtClean="0">
                <a:solidFill>
                  <a:srgbClr val="3333FF"/>
                </a:solidFill>
              </a:rPr>
              <a:t>Instructions should have predictable costs and be consistent with a high-performance implementation</a:t>
            </a:r>
          </a:p>
          <a:p>
            <a:endParaRPr lang="en-GB" sz="2400" dirty="0">
              <a:solidFill>
                <a:srgbClr val="002060"/>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2494</TotalTime>
  <Words>6773</Words>
  <Application>Microsoft Office PowerPoint</Application>
  <PresentationFormat>Trình chiếu Trên màn hình (4:3)</PresentationFormat>
  <Paragraphs>399</Paragraphs>
  <Slides>24</Slides>
  <Notes>24</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24</vt:i4>
      </vt:variant>
    </vt:vector>
  </HeadingPairs>
  <TitlesOfParts>
    <vt:vector size="31" baseType="lpstr">
      <vt:lpstr>ＭＳ Ｐゴシック</vt:lpstr>
      <vt:lpstr>Arial</vt:lpstr>
      <vt:lpstr>Rockwell</vt:lpstr>
      <vt:lpstr>Times</vt:lpstr>
      <vt:lpstr>Times New Roman</vt:lpstr>
      <vt:lpstr>Wingdings</vt:lpstr>
      <vt:lpstr>Advantage</vt:lpstr>
      <vt:lpstr>William Stallings, Computer Organization and Architecture, 9th Edition</vt:lpstr>
      <vt:lpstr>Introduction</vt:lpstr>
      <vt:lpstr>Comparing several RISC and  Non-RISC Systems</vt:lpstr>
      <vt:lpstr>Objectives</vt:lpstr>
      <vt:lpstr>Contents</vt:lpstr>
      <vt:lpstr>15.1-  Instruction Execution Characteristics</vt:lpstr>
      <vt:lpstr>Operations and Operands are used:</vt:lpstr>
      <vt:lpstr>Procedure Call: Arguments and Local Scalar Variables</vt:lpstr>
      <vt:lpstr>Implications</vt:lpstr>
      <vt:lpstr>15.2- The Use of a Large Register File</vt:lpstr>
      <vt:lpstr>Overlapping Register Windows</vt:lpstr>
      <vt:lpstr>Circular Buffer Organization of Overlapped Windows</vt:lpstr>
      <vt:lpstr>Global Variables</vt:lpstr>
      <vt:lpstr>Large-Register-File vs. Cache</vt:lpstr>
      <vt:lpstr>Referencing a Scalar</vt:lpstr>
      <vt:lpstr>12.5- RISC Pipelining</vt:lpstr>
      <vt:lpstr>The Effects of Pipelining: An Example</vt:lpstr>
      <vt:lpstr>Optimization of Pipelining</vt:lpstr>
      <vt:lpstr>Table 15.8: Normal and Delayed Branch</vt:lpstr>
      <vt:lpstr>Use of the  Delayed Branch</vt:lpstr>
      <vt:lpstr>Loop Unrolling Twice Example</vt:lpstr>
      <vt:lpstr>15.8-RISC versus CISC Controversy</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Reduced Instruction Set Computers</dc:title>
  <dc:creator>Adrian J Pullin</dc:creator>
  <cp:lastModifiedBy>Nguyen Quy</cp:lastModifiedBy>
  <cp:revision>102</cp:revision>
  <dcterms:created xsi:type="dcterms:W3CDTF">2012-07-23T03:58:11Z</dcterms:created>
  <dcterms:modified xsi:type="dcterms:W3CDTF">2017-03-18T02:14:13Z</dcterms:modified>
</cp:coreProperties>
</file>