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96" r:id="rId1"/>
  </p:sldMasterIdLst>
  <p:notesMasterIdLst>
    <p:notesMasterId r:id="rId16"/>
  </p:notesMasterIdLst>
  <p:sldIdLst>
    <p:sldId id="264" r:id="rId2"/>
    <p:sldId id="278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8B72C-0139-49C4-BC11-B1BC54406BD1}" type="datetimeFigureOut">
              <a:rPr lang="en-US" smtClean="0"/>
              <a:pPr/>
              <a:t>9/5/2017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1ADBD-9B17-403B-9B36-67BA1ABD70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solidFill>
                  <a:srgbClr val="00FF00"/>
                </a:solidFill>
                <a:latin typeface="Tahoma" pitchFamily="34" charset="0"/>
                <a:cs typeface="Tahoma" pitchFamily="34" charset="0"/>
              </a:rPr>
              <a:t>Concurrency: </a:t>
            </a:r>
            <a:r>
              <a:rPr lang="en-US" dirty="0" err="1" smtClean="0">
                <a:solidFill>
                  <a:srgbClr val="00FF00"/>
                </a:solidFill>
                <a:latin typeface="Tahoma" pitchFamily="34" charset="0"/>
                <a:cs typeface="Tahoma" pitchFamily="34" charset="0"/>
              </a:rPr>
              <a:t>dùng</a:t>
            </a:r>
            <a:r>
              <a:rPr lang="en-US" baseline="0" dirty="0" smtClean="0">
                <a:solidFill>
                  <a:srgbClr val="00FF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baseline="0" dirty="0" err="1" smtClean="0">
                <a:solidFill>
                  <a:srgbClr val="00FF00"/>
                </a:solidFill>
                <a:latin typeface="Tahoma" pitchFamily="34" charset="0"/>
                <a:cs typeface="Tahoma" pitchFamily="34" charset="0"/>
              </a:rPr>
              <a:t>để</a:t>
            </a:r>
            <a:r>
              <a:rPr lang="en-US" baseline="0" dirty="0" smtClean="0">
                <a:solidFill>
                  <a:srgbClr val="00FF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baseline="0" dirty="0" err="1" smtClean="0">
                <a:solidFill>
                  <a:srgbClr val="00FF00"/>
                </a:solidFill>
                <a:latin typeface="Tahoma" pitchFamily="34" charset="0"/>
                <a:cs typeface="Tahoma" pitchFamily="34" charset="0"/>
              </a:rPr>
              <a:t>xử</a:t>
            </a:r>
            <a:r>
              <a:rPr lang="en-US" baseline="0" dirty="0" smtClean="0">
                <a:solidFill>
                  <a:srgbClr val="00FF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baseline="0" dirty="0" err="1" smtClean="0">
                <a:solidFill>
                  <a:srgbClr val="00FF00"/>
                </a:solidFill>
                <a:latin typeface="Tahoma" pitchFamily="34" charset="0"/>
                <a:cs typeface="Tahoma" pitchFamily="34" charset="0"/>
              </a:rPr>
              <a:t>lý</a:t>
            </a:r>
            <a:r>
              <a:rPr lang="en-US" baseline="0" dirty="0" smtClean="0">
                <a:solidFill>
                  <a:srgbClr val="00FF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baseline="0" dirty="0" err="1" smtClean="0">
                <a:solidFill>
                  <a:srgbClr val="00FF00"/>
                </a:solidFill>
                <a:latin typeface="Tahoma" pitchFamily="34" charset="0"/>
                <a:cs typeface="Tahoma" pitchFamily="34" charset="0"/>
              </a:rPr>
              <a:t>đa</a:t>
            </a:r>
            <a:r>
              <a:rPr lang="en-US" baseline="0" dirty="0" smtClean="0">
                <a:solidFill>
                  <a:srgbClr val="00FF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baseline="0" dirty="0" err="1" smtClean="0">
                <a:solidFill>
                  <a:srgbClr val="00FF00"/>
                </a:solidFill>
                <a:latin typeface="Tahoma" pitchFamily="34" charset="0"/>
                <a:cs typeface="Tahoma" pitchFamily="34" charset="0"/>
              </a:rPr>
              <a:t>nhiệm</a:t>
            </a:r>
            <a:endParaRPr lang="en-US" dirty="0" smtClean="0">
              <a:solidFill>
                <a:srgbClr val="00FF00"/>
              </a:solidFill>
              <a:latin typeface="Tahoma" pitchFamily="34" charset="0"/>
              <a:cs typeface="Tahoma" pitchFamily="34" charset="0"/>
            </a:endParaRPr>
          </a:p>
          <a:p>
            <a:r>
              <a:rPr lang="en-US" dirty="0" smtClean="0">
                <a:solidFill>
                  <a:srgbClr val="00FF00"/>
                </a:solidFill>
                <a:latin typeface="Tahoma" pitchFamily="34" charset="0"/>
                <a:cs typeface="Tahoma" pitchFamily="34" charset="0"/>
              </a:rPr>
              <a:t>GUI: </a:t>
            </a:r>
            <a:r>
              <a:rPr lang="en-US" dirty="0" err="1" smtClean="0">
                <a:solidFill>
                  <a:srgbClr val="00FF00"/>
                </a:solidFill>
                <a:latin typeface="Tahoma" pitchFamily="34" charset="0"/>
                <a:cs typeface="Tahoma" pitchFamily="34" charset="0"/>
              </a:rPr>
              <a:t>ứng</a:t>
            </a:r>
            <a:r>
              <a:rPr lang="en-US" baseline="0" dirty="0" smtClean="0">
                <a:solidFill>
                  <a:srgbClr val="00FF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baseline="0" dirty="0" err="1" smtClean="0">
                <a:solidFill>
                  <a:srgbClr val="00FF00"/>
                </a:solidFill>
                <a:latin typeface="Tahoma" pitchFamily="34" charset="0"/>
                <a:cs typeface="Tahoma" pitchFamily="34" charset="0"/>
              </a:rPr>
              <a:t>dụng</a:t>
            </a:r>
            <a:r>
              <a:rPr lang="en-US" dirty="0" smtClean="0">
                <a:solidFill>
                  <a:srgbClr val="00FF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rgbClr val="00FF00"/>
                </a:solidFill>
                <a:latin typeface="Tahoma" pitchFamily="34" charset="0"/>
                <a:cs typeface="Tahoma" pitchFamily="34" charset="0"/>
              </a:rPr>
              <a:t>chạy</a:t>
            </a:r>
            <a:r>
              <a:rPr lang="en-US" baseline="0" dirty="0" smtClean="0">
                <a:solidFill>
                  <a:srgbClr val="00FF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baseline="0" dirty="0" err="1" smtClean="0">
                <a:solidFill>
                  <a:srgbClr val="00FF00"/>
                </a:solidFill>
                <a:latin typeface="Tahoma" pitchFamily="34" charset="0"/>
                <a:cs typeface="Tahoma" pitchFamily="34" charset="0"/>
              </a:rPr>
              <a:t>trên</a:t>
            </a:r>
            <a:r>
              <a:rPr lang="en-US" baseline="0" dirty="0" smtClean="0">
                <a:solidFill>
                  <a:srgbClr val="00FF00"/>
                </a:solidFill>
                <a:latin typeface="Tahoma" pitchFamily="34" charset="0"/>
                <a:cs typeface="Tahoma" pitchFamily="34" charset="0"/>
              </a:rPr>
              <a:t> desktop</a:t>
            </a:r>
            <a:endParaRPr lang="en-US" dirty="0" smtClean="0">
              <a:solidFill>
                <a:srgbClr val="00FF00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0195-E98C-48E8-9055-8DEBCDCDC72F}" type="datetime1">
              <a:rPr lang="en-US" smtClean="0"/>
              <a:pPr/>
              <a:t>9/5/2017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pic>
        <p:nvPicPr>
          <p:cNvPr id="15" name="Picture 14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3B76-1A3A-4974-AFFA-6FB50A995966}" type="datetime1">
              <a:rPr lang="en-US" smtClean="0"/>
              <a:pPr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4289-C6EE-4BD2-8F69-AC1610CB4C5D}" type="datetime1">
              <a:rPr lang="en-US" smtClean="0"/>
              <a:pPr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BA855-63F2-46EF-A5D4-015AE00311B9}" type="datetime1">
              <a:rPr lang="en-US" smtClean="0"/>
              <a:pPr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9" name="Picture 10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8AF4D-9333-4900-8A4F-3538680B60FA}" type="datetime1">
              <a:rPr lang="en-US" smtClean="0"/>
              <a:pPr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00800"/>
            <a:ext cx="457200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pic>
        <p:nvPicPr>
          <p:cNvPr id="13" name="Picture 12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0622-5635-4EF5-810B-DF312EBA2479}" type="datetime1">
              <a:rPr lang="en-US" smtClean="0"/>
              <a:pPr/>
              <a:t>9/5/2017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10" name="Picture 9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926D3-42B4-4B37-A2F9-AD20CB603D9D}" type="datetime1">
              <a:rPr lang="en-US" smtClean="0"/>
              <a:pPr/>
              <a:t>9/5/2017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D2810-674F-4A60-BFCC-BE48969E089F}" type="datetime1">
              <a:rPr lang="en-US" smtClean="0"/>
              <a:pPr/>
              <a:t>9/5/2017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F9C1-B931-43F5-A8A2-2DAD17E11E30}" type="datetime1">
              <a:rPr lang="en-US" smtClean="0"/>
              <a:pPr/>
              <a:t>9/5/2017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1DB8F-63DC-44F6-B253-945AC9F456DF}" type="datetime1">
              <a:rPr lang="en-US" smtClean="0"/>
              <a:pPr/>
              <a:t>9/5/2017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6BD9-592E-49A6-A35A-9717C14F50F9}" type="datetime1">
              <a:rPr lang="en-US" smtClean="0"/>
              <a:pPr/>
              <a:t>9/5/2017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6400800"/>
            <a:ext cx="457200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6858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914400"/>
            <a:ext cx="7772400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17AE71D-56F3-4D56-B811-8050F2CD63FA}" type="datetime1">
              <a:rPr lang="en-US" smtClean="0"/>
              <a:pPr/>
              <a:t>9/5/2017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64008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pic>
        <p:nvPicPr>
          <p:cNvPr id="11" name="Picture 10" descr="Java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hf hdr="0" ftr="0" dt="0"/>
  <p:txStyles>
    <p:titleStyle>
      <a:lvl1pPr algn="r" rtl="0" eaLnBrk="1" latinLnBrk="0" hangingPunct="1">
        <a:spcBef>
          <a:spcPct val="0"/>
        </a:spcBef>
        <a:buNone/>
        <a:defRPr kumimoji="0" sz="3600" b="1" kern="1200">
          <a:solidFill>
            <a:srgbClr val="0000FF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tutorial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tbeans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0" y="1600200"/>
            <a:ext cx="9144000" cy="1295400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Introduction to </a:t>
            </a:r>
            <a:br>
              <a:rPr lang="en-US" sz="4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sz="4400" smtClean="0">
                <a:latin typeface="Times New Roman" pitchFamily="18" charset="0"/>
                <a:cs typeface="Times New Roman" pitchFamily="18" charset="0"/>
              </a:rPr>
              <a:t> PRJ311- Desktop Java Applications</a:t>
            </a:r>
            <a:endParaRPr lang="en-US" sz="44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1"/>
            <a:ext cx="7620000" cy="6858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Evaluation Strategy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0243" name="Rectangle 3"/>
          <p:cNvSpPr>
            <a:spLocks noGrp="1"/>
          </p:cNvSpPr>
          <p:nvPr>
            <p:ph type="body" idx="4294967295"/>
          </p:nvPr>
        </p:nvSpPr>
        <p:spPr>
          <a:xfrm>
            <a:off x="323850" y="969963"/>
            <a:ext cx="8820150" cy="5888037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Must attend more than 80% of contact hours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(if not, not allow to take exam).</a:t>
            </a:r>
          </a:p>
          <a:p>
            <a:pPr algn="just" eaLnBrk="1" hangingPunct="1"/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Evaluating</a:t>
            </a:r>
          </a:p>
          <a:p>
            <a:pPr lvl="1" algn="just" eaLnBrk="1" hangingPunct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 Quiz(Q, 10%)</a:t>
            </a:r>
          </a:p>
          <a:p>
            <a:pPr lvl="1" algn="just"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09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Workshop (W, 10%)</a:t>
            </a:r>
          </a:p>
          <a:p>
            <a:pPr lvl="1" algn="just"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01 Project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20%)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 eaLnBrk="1" hangingPunct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01 Practical exam (PE, 30%)</a:t>
            </a:r>
          </a:p>
          <a:p>
            <a:pPr lvl="1" algn="just">
              <a:buNone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    (Practical exam retake only when the score of PE &lt; 4))</a:t>
            </a:r>
          </a:p>
          <a:p>
            <a:pPr lvl="1" algn="just" eaLnBrk="1" hangingPunct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Final Exam (FE, 30%)</a:t>
            </a:r>
          </a:p>
          <a:p>
            <a:pPr algn="just" eaLnBrk="1" hangingPunct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Total score=10%(Q)+10%(W)+20%(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Prj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)+30%(PE)+30% (FE)</a:t>
            </a:r>
            <a:endParaRPr lang="en-US" sz="24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Pass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lvl="1" algn="just"/>
            <a:r>
              <a:rPr lang="en-US" sz="2200" dirty="0" smtClean="0">
                <a:solidFill>
                  <a:srgbClr val="FF0000"/>
                </a:solidFill>
              </a:rPr>
              <a:t>Every on-going assessment component &gt;0 and </a:t>
            </a:r>
          </a:p>
          <a:p>
            <a:pPr lvl="1" algn="just"/>
            <a:r>
              <a:rPr lang="en-US" sz="2200" dirty="0" smtClean="0">
                <a:solidFill>
                  <a:srgbClr val="FF0000"/>
                </a:solidFill>
              </a:rPr>
              <a:t>Practical Exam &gt;=4 and </a:t>
            </a:r>
          </a:p>
          <a:p>
            <a:pPr lvl="1" algn="just"/>
            <a:r>
              <a:rPr lang="en-US" sz="2200" dirty="0" smtClean="0">
                <a:solidFill>
                  <a:srgbClr val="FF0000"/>
                </a:solidFill>
              </a:rPr>
              <a:t>Final Exam Score &gt;=4 and</a:t>
            </a:r>
          </a:p>
          <a:p>
            <a:pPr lvl="1" algn="just"/>
            <a:r>
              <a:rPr lang="en-US" sz="2200" dirty="0" smtClean="0">
                <a:solidFill>
                  <a:srgbClr val="FF0000"/>
                </a:solidFill>
              </a:rPr>
              <a:t>Final Result  &gt;=5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Final exam retake only when not passed</a:t>
            </a:r>
          </a:p>
          <a:p>
            <a:pPr algn="just" eaLnBrk="1" hangingPunct="1">
              <a:buFont typeface="Arial" charset="0"/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10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 idx="4294967295"/>
          </p:nvPr>
        </p:nvSpPr>
        <p:spPr>
          <a:xfrm>
            <a:off x="1504950" y="0"/>
            <a:ext cx="6953250" cy="6096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How to study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7" name="Rectangle 3"/>
          <p:cNvSpPr>
            <a:spLocks noGrp="1"/>
          </p:cNvSpPr>
          <p:nvPr>
            <p:ph type="body" idx="4294967295"/>
          </p:nvPr>
        </p:nvSpPr>
        <p:spPr>
          <a:xfrm>
            <a:off x="280988" y="735013"/>
            <a:ext cx="8863012" cy="60325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course is complex knowledge (however, it’s attractive and exciting), so you need to keep tight grip on it</a:t>
            </a:r>
          </a:p>
          <a:p>
            <a:pPr lvl="1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Read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On the books to get the general concept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Reference, study, collection from anywhere else (internet, your classmate, forum …)</a:t>
            </a:r>
          </a:p>
          <a:p>
            <a:pPr lvl="1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Attend lectures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Listens, understand, then make your own notes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Give your explanation about some topic in lectures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Ask questions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Give some examples that are not existed in your book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Practice all the exercises, demo to make your sense </a:t>
            </a:r>
          </a:p>
          <a:p>
            <a:pPr lvl="1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After classes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Discuss your classmate in directly, on forum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Analyze, design and implement workshops and assignment.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Write reports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to your notebook.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Build your teams in yourselves to support together in studying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11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1"/>
            <a:ext cx="7205662" cy="6858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Academic policy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91" name="Rectangle 3"/>
          <p:cNvSpPr>
            <a:spLocks noGrp="1"/>
          </p:cNvSpPr>
          <p:nvPr>
            <p:ph type="body" idx="4294967295"/>
          </p:nvPr>
        </p:nvSpPr>
        <p:spPr>
          <a:xfrm>
            <a:off x="300038" y="1335088"/>
            <a:ext cx="8843962" cy="55229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Cheating, plagiarism and breach of copyright are serious offenses under this Policy.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Cheating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Cheating during a test or exam is construed as talking, peeking at another student’s paper or any other clandestine method of transmitting information.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Plagiarism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Plagiarism is using the work of others without citing it; that is, holding the work of others out as your own work.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Breach of Copyright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you photocopy a textbook without the copyright holder's permission, you violate copyright law.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12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 idx="4294967295"/>
          </p:nvPr>
        </p:nvSpPr>
        <p:spPr>
          <a:xfrm>
            <a:off x="1666875" y="0"/>
            <a:ext cx="6867525" cy="6858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Enjoy the Course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15" name="Rectangle 3"/>
          <p:cNvSpPr>
            <a:spLocks noGrp="1"/>
          </p:cNvSpPr>
          <p:nvPr>
            <p:ph type="body" idx="4294967295"/>
          </p:nvPr>
        </p:nvSpPr>
        <p:spPr>
          <a:xfrm>
            <a:off x="0" y="1157288"/>
            <a:ext cx="9144000" cy="5700712"/>
          </a:xfrm>
        </p:spPr>
        <p:txBody>
          <a:bodyPr/>
          <a:lstStyle/>
          <a:p>
            <a:pPr marL="519113" indent="-519113">
              <a:lnSpc>
                <a:spcPct val="80000"/>
              </a:lnSpc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Be enthusiastic about the material because it is interesting, useful and an important part of your training as a software engineer. </a:t>
            </a:r>
          </a:p>
          <a:p>
            <a:pPr marL="519113" indent="-519113">
              <a:lnSpc>
                <a:spcPct val="80000"/>
              </a:lnSpc>
              <a:buFont typeface="Arial" charset="0"/>
              <a:buNone/>
            </a:pP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 marL="519113" indent="-519113">
              <a:lnSpc>
                <a:spcPct val="80000"/>
              </a:lnSpc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Our job is to help you learn and enjoy the experience.</a:t>
            </a:r>
          </a:p>
          <a:p>
            <a:pPr marL="519113" indent="-519113">
              <a:lnSpc>
                <a:spcPct val="80000"/>
              </a:lnSpc>
              <a:buFont typeface="Arial" charset="0"/>
              <a:buNone/>
            </a:pP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 marL="519113" indent="-519113">
              <a:lnSpc>
                <a:spcPct val="80000"/>
              </a:lnSpc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We will do our best but we need your help. </a:t>
            </a:r>
          </a:p>
          <a:p>
            <a:pPr marL="519113" indent="-519113">
              <a:lnSpc>
                <a:spcPct val="80000"/>
              </a:lnSpc>
              <a:buFont typeface="Arial" charset="0"/>
              <a:buNone/>
            </a:pP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 marL="519113" indent="-519113">
              <a:lnSpc>
                <a:spcPct val="80000"/>
              </a:lnSpc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So let’s all have fun together with Java Application Development!!!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13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762000" y="762000"/>
            <a:ext cx="7696200" cy="685800"/>
          </a:xfrm>
        </p:spPr>
        <p:txBody>
          <a:bodyPr>
            <a:normAutofit fontScale="90000"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Install tools for programming if needed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39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514600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309688" y="2867025"/>
            <a:ext cx="66294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Q&amp;A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14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should you study this course?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to develop a Java application supporting some functions concurrently?</a:t>
            </a:r>
          </a:p>
          <a:p>
            <a:r>
              <a:rPr lang="en-US" dirty="0" smtClean="0"/>
              <a:t>How to develop Java applications using GUI (graphical user interface)?</a:t>
            </a:r>
          </a:p>
          <a:p>
            <a:r>
              <a:rPr lang="en-US" dirty="0" smtClean="0"/>
              <a:t>How to develop network Java applications?</a:t>
            </a:r>
          </a:p>
          <a:p>
            <a:r>
              <a:rPr lang="en-US" dirty="0" smtClean="0"/>
              <a:t>How to develop Java distributed applications?</a:t>
            </a:r>
          </a:p>
          <a:p>
            <a:r>
              <a:rPr lang="en-US" dirty="0" smtClean="0"/>
              <a:t>How to develop Java database applications?</a:t>
            </a:r>
          </a:p>
          <a:p>
            <a:r>
              <a:rPr lang="en-US" dirty="0" smtClean="0"/>
              <a:t>How to develop Java graphic applications?</a:t>
            </a:r>
          </a:p>
          <a:p>
            <a:r>
              <a:rPr lang="en-US" dirty="0" smtClean="0"/>
              <a:t>How to develop Java international applications?</a:t>
            </a:r>
          </a:p>
          <a:p>
            <a:r>
              <a:rPr lang="en-US" dirty="0" smtClean="0"/>
              <a:t>Do you want to earn Java Certifications from Oracle?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6019800"/>
            <a:ext cx="876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http://education.oracle.com/pls/web_prod-plq-dad/db_pages.getpage?page_id=651</a:t>
            </a:r>
            <a:endParaRPr lang="en-US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Prerequisites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>
          <a:xfrm>
            <a:off x="457200" y="1663700"/>
            <a:ext cx="8686800" cy="5194300"/>
          </a:xfrm>
        </p:spPr>
        <p:txBody>
          <a:bodyPr/>
          <a:lstStyle/>
          <a:p>
            <a:pPr marL="342900" lvl="1" indent="-342900">
              <a:lnSpc>
                <a:spcPct val="150000"/>
              </a:lnSpc>
              <a:buFont typeface="Arial" charset="0"/>
              <a:buChar char="•"/>
              <a:defRPr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Completed:</a:t>
            </a:r>
          </a:p>
          <a:p>
            <a:pPr lvl="1" algn="just">
              <a:lnSpc>
                <a:spcPct val="150000"/>
              </a:lnSpc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Object Oriented Paradigms using 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7620000" cy="830263"/>
          </a:xfrm>
        </p:spPr>
        <p:txBody>
          <a:bodyPr/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Course Objectives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8435" name="Rectangle 3"/>
          <p:cNvSpPr>
            <a:spLocks noGrp="1"/>
          </p:cNvSpPr>
          <p:nvPr>
            <p:ph type="body" idx="4294967295"/>
          </p:nvPr>
        </p:nvSpPr>
        <p:spPr>
          <a:xfrm>
            <a:off x="280988" y="760413"/>
            <a:ext cx="8863012" cy="6097587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buFont typeface="Arial" charset="0"/>
              <a:buNone/>
            </a:pPr>
            <a:endParaRPr lang="en-US" sz="28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Developing multi-threading Java Applications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Building GUI applications using Swing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Mastering network applications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Using Java two-dimensional graphics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Connecting with Database using JDBC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Working with Java internationalization</a:t>
            </a:r>
          </a:p>
          <a:p>
            <a:pPr algn="just" eaLnBrk="1" hangingPunct="1">
              <a:lnSpc>
                <a:spcPct val="150000"/>
              </a:lnSpc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-28575"/>
            <a:ext cx="7620000" cy="760413"/>
          </a:xfrm>
        </p:spPr>
        <p:txBody>
          <a:bodyPr/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Course Description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3" name="Rectangle 3"/>
          <p:cNvSpPr>
            <a:spLocks noGrp="1"/>
          </p:cNvSpPr>
          <p:nvPr>
            <p:ph type="body" idx="4294967295"/>
          </p:nvPr>
        </p:nvSpPr>
        <p:spPr>
          <a:xfrm>
            <a:off x="762000" y="1143000"/>
            <a:ext cx="8077200" cy="4495800"/>
          </a:xfrm>
        </p:spPr>
        <p:txBody>
          <a:bodyPr>
            <a:normAutofit/>
          </a:bodyPr>
          <a:lstStyle/>
          <a:p>
            <a:pPr marL="514350" indent="-514350" algn="just" eaLnBrk="1" hangingPunct="1">
              <a:buFont typeface="Calibri" pitchFamily="34" charset="0"/>
              <a:buAutoNum type="arabicPeriod"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Concurrency (Threads) </a:t>
            </a:r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 eaLnBrk="1" hangingPunct="1">
              <a:buFont typeface="Calibri" pitchFamily="34" charset="0"/>
              <a:buAutoNum type="arabicPeriod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Creating a GUI using Swing</a:t>
            </a:r>
          </a:p>
          <a:p>
            <a:pPr marL="514350" indent="-514350" algn="just" eaLnBrk="1" hangingPunct="1">
              <a:buFont typeface="Calibri" pitchFamily="34" charset="0"/>
              <a:buAutoNum type="arabicPeriod"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Custom Networking(Distributed App)</a:t>
            </a:r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 eaLnBrk="1" hangingPunct="1">
              <a:buFont typeface="Calibri" pitchFamily="34" charset="0"/>
              <a:buAutoNum type="arabicPeriod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Two Dimensional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Graphics</a:t>
            </a:r>
          </a:p>
          <a:p>
            <a:pPr marL="514350" indent="-514350" algn="just" eaLnBrk="1" hangingPunct="1">
              <a:buFont typeface="Calibri" pitchFamily="34" charset="0"/>
              <a:buAutoNum type="arabicPeriod"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JDBC Database Access (connect DB)</a:t>
            </a:r>
          </a:p>
          <a:p>
            <a:pPr marL="514350" indent="-514350" algn="just" eaLnBrk="1" hangingPunct="1">
              <a:buFont typeface="Calibri" pitchFamily="34" charset="0"/>
              <a:buAutoNum type="arabicPeriod"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Internalization (support variety language)</a:t>
            </a:r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7543800" cy="762000"/>
          </a:xfrm>
        </p:spPr>
        <p:txBody>
          <a:bodyPr/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Course Plan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type="body" idx="4294967295"/>
          </p:nvPr>
        </p:nvSpPr>
        <p:spPr>
          <a:xfrm>
            <a:off x="0" y="2532063"/>
            <a:ext cx="9144000" cy="4325937"/>
          </a:xfrm>
        </p:spPr>
        <p:txBody>
          <a:bodyPr/>
          <a:lstStyle/>
          <a:p>
            <a:pPr algn="ctr" eaLnBrk="1" hangingPunct="1">
              <a:lnSpc>
                <a:spcPct val="125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sz="4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See course plan on CMS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6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1"/>
            <a:ext cx="7620000" cy="762000"/>
          </a:xfrm>
        </p:spPr>
        <p:txBody>
          <a:bodyPr/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Materials/ References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1" name="Rectangle 3"/>
          <p:cNvSpPr>
            <a:spLocks noGrp="1"/>
          </p:cNvSpPr>
          <p:nvPr>
            <p:ph type="body" idx="4294967295"/>
          </p:nvPr>
        </p:nvSpPr>
        <p:spPr>
          <a:xfrm>
            <a:off x="265113" y="1323975"/>
            <a:ext cx="8497887" cy="3857625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150000"/>
              </a:lnSpc>
              <a:buFont typeface="Arial" charset="0"/>
              <a:buNone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1)  Complete Java 2 Certification Study Guide, 5th Edition, Phillip Heller, Simon Roberts</a:t>
            </a:r>
          </a:p>
          <a:p>
            <a:pPr algn="just" eaLnBrk="1" hangingPunct="1">
              <a:lnSpc>
                <a:spcPct val="150000"/>
              </a:lnSpc>
              <a:buFont typeface="Arial" charset="0"/>
              <a:buNone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ISBN: 978-0-7821-4419-2 </a:t>
            </a:r>
          </a:p>
          <a:p>
            <a:pPr>
              <a:lnSpc>
                <a:spcPct val="150000"/>
              </a:lnSpc>
              <a:buNone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2)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hlinkClick r:id="rId3"/>
              </a:rPr>
              <a:t>http://docs.oracle.com/javase/tutorial/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3) CMS forums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7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7543800" cy="6858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Learning Environments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95" name="Rectangle 3"/>
          <p:cNvSpPr>
            <a:spLocks noGrp="1"/>
          </p:cNvSpPr>
          <p:nvPr>
            <p:ph type="body" idx="4294967295"/>
          </p:nvPr>
        </p:nvSpPr>
        <p:spPr>
          <a:xfrm>
            <a:off x="266700" y="1319214"/>
            <a:ext cx="8517536" cy="2818072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JDK &gt;=1.6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JDK &gt;=1.6 Documentation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NetBeans &gt;=6.9.x 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3"/>
              </a:rPr>
              <a:t>http://www.netbeans.org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MS SQL Server &gt;=2005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Notebook for reports of workshops and assignments.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8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7620000" cy="6858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Course Rules</a:t>
            </a:r>
            <a:endParaRPr lang="en-US" sz="4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19" name="Rectangle 3"/>
          <p:cNvSpPr>
            <a:spLocks noGrp="1"/>
          </p:cNvSpPr>
          <p:nvPr>
            <p:ph type="body" idx="4294967295"/>
          </p:nvPr>
        </p:nvSpPr>
        <p:spPr>
          <a:xfrm>
            <a:off x="352425" y="717550"/>
            <a:ext cx="8791575" cy="6084888"/>
          </a:xfrm>
        </p:spPr>
        <p:txBody>
          <a:bodyPr>
            <a:normAutofit/>
          </a:bodyPr>
          <a:lstStyle/>
          <a:p>
            <a:pPr algn="just"/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How to conduct</a:t>
            </a:r>
          </a:p>
          <a:p>
            <a:pPr lvl="1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Prepare contents of the next session at home </a:t>
            </a:r>
          </a:p>
          <a:p>
            <a:pPr lvl="1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Following lessons in classrooms</a:t>
            </a:r>
          </a:p>
          <a:p>
            <a:pPr lvl="1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Completing chapter assessments in time and Quizzes (via CMS)</a:t>
            </a:r>
          </a:p>
          <a:p>
            <a:pPr lvl="1" algn="just"/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Write reports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all workshops and assignment to your notebook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Communication</a:t>
            </a:r>
          </a:p>
          <a:p>
            <a:pPr lvl="1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Class</a:t>
            </a:r>
          </a:p>
          <a:p>
            <a:pPr lvl="1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Interchange by FU-HCM CMS, Forum</a:t>
            </a:r>
          </a:p>
          <a:p>
            <a:pPr lvl="1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Discussing actively in your teams and in classrooms</a:t>
            </a:r>
          </a:p>
          <a:p>
            <a:pPr lvl="1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Free to question and answer</a:t>
            </a:r>
          </a:p>
          <a:p>
            <a:pPr algn="just"/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Others</a:t>
            </a:r>
          </a:p>
          <a:p>
            <a:pPr lvl="1" algn="just">
              <a:lnSpc>
                <a:spcPct val="12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phone, no game, no chat in class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2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 laptops under teacher’s instruction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9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115</TotalTime>
  <Words>612</Words>
  <Application>Microsoft Office PowerPoint</Application>
  <PresentationFormat>Trình chiếu Trên màn hình (4:3)</PresentationFormat>
  <Paragraphs>120</Paragraphs>
  <Slides>14</Slides>
  <Notes>11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8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14</vt:i4>
      </vt:variant>
    </vt:vector>
  </HeadingPairs>
  <TitlesOfParts>
    <vt:vector size="23" baseType="lpstr">
      <vt:lpstr>Arial</vt:lpstr>
      <vt:lpstr>Calibri</vt:lpstr>
      <vt:lpstr>Franklin Gothic Book</vt:lpstr>
      <vt:lpstr>Perpetua</vt:lpstr>
      <vt:lpstr>Tahoma</vt:lpstr>
      <vt:lpstr>Times New Roman</vt:lpstr>
      <vt:lpstr>Wingdings</vt:lpstr>
      <vt:lpstr>Wingdings 2</vt:lpstr>
      <vt:lpstr>Equity</vt:lpstr>
      <vt:lpstr>Introduction to   PRJ311- Desktop Java Applications</vt:lpstr>
      <vt:lpstr>Why should you study this course?</vt:lpstr>
      <vt:lpstr>Prerequisites</vt:lpstr>
      <vt:lpstr>Course Objectives </vt:lpstr>
      <vt:lpstr>Course Description</vt:lpstr>
      <vt:lpstr>Course Plan</vt:lpstr>
      <vt:lpstr>Materials/ References</vt:lpstr>
      <vt:lpstr>Learning Environments</vt:lpstr>
      <vt:lpstr>Course Rules</vt:lpstr>
      <vt:lpstr>Evaluation Strategy </vt:lpstr>
      <vt:lpstr>How to study</vt:lpstr>
      <vt:lpstr>Academic policy</vt:lpstr>
      <vt:lpstr>Enjoy the Course</vt:lpstr>
      <vt:lpstr>Install tools for programming if needed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Titile</dc:title>
  <dc:creator>USER</dc:creator>
  <cp:lastModifiedBy>Nguyen Quy</cp:lastModifiedBy>
  <cp:revision>35</cp:revision>
  <dcterms:created xsi:type="dcterms:W3CDTF">2014-12-30T03:31:12Z</dcterms:created>
  <dcterms:modified xsi:type="dcterms:W3CDTF">2017-09-05T00:49:27Z</dcterms:modified>
</cp:coreProperties>
</file>