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4"/>
  </p:notesMasterIdLst>
  <p:sldIdLst>
    <p:sldId id="256" r:id="rId2"/>
    <p:sldId id="257"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9" r:id="rId22"/>
    <p:sldId id="34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0000FF"/>
    <a:srgbClr val="66CCFF"/>
    <a:srgbClr val="33CC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10/17/2017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Các</a:t>
            </a:r>
            <a:r>
              <a:rPr lang="en-US" baseline="0" dirty="0" smtClean="0"/>
              <a:t> ô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nhảy</a:t>
            </a:r>
            <a:r>
              <a:rPr lang="en-US" baseline="0" dirty="0" smtClean="0"/>
              <a:t> </a:t>
            </a:r>
            <a:r>
              <a:rPr lang="en-US" baseline="0" dirty="0" err="1" smtClean="0"/>
              <a:t>xuống</a:t>
            </a:r>
            <a:r>
              <a:rPr lang="en-US" baseline="0" dirty="0" smtClean="0"/>
              <a:t> </a:t>
            </a:r>
            <a:r>
              <a:rPr lang="en-US" baseline="0" dirty="0" err="1" smtClean="0"/>
              <a:t>dòng</a:t>
            </a:r>
            <a:r>
              <a:rPr lang="en-US" baseline="0" dirty="0" smtClean="0"/>
              <a:t> </a:t>
            </a:r>
            <a:r>
              <a:rPr lang="en-US" baseline="0" dirty="0" err="1" smtClean="0"/>
              <a:t>khi</a:t>
            </a:r>
            <a:r>
              <a:rPr lang="en-US" baseline="0" dirty="0" smtClean="0"/>
              <a:t> </a:t>
            </a:r>
            <a:r>
              <a:rPr lang="en-US" baseline="0" dirty="0" err="1" smtClean="0"/>
              <a:t>không</a:t>
            </a:r>
            <a:r>
              <a:rPr lang="en-US" baseline="0" dirty="0" smtClean="0"/>
              <a:t> </a:t>
            </a:r>
            <a:r>
              <a:rPr lang="en-US" baseline="0" dirty="0" err="1" smtClean="0"/>
              <a:t>đủ</a:t>
            </a:r>
            <a:r>
              <a:rPr lang="en-US" baseline="0" dirty="0" smtClean="0"/>
              <a:t> </a:t>
            </a:r>
            <a:r>
              <a:rPr lang="en-US" baseline="0" dirty="0" err="1" smtClean="0"/>
              <a:t>chỗ</a:t>
            </a:r>
            <a:r>
              <a:rPr lang="en-US" baseline="0" dirty="0" smtClean="0"/>
              <a:t> </a:t>
            </a:r>
            <a:r>
              <a:rPr lang="en-US" baseline="0" dirty="0" err="1" smtClean="0"/>
              <a:t>chứa</a:t>
            </a:r>
            <a:r>
              <a:rPr lang="en-US" baseline="0" dirty="0" smtClean="0"/>
              <a:t> </a:t>
            </a:r>
            <a:endParaRPr lang="vi-VN" dirty="0"/>
          </a:p>
        </p:txBody>
      </p:sp>
      <p:sp>
        <p:nvSpPr>
          <p:cNvPr id="4" name="Chỗ dành sẵn cho Số hiệu Bản chiếu 3"/>
          <p:cNvSpPr>
            <a:spLocks noGrp="1"/>
          </p:cNvSpPr>
          <p:nvPr>
            <p:ph type="sldNum" sz="quarter" idx="10"/>
          </p:nvPr>
        </p:nvSpPr>
        <p:spPr/>
        <p:txBody>
          <a:bodyPr/>
          <a:lstStyle/>
          <a:p>
            <a:fld id="{87B1ADBD-9B17-403B-9B36-67BA1ABD708B}" type="slidenum">
              <a:rPr lang="en-US" smtClean="0"/>
              <a:pPr/>
              <a:t>5</a:t>
            </a:fld>
            <a:endParaRPr lang="en-US" dirty="0"/>
          </a:p>
        </p:txBody>
      </p:sp>
    </p:spTree>
    <p:extLst>
      <p:ext uri="{BB962C8B-B14F-4D97-AF65-F5344CB8AC3E}">
        <p14:creationId xmlns:p14="http://schemas.microsoft.com/office/powerpoint/2010/main" val="327237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Chỉ</a:t>
            </a:r>
            <a:r>
              <a:rPr lang="en-US" baseline="0" dirty="0" smtClean="0"/>
              <a:t> dung </a:t>
            </a:r>
            <a:r>
              <a:rPr lang="en-US" baseline="0" dirty="0" err="1" smtClean="0"/>
              <a:t>khi</a:t>
            </a:r>
            <a:r>
              <a:rPr lang="en-US" baseline="0" dirty="0" smtClean="0"/>
              <a:t> </a:t>
            </a:r>
            <a:r>
              <a:rPr lang="en-US" baseline="0" dirty="0" err="1" smtClean="0"/>
              <a:t>các</a:t>
            </a:r>
            <a:r>
              <a:rPr lang="en-US" baseline="0" dirty="0" smtClean="0"/>
              <a:t> ô </a:t>
            </a:r>
            <a:r>
              <a:rPr lang="en-US" baseline="0" dirty="0" err="1" smtClean="0"/>
              <a:t>có</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bằng</a:t>
            </a:r>
            <a:r>
              <a:rPr lang="en-US" baseline="0" dirty="0" smtClean="0"/>
              <a:t> </a:t>
            </a:r>
            <a:r>
              <a:rPr lang="en-US" baseline="0" dirty="0" err="1" smtClean="0"/>
              <a:t>nhau</a:t>
            </a:r>
            <a:endParaRPr lang="vi-VN" dirty="0" smtClean="0"/>
          </a:p>
          <a:p>
            <a:endParaRPr lang="vi-VN" dirty="0"/>
          </a:p>
        </p:txBody>
      </p:sp>
      <p:sp>
        <p:nvSpPr>
          <p:cNvPr id="4" name="Chỗ dành sẵn cho Số hiệu Bản chiếu 3"/>
          <p:cNvSpPr>
            <a:spLocks noGrp="1"/>
          </p:cNvSpPr>
          <p:nvPr>
            <p:ph type="sldNum" sz="quarter" idx="10"/>
          </p:nvPr>
        </p:nvSpPr>
        <p:spPr/>
        <p:txBody>
          <a:bodyPr/>
          <a:lstStyle/>
          <a:p>
            <a:fld id="{87B1ADBD-9B17-403B-9B36-67BA1ABD708B}" type="slidenum">
              <a:rPr lang="en-US" smtClean="0"/>
              <a:pPr/>
              <a:t>7</a:t>
            </a:fld>
            <a:endParaRPr lang="en-US" dirty="0"/>
          </a:p>
        </p:txBody>
      </p:sp>
    </p:spTree>
    <p:extLst>
      <p:ext uri="{BB962C8B-B14F-4D97-AF65-F5344CB8AC3E}">
        <p14:creationId xmlns:p14="http://schemas.microsoft.com/office/powerpoint/2010/main" val="370241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10"/>
          </p:nvPr>
        </p:nvSpPr>
        <p:spPr/>
        <p:txBody>
          <a:bodyPr/>
          <a:lstStyle/>
          <a:p>
            <a:fld id="{87B1ADBD-9B17-403B-9B36-67BA1ABD708B}" type="slidenum">
              <a:rPr lang="en-US" smtClean="0"/>
              <a:pPr/>
              <a:t>8</a:t>
            </a:fld>
            <a:endParaRPr lang="en-US" dirty="0"/>
          </a:p>
        </p:txBody>
      </p:sp>
    </p:spTree>
    <p:extLst>
      <p:ext uri="{BB962C8B-B14F-4D97-AF65-F5344CB8AC3E}">
        <p14:creationId xmlns:p14="http://schemas.microsoft.com/office/powerpoint/2010/main" val="906266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C5D669-3FF4-4C1F-BFE3-B3797A3A0DC3}" type="datetime1">
              <a:rPr lang="en-US" smtClean="0"/>
              <a:pPr/>
              <a:t>10/17/2017</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32A45-ABB8-4888-8E2B-E02219891F89}" type="datetime1">
              <a:rPr lang="en-US" smtClean="0"/>
              <a:pPr/>
              <a:t>10/17/2017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49A8E-DF38-4C5E-8085-94726C755C38}" type="datetime1">
              <a:rPr lang="en-US" smtClean="0"/>
              <a:pPr/>
              <a:t>10/17/2017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27EEE6-EF4A-4A79-87DA-878EC5FFB1C8}" type="datetime1">
              <a:rPr lang="en-US" smtClean="0"/>
              <a:pPr/>
              <a:t>10/17/2017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3A8A72-9D20-484B-BC47-ECFA8E257C3B}" type="datetime1">
              <a:rPr lang="en-US" smtClean="0"/>
              <a:pPr/>
              <a:t>10/17/2017</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40F603-55AE-4303-84C0-104D2C0C6729}" type="datetime1">
              <a:rPr lang="en-US" smtClean="0"/>
              <a:pPr/>
              <a:t>10/17/2017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73B08C-0861-4D94-8F04-CC697CCB46EB}" type="datetime1">
              <a:rPr lang="en-US" smtClean="0"/>
              <a:pPr/>
              <a:t>10/17/2017</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D9335-4CE7-4D3C-A1EA-BC0B9879963C}" type="datetime1">
              <a:rPr lang="en-US" smtClean="0"/>
              <a:pPr/>
              <a:t>10/17/2017</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19BF-D292-4E9D-B411-51B490479908}" type="datetime1">
              <a:rPr lang="en-US" smtClean="0"/>
              <a:pPr/>
              <a:t>10/17/2017</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A431C4-C0C8-4CAC-9F8A-412476362939}" type="datetime1">
              <a:rPr lang="en-US" smtClean="0"/>
              <a:pPr/>
              <a:t>10/17/2017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A5738-D857-4D58-A6D2-FEC4B46D1E25}" type="datetime1">
              <a:rPr lang="en-US" smtClean="0"/>
              <a:pPr/>
              <a:t>10/17/2017</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C12B4D-FC3A-430E-B5DC-D10D0B809996}" type="datetime1">
              <a:rPr lang="en-US" smtClean="0"/>
              <a:pPr/>
              <a:t>10/17/2017</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0000"/>
          </a:solidFill>
        </p:spPr>
        <p:txBody>
          <a:bodyPr>
            <a:normAutofit fontScale="90000"/>
          </a:bodyPr>
          <a:lstStyle/>
          <a:p>
            <a:r>
              <a:rPr smtClean="0"/>
              <a:t>Lecture 02</a:t>
            </a:r>
            <a:br>
              <a:rPr smtClean="0"/>
            </a:br>
            <a:r>
              <a:rPr smtClean="0"/>
              <a:t>Creating Graphical User Interface</a:t>
            </a:r>
            <a:br>
              <a:rPr smtClean="0"/>
            </a:br>
            <a:r>
              <a:rPr smtClean="0"/>
              <a:t>Part 5</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pPr algn="l"/>
            <a:r>
              <a:rPr lang="en-US" b="1" dirty="0" smtClean="0">
                <a:solidFill>
                  <a:srgbClr val="008000"/>
                </a:solidFill>
                <a:latin typeface="Arial" charset="0"/>
                <a:cs typeface="Arial" charset="0"/>
              </a:rPr>
              <a:t>Book: Chapter 12: Layout Managers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dirty="0" smtClean="0">
                <a:latin typeface="Arial" charset="0"/>
                <a:cs typeface="Arial" charset="0"/>
              </a:rPr>
              <a:t>The BorderLayout Class</a:t>
            </a:r>
          </a:p>
        </p:txBody>
      </p:sp>
      <p:sp>
        <p:nvSpPr>
          <p:cNvPr id="87043" name="Content Placeholder 2"/>
          <p:cNvSpPr>
            <a:spLocks noGrp="1"/>
          </p:cNvSpPr>
          <p:nvPr>
            <p:ph idx="1"/>
          </p:nvPr>
        </p:nvSpPr>
        <p:spPr>
          <a:xfrm>
            <a:off x="304800" y="4038600"/>
            <a:ext cx="8382000" cy="1477963"/>
          </a:xfrm>
        </p:spPr>
        <p:txBody>
          <a:bodyPr/>
          <a:lstStyle/>
          <a:p>
            <a:pPr eaLnBrk="1" hangingPunct="1">
              <a:lnSpc>
                <a:spcPct val="80000"/>
              </a:lnSpc>
            </a:pPr>
            <a:r>
              <a:rPr lang="en-US" sz="2400" dirty="0" smtClean="0">
                <a:latin typeface="Arial" charset="0"/>
                <a:cs typeface="Arial" charset="0"/>
              </a:rPr>
              <a:t>After a component is added to the North and South regions, The height which the component occupied, can not be vertically resized.</a:t>
            </a:r>
          </a:p>
          <a:p>
            <a:pPr eaLnBrk="1" hangingPunct="1">
              <a:lnSpc>
                <a:spcPct val="80000"/>
              </a:lnSpc>
            </a:pPr>
            <a:r>
              <a:rPr lang="en-US" sz="2400" dirty="0" smtClean="0">
                <a:latin typeface="Arial" charset="0"/>
                <a:cs typeface="Arial" charset="0"/>
              </a:rPr>
              <a:t>Similarly for the East and West regions.</a:t>
            </a:r>
            <a:endParaRPr lang="en-US" sz="2400" dirty="0" smtClean="0">
              <a:latin typeface="Times New Roman" pitchFamily="18" charset="0"/>
              <a:cs typeface="Times New Roman" pitchFamily="18" charset="0"/>
            </a:endParaRPr>
          </a:p>
        </p:txBody>
      </p:sp>
      <p:pic>
        <p:nvPicPr>
          <p:cNvPr id="87045" name="Picture 2"/>
          <p:cNvPicPr>
            <a:picLocks noChangeAspect="1" noChangeArrowheads="1"/>
          </p:cNvPicPr>
          <p:nvPr/>
        </p:nvPicPr>
        <p:blipFill>
          <a:blip r:embed="rId2"/>
          <a:srcRect/>
          <a:stretch>
            <a:fillRect/>
          </a:stretch>
        </p:blipFill>
        <p:spPr bwMode="auto">
          <a:xfrm>
            <a:off x="457200" y="990600"/>
            <a:ext cx="2857500" cy="1905000"/>
          </a:xfrm>
          <a:prstGeom prst="rect">
            <a:avLst/>
          </a:prstGeom>
          <a:noFill/>
          <a:ln w="9525">
            <a:noFill/>
            <a:miter lim="800000"/>
            <a:headEnd/>
            <a:tailEnd/>
          </a:ln>
        </p:spPr>
      </p:pic>
      <p:pic>
        <p:nvPicPr>
          <p:cNvPr id="87046" name="Picture 3"/>
          <p:cNvPicPr>
            <a:picLocks noChangeAspect="1" noChangeArrowheads="1"/>
          </p:cNvPicPr>
          <p:nvPr/>
        </p:nvPicPr>
        <p:blipFill>
          <a:blip r:embed="rId3"/>
          <a:srcRect/>
          <a:stretch>
            <a:fillRect/>
          </a:stretch>
        </p:blipFill>
        <p:spPr bwMode="auto">
          <a:xfrm>
            <a:off x="4419600" y="838200"/>
            <a:ext cx="3914775" cy="29718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8" name="Rectangle 7"/>
          <p:cNvSpPr/>
          <p:nvPr/>
        </p:nvSpPr>
        <p:spPr>
          <a:xfrm>
            <a:off x="1828800" y="55626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dirty="0" smtClean="0">
                <a:latin typeface="Arial" charset="0"/>
                <a:cs typeface="Arial" charset="0"/>
              </a:rPr>
              <a:t>The BorderLayout Class</a:t>
            </a:r>
          </a:p>
        </p:txBody>
      </p:sp>
      <p:sp>
        <p:nvSpPr>
          <p:cNvPr id="88067" name="Content Placeholder 2"/>
          <p:cNvSpPr>
            <a:spLocks noGrp="1"/>
          </p:cNvSpPr>
          <p:nvPr>
            <p:ph idx="1"/>
          </p:nvPr>
        </p:nvSpPr>
        <p:spPr>
          <a:xfrm>
            <a:off x="457200" y="1752600"/>
            <a:ext cx="8382000" cy="4373563"/>
          </a:xfrm>
        </p:spPr>
        <p:txBody>
          <a:bodyPr>
            <a:normAutofit lnSpcReduction="10000"/>
          </a:bodyPr>
          <a:lstStyle/>
          <a:p>
            <a:pPr eaLnBrk="1" hangingPunct="1">
              <a:lnSpc>
                <a:spcPct val="80000"/>
              </a:lnSpc>
            </a:pPr>
            <a:r>
              <a:rPr lang="en-US" sz="2400" dirty="0" smtClean="0">
                <a:latin typeface="Arial" charset="0"/>
                <a:cs typeface="Arial" charset="0"/>
              </a:rPr>
              <a:t>The default region is CENTER region.</a:t>
            </a:r>
          </a:p>
          <a:p>
            <a:pPr eaLnBrk="1" hangingPunct="1">
              <a:lnSpc>
                <a:spcPct val="80000"/>
              </a:lnSpc>
            </a:pPr>
            <a:r>
              <a:rPr lang="en-US" sz="2400" dirty="0" smtClean="0">
                <a:latin typeface="Arial" charset="0"/>
                <a:cs typeface="Arial" charset="0"/>
              </a:rPr>
              <a:t>If there is only one component at the center, this component will cover all the container.</a:t>
            </a:r>
          </a:p>
          <a:p>
            <a:pPr eaLnBrk="1" hangingPunct="1">
              <a:lnSpc>
                <a:spcPct val="80000"/>
              </a:lnSpc>
              <a:buFont typeface="Arial" charset="0"/>
              <a:buNone/>
            </a:pPr>
            <a:endParaRPr lang="en-US" sz="2400" dirty="0" smtClean="0">
              <a:latin typeface="Arial" charset="0"/>
              <a:cs typeface="Arial" charset="0"/>
            </a:endParaRPr>
          </a:p>
          <a:p>
            <a:pPr eaLnBrk="1" hangingPunct="1">
              <a:lnSpc>
                <a:spcPct val="80000"/>
              </a:lnSpc>
            </a:pPr>
            <a:r>
              <a:rPr lang="en-US" sz="2400" b="1" u="sng" dirty="0" smtClean="0">
                <a:solidFill>
                  <a:srgbClr val="FF0000"/>
                </a:solidFill>
                <a:latin typeface="Arial" charset="0"/>
                <a:cs typeface="Arial" charset="0"/>
              </a:rPr>
              <a:t>Constructors:</a:t>
            </a:r>
          </a:p>
          <a:p>
            <a:pPr lvl="1" eaLnBrk="1" hangingPunct="1">
              <a:lnSpc>
                <a:spcPct val="80000"/>
              </a:lnSpc>
              <a:buFont typeface="Arial" charset="0"/>
              <a:buNone/>
            </a:pPr>
            <a:r>
              <a:rPr lang="en-US" sz="2000" b="1" dirty="0" smtClean="0">
                <a:solidFill>
                  <a:srgbClr val="FF0000"/>
                </a:solidFill>
                <a:latin typeface="Arial" charset="0"/>
                <a:cs typeface="Arial" charset="0"/>
              </a:rPr>
              <a:t>BorderLayout()</a:t>
            </a:r>
          </a:p>
          <a:p>
            <a:pPr lvl="1" eaLnBrk="1" hangingPunct="1">
              <a:lnSpc>
                <a:spcPct val="80000"/>
              </a:lnSpc>
              <a:buFont typeface="Arial" charset="0"/>
              <a:buNone/>
            </a:pPr>
            <a:r>
              <a:rPr lang="en-US" sz="2000" b="1" dirty="0" smtClean="0">
                <a:solidFill>
                  <a:srgbClr val="FF0000"/>
                </a:solidFill>
                <a:latin typeface="Arial" charset="0"/>
                <a:cs typeface="Arial" charset="0"/>
              </a:rPr>
              <a:t>BorderLayout (int hgap, int vgap)</a:t>
            </a:r>
          </a:p>
          <a:p>
            <a:pPr eaLnBrk="1" hangingPunct="1">
              <a:lnSpc>
                <a:spcPct val="80000"/>
              </a:lnSpc>
            </a:pPr>
            <a:r>
              <a:rPr lang="en-US" sz="2400" b="1" u="sng" dirty="0" smtClean="0">
                <a:solidFill>
                  <a:srgbClr val="0000CC"/>
                </a:solidFill>
                <a:latin typeface="Arial" charset="0"/>
                <a:cs typeface="Arial" charset="0"/>
              </a:rPr>
              <a:t>Add a component to the container:</a:t>
            </a:r>
          </a:p>
          <a:p>
            <a:pPr eaLnBrk="1" hangingPunct="1">
              <a:lnSpc>
                <a:spcPct val="80000"/>
              </a:lnSpc>
              <a:buFontTx/>
              <a:buNone/>
            </a:pPr>
            <a:r>
              <a:rPr lang="en-US" sz="2400" b="1" dirty="0" smtClean="0">
                <a:solidFill>
                  <a:srgbClr val="0000CC"/>
                </a:solidFill>
                <a:latin typeface="Arial" charset="0"/>
                <a:cs typeface="Arial" charset="0"/>
              </a:rPr>
              <a:t>    </a:t>
            </a:r>
            <a:r>
              <a:rPr lang="en-US" sz="2000" b="1" dirty="0" smtClean="0">
                <a:solidFill>
                  <a:srgbClr val="0000CC"/>
                </a:solidFill>
                <a:latin typeface="Arial" charset="0"/>
                <a:cs typeface="Arial" charset="0"/>
              </a:rPr>
              <a:t>Container.add("East", componentName); // or</a:t>
            </a:r>
          </a:p>
          <a:p>
            <a:pPr eaLnBrk="1" hangingPunct="1">
              <a:lnSpc>
                <a:spcPct val="80000"/>
              </a:lnSpc>
              <a:buFontTx/>
              <a:buNone/>
            </a:pPr>
            <a:r>
              <a:rPr lang="en-US" sz="2000" b="1" dirty="0" smtClean="0">
                <a:solidFill>
                  <a:srgbClr val="0000CC"/>
                </a:solidFill>
                <a:latin typeface="Arial" charset="0"/>
                <a:cs typeface="Arial" charset="0"/>
              </a:rPr>
              <a:t>     Container.add(componentName ,"East"); // or</a:t>
            </a:r>
          </a:p>
          <a:p>
            <a:pPr eaLnBrk="1" hangingPunct="1">
              <a:lnSpc>
                <a:spcPct val="80000"/>
              </a:lnSpc>
              <a:buFontTx/>
              <a:buNone/>
            </a:pPr>
            <a:r>
              <a:rPr lang="en-US" sz="2000" b="1" dirty="0" smtClean="0">
                <a:solidFill>
                  <a:srgbClr val="0000CC"/>
                </a:solidFill>
                <a:latin typeface="Arial" charset="0"/>
                <a:cs typeface="Arial" charset="0"/>
              </a:rPr>
              <a:t>     Container.add(BorderLayout.EAST, componentName); // or</a:t>
            </a:r>
          </a:p>
          <a:p>
            <a:pPr eaLnBrk="1" hangingPunct="1">
              <a:lnSpc>
                <a:spcPct val="80000"/>
              </a:lnSpc>
              <a:buFontTx/>
              <a:buNone/>
            </a:pPr>
            <a:r>
              <a:rPr lang="en-US" sz="2000" b="1" dirty="0" smtClean="0">
                <a:solidFill>
                  <a:srgbClr val="0000CC"/>
                </a:solidFill>
                <a:latin typeface="Arial" charset="0"/>
                <a:cs typeface="Arial" charset="0"/>
              </a:rPr>
              <a:t>     Container.add(componentName , BorderLayout.EAST</a:t>
            </a:r>
            <a:r>
              <a:rPr lang="en-US" sz="2400" b="1" dirty="0" smtClean="0">
                <a:solidFill>
                  <a:srgbClr val="0000CC"/>
                </a:solidFill>
                <a:latin typeface="Arial" charset="0"/>
                <a:cs typeface="Arial" charset="0"/>
              </a:rPr>
              <a:t>);</a:t>
            </a:r>
          </a:p>
          <a:p>
            <a:pPr eaLnBrk="1" hangingPunct="1">
              <a:lnSpc>
                <a:spcPct val="80000"/>
              </a:lnSpc>
              <a:buFontTx/>
              <a:buNone/>
            </a:pPr>
            <a:r>
              <a:rPr lang="en-US" sz="2400" b="1" dirty="0" smtClean="0">
                <a:solidFill>
                  <a:srgbClr val="0000CC"/>
                </a:solidFill>
                <a:latin typeface="Arial" charset="0"/>
                <a:cs typeface="Arial" charset="0"/>
              </a:rPr>
              <a:t> Container.add(componentName</a:t>
            </a:r>
            <a:r>
              <a:rPr lang="en-US" sz="2800" b="1" dirty="0" smtClean="0">
                <a:solidFill>
                  <a:srgbClr val="0000CC"/>
                </a:solidFill>
                <a:latin typeface="Arial" charset="0"/>
                <a:cs typeface="Arial" charset="0"/>
              </a:rPr>
              <a:t>); // add to center</a:t>
            </a:r>
            <a:endParaRPr lang="en-US" sz="2400" b="1" dirty="0" smtClean="0">
              <a:solidFill>
                <a:srgbClr val="0000CC"/>
              </a:solidFill>
              <a:latin typeface="Arial" charset="0"/>
              <a:cs typeface="Arial" charset="0"/>
            </a:endParaRPr>
          </a:p>
        </p:txBody>
      </p:sp>
      <p:sp>
        <p:nvSpPr>
          <p:cNvPr id="88069" name="Rectangle 7"/>
          <p:cNvSpPr>
            <a:spLocks noChangeArrowheads="1"/>
          </p:cNvSpPr>
          <p:nvPr/>
        </p:nvSpPr>
        <p:spPr bwMode="auto">
          <a:xfrm>
            <a:off x="40386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rgbClr val="0000CC"/>
                </a:solidFill>
              </a:rPr>
              <a:t>EAST</a:t>
            </a:r>
          </a:p>
          <a:p>
            <a:pPr algn="ctr"/>
            <a:r>
              <a:rPr lang="en-US" sz="1200" b="1" dirty="0">
                <a:solidFill>
                  <a:srgbClr val="0000CC"/>
                </a:solidFill>
              </a:rPr>
              <a:t>LINE_END</a:t>
            </a:r>
          </a:p>
        </p:txBody>
      </p:sp>
      <p:sp>
        <p:nvSpPr>
          <p:cNvPr id="88070" name="Rectangle 8"/>
          <p:cNvSpPr>
            <a:spLocks noChangeArrowheads="1"/>
          </p:cNvSpPr>
          <p:nvPr/>
        </p:nvSpPr>
        <p:spPr bwMode="auto">
          <a:xfrm>
            <a:off x="4953000" y="990600"/>
            <a:ext cx="9906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rgbClr val="0000CC"/>
                </a:solidFill>
              </a:rPr>
              <a:t>WEST</a:t>
            </a:r>
          </a:p>
          <a:p>
            <a:pPr algn="ctr"/>
            <a:r>
              <a:rPr lang="en-US" sz="1200" b="1" dirty="0">
                <a:solidFill>
                  <a:srgbClr val="0000CC"/>
                </a:solidFill>
              </a:rPr>
              <a:t>LINE_START</a:t>
            </a:r>
            <a:endParaRPr lang="en-US" sz="1200" dirty="0"/>
          </a:p>
        </p:txBody>
      </p:sp>
      <p:sp>
        <p:nvSpPr>
          <p:cNvPr id="88071" name="Rectangle 9"/>
          <p:cNvSpPr>
            <a:spLocks noChangeArrowheads="1"/>
          </p:cNvSpPr>
          <p:nvPr/>
        </p:nvSpPr>
        <p:spPr bwMode="auto">
          <a:xfrm>
            <a:off x="59436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rgbClr val="0000CC"/>
                </a:solidFill>
              </a:rPr>
              <a:t>SOUTH</a:t>
            </a:r>
          </a:p>
          <a:p>
            <a:pPr algn="ctr"/>
            <a:r>
              <a:rPr lang="en-US" sz="1200" b="1" dirty="0">
                <a:solidFill>
                  <a:srgbClr val="0000CC"/>
                </a:solidFill>
              </a:rPr>
              <a:t>PAGE_END</a:t>
            </a:r>
          </a:p>
        </p:txBody>
      </p:sp>
      <p:sp>
        <p:nvSpPr>
          <p:cNvPr id="88072" name="Rectangle 10"/>
          <p:cNvSpPr>
            <a:spLocks noChangeArrowheads="1"/>
          </p:cNvSpPr>
          <p:nvPr/>
        </p:nvSpPr>
        <p:spPr bwMode="auto">
          <a:xfrm>
            <a:off x="6858000" y="990600"/>
            <a:ext cx="11430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rgbClr val="0000CC"/>
                </a:solidFill>
              </a:rPr>
              <a:t>NORTH</a:t>
            </a:r>
          </a:p>
          <a:p>
            <a:pPr algn="ctr"/>
            <a:r>
              <a:rPr lang="en-US" sz="1200" b="1" dirty="0">
                <a:solidFill>
                  <a:srgbClr val="0000CC"/>
                </a:solidFill>
              </a:rPr>
              <a:t>PAGE_START</a:t>
            </a:r>
          </a:p>
        </p:txBody>
      </p:sp>
      <p:sp>
        <p:nvSpPr>
          <p:cNvPr id="88073" name="Rectangle 11"/>
          <p:cNvSpPr>
            <a:spLocks noChangeArrowheads="1"/>
          </p:cNvSpPr>
          <p:nvPr/>
        </p:nvSpPr>
        <p:spPr bwMode="auto">
          <a:xfrm>
            <a:off x="80010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rgbClr val="0000CC"/>
                </a:solidFill>
              </a:rPr>
              <a:t>CENTER</a:t>
            </a:r>
          </a:p>
        </p:txBody>
      </p:sp>
      <p:sp>
        <p:nvSpPr>
          <p:cNvPr id="10" name="Slide Number Placeholder 9"/>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dirty="0" smtClean="0">
                <a:latin typeface="Arial" charset="0"/>
                <a:cs typeface="Arial" charset="0"/>
              </a:rPr>
              <a:t>BorderLayout…</a:t>
            </a:r>
          </a:p>
        </p:txBody>
      </p:sp>
      <p:pic>
        <p:nvPicPr>
          <p:cNvPr id="89092" name="Picture 14"/>
          <p:cNvPicPr>
            <a:picLocks noChangeAspect="1" noChangeArrowheads="1"/>
          </p:cNvPicPr>
          <p:nvPr/>
        </p:nvPicPr>
        <p:blipFill>
          <a:blip r:embed="rId2"/>
          <a:srcRect/>
          <a:stretch>
            <a:fillRect/>
          </a:stretch>
        </p:blipFill>
        <p:spPr bwMode="auto">
          <a:xfrm>
            <a:off x="4495800" y="1066800"/>
            <a:ext cx="3605213" cy="2855913"/>
          </a:xfrm>
          <a:prstGeom prst="rect">
            <a:avLst/>
          </a:prstGeom>
          <a:noFill/>
          <a:ln w="9525">
            <a:noFill/>
            <a:miter lim="800000"/>
            <a:headEnd/>
            <a:tailEnd/>
          </a:ln>
        </p:spPr>
      </p:pic>
      <p:pic>
        <p:nvPicPr>
          <p:cNvPr id="89093" name="Picture 15"/>
          <p:cNvPicPr>
            <a:picLocks noChangeAspect="1" noChangeArrowheads="1"/>
          </p:cNvPicPr>
          <p:nvPr/>
        </p:nvPicPr>
        <p:blipFill>
          <a:blip r:embed="rId3"/>
          <a:srcRect/>
          <a:stretch>
            <a:fillRect/>
          </a:stretch>
        </p:blipFill>
        <p:spPr bwMode="auto">
          <a:xfrm>
            <a:off x="1676400" y="4038600"/>
            <a:ext cx="5284788" cy="2049463"/>
          </a:xfrm>
          <a:prstGeom prst="rect">
            <a:avLst/>
          </a:prstGeom>
          <a:noFill/>
          <a:ln w="9525">
            <a:noFill/>
            <a:miter lim="800000"/>
            <a:headEnd/>
            <a:tailEnd/>
          </a:ln>
        </p:spPr>
      </p:pic>
      <p:pic>
        <p:nvPicPr>
          <p:cNvPr id="89094" name="Picture 17"/>
          <p:cNvPicPr>
            <a:picLocks noChangeAspect="1" noChangeArrowheads="1"/>
          </p:cNvPicPr>
          <p:nvPr/>
        </p:nvPicPr>
        <p:blipFill>
          <a:blip r:embed="rId4"/>
          <a:srcRect/>
          <a:stretch>
            <a:fillRect/>
          </a:stretch>
        </p:blipFill>
        <p:spPr bwMode="auto">
          <a:xfrm>
            <a:off x="609600" y="1066800"/>
            <a:ext cx="3532188" cy="270986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smtClean="0">
                <a:latin typeface="Arial" charset="0"/>
                <a:cs typeface="Arial" charset="0"/>
              </a:rPr>
              <a:t>The CardLayout Class</a:t>
            </a:r>
          </a:p>
        </p:txBody>
      </p:sp>
      <p:sp>
        <p:nvSpPr>
          <p:cNvPr id="90115" name="Content Placeholder 2"/>
          <p:cNvSpPr>
            <a:spLocks noGrp="1"/>
          </p:cNvSpPr>
          <p:nvPr>
            <p:ph idx="1"/>
          </p:nvPr>
        </p:nvSpPr>
        <p:spPr>
          <a:xfrm>
            <a:off x="228600" y="2971800"/>
            <a:ext cx="8458200" cy="3581400"/>
          </a:xfrm>
        </p:spPr>
        <p:txBody>
          <a:bodyPr/>
          <a:lstStyle/>
          <a:p>
            <a:pPr marL="166688" indent="-166688"/>
            <a:r>
              <a:rPr lang="en-US" sz="2400" dirty="0" smtClean="0">
                <a:latin typeface="Arial" charset="0"/>
                <a:cs typeface="Arial" charset="0"/>
              </a:rPr>
              <a:t>The CardLayout class helps you manage two or more components (usually JPanel instances) that share the same display space. </a:t>
            </a:r>
          </a:p>
          <a:p>
            <a:pPr marL="166688" indent="-166688"/>
            <a:r>
              <a:rPr lang="en-US" sz="2400" dirty="0" smtClean="0">
                <a:latin typeface="Arial" charset="0"/>
                <a:cs typeface="Arial" charset="0"/>
              </a:rPr>
              <a:t>When using CardLayout, you need to provide a way to let the user choose between the components. The above demonstration uses a combo box for this purpose. </a:t>
            </a:r>
          </a:p>
          <a:p>
            <a:pPr marL="166688" indent="-166688"/>
            <a:r>
              <a:rPr lang="en-US" sz="2400" dirty="0" smtClean="0">
                <a:latin typeface="Arial" charset="0"/>
                <a:cs typeface="Arial" charset="0"/>
              </a:rPr>
              <a:t>An easier but less flexible way to accomplish the same task is to use a </a:t>
            </a:r>
            <a:r>
              <a:rPr lang="en-US" sz="2400" dirty="0" smtClean="0">
                <a:solidFill>
                  <a:srgbClr val="0000CC"/>
                </a:solidFill>
                <a:latin typeface="Arial" charset="0"/>
                <a:cs typeface="Arial" charset="0"/>
              </a:rPr>
              <a:t>tabbed pane.</a:t>
            </a:r>
            <a:r>
              <a:rPr lang="en-US" sz="2400" dirty="0" smtClean="0">
                <a:latin typeface="Arial" charset="0"/>
                <a:cs typeface="Arial" charset="0"/>
              </a:rPr>
              <a:t> </a:t>
            </a:r>
          </a:p>
        </p:txBody>
      </p:sp>
      <p:sp>
        <p:nvSpPr>
          <p:cNvPr id="90117" name="AutoShape 2" descr="A snapshot of CardLayoutDemo"/>
          <p:cNvSpPr>
            <a:spLocks noChangeAspect="1" noChangeArrowheads="1"/>
          </p:cNvSpPr>
          <p:nvPr/>
        </p:nvSpPr>
        <p:spPr bwMode="auto">
          <a:xfrm>
            <a:off x="155575" y="-479425"/>
            <a:ext cx="2524125" cy="1000125"/>
          </a:xfrm>
          <a:prstGeom prst="rect">
            <a:avLst/>
          </a:prstGeom>
          <a:noFill/>
          <a:ln w="9525">
            <a:noFill/>
            <a:miter lim="800000"/>
            <a:headEnd/>
            <a:tailEnd/>
          </a:ln>
        </p:spPr>
        <p:txBody>
          <a:bodyPr/>
          <a:lstStyle/>
          <a:p>
            <a:endParaRPr lang="en-US" dirty="0"/>
          </a:p>
        </p:txBody>
      </p:sp>
      <p:pic>
        <p:nvPicPr>
          <p:cNvPr id="90118" name="Picture 5"/>
          <p:cNvPicPr>
            <a:picLocks noChangeAspect="1" noChangeArrowheads="1"/>
          </p:cNvPicPr>
          <p:nvPr/>
        </p:nvPicPr>
        <p:blipFill>
          <a:blip r:embed="rId2"/>
          <a:srcRect/>
          <a:stretch>
            <a:fillRect/>
          </a:stretch>
        </p:blipFill>
        <p:spPr bwMode="auto">
          <a:xfrm>
            <a:off x="676275" y="914400"/>
            <a:ext cx="2219325" cy="2066925"/>
          </a:xfrm>
          <a:prstGeom prst="rect">
            <a:avLst/>
          </a:prstGeom>
          <a:noFill/>
          <a:ln w="9525">
            <a:noFill/>
            <a:miter lim="800000"/>
            <a:headEnd/>
            <a:tailEnd/>
          </a:ln>
        </p:spPr>
      </p:pic>
      <p:pic>
        <p:nvPicPr>
          <p:cNvPr id="90119" name="Picture 6"/>
          <p:cNvPicPr>
            <a:picLocks noChangeAspect="1" noChangeArrowheads="1"/>
          </p:cNvPicPr>
          <p:nvPr/>
        </p:nvPicPr>
        <p:blipFill>
          <a:blip r:embed="rId3"/>
          <a:srcRect/>
          <a:stretch>
            <a:fillRect/>
          </a:stretch>
        </p:blipFill>
        <p:spPr bwMode="auto">
          <a:xfrm>
            <a:off x="3267075" y="914400"/>
            <a:ext cx="2219325" cy="2066925"/>
          </a:xfrm>
          <a:prstGeom prst="rect">
            <a:avLst/>
          </a:prstGeom>
          <a:noFill/>
          <a:ln w="9525">
            <a:noFill/>
            <a:miter lim="800000"/>
            <a:headEnd/>
            <a:tailEnd/>
          </a:ln>
        </p:spPr>
      </p:pic>
      <p:pic>
        <p:nvPicPr>
          <p:cNvPr id="90120" name="Picture 7"/>
          <p:cNvPicPr>
            <a:picLocks noChangeAspect="1" noChangeArrowheads="1"/>
          </p:cNvPicPr>
          <p:nvPr/>
        </p:nvPicPr>
        <p:blipFill>
          <a:blip r:embed="rId4"/>
          <a:srcRect/>
          <a:stretch>
            <a:fillRect/>
          </a:stretch>
        </p:blipFill>
        <p:spPr bwMode="auto">
          <a:xfrm>
            <a:off x="5857875" y="914400"/>
            <a:ext cx="2219325" cy="2066925"/>
          </a:xfrm>
          <a:prstGeom prst="rect">
            <a:avLst/>
          </a:prstGeom>
          <a:noFill/>
          <a:ln w="9525">
            <a:noFill/>
            <a:miter lim="800000"/>
            <a:headEnd/>
            <a:tailEnd/>
          </a:ln>
        </p:spPr>
      </p:pic>
      <p:pic>
        <p:nvPicPr>
          <p:cNvPr id="90121" name="Picture 4"/>
          <p:cNvPicPr>
            <a:picLocks noChangeAspect="1" noChangeArrowheads="1"/>
          </p:cNvPicPr>
          <p:nvPr/>
        </p:nvPicPr>
        <p:blipFill>
          <a:blip r:embed="rId5"/>
          <a:srcRect/>
          <a:stretch>
            <a:fillRect/>
          </a:stretch>
        </p:blipFill>
        <p:spPr bwMode="auto">
          <a:xfrm>
            <a:off x="4419600" y="5934075"/>
            <a:ext cx="3533775" cy="923925"/>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latin typeface="Arial" charset="0"/>
                <a:cs typeface="Arial" charset="0"/>
              </a:rPr>
              <a:t>CardLayout…</a:t>
            </a:r>
          </a:p>
        </p:txBody>
      </p:sp>
      <p:sp>
        <p:nvSpPr>
          <p:cNvPr id="91139" name="Content Placeholder 2"/>
          <p:cNvSpPr>
            <a:spLocks noGrp="1"/>
          </p:cNvSpPr>
          <p:nvPr>
            <p:ph idx="1"/>
          </p:nvPr>
        </p:nvSpPr>
        <p:spPr>
          <a:xfrm>
            <a:off x="457200" y="1600200"/>
            <a:ext cx="8229600" cy="4648200"/>
          </a:xfrm>
        </p:spPr>
        <p:txBody>
          <a:bodyPr>
            <a:normAutofit lnSpcReduction="10000"/>
          </a:bodyPr>
          <a:lstStyle/>
          <a:p>
            <a:r>
              <a:rPr lang="en-US" sz="2800" dirty="0" smtClean="0">
                <a:latin typeface="Arial" charset="0"/>
                <a:cs typeface="Arial" charset="0"/>
              </a:rPr>
              <a:t>Main panel contains a card layout.</a:t>
            </a:r>
          </a:p>
          <a:p>
            <a:r>
              <a:rPr lang="en-US" sz="2800" dirty="0" smtClean="0">
                <a:latin typeface="Arial" charset="0"/>
                <a:cs typeface="Arial" charset="0"/>
              </a:rPr>
              <a:t>Each sub-panel has a </a:t>
            </a:r>
            <a:r>
              <a:rPr lang="en-US" sz="2800" dirty="0" smtClean="0">
                <a:solidFill>
                  <a:srgbClr val="0000CC"/>
                </a:solidFill>
                <a:latin typeface="Arial" charset="0"/>
                <a:cs typeface="Arial" charset="0"/>
              </a:rPr>
              <a:t>name</a:t>
            </a:r>
            <a:r>
              <a:rPr lang="en-US" sz="2800" dirty="0" smtClean="0">
                <a:latin typeface="Arial" charset="0"/>
                <a:cs typeface="Arial" charset="0"/>
              </a:rPr>
              <a:t> that is identified by the card layout.</a:t>
            </a:r>
          </a:p>
          <a:p>
            <a:r>
              <a:rPr lang="en-US" sz="2800" dirty="0" smtClean="0">
                <a:latin typeface="Arial" charset="0"/>
                <a:cs typeface="Arial" charset="0"/>
              </a:rPr>
              <a:t>At a time, only one sub-panel is seen by user (current panel).</a:t>
            </a:r>
          </a:p>
          <a:p>
            <a:r>
              <a:rPr lang="en-US" sz="2800" dirty="0" smtClean="0">
                <a:latin typeface="Arial" charset="0"/>
                <a:cs typeface="Arial" charset="0"/>
              </a:rPr>
              <a:t>Show a sub-panel:</a:t>
            </a:r>
          </a:p>
          <a:p>
            <a:pPr lvl="1"/>
            <a:r>
              <a:rPr lang="en-US" sz="2000" b="1" dirty="0" smtClean="0">
                <a:latin typeface="Arial" charset="0"/>
                <a:cs typeface="Arial" charset="0"/>
              </a:rPr>
              <a:t>Card.first(mainPanel);</a:t>
            </a:r>
          </a:p>
          <a:p>
            <a:pPr lvl="1"/>
            <a:r>
              <a:rPr lang="en-US" sz="2000" b="1" dirty="0" smtClean="0">
                <a:latin typeface="Arial" charset="0"/>
                <a:cs typeface="Arial" charset="0"/>
              </a:rPr>
              <a:t>Card.next(mainPanel); </a:t>
            </a:r>
          </a:p>
          <a:p>
            <a:pPr lvl="1"/>
            <a:r>
              <a:rPr lang="en-US" sz="2000" b="1" dirty="0" smtClean="0">
                <a:latin typeface="Arial" charset="0"/>
                <a:cs typeface="Arial" charset="0"/>
              </a:rPr>
              <a:t>Card.previous(mainPanel); </a:t>
            </a:r>
          </a:p>
          <a:p>
            <a:pPr lvl="1"/>
            <a:r>
              <a:rPr lang="en-US" sz="2000" b="1" dirty="0" smtClean="0">
                <a:latin typeface="Arial" charset="0"/>
                <a:cs typeface="Arial" charset="0"/>
              </a:rPr>
              <a:t>Card.last(mainPanel); </a:t>
            </a:r>
          </a:p>
          <a:p>
            <a:pPr lvl="1"/>
            <a:r>
              <a:rPr lang="en-US" sz="2000" b="1" dirty="0" smtClean="0">
                <a:latin typeface="Arial" charset="0"/>
                <a:cs typeface="Arial" charset="0"/>
              </a:rPr>
              <a:t>Card.show(mainPanel,</a:t>
            </a:r>
            <a:r>
              <a:rPr lang="en-US" sz="2000" b="1" dirty="0" smtClean="0">
                <a:solidFill>
                  <a:srgbClr val="0000CC"/>
                </a:solidFill>
                <a:latin typeface="Arial" charset="0"/>
                <a:cs typeface="Arial" charset="0"/>
              </a:rPr>
              <a:t> subPanelName</a:t>
            </a:r>
            <a:r>
              <a:rPr lang="en-US" sz="2000" b="1" dirty="0" smtClean="0">
                <a:latin typeface="Arial" charset="0"/>
                <a:cs typeface="Arial" charset="0"/>
              </a:rPr>
              <a:t>);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8"/>
          <p:cNvPicPr>
            <a:picLocks noChangeAspect="1" noChangeArrowheads="1"/>
          </p:cNvPicPr>
          <p:nvPr/>
        </p:nvPicPr>
        <p:blipFill>
          <a:blip r:embed="rId2"/>
          <a:srcRect/>
          <a:stretch>
            <a:fillRect/>
          </a:stretch>
        </p:blipFill>
        <p:spPr bwMode="auto">
          <a:xfrm>
            <a:off x="6629400" y="990600"/>
            <a:ext cx="2295525" cy="800100"/>
          </a:xfrm>
          <a:prstGeom prst="rect">
            <a:avLst/>
          </a:prstGeom>
          <a:noFill/>
          <a:ln w="9525">
            <a:noFill/>
            <a:miter lim="800000"/>
            <a:headEnd/>
            <a:tailEnd/>
          </a:ln>
        </p:spPr>
      </p:pic>
      <p:pic>
        <p:nvPicPr>
          <p:cNvPr id="92163" name="Picture 6"/>
          <p:cNvPicPr>
            <a:picLocks noChangeAspect="1" noChangeArrowheads="1"/>
          </p:cNvPicPr>
          <p:nvPr/>
        </p:nvPicPr>
        <p:blipFill>
          <a:blip r:embed="rId3"/>
          <a:srcRect/>
          <a:stretch>
            <a:fillRect/>
          </a:stretch>
        </p:blipFill>
        <p:spPr bwMode="auto">
          <a:xfrm>
            <a:off x="2362200" y="1800225"/>
            <a:ext cx="5343525" cy="3228975"/>
          </a:xfrm>
          <a:prstGeom prst="rect">
            <a:avLst/>
          </a:prstGeom>
          <a:noFill/>
          <a:ln w="9525">
            <a:noFill/>
            <a:miter lim="800000"/>
            <a:headEnd/>
            <a:tailEnd/>
          </a:ln>
        </p:spPr>
      </p:pic>
      <p:sp>
        <p:nvSpPr>
          <p:cNvPr id="92164" name="Title 1"/>
          <p:cNvSpPr>
            <a:spLocks noGrp="1"/>
          </p:cNvSpPr>
          <p:nvPr>
            <p:ph type="title"/>
          </p:nvPr>
        </p:nvSpPr>
        <p:spPr/>
        <p:txBody>
          <a:bodyPr>
            <a:normAutofit/>
          </a:bodyPr>
          <a:lstStyle/>
          <a:p>
            <a:r>
              <a:rPr lang="en-US" sz="3200" dirty="0" smtClean="0">
                <a:latin typeface="Arial" charset="0"/>
                <a:cs typeface="Arial" charset="0"/>
              </a:rPr>
              <a:t>Demo 10: CardLayout</a:t>
            </a:r>
          </a:p>
        </p:txBody>
      </p:sp>
      <p:pic>
        <p:nvPicPr>
          <p:cNvPr id="92166" name="Picture 2"/>
          <p:cNvPicPr>
            <a:picLocks noChangeAspect="1" noChangeArrowheads="1"/>
          </p:cNvPicPr>
          <p:nvPr/>
        </p:nvPicPr>
        <p:blipFill>
          <a:blip r:embed="rId4"/>
          <a:srcRect/>
          <a:stretch>
            <a:fillRect/>
          </a:stretch>
        </p:blipFill>
        <p:spPr bwMode="auto">
          <a:xfrm>
            <a:off x="76200" y="914400"/>
            <a:ext cx="2219325" cy="3552825"/>
          </a:xfrm>
          <a:prstGeom prst="rect">
            <a:avLst/>
          </a:prstGeom>
          <a:noFill/>
          <a:ln w="9525">
            <a:noFill/>
            <a:miter lim="800000"/>
            <a:headEnd/>
            <a:tailEnd/>
          </a:ln>
        </p:spPr>
      </p:pic>
      <p:cxnSp>
        <p:nvCxnSpPr>
          <p:cNvPr id="10" name="Straight Arrow Connector 9"/>
          <p:cNvCxnSpPr/>
          <p:nvPr/>
        </p:nvCxnSpPr>
        <p:spPr>
          <a:xfrm flipV="1">
            <a:off x="4267200" y="1371600"/>
            <a:ext cx="2514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3048000"/>
            <a:ext cx="990600" cy="3810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4343400"/>
            <a:ext cx="990600" cy="3810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92170" name="Picture 7"/>
          <p:cNvPicPr>
            <a:picLocks noChangeAspect="1" noChangeArrowheads="1"/>
          </p:cNvPicPr>
          <p:nvPr/>
        </p:nvPicPr>
        <p:blipFill>
          <a:blip r:embed="rId5"/>
          <a:srcRect/>
          <a:stretch>
            <a:fillRect/>
          </a:stretch>
        </p:blipFill>
        <p:spPr bwMode="auto">
          <a:xfrm>
            <a:off x="57150" y="5029200"/>
            <a:ext cx="5581650" cy="1704975"/>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dirty="0" smtClean="0">
                <a:latin typeface="Arial" charset="0"/>
                <a:cs typeface="Arial" charset="0"/>
              </a:rPr>
              <a:t>The GridBagLayout Class</a:t>
            </a:r>
          </a:p>
        </p:txBody>
      </p:sp>
      <p:sp>
        <p:nvSpPr>
          <p:cNvPr id="93187" name="Content Placeholder 2"/>
          <p:cNvSpPr>
            <a:spLocks noGrp="1"/>
          </p:cNvSpPr>
          <p:nvPr>
            <p:ph idx="1"/>
          </p:nvPr>
        </p:nvSpPr>
        <p:spPr/>
        <p:txBody>
          <a:bodyPr>
            <a:normAutofit lnSpcReduction="10000"/>
          </a:bodyPr>
          <a:lstStyle/>
          <a:p>
            <a:pPr algn="just">
              <a:lnSpc>
                <a:spcPct val="90000"/>
              </a:lnSpc>
            </a:pPr>
            <a:r>
              <a:rPr lang="en-US" sz="2400" dirty="0" smtClean="0">
                <a:latin typeface="Times New Roman" pitchFamily="18" charset="0"/>
                <a:cs typeface="Times New Roman" pitchFamily="18" charset="0"/>
              </a:rPr>
              <a:t>Is the most powerful layout manager. </a:t>
            </a:r>
          </a:p>
          <a:p>
            <a:pPr algn="just">
              <a:lnSpc>
                <a:spcPct val="90000"/>
              </a:lnSpc>
            </a:pPr>
            <a:r>
              <a:rPr lang="en-US" sz="2400" dirty="0" smtClean="0">
                <a:latin typeface="Times New Roman" pitchFamily="18" charset="0"/>
                <a:cs typeface="Times New Roman" pitchFamily="18" charset="0"/>
              </a:rPr>
              <a:t>It can perform the work of the Flow, Grid, and Border layout managers if appropriately programmed and is capable of much more, often without the need for nesting multiple panels as is so often required with the other layout managers</a:t>
            </a:r>
          </a:p>
          <a:p>
            <a:pPr algn="just">
              <a:lnSpc>
                <a:spcPct val="90000"/>
              </a:lnSpc>
            </a:pPr>
            <a:r>
              <a:rPr lang="en-US" sz="2400" dirty="0" smtClean="0">
                <a:latin typeface="Times New Roman" pitchFamily="18" charset="0"/>
                <a:cs typeface="Times New Roman" pitchFamily="18" charset="0"/>
              </a:rPr>
              <a:t>Divides its container into an array of cells:</a:t>
            </a:r>
          </a:p>
          <a:p>
            <a:pPr lvl="1" algn="just">
              <a:lnSpc>
                <a:spcPct val="90000"/>
              </a:lnSpc>
            </a:pPr>
            <a:r>
              <a:rPr lang="en-US" sz="2400" dirty="0" smtClean="0">
                <a:latin typeface="Times New Roman" pitchFamily="18" charset="0"/>
                <a:cs typeface="Times New Roman" pitchFamily="18" charset="0"/>
              </a:rPr>
              <a:t>Different cell rows can have different heights,</a:t>
            </a:r>
          </a:p>
          <a:p>
            <a:pPr lvl="1" algn="just">
              <a:lnSpc>
                <a:spcPct val="90000"/>
              </a:lnSpc>
            </a:pPr>
            <a:r>
              <a:rPr lang="en-US" sz="2400" dirty="0" smtClean="0">
                <a:latin typeface="Times New Roman" pitchFamily="18" charset="0"/>
                <a:cs typeface="Times New Roman" pitchFamily="18" charset="0"/>
              </a:rPr>
              <a:t>And different cell columns can have different widths.</a:t>
            </a:r>
          </a:p>
          <a:p>
            <a:pPr algn="just">
              <a:lnSpc>
                <a:spcPct val="90000"/>
              </a:lnSpc>
            </a:pPr>
            <a:r>
              <a:rPr lang="en-US" sz="2400" dirty="0" smtClean="0">
                <a:latin typeface="Times New Roman" pitchFamily="18" charset="0"/>
                <a:cs typeface="Times New Roman" pitchFamily="18" charset="0"/>
              </a:rPr>
              <a:t>Requires a lot of information to know where to put a component. A helper class called </a:t>
            </a:r>
            <a:r>
              <a:rPr lang="en-US" sz="2400" b="1" dirty="0" smtClean="0">
                <a:latin typeface="Times New Roman" pitchFamily="18" charset="0"/>
                <a:cs typeface="Times New Roman" pitchFamily="18" charset="0"/>
              </a:rPr>
              <a:t>GridBagConstraints</a:t>
            </a:r>
            <a:r>
              <a:rPr lang="en-US" sz="2400" dirty="0" smtClean="0">
                <a:latin typeface="Times New Roman" pitchFamily="18" charset="0"/>
                <a:cs typeface="Times New Roman" pitchFamily="18" charset="0"/>
              </a:rPr>
              <a:t> is used to hold all the layout position information.</a:t>
            </a:r>
          </a:p>
          <a:p>
            <a:pPr algn="just">
              <a:lnSpc>
                <a:spcPct val="90000"/>
              </a:lnSpc>
            </a:pPr>
            <a:r>
              <a:rPr lang="en-US" sz="2400" dirty="0" smtClean="0">
                <a:latin typeface="Times New Roman" pitchFamily="18" charset="0"/>
                <a:cs typeface="Times New Roman" pitchFamily="18" charset="0"/>
              </a:rPr>
              <a:t>To add the component, the </a:t>
            </a:r>
            <a:r>
              <a:rPr lang="en-US" sz="2400" dirty="0" smtClean="0">
                <a:solidFill>
                  <a:srgbClr val="FF3300"/>
                </a:solidFill>
                <a:latin typeface="Times New Roman" pitchFamily="18" charset="0"/>
                <a:cs typeface="Times New Roman" pitchFamily="18" charset="0"/>
              </a:rPr>
              <a:t>add(Component, Object)</a:t>
            </a:r>
            <a:r>
              <a:rPr lang="en-US" sz="2400" dirty="0" smtClean="0">
                <a:latin typeface="Times New Roman" pitchFamily="18" charset="0"/>
                <a:cs typeface="Times New Roman" pitchFamily="18" charset="0"/>
              </a:rPr>
              <a:t> is used</a:t>
            </a:r>
          </a:p>
          <a:p>
            <a:pPr>
              <a:buFont typeface="Arial" charset="0"/>
              <a:buNone/>
            </a:pPr>
            <a:endParaRPr lang="en-US" sz="2400"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dirty="0" smtClean="0">
                <a:latin typeface="Arial" charset="0"/>
                <a:cs typeface="Arial" charset="0"/>
              </a:rPr>
              <a:t>GridBagLayout …</a:t>
            </a:r>
          </a:p>
        </p:txBody>
      </p:sp>
      <p:sp>
        <p:nvSpPr>
          <p:cNvPr id="94211" name="Content Placeholder 2"/>
          <p:cNvSpPr>
            <a:spLocks noGrp="1"/>
          </p:cNvSpPr>
          <p:nvPr>
            <p:ph idx="1"/>
          </p:nvPr>
        </p:nvSpPr>
        <p:spPr/>
        <p:txBody>
          <a:bodyPr/>
          <a:lstStyle/>
          <a:p>
            <a:pPr eaLnBrk="1" hangingPunct="1">
              <a:spcBef>
                <a:spcPct val="0"/>
              </a:spcBef>
              <a:buFontTx/>
              <a:buChar char="•"/>
            </a:pPr>
            <a:r>
              <a:rPr lang="en-US" dirty="0" smtClean="0">
                <a:latin typeface="Times New Roman" pitchFamily="18" charset="0"/>
                <a:cs typeface="Times New Roman" pitchFamily="18" charset="0"/>
              </a:rPr>
              <a:t>Designing a Layout with GridBag</a:t>
            </a:r>
          </a:p>
          <a:p>
            <a:pPr lvl="1" algn="just"/>
            <a:r>
              <a:rPr lang="en-US" dirty="0" smtClean="0">
                <a:latin typeface="Times New Roman" pitchFamily="18" charset="0"/>
                <a:cs typeface="Times New Roman" pitchFamily="18" charset="0"/>
              </a:rPr>
              <a:t>Three levels of control are applied to a GridBag layout to make up the final layout in the container. </a:t>
            </a:r>
          </a:p>
          <a:p>
            <a:pPr lvl="2" algn="just"/>
            <a:r>
              <a:rPr lang="en-US" dirty="0" smtClean="0">
                <a:latin typeface="Times New Roman" pitchFamily="18" charset="0"/>
                <a:cs typeface="Times New Roman" pitchFamily="18" charset="0"/>
              </a:rPr>
              <a:t>The sizes of the various rows and columns, along with the way they stretch when the container is resized. </a:t>
            </a:r>
          </a:p>
          <a:p>
            <a:pPr lvl="2" algn="just"/>
            <a:r>
              <a:rPr lang="en-US" dirty="0" smtClean="0">
                <a:latin typeface="Times New Roman" pitchFamily="18" charset="0"/>
                <a:cs typeface="Times New Roman" pitchFamily="18" charset="0"/>
              </a:rPr>
              <a:t>The cell (or cells) that provides the target space for each  component is determined. </a:t>
            </a:r>
          </a:p>
          <a:p>
            <a:pPr lvl="2" algn="just"/>
            <a:r>
              <a:rPr lang="en-US" dirty="0" smtClean="0">
                <a:latin typeface="Times New Roman" pitchFamily="18" charset="0"/>
                <a:cs typeface="Times New Roman" pitchFamily="18" charset="0"/>
              </a:rPr>
              <a:t>The final control determines how each component is stretched to fit or, if it isn’t, how the component is positioned within the target space.</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dirty="0" smtClean="0">
                <a:latin typeface="Arial" charset="0"/>
                <a:cs typeface="Arial" charset="0"/>
              </a:rPr>
              <a:t>GridBagLayout …</a:t>
            </a:r>
          </a:p>
        </p:txBody>
      </p:sp>
      <p:sp>
        <p:nvSpPr>
          <p:cNvPr id="95235" name="Content Placeholder 2"/>
          <p:cNvSpPr>
            <a:spLocks noGrp="1"/>
          </p:cNvSpPr>
          <p:nvPr>
            <p:ph idx="1"/>
          </p:nvPr>
        </p:nvSpPr>
        <p:spPr>
          <a:xfrm>
            <a:off x="457200" y="1600200"/>
            <a:ext cx="8229600" cy="1371600"/>
          </a:xfrm>
        </p:spPr>
        <p:txBody>
          <a:bodyPr/>
          <a:lstStyle/>
          <a:p>
            <a:pPr eaLnBrk="1" hangingPunct="1">
              <a:spcBef>
                <a:spcPct val="0"/>
              </a:spcBef>
              <a:buFontTx/>
              <a:buChar char="•"/>
            </a:pPr>
            <a:r>
              <a:rPr lang="en-US" dirty="0" smtClean="0">
                <a:latin typeface="Times New Roman" pitchFamily="18" charset="0"/>
                <a:cs typeface="Times New Roman" pitchFamily="18" charset="0"/>
              </a:rPr>
              <a:t>Parameters are used to draw a component in a GridBag Layout:</a:t>
            </a:r>
          </a:p>
        </p:txBody>
      </p:sp>
      <p:pic>
        <p:nvPicPr>
          <p:cNvPr id="95237" name="Picture 4"/>
          <p:cNvPicPr>
            <a:picLocks noChangeAspect="1" noChangeArrowheads="1"/>
          </p:cNvPicPr>
          <p:nvPr/>
        </p:nvPicPr>
        <p:blipFill>
          <a:blip r:embed="rId2">
            <a:lum bright="-20000" contrast="40000"/>
          </a:blip>
          <a:srcRect/>
          <a:stretch>
            <a:fillRect/>
          </a:stretch>
        </p:blipFill>
        <p:spPr bwMode="auto">
          <a:xfrm>
            <a:off x="847725" y="2819400"/>
            <a:ext cx="7153275" cy="3048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dirty="0" smtClean="0">
                <a:latin typeface="Arial" charset="0"/>
                <a:cs typeface="Arial" charset="0"/>
              </a:rPr>
              <a:t>GridBagLayout …</a:t>
            </a:r>
          </a:p>
        </p:txBody>
      </p:sp>
      <p:sp>
        <p:nvSpPr>
          <p:cNvPr id="96259" name="Content Placeholder 2"/>
          <p:cNvSpPr>
            <a:spLocks noGrp="1"/>
          </p:cNvSpPr>
          <p:nvPr>
            <p:ph idx="1"/>
          </p:nvPr>
        </p:nvSpPr>
        <p:spPr>
          <a:xfrm>
            <a:off x="304800" y="1143000"/>
            <a:ext cx="8382000" cy="4983163"/>
          </a:xfrm>
        </p:spPr>
        <p:txBody>
          <a:bodyPr/>
          <a:lstStyle/>
          <a:p>
            <a:pPr algn="just">
              <a:lnSpc>
                <a:spcPct val="80000"/>
              </a:lnSpc>
            </a:pPr>
            <a:r>
              <a:rPr lang="en-US" sz="2400" b="1" dirty="0" smtClean="0">
                <a:solidFill>
                  <a:srgbClr val="0000CC"/>
                </a:solidFill>
                <a:latin typeface="Times New Roman" pitchFamily="18" charset="0"/>
                <a:cs typeface="Times New Roman" pitchFamily="18" charset="0"/>
              </a:rPr>
              <a:t>Controlling the Rows and Columns</a:t>
            </a:r>
          </a:p>
          <a:p>
            <a:pPr lvl="1" algn="just">
              <a:lnSpc>
                <a:spcPct val="80000"/>
              </a:lnSpc>
            </a:pPr>
            <a:r>
              <a:rPr lang="en-US" sz="2000" b="1" dirty="0" smtClean="0">
                <a:latin typeface="Times New Roman" pitchFamily="18" charset="0"/>
                <a:cs typeface="Times New Roman" pitchFamily="18" charset="0"/>
              </a:rPr>
              <a:t>gridx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gridy</a:t>
            </a:r>
            <a:r>
              <a:rPr lang="en-US" sz="2000" dirty="0" smtClean="0">
                <a:latin typeface="Times New Roman" pitchFamily="18" charset="0"/>
                <a:cs typeface="Times New Roman" pitchFamily="18" charset="0"/>
              </a:rPr>
              <a:t>:  Specify the row and column at the upper left of the component .</a:t>
            </a:r>
          </a:p>
          <a:p>
            <a:pPr lvl="1" algn="just">
              <a:lnSpc>
                <a:spcPct val="80000"/>
              </a:lnSpc>
            </a:pPr>
            <a:r>
              <a:rPr lang="en-US" sz="2000" b="1" dirty="0" smtClean="0">
                <a:latin typeface="Times New Roman" pitchFamily="18" charset="0"/>
                <a:cs typeface="Times New Roman" pitchFamily="18" charset="0"/>
              </a:rPr>
              <a:t>gridwidth</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gridheight</a:t>
            </a:r>
            <a:r>
              <a:rPr lang="en-US" sz="2000" dirty="0" smtClean="0">
                <a:latin typeface="Times New Roman" pitchFamily="18" charset="0"/>
                <a:cs typeface="Times New Roman" pitchFamily="18" charset="0"/>
              </a:rPr>
              <a:t> : Specify the number of columns (for gridwidth) or rows (for gridheight) in the component's display area.</a:t>
            </a:r>
          </a:p>
          <a:p>
            <a:pPr lvl="1" algn="just">
              <a:lnSpc>
                <a:spcPct val="80000"/>
              </a:lnSpc>
            </a:pPr>
            <a:r>
              <a:rPr lang="en-US" sz="2000" b="1" dirty="0" smtClean="0">
                <a:latin typeface="Times New Roman" pitchFamily="18" charset="0"/>
                <a:cs typeface="Times New Roman" pitchFamily="18" charset="0"/>
              </a:rPr>
              <a:t>Fill</a:t>
            </a:r>
            <a:r>
              <a:rPr lang="en-US" sz="2000" dirty="0" smtClean="0">
                <a:latin typeface="Times New Roman" pitchFamily="18" charset="0"/>
                <a:cs typeface="Times New Roman" pitchFamily="18" charset="0"/>
              </a:rPr>
              <a:t> :Used when the component's display area is larger than the component's requested size to determine whether and how to resize the component.</a:t>
            </a:r>
          </a:p>
          <a:p>
            <a:pPr lvl="1" algn="just">
              <a:lnSpc>
                <a:spcPct val="80000"/>
              </a:lnSpc>
            </a:pPr>
            <a:r>
              <a:rPr lang="en-US" sz="2000" b="1" dirty="0" smtClean="0">
                <a:latin typeface="Times New Roman" pitchFamily="18" charset="0"/>
                <a:cs typeface="Times New Roman" pitchFamily="18" charset="0"/>
              </a:rPr>
              <a:t>ipadx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ipady</a:t>
            </a:r>
            <a:r>
              <a:rPr lang="en-US" sz="2000" dirty="0" smtClean="0">
                <a:latin typeface="Times New Roman" pitchFamily="18" charset="0"/>
                <a:cs typeface="Times New Roman" pitchFamily="18" charset="0"/>
              </a:rPr>
              <a:t>: How much to add to the minimum size of the component. The default value is zero. The width of the component will be at least its minimum width plus ipadx*2 pixels.</a:t>
            </a:r>
          </a:p>
          <a:p>
            <a:pPr lvl="1" algn="just">
              <a:lnSpc>
                <a:spcPct val="80000"/>
              </a:lnSpc>
            </a:pPr>
            <a:r>
              <a:rPr lang="en-US" sz="2000" b="1" dirty="0" smtClean="0">
                <a:latin typeface="Times New Roman" pitchFamily="18" charset="0"/>
                <a:cs typeface="Times New Roman" pitchFamily="18" charset="0"/>
              </a:rPr>
              <a:t>insets</a:t>
            </a:r>
            <a:r>
              <a:rPr lang="en-US" sz="2000" dirty="0" smtClean="0">
                <a:latin typeface="Times New Roman" pitchFamily="18" charset="0"/>
                <a:cs typeface="Times New Roman" pitchFamily="18" charset="0"/>
              </a:rPr>
              <a:t> :The minimum amount of space between the component &amp; the edges of its display area.</a:t>
            </a:r>
          </a:p>
          <a:p>
            <a:pPr lvl="1" algn="just">
              <a:lnSpc>
                <a:spcPct val="80000"/>
              </a:lnSpc>
            </a:pPr>
            <a:r>
              <a:rPr lang="en-US" sz="2000" b="1" dirty="0" smtClean="0">
                <a:latin typeface="Times New Roman" pitchFamily="18" charset="0"/>
                <a:cs typeface="Times New Roman" pitchFamily="18" charset="0"/>
              </a:rPr>
              <a:t>Anchor:</a:t>
            </a:r>
            <a:r>
              <a:rPr lang="en-US" sz="2000" dirty="0" smtClean="0">
                <a:latin typeface="Times New Roman" pitchFamily="18" charset="0"/>
                <a:cs typeface="Times New Roman" pitchFamily="18" charset="0"/>
              </a:rPr>
              <a:t>Used when the component is smaller than its display area to determine where (within the area) to place the component.</a:t>
            </a:r>
          </a:p>
          <a:p>
            <a:pPr lvl="1" algn="just">
              <a:lnSpc>
                <a:spcPct val="80000"/>
              </a:lnSpc>
            </a:pPr>
            <a:r>
              <a:rPr lang="en-US" sz="2000" b="1" dirty="0" smtClean="0">
                <a:latin typeface="Times New Roman" pitchFamily="18" charset="0"/>
                <a:cs typeface="Times New Roman" pitchFamily="18" charset="0"/>
              </a:rPr>
              <a:t>weightx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weighty</a:t>
            </a:r>
            <a:r>
              <a:rPr lang="en-US" sz="2000" dirty="0" smtClean="0">
                <a:latin typeface="Times New Roman" pitchFamily="18" charset="0"/>
                <a:cs typeface="Times New Roman" pitchFamily="18" charset="0"/>
              </a:rPr>
              <a:t> : Weights are used to determine how to distribute space among columns (weightx) and among rows (weighty); this is important for specifying resizing behavior</a:t>
            </a:r>
          </a:p>
          <a:p>
            <a:pPr eaLnBrk="1" hangingPunct="1">
              <a:spcBef>
                <a:spcPct val="0"/>
              </a:spcBef>
              <a:buFontTx/>
              <a:buChar char="•"/>
            </a:pPr>
            <a:endParaRPr lang="en-US" sz="20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dirty="0" smtClean="0"/>
              <a:t>Layout Manager Theory</a:t>
            </a:r>
          </a:p>
          <a:p>
            <a:r>
              <a:rPr lang="en-US" dirty="0" smtClean="0"/>
              <a:t>Some Pre-defined Layout in Java API</a:t>
            </a:r>
          </a:p>
          <a:p>
            <a:r>
              <a:rPr lang="en-US" dirty="0" smtClean="0"/>
              <a:t>A demonstration</a:t>
            </a:r>
          </a:p>
          <a:p>
            <a:r>
              <a:rPr lang="en-US" dirty="0" smtClean="0"/>
              <a:t>Other layout options</a:t>
            </a:r>
          </a:p>
          <a:p>
            <a:pPr>
              <a:buNone/>
            </a:pP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dirty="0" smtClean="0">
                <a:latin typeface="Arial" charset="0"/>
                <a:cs typeface="Arial" charset="0"/>
              </a:rPr>
              <a:t>Other Layout Options</a:t>
            </a:r>
          </a:p>
        </p:txBody>
      </p:sp>
      <p:sp>
        <p:nvSpPr>
          <p:cNvPr id="79875" name="Content Placeholder 2"/>
          <p:cNvSpPr>
            <a:spLocks noGrp="1"/>
          </p:cNvSpPr>
          <p:nvPr>
            <p:ph idx="1"/>
          </p:nvPr>
        </p:nvSpPr>
        <p:spPr>
          <a:xfrm>
            <a:off x="457200" y="1143000"/>
            <a:ext cx="8229600" cy="4983163"/>
          </a:xfrm>
        </p:spPr>
        <p:txBody>
          <a:bodyPr/>
          <a:lstStyle/>
          <a:p>
            <a:pPr algn="just">
              <a:defRPr/>
            </a:pPr>
            <a:r>
              <a:rPr lang="en-US" sz="2800" dirty="0" smtClean="0">
                <a:latin typeface="Times New Roman" pitchFamily="18" charset="0"/>
                <a:cs typeface="Times New Roman" pitchFamily="18" charset="0"/>
              </a:rPr>
              <a:t>If you are in a situation where Flow, Grid, Border, Card, and GridBag will not create the layout you need, your choices are:</a:t>
            </a:r>
          </a:p>
          <a:p>
            <a:pPr lvl="1" algn="just">
              <a:defRPr/>
            </a:pPr>
            <a:r>
              <a:rPr lang="en-US" sz="2400" dirty="0" smtClean="0">
                <a:latin typeface="Times New Roman" pitchFamily="18" charset="0"/>
                <a:cs typeface="Times New Roman" pitchFamily="18" charset="0"/>
              </a:rPr>
              <a:t>To find a layout manager from another source</a:t>
            </a:r>
          </a:p>
          <a:p>
            <a:pPr lvl="1" algn="just">
              <a:defRPr/>
            </a:pPr>
            <a:r>
              <a:rPr lang="en-US" sz="2400" dirty="0" smtClean="0">
                <a:latin typeface="Times New Roman" pitchFamily="18" charset="0"/>
                <a:cs typeface="Times New Roman" pitchFamily="18" charset="0"/>
              </a:rPr>
              <a:t>To create your own layout manager</a:t>
            </a:r>
          </a:p>
          <a:p>
            <a:pPr lvl="1" algn="just">
              <a:defRPr/>
            </a:pPr>
            <a:r>
              <a:rPr lang="en-US" sz="2400" dirty="0" smtClean="0">
                <a:latin typeface="Times New Roman" pitchFamily="18" charset="0"/>
                <a:cs typeface="Times New Roman" pitchFamily="18" charset="0"/>
              </a:rPr>
              <a:t>To use no layout manager</a:t>
            </a:r>
          </a:p>
          <a:p>
            <a:pPr lvl="2" algn="just">
              <a:defRPr/>
            </a:pPr>
            <a:r>
              <a:rPr lang="en-US" sz="2000" dirty="0" smtClean="0">
                <a:latin typeface="Times New Roman" pitchFamily="18" charset="0"/>
                <a:cs typeface="Times New Roman" pitchFamily="18" charset="0"/>
              </a:rPr>
              <a:t>Use setLayout(null) method of the container to set no layout manager.</a:t>
            </a:r>
          </a:p>
          <a:p>
            <a:pPr lvl="2" algn="just">
              <a:defRPr/>
            </a:pPr>
            <a:r>
              <a:rPr lang="en-US" sz="2000" dirty="0" smtClean="0">
                <a:latin typeface="Times New Roman" pitchFamily="18" charset="0"/>
                <a:cs typeface="Times New Roman" pitchFamily="18" charset="0"/>
              </a:rPr>
              <a:t>No layout honors each component’s x, y, width, and height values. Thus, you can call setBounds() on a component, add() it to a container that has no layout manager, and have the component end up where you expect it to be.</a:t>
            </a:r>
          </a:p>
          <a:p>
            <a:pPr lvl="2" algn="just">
              <a:defRPr/>
            </a:pPr>
            <a:r>
              <a:rPr lang="en-US" sz="2000" dirty="0" smtClean="0">
                <a:latin typeface="Times New Roman" pitchFamily="18" charset="0"/>
                <a:cs typeface="Times New Roman" pitchFamily="18" charset="0"/>
              </a:rPr>
              <a:t>Disadvantages: Have to write code to detect when the container resizes, and more code to do the right thing when resizing occurs.</a:t>
            </a:r>
          </a:p>
          <a:p>
            <a:pPr marL="0" lvl="1" indent="0">
              <a:buFont typeface="Arial" charset="0"/>
              <a:buNone/>
              <a:defRPr/>
            </a:pP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Layout Manager Theory</a:t>
            </a:r>
          </a:p>
          <a:p>
            <a:r>
              <a:rPr lang="en-US" dirty="0" smtClean="0"/>
              <a:t>Some Pre-defined Layout in Java API</a:t>
            </a:r>
          </a:p>
          <a:p>
            <a:r>
              <a:rPr lang="en-US" dirty="0" smtClean="0"/>
              <a:t>A demonstration</a:t>
            </a:r>
          </a:p>
          <a:p>
            <a:r>
              <a:rPr lang="en-US" dirty="0" smtClean="0"/>
              <a:t>Other layout options</a:t>
            </a:r>
          </a:p>
          <a:p>
            <a:pPr>
              <a:buNone/>
            </a:pP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99331"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dirty="0" smtClean="0">
                <a:latin typeface="Arial" charset="0"/>
                <a:cs typeface="Arial" charset="0"/>
              </a:rPr>
              <a:t>Layout Manager Theory</a:t>
            </a:r>
          </a:p>
        </p:txBody>
      </p:sp>
      <p:sp>
        <p:nvSpPr>
          <p:cNvPr id="79875" name="Content Placeholder 2"/>
          <p:cNvSpPr>
            <a:spLocks noGrp="1"/>
          </p:cNvSpPr>
          <p:nvPr>
            <p:ph idx="1"/>
          </p:nvPr>
        </p:nvSpPr>
        <p:spPr/>
        <p:txBody>
          <a:bodyPr/>
          <a:lstStyle/>
          <a:p>
            <a:pPr marL="285750" lvl="1"/>
            <a:r>
              <a:rPr lang="en-US" dirty="0" smtClean="0">
                <a:latin typeface="Arial" charset="0"/>
                <a:cs typeface="Arial" charset="0"/>
              </a:rPr>
              <a:t>Layout manager: </a:t>
            </a:r>
            <a:r>
              <a:rPr lang="en-US" dirty="0" smtClean="0">
                <a:latin typeface="Times New Roman" pitchFamily="18" charset="0"/>
                <a:cs typeface="Times New Roman" pitchFamily="18" charset="0"/>
              </a:rPr>
              <a:t>an object that implements the java.awt.</a:t>
            </a:r>
            <a:r>
              <a:rPr lang="en-US" u="sng" dirty="0" smtClean="0">
                <a:latin typeface="Times New Roman" pitchFamily="18" charset="0"/>
                <a:cs typeface="Times New Roman" pitchFamily="18" charset="0"/>
              </a:rPr>
              <a:t>LayoutManager</a:t>
            </a:r>
            <a:r>
              <a:rPr lang="en-US" dirty="0" smtClean="0">
                <a:latin typeface="Times New Roman" pitchFamily="18" charset="0"/>
                <a:cs typeface="Times New Roman" pitchFamily="18" charset="0"/>
              </a:rPr>
              <a:t> interface and </a:t>
            </a:r>
            <a:r>
              <a:rPr lang="en-US" u="sng" dirty="0" smtClean="0">
                <a:latin typeface="Times New Roman" pitchFamily="18" charset="0"/>
                <a:cs typeface="Times New Roman" pitchFamily="18" charset="0"/>
              </a:rPr>
              <a:t>determines the size and position</a:t>
            </a:r>
            <a:r>
              <a:rPr lang="en-US" dirty="0" smtClean="0">
                <a:latin typeface="Times New Roman" pitchFamily="18" charset="0"/>
                <a:cs typeface="Times New Roman" pitchFamily="18" charset="0"/>
              </a:rPr>
              <a:t> of the components within a container.</a:t>
            </a:r>
          </a:p>
          <a:p>
            <a:pPr algn="just">
              <a:lnSpc>
                <a:spcPct val="90000"/>
              </a:lnSpc>
            </a:pPr>
            <a:r>
              <a:rPr lang="en-US" sz="2800" dirty="0" smtClean="0">
                <a:latin typeface="Times New Roman" pitchFamily="18" charset="0"/>
                <a:cs typeface="Times New Roman" pitchFamily="18" charset="0"/>
              </a:rPr>
              <a:t>Although components can provide size and alignment hints, a container's layout manager has the final say on the size and position of the components within the container</a:t>
            </a:r>
          </a:p>
          <a:p>
            <a:pPr algn="just">
              <a:lnSpc>
                <a:spcPct val="90000"/>
              </a:lnSpc>
            </a:pPr>
            <a:r>
              <a:rPr lang="en-US" sz="2800" dirty="0" smtClean="0">
                <a:latin typeface="Times New Roman" pitchFamily="18" charset="0"/>
                <a:cs typeface="Times New Roman" pitchFamily="18" charset="0"/>
              </a:rPr>
              <a:t>Every container has a default layout manager: Frame (BorderLayout), Panel (FlowLayout).</a:t>
            </a:r>
          </a:p>
          <a:p>
            <a:pPr marL="285750" lvl="1">
              <a:buFont typeface="Arial" charset="0"/>
              <a:buNone/>
            </a:pPr>
            <a:endParaRPr lang="en-US" dirty="0" smtClean="0">
              <a:latin typeface="Times New Roman" pitchFamily="18" charset="0"/>
              <a:cs typeface="Times New Roman" pitchFamily="18" charset="0"/>
            </a:endParaRPr>
          </a:p>
          <a:p>
            <a:pPr marL="285750" lvl="1"/>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smtClean="0">
                <a:latin typeface="Arial" charset="0"/>
                <a:cs typeface="Arial" charset="0"/>
              </a:rPr>
              <a:t>Layout Manager Theory</a:t>
            </a:r>
          </a:p>
        </p:txBody>
      </p:sp>
      <p:sp>
        <p:nvSpPr>
          <p:cNvPr id="80899" name="Content Placeholder 2"/>
          <p:cNvSpPr>
            <a:spLocks noGrp="1"/>
          </p:cNvSpPr>
          <p:nvPr>
            <p:ph idx="1"/>
          </p:nvPr>
        </p:nvSpPr>
        <p:spPr>
          <a:xfrm>
            <a:off x="457200" y="1600200"/>
            <a:ext cx="8229600" cy="3200400"/>
          </a:xfrm>
        </p:spPr>
        <p:txBody>
          <a:bodyPr/>
          <a:lstStyle/>
          <a:p>
            <a:pPr marL="285750" lvl="1">
              <a:buFont typeface="Wingdings" pitchFamily="2" charset="2"/>
              <a:buChar char="§"/>
            </a:pPr>
            <a:r>
              <a:rPr lang="en-US" dirty="0" smtClean="0">
                <a:latin typeface="Arial" charset="0"/>
                <a:cs typeface="Arial" charset="0"/>
              </a:rPr>
              <a:t>The AWT Toolkit </a:t>
            </a:r>
            <a:r>
              <a:rPr lang="en-US" dirty="0" smtClean="0">
                <a:solidFill>
                  <a:srgbClr val="FF0000"/>
                </a:solidFill>
                <a:latin typeface="Arial" charset="0"/>
                <a:cs typeface="Arial" charset="0"/>
              </a:rPr>
              <a:t>( java.awt </a:t>
            </a:r>
            <a:r>
              <a:rPr lang="en-US" dirty="0" smtClean="0">
                <a:latin typeface="Arial" charset="0"/>
                <a:cs typeface="Arial" charset="0"/>
              </a:rPr>
              <a:t>package) includes 5 main layout manager classes:</a:t>
            </a:r>
          </a:p>
          <a:p>
            <a:pPr marL="685800" lvl="2">
              <a:buFont typeface="Wingdings" pitchFamily="2" charset="2"/>
              <a:buChar char="§"/>
            </a:pPr>
            <a:r>
              <a:rPr lang="en-US" dirty="0" smtClean="0">
                <a:latin typeface="Arial" charset="0"/>
                <a:cs typeface="Arial" charset="0"/>
              </a:rPr>
              <a:t>Flow Layout</a:t>
            </a:r>
          </a:p>
          <a:p>
            <a:pPr marL="685800" lvl="2">
              <a:buFont typeface="Wingdings" pitchFamily="2" charset="2"/>
              <a:buChar char="§"/>
            </a:pPr>
            <a:r>
              <a:rPr lang="en-US" dirty="0" smtClean="0">
                <a:latin typeface="Arial" charset="0"/>
                <a:cs typeface="Arial" charset="0"/>
              </a:rPr>
              <a:t>Grid Layout</a:t>
            </a:r>
          </a:p>
          <a:p>
            <a:pPr marL="685800" lvl="2">
              <a:buFont typeface="Wingdings" pitchFamily="2" charset="2"/>
              <a:buChar char="§"/>
            </a:pPr>
            <a:r>
              <a:rPr lang="en-US" dirty="0" smtClean="0">
                <a:latin typeface="Arial" charset="0"/>
                <a:cs typeface="Arial" charset="0"/>
              </a:rPr>
              <a:t>Border Layout</a:t>
            </a:r>
          </a:p>
          <a:p>
            <a:pPr marL="685800" lvl="2">
              <a:buFont typeface="Wingdings" pitchFamily="2" charset="2"/>
              <a:buChar char="§"/>
            </a:pPr>
            <a:r>
              <a:rPr lang="en-US" dirty="0" smtClean="0">
                <a:latin typeface="Arial" charset="0"/>
                <a:cs typeface="Arial" charset="0"/>
              </a:rPr>
              <a:t>Card Layout</a:t>
            </a:r>
          </a:p>
          <a:p>
            <a:pPr marL="685800" lvl="2">
              <a:buFont typeface="Wingdings" pitchFamily="2" charset="2"/>
              <a:buChar char="§"/>
            </a:pPr>
            <a:r>
              <a:rPr lang="en-US" dirty="0" smtClean="0">
                <a:latin typeface="Arial" charset="0"/>
                <a:cs typeface="Arial" charset="0"/>
              </a:rPr>
              <a:t>Gridbag Layout</a:t>
            </a:r>
          </a:p>
          <a:p>
            <a:pPr marL="285750" lvl="1"/>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smtClean="0">
                <a:latin typeface="Arial" charset="0"/>
                <a:cs typeface="Arial" charset="0"/>
              </a:rPr>
              <a:t>The FlowLayout Class</a:t>
            </a:r>
          </a:p>
        </p:txBody>
      </p:sp>
      <p:sp>
        <p:nvSpPr>
          <p:cNvPr id="81923" name="Content Placeholder 2"/>
          <p:cNvSpPr>
            <a:spLocks noGrp="1"/>
          </p:cNvSpPr>
          <p:nvPr>
            <p:ph idx="1"/>
          </p:nvPr>
        </p:nvSpPr>
        <p:spPr/>
        <p:txBody>
          <a:bodyPr/>
          <a:lstStyle/>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Arranges components in horizontal rows (left to right in the order they were added to their container), starting new rows if necessary</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Fits as many components as possible into the top row and spills the remainder into a second row</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Leaves a gap of five pixels between components in both horizontal and vertical direction by default</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To change the default gap, the constructor should be called</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Is the </a:t>
            </a:r>
            <a:r>
              <a:rPr lang="en-US" sz="2800" dirty="0" smtClean="0">
                <a:solidFill>
                  <a:srgbClr val="FF0000"/>
                </a:solidFill>
                <a:latin typeface="Times New Roman" pitchFamily="18" charset="0"/>
                <a:cs typeface="Times New Roman" pitchFamily="18" charset="0"/>
              </a:rPr>
              <a:t>default layout manager for any JPanel</a:t>
            </a:r>
            <a:endParaRPr lang="en-US" sz="2800" dirty="0" smtClean="0">
              <a:latin typeface="Times New Roman" pitchFamily="18" charset="0"/>
              <a:cs typeface="Times New Roman" pitchFamily="18" charset="0"/>
            </a:endParaRPr>
          </a:p>
          <a:p>
            <a:pPr algn="just" eaLnBrk="1" hangingPunct="1">
              <a:lnSpc>
                <a:spcPct val="80000"/>
              </a:lnSpc>
              <a:spcBef>
                <a:spcPct val="0"/>
              </a:spcBef>
              <a:buFont typeface="Arial" charset="0"/>
              <a:buNone/>
            </a:pPr>
            <a:endParaRPr lang="en-US" sz="2800" dirty="0" smtClean="0">
              <a:latin typeface="Times New Roman" pitchFamily="18" charset="0"/>
              <a:cs typeface="Times New Roman" pitchFamily="18" charset="0"/>
            </a:endParaRPr>
          </a:p>
          <a:p>
            <a:pPr algn="just" eaLnBrk="1" hangingPunct="1">
              <a:lnSpc>
                <a:spcPct val="80000"/>
              </a:lnSpc>
              <a:spcBef>
                <a:spcPct val="0"/>
              </a:spcBef>
              <a:buFontTx/>
              <a:buChar char="•"/>
            </a:pPr>
            <a:endParaRPr lang="en-US" sz="2800" dirty="0" smtClean="0">
              <a:latin typeface="Times New Roman" pitchFamily="18" charset="0"/>
              <a:cs typeface="Times New Roman" pitchFamily="18" charset="0"/>
            </a:endParaRPr>
          </a:p>
          <a:p>
            <a:pPr marL="0" lvl="1" indent="4763">
              <a:buFont typeface="Arial" charset="0"/>
              <a:buNone/>
            </a:pP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dirty="0" smtClean="0">
                <a:latin typeface="Arial" charset="0"/>
                <a:cs typeface="Arial" charset="0"/>
              </a:rPr>
              <a:t>The FlowLayout Class</a:t>
            </a:r>
          </a:p>
        </p:txBody>
      </p:sp>
      <p:sp>
        <p:nvSpPr>
          <p:cNvPr id="82947" name="Content Placeholder 2"/>
          <p:cNvSpPr>
            <a:spLocks noGrp="1"/>
          </p:cNvSpPr>
          <p:nvPr>
            <p:ph idx="1"/>
          </p:nvPr>
        </p:nvSpPr>
        <p:spPr>
          <a:xfrm>
            <a:off x="457200" y="1219200"/>
            <a:ext cx="5029200" cy="4495800"/>
          </a:xfrm>
        </p:spPr>
        <p:txBody>
          <a:bodyPr/>
          <a:lstStyle/>
          <a:p>
            <a:pPr eaLnBrk="1" hangingPunct="1">
              <a:lnSpc>
                <a:spcPct val="80000"/>
              </a:lnSpc>
              <a:buFontTx/>
              <a:buNone/>
            </a:pPr>
            <a:r>
              <a:rPr lang="en-US" sz="2400" b="1" u="sng" dirty="0" smtClean="0">
                <a:solidFill>
                  <a:srgbClr val="006600"/>
                </a:solidFill>
                <a:latin typeface="Arial" charset="0"/>
                <a:cs typeface="Arial" charset="0"/>
              </a:rPr>
              <a:t>Constructors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a:t>
            </a:r>
            <a:r>
              <a:rPr lang="en-US" sz="2400" dirty="0" smtClean="0">
                <a:latin typeface="Arial" charset="0"/>
                <a:cs typeface="Arial" charset="0"/>
              </a:rPr>
              <a:t> // align= center, vgap=hgap=5 units.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(int align)</a:t>
            </a:r>
            <a:r>
              <a:rPr lang="en-US" sz="2400" dirty="0" smtClean="0">
                <a:solidFill>
                  <a:srgbClr val="00FF00"/>
                </a:solidFill>
                <a:latin typeface="Arial" charset="0"/>
                <a:cs typeface="Arial" charset="0"/>
              </a:rPr>
              <a:t> </a:t>
            </a:r>
            <a:r>
              <a:rPr lang="en-US" sz="2400" dirty="0" smtClean="0">
                <a:latin typeface="Arial" charset="0"/>
                <a:cs typeface="Arial" charset="0"/>
              </a:rPr>
              <a:t>// vgap=hgap=5 units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(int align, int hgap, int vgap)</a:t>
            </a:r>
            <a:r>
              <a:rPr lang="en-US" sz="2400" dirty="0" smtClean="0">
                <a:latin typeface="Arial" charset="0"/>
                <a:cs typeface="Arial" charset="0"/>
              </a:rPr>
              <a:t> </a:t>
            </a:r>
            <a:br>
              <a:rPr lang="en-US" sz="2400" dirty="0" smtClean="0">
                <a:latin typeface="Arial" charset="0"/>
                <a:cs typeface="Arial" charset="0"/>
              </a:rPr>
            </a:br>
            <a:endParaRPr lang="en-US" sz="2400" b="1" dirty="0" smtClean="0">
              <a:solidFill>
                <a:srgbClr val="FFFF00"/>
              </a:solidFill>
              <a:latin typeface="Arial" charset="0"/>
              <a:cs typeface="Arial" charset="0"/>
            </a:endParaRPr>
          </a:p>
          <a:p>
            <a:pPr eaLnBrk="1" hangingPunct="1">
              <a:lnSpc>
                <a:spcPct val="80000"/>
              </a:lnSpc>
              <a:buFontTx/>
              <a:buNone/>
            </a:pPr>
            <a:r>
              <a:rPr lang="en-US" sz="2400" b="1" dirty="0" smtClean="0">
                <a:solidFill>
                  <a:srgbClr val="0000CC"/>
                </a:solidFill>
                <a:latin typeface="Arial" charset="0"/>
                <a:cs typeface="Arial" charset="0"/>
              </a:rPr>
              <a:t>Constants for alignment:</a:t>
            </a:r>
          </a:p>
          <a:p>
            <a:pPr eaLnBrk="1" hangingPunct="1">
              <a:lnSpc>
                <a:spcPct val="80000"/>
              </a:lnSpc>
              <a:buFontTx/>
              <a:buNone/>
            </a:pPr>
            <a:r>
              <a:rPr lang="en-US" sz="2400" dirty="0" smtClean="0">
                <a:latin typeface="Arial" charset="0"/>
                <a:cs typeface="Arial" charset="0"/>
              </a:rPr>
              <a:t>LEFT  CENTER   RIGHT LEADING TRAILING</a:t>
            </a:r>
          </a:p>
          <a:p>
            <a:pPr algn="just" eaLnBrk="1" hangingPunct="1">
              <a:lnSpc>
                <a:spcPct val="80000"/>
              </a:lnSpc>
              <a:spcBef>
                <a:spcPct val="0"/>
              </a:spcBef>
              <a:buFont typeface="Arial" charset="0"/>
              <a:buNone/>
            </a:pPr>
            <a:endParaRPr lang="en-US" sz="2400" dirty="0" smtClean="0">
              <a:latin typeface="Times New Roman" pitchFamily="18" charset="0"/>
              <a:cs typeface="Times New Roman" pitchFamily="18" charset="0"/>
            </a:endParaRPr>
          </a:p>
          <a:p>
            <a:pPr algn="just" eaLnBrk="1" hangingPunct="1">
              <a:lnSpc>
                <a:spcPct val="80000"/>
              </a:lnSpc>
              <a:spcBef>
                <a:spcPct val="0"/>
              </a:spcBef>
              <a:buFontTx/>
              <a:buChar char="•"/>
            </a:pPr>
            <a:endParaRPr lang="en-US" sz="2400" dirty="0" smtClean="0">
              <a:latin typeface="Times New Roman" pitchFamily="18" charset="0"/>
              <a:cs typeface="Times New Roman" pitchFamily="18" charset="0"/>
            </a:endParaRPr>
          </a:p>
          <a:p>
            <a:pPr marL="0" lvl="1" indent="4763">
              <a:buFont typeface="Arial" charset="0"/>
              <a:buNone/>
            </a:pPr>
            <a:endParaRPr lang="en-US" sz="2400" dirty="0" smtClean="0">
              <a:latin typeface="Arial" charset="0"/>
              <a:cs typeface="Arial" charset="0"/>
            </a:endParaRPr>
          </a:p>
        </p:txBody>
      </p:sp>
      <p:pic>
        <p:nvPicPr>
          <p:cNvPr id="82949" name="Picture 3"/>
          <p:cNvPicPr>
            <a:picLocks noChangeAspect="1" noChangeArrowheads="1"/>
          </p:cNvPicPr>
          <p:nvPr/>
        </p:nvPicPr>
        <p:blipFill>
          <a:blip r:embed="rId2"/>
          <a:srcRect/>
          <a:stretch>
            <a:fillRect/>
          </a:stretch>
        </p:blipFill>
        <p:spPr bwMode="auto">
          <a:xfrm>
            <a:off x="5715000" y="914400"/>
            <a:ext cx="3133725" cy="1752600"/>
          </a:xfrm>
          <a:prstGeom prst="rect">
            <a:avLst/>
          </a:prstGeom>
          <a:noFill/>
          <a:ln w="9525">
            <a:noFill/>
            <a:miter lim="800000"/>
            <a:headEnd/>
            <a:tailEnd/>
          </a:ln>
        </p:spPr>
      </p:pic>
      <p:pic>
        <p:nvPicPr>
          <p:cNvPr id="82950" name="Picture 5"/>
          <p:cNvPicPr>
            <a:picLocks noChangeAspect="1" noChangeArrowheads="1"/>
          </p:cNvPicPr>
          <p:nvPr/>
        </p:nvPicPr>
        <p:blipFill>
          <a:blip r:embed="rId3"/>
          <a:srcRect/>
          <a:stretch>
            <a:fillRect/>
          </a:stretch>
        </p:blipFill>
        <p:spPr bwMode="auto">
          <a:xfrm>
            <a:off x="5943600" y="4419600"/>
            <a:ext cx="2857500" cy="1905000"/>
          </a:xfrm>
          <a:prstGeom prst="rect">
            <a:avLst/>
          </a:prstGeom>
          <a:noFill/>
          <a:ln w="9525">
            <a:noFill/>
            <a:miter lim="800000"/>
            <a:headEnd/>
            <a:tailEnd/>
          </a:ln>
        </p:spPr>
      </p:pic>
      <p:pic>
        <p:nvPicPr>
          <p:cNvPr id="82951" name="Picture 6"/>
          <p:cNvPicPr>
            <a:picLocks noChangeAspect="1" noChangeArrowheads="1"/>
          </p:cNvPicPr>
          <p:nvPr/>
        </p:nvPicPr>
        <p:blipFill>
          <a:blip r:embed="rId4"/>
          <a:srcRect/>
          <a:stretch>
            <a:fillRect/>
          </a:stretch>
        </p:blipFill>
        <p:spPr bwMode="auto">
          <a:xfrm>
            <a:off x="5695950" y="2667000"/>
            <a:ext cx="3143250" cy="17049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 name="Rectangle 8"/>
          <p:cNvSpPr/>
          <p:nvPr/>
        </p:nvSpPr>
        <p:spPr>
          <a:xfrm>
            <a:off x="228600" y="51816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smtClean="0">
                <a:latin typeface="Arial" charset="0"/>
                <a:cs typeface="Arial" charset="0"/>
              </a:rPr>
              <a:t>The GridLayout Class</a:t>
            </a:r>
          </a:p>
        </p:txBody>
      </p:sp>
      <p:sp>
        <p:nvSpPr>
          <p:cNvPr id="83971" name="Content Placeholder 2"/>
          <p:cNvSpPr>
            <a:spLocks noGrp="1"/>
          </p:cNvSpPr>
          <p:nvPr>
            <p:ph idx="1"/>
          </p:nvPr>
        </p:nvSpPr>
        <p:spPr>
          <a:xfrm>
            <a:off x="152400" y="1600200"/>
            <a:ext cx="6400800" cy="5029200"/>
          </a:xfrm>
        </p:spPr>
        <p:txBody>
          <a:bodyPr/>
          <a:lstStyle/>
          <a:p>
            <a:pPr algn="just"/>
            <a:r>
              <a:rPr lang="en-US" dirty="0" smtClean="0">
                <a:latin typeface="Times New Roman" pitchFamily="18" charset="0"/>
                <a:cs typeface="Times New Roman" pitchFamily="18" charset="0"/>
              </a:rPr>
              <a:t>Subdivides its territory into a </a:t>
            </a:r>
            <a:r>
              <a:rPr lang="en-US" u="sng" dirty="0" smtClean="0">
                <a:latin typeface="Times New Roman" pitchFamily="18" charset="0"/>
                <a:cs typeface="Times New Roman" pitchFamily="18" charset="0"/>
              </a:rPr>
              <a:t>matrix</a:t>
            </a:r>
            <a:r>
              <a:rPr lang="en-US" dirty="0" smtClean="0">
                <a:latin typeface="Times New Roman" pitchFamily="18" charset="0"/>
                <a:cs typeface="Times New Roman" pitchFamily="18" charset="0"/>
              </a:rPr>
              <a:t> of rows and columns.</a:t>
            </a:r>
          </a:p>
          <a:p>
            <a:pPr lvl="1" algn="just"/>
            <a:r>
              <a:rPr lang="en-US" dirty="0" smtClean="0">
                <a:latin typeface="Times New Roman" pitchFamily="18" charset="0"/>
                <a:cs typeface="Times New Roman" pitchFamily="18" charset="0"/>
              </a:rPr>
              <a:t>The number of rows and number of columns are specified as parameters to the manager’s constructor.</a:t>
            </a:r>
          </a:p>
          <a:p>
            <a:pPr lvl="1" algn="just"/>
            <a:r>
              <a:rPr lang="en-US" dirty="0" smtClean="0">
                <a:latin typeface="Times New Roman" pitchFamily="18" charset="0"/>
                <a:cs typeface="Times New Roman" pitchFamily="18" charset="0"/>
              </a:rPr>
              <a:t>When it performs a layout in a given space, it ignores a component’s preferred size</a:t>
            </a:r>
          </a:p>
          <a:p>
            <a:pPr lvl="1" algn="just"/>
            <a:r>
              <a:rPr lang="en-US" dirty="0" smtClean="0">
                <a:latin typeface="Times New Roman" pitchFamily="18" charset="0"/>
                <a:cs typeface="Times New Roman" pitchFamily="18" charset="0"/>
              </a:rPr>
              <a:t>Number of rows can not be changed but the number of columns is automatically updated (Java 1.6).</a:t>
            </a:r>
          </a:p>
        </p:txBody>
      </p:sp>
      <p:pic>
        <p:nvPicPr>
          <p:cNvPr id="83973" name="Picture 2"/>
          <p:cNvPicPr>
            <a:picLocks noChangeAspect="1" noChangeArrowheads="1"/>
          </p:cNvPicPr>
          <p:nvPr/>
        </p:nvPicPr>
        <p:blipFill>
          <a:blip r:embed="rId3"/>
          <a:srcRect/>
          <a:stretch>
            <a:fillRect/>
          </a:stretch>
        </p:blipFill>
        <p:spPr bwMode="auto">
          <a:xfrm>
            <a:off x="6477000" y="2667000"/>
            <a:ext cx="2619375" cy="15811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dirty="0" smtClean="0">
                <a:latin typeface="Arial" charset="0"/>
                <a:cs typeface="Arial" charset="0"/>
              </a:rPr>
              <a:t>The GridLayout Class</a:t>
            </a:r>
          </a:p>
        </p:txBody>
      </p:sp>
      <p:sp>
        <p:nvSpPr>
          <p:cNvPr id="84995" name="Content Placeholder 2"/>
          <p:cNvSpPr>
            <a:spLocks noGrp="1"/>
          </p:cNvSpPr>
          <p:nvPr>
            <p:ph idx="1"/>
          </p:nvPr>
        </p:nvSpPr>
        <p:spPr>
          <a:xfrm>
            <a:off x="228600" y="1600200"/>
            <a:ext cx="8686800" cy="2438400"/>
          </a:xfrm>
        </p:spPr>
        <p:txBody>
          <a:bodyPr/>
          <a:lstStyle/>
          <a:p>
            <a:pPr eaLnBrk="1" hangingPunct="1">
              <a:lnSpc>
                <a:spcPct val="90000"/>
              </a:lnSpc>
              <a:buFontTx/>
              <a:buNone/>
            </a:pPr>
            <a:r>
              <a:rPr lang="en-US" b="1" u="sng" dirty="0" smtClean="0">
                <a:solidFill>
                  <a:srgbClr val="006600"/>
                </a:solidFill>
                <a:latin typeface="Arial" charset="0"/>
                <a:cs typeface="Arial" charset="0"/>
              </a:rPr>
              <a:t>Constructor</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 </a:t>
            </a:r>
            <a:r>
              <a:rPr lang="en-US" dirty="0" smtClean="0">
                <a:latin typeface="Arial" charset="0"/>
                <a:cs typeface="Arial" charset="0"/>
              </a:rPr>
              <a:t>// 1x1</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(int rows, int cols)</a:t>
            </a:r>
            <a:r>
              <a:rPr lang="en-US" dirty="0" smtClean="0">
                <a:latin typeface="Arial" charset="0"/>
                <a:cs typeface="Arial" charset="0"/>
              </a:rPr>
              <a:t> </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(int rows, int cols,int hgap,int vgap)</a:t>
            </a:r>
            <a:endParaRPr lang="en-US" dirty="0" smtClean="0">
              <a:latin typeface="Arial" charset="0"/>
              <a:cs typeface="Arial" charset="0"/>
            </a:endParaRPr>
          </a:p>
        </p:txBody>
      </p:sp>
      <p:pic>
        <p:nvPicPr>
          <p:cNvPr id="84997" name="Picture 2"/>
          <p:cNvPicPr>
            <a:picLocks noChangeAspect="1" noChangeArrowheads="1"/>
          </p:cNvPicPr>
          <p:nvPr/>
        </p:nvPicPr>
        <p:blipFill>
          <a:blip r:embed="rId3"/>
          <a:srcRect/>
          <a:stretch>
            <a:fillRect/>
          </a:stretch>
        </p:blipFill>
        <p:spPr bwMode="auto">
          <a:xfrm>
            <a:off x="5562600" y="1066800"/>
            <a:ext cx="2619375" cy="15811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7" name="Rectangle 6"/>
          <p:cNvSpPr/>
          <p:nvPr/>
        </p:nvSpPr>
        <p:spPr>
          <a:xfrm>
            <a:off x="1828800" y="39624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dirty="0" smtClean="0">
                <a:latin typeface="Arial" charset="0"/>
                <a:cs typeface="Arial" charset="0"/>
              </a:rPr>
              <a:t>The BorderLayout Class</a:t>
            </a:r>
          </a:p>
        </p:txBody>
      </p:sp>
      <p:sp>
        <p:nvSpPr>
          <p:cNvPr id="86019" name="Content Placeholder 2"/>
          <p:cNvSpPr>
            <a:spLocks noGrp="1"/>
          </p:cNvSpPr>
          <p:nvPr>
            <p:ph idx="1"/>
          </p:nvPr>
        </p:nvSpPr>
        <p:spPr>
          <a:xfrm>
            <a:off x="304800" y="1295400"/>
            <a:ext cx="4953000" cy="4038600"/>
          </a:xfrm>
        </p:spPr>
        <p:txBody>
          <a:bodyPr/>
          <a:lstStyle/>
          <a:p>
            <a:r>
              <a:rPr lang="en-US" dirty="0" smtClean="0">
                <a:latin typeface="Arial" charset="0"/>
                <a:cs typeface="Arial" charset="0"/>
              </a:rPr>
              <a:t>Default layout of a frame.</a:t>
            </a:r>
          </a:p>
          <a:p>
            <a:pPr algn="just"/>
            <a:r>
              <a:rPr lang="en-US" dirty="0" smtClean="0">
                <a:latin typeface="Times New Roman" pitchFamily="18" charset="0"/>
                <a:cs typeface="Times New Roman" pitchFamily="18" charset="0"/>
              </a:rPr>
              <a:t>Divides its territory into five regions: </a:t>
            </a:r>
          </a:p>
          <a:p>
            <a:pPr lvl="1" algn="just"/>
            <a:r>
              <a:rPr lang="en-US" dirty="0" smtClean="0">
                <a:latin typeface="Times New Roman" pitchFamily="18" charset="0"/>
                <a:cs typeface="Times New Roman" pitchFamily="18" charset="0"/>
              </a:rPr>
              <a:t>North (useful for toolbar)</a:t>
            </a:r>
          </a:p>
          <a:p>
            <a:pPr lvl="1" algn="just"/>
            <a:r>
              <a:rPr lang="en-US" dirty="0" smtClean="0">
                <a:latin typeface="Times New Roman" pitchFamily="18" charset="0"/>
                <a:cs typeface="Times New Roman" pitchFamily="18" charset="0"/>
              </a:rPr>
              <a:t>South (useful for status bar)</a:t>
            </a:r>
          </a:p>
          <a:p>
            <a:pPr lvl="1" algn="just"/>
            <a:r>
              <a:rPr lang="en-US" dirty="0" smtClean="0">
                <a:latin typeface="Times New Roman" pitchFamily="18" charset="0"/>
                <a:cs typeface="Times New Roman" pitchFamily="18" charset="0"/>
              </a:rPr>
              <a:t>East, West, Center</a:t>
            </a:r>
          </a:p>
          <a:p>
            <a:pPr algn="just"/>
            <a:r>
              <a:rPr lang="en-US" dirty="0" smtClean="0">
                <a:latin typeface="Times New Roman" pitchFamily="18" charset="0"/>
                <a:cs typeface="Times New Roman" pitchFamily="18" charset="0"/>
              </a:rPr>
              <a:t>Each region may be empty or may contain </a:t>
            </a:r>
            <a:r>
              <a:rPr lang="en-US" u="sng" dirty="0" smtClean="0">
                <a:latin typeface="Times New Roman" pitchFamily="18" charset="0"/>
                <a:cs typeface="Times New Roman" pitchFamily="18" charset="0"/>
              </a:rPr>
              <a:t>one</a:t>
            </a:r>
            <a:r>
              <a:rPr lang="en-US" dirty="0" smtClean="0">
                <a:latin typeface="Times New Roman" pitchFamily="18" charset="0"/>
                <a:cs typeface="Times New Roman" pitchFamily="18" charset="0"/>
              </a:rPr>
              <a:t> component.</a:t>
            </a:r>
          </a:p>
        </p:txBody>
      </p:sp>
      <p:pic>
        <p:nvPicPr>
          <p:cNvPr id="86021" name="Picture 14"/>
          <p:cNvPicPr>
            <a:picLocks noChangeAspect="1" noChangeArrowheads="1"/>
          </p:cNvPicPr>
          <p:nvPr/>
        </p:nvPicPr>
        <p:blipFill>
          <a:blip r:embed="rId2"/>
          <a:srcRect/>
          <a:stretch>
            <a:fillRect/>
          </a:stretch>
        </p:blipFill>
        <p:spPr bwMode="auto">
          <a:xfrm>
            <a:off x="5334000" y="2514600"/>
            <a:ext cx="3605213" cy="285591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496</TotalTime>
  <Words>1240</Words>
  <Application>Microsoft Office PowerPoint</Application>
  <PresentationFormat>Trình chiếu Trên màn hình (4:3)</PresentationFormat>
  <Paragraphs>162</Paragraphs>
  <Slides>22</Slides>
  <Notes>3</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22</vt:i4>
      </vt:variant>
    </vt:vector>
  </HeadingPairs>
  <TitlesOfParts>
    <vt:vector size="30" baseType="lpstr">
      <vt:lpstr>Arial</vt:lpstr>
      <vt:lpstr>Calibri</vt:lpstr>
      <vt:lpstr>Franklin Gothic Book</vt:lpstr>
      <vt:lpstr>Perpetua</vt:lpstr>
      <vt:lpstr>Times New Roman</vt:lpstr>
      <vt:lpstr>Wingdings</vt:lpstr>
      <vt:lpstr>Wingdings 2</vt:lpstr>
      <vt:lpstr>Equity</vt:lpstr>
      <vt:lpstr>Lecture 02 Creating Graphical User Interface Part 5</vt:lpstr>
      <vt:lpstr>Contents</vt:lpstr>
      <vt:lpstr>Layout Manager Theory</vt:lpstr>
      <vt:lpstr>Layout Manager Theory</vt:lpstr>
      <vt:lpstr>The FlowLayout Class</vt:lpstr>
      <vt:lpstr>The FlowLayout Class</vt:lpstr>
      <vt:lpstr>The GridLayout Class</vt:lpstr>
      <vt:lpstr>The GridLayout Class</vt:lpstr>
      <vt:lpstr>The BorderLayout Class</vt:lpstr>
      <vt:lpstr>The BorderLayout Class</vt:lpstr>
      <vt:lpstr>The BorderLayout Class</vt:lpstr>
      <vt:lpstr>BorderLayout…</vt:lpstr>
      <vt:lpstr>The CardLayout Class</vt:lpstr>
      <vt:lpstr>CardLayout…</vt:lpstr>
      <vt:lpstr>Demo 10: CardLayout</vt:lpstr>
      <vt:lpstr>The GridBagLayout Class</vt:lpstr>
      <vt:lpstr>GridBagLayout …</vt:lpstr>
      <vt:lpstr>GridBagLayout …</vt:lpstr>
      <vt:lpstr>GridBagLayout …</vt:lpstr>
      <vt:lpstr>Other Layout Options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Quy Nguyen</cp:lastModifiedBy>
  <cp:revision>37</cp:revision>
  <dcterms:created xsi:type="dcterms:W3CDTF">2014-12-30T03:31:12Z</dcterms:created>
  <dcterms:modified xsi:type="dcterms:W3CDTF">2017-10-17T03:13:14Z</dcterms:modified>
</cp:coreProperties>
</file>