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33"/>
  </p:notesMasterIdLst>
  <p:sldIdLst>
    <p:sldId id="256" r:id="rId2"/>
    <p:sldId id="257" r:id="rId3"/>
    <p:sldId id="335" r:id="rId4"/>
    <p:sldId id="286" r:id="rId5"/>
    <p:sldId id="287" r:id="rId6"/>
    <p:sldId id="288" r:id="rId7"/>
    <p:sldId id="289" r:id="rId8"/>
    <p:sldId id="290" r:id="rId9"/>
    <p:sldId id="291" r:id="rId10"/>
    <p:sldId id="292" r:id="rId11"/>
    <p:sldId id="293" r:id="rId12"/>
    <p:sldId id="294" r:id="rId13"/>
    <p:sldId id="295" r:id="rId14"/>
    <p:sldId id="296" r:id="rId15"/>
    <p:sldId id="334" r:id="rId16"/>
    <p:sldId id="333"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CFF99"/>
    <a:srgbClr val="0000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p:scale>
          <a:sx n="150" d="100"/>
          <a:sy n="150" d="100"/>
        </p:scale>
        <p:origin x="-1974" y="-25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11/1/2017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11/1/2017</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11/1/2017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11/1/2017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11/1/2017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11/1/2017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11/1/2017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11/1/2017</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11/1/2017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11/1/2017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11/1/2017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11/1/2017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11/1/2017</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Program%20Files\Java\docs\api\java\io\Externalizable.html" TargetMode="External"/><Relationship Id="rId2" Type="http://schemas.openxmlformats.org/officeDocument/2006/relationships/hyperlink" Target="file:///C:\Program%20Files\Java\docs\api\java\io\Serializ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3</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fontScale="92500"/>
          </a:bodyPr>
          <a:lstStyle/>
          <a:p>
            <a:r>
              <a:rPr lang="en-US" b="1" dirty="0" smtClean="0">
                <a:solidFill>
                  <a:srgbClr val="008000"/>
                </a:solidFill>
                <a:latin typeface="Arial" charset="0"/>
                <a:cs typeface="Arial" charset="0"/>
              </a:rPr>
              <a:t>Remote Method Invocation</a:t>
            </a:r>
          </a:p>
          <a:p>
            <a:r>
              <a:rPr lang="en-US" b="1" dirty="0" smtClean="0">
                <a:solidFill>
                  <a:srgbClr val="008000"/>
                </a:solidFill>
                <a:latin typeface="Arial" charset="0"/>
                <a:cs typeface="Arial" charset="0"/>
              </a:rPr>
              <a:t>Book: Chapter 13- Object Streams and RMI </a:t>
            </a:r>
          </a:p>
          <a:p>
            <a:r>
              <a:rPr lang="en-US" b="1" dirty="0" smtClean="0">
                <a:solidFill>
                  <a:srgbClr val="FF0000"/>
                </a:solidFill>
                <a:latin typeface="Arial" charset="0"/>
                <a:cs typeface="Arial" charset="0"/>
              </a:rPr>
              <a:t>(The java.rmi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1: Simple RMI</a:t>
            </a:r>
          </a:p>
        </p:txBody>
      </p:sp>
      <p:pic>
        <p:nvPicPr>
          <p:cNvPr id="41988" name="Picture 2"/>
          <p:cNvPicPr>
            <a:picLocks noChangeAspect="1" noChangeArrowheads="1"/>
          </p:cNvPicPr>
          <p:nvPr/>
        </p:nvPicPr>
        <p:blipFill>
          <a:blip r:embed="rId2"/>
          <a:srcRect/>
          <a:stretch>
            <a:fillRect/>
          </a:stretch>
        </p:blipFill>
        <p:spPr bwMode="auto">
          <a:xfrm>
            <a:off x="457200" y="971550"/>
            <a:ext cx="1657350" cy="1314450"/>
          </a:xfrm>
          <a:prstGeom prst="rect">
            <a:avLst/>
          </a:prstGeom>
          <a:noFill/>
          <a:ln w="9525">
            <a:noFill/>
            <a:miter lim="800000"/>
            <a:headEnd/>
            <a:tailEnd/>
          </a:ln>
        </p:spPr>
      </p:pic>
      <p:pic>
        <p:nvPicPr>
          <p:cNvPr id="41989" name="Picture 2"/>
          <p:cNvPicPr>
            <a:picLocks noChangeAspect="1" noChangeArrowheads="1"/>
          </p:cNvPicPr>
          <p:nvPr/>
        </p:nvPicPr>
        <p:blipFill>
          <a:blip r:embed="rId3"/>
          <a:srcRect/>
          <a:stretch>
            <a:fillRect/>
          </a:stretch>
        </p:blipFill>
        <p:spPr bwMode="auto">
          <a:xfrm>
            <a:off x="3200400" y="1066800"/>
            <a:ext cx="5762625" cy="1095375"/>
          </a:xfrm>
          <a:prstGeom prst="rect">
            <a:avLst/>
          </a:prstGeom>
          <a:noFill/>
          <a:ln w="9525">
            <a:noFill/>
            <a:miter lim="800000"/>
            <a:headEnd/>
            <a:tailEnd/>
          </a:ln>
        </p:spPr>
      </p:pic>
      <p:cxnSp>
        <p:nvCxnSpPr>
          <p:cNvPr id="8" name="Straight Arrow Connector 7"/>
          <p:cNvCxnSpPr>
            <a:stCxn id="5" idx="3"/>
            <a:endCxn id="62466" idx="1"/>
          </p:cNvCxnSpPr>
          <p:nvPr/>
        </p:nvCxnSpPr>
        <p:spPr>
          <a:xfrm flipV="1">
            <a:off x="2114550" y="1614488"/>
            <a:ext cx="1085850" cy="14287"/>
          </a:xfrm>
          <a:prstGeom prst="straightConnector1">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991" name="Picture 3"/>
          <p:cNvPicPr>
            <a:picLocks noChangeAspect="1" noChangeArrowheads="1"/>
          </p:cNvPicPr>
          <p:nvPr/>
        </p:nvPicPr>
        <p:blipFill>
          <a:blip r:embed="rId4"/>
          <a:srcRect/>
          <a:stretch>
            <a:fillRect/>
          </a:stretch>
        </p:blipFill>
        <p:spPr bwMode="auto">
          <a:xfrm>
            <a:off x="304800" y="2590800"/>
            <a:ext cx="4795838" cy="1219200"/>
          </a:xfrm>
          <a:prstGeom prst="rect">
            <a:avLst/>
          </a:prstGeom>
          <a:noFill/>
          <a:ln w="9525">
            <a:noFill/>
            <a:miter lim="800000"/>
            <a:headEnd/>
            <a:tailEnd/>
          </a:ln>
        </p:spPr>
      </p:pic>
      <p:pic>
        <p:nvPicPr>
          <p:cNvPr id="41992" name="Picture 5"/>
          <p:cNvPicPr>
            <a:picLocks noChangeAspect="1" noChangeArrowheads="1"/>
          </p:cNvPicPr>
          <p:nvPr/>
        </p:nvPicPr>
        <p:blipFill>
          <a:blip r:embed="rId5"/>
          <a:srcRect/>
          <a:stretch>
            <a:fillRect/>
          </a:stretch>
        </p:blipFill>
        <p:spPr bwMode="auto">
          <a:xfrm>
            <a:off x="5867400" y="2286000"/>
            <a:ext cx="1666875" cy="2000250"/>
          </a:xfrm>
          <a:prstGeom prst="rect">
            <a:avLst/>
          </a:prstGeom>
          <a:noFill/>
          <a:ln w="9525">
            <a:noFill/>
            <a:miter lim="800000"/>
            <a:headEnd/>
            <a:tailEnd/>
          </a:ln>
        </p:spPr>
      </p:pic>
      <p:pic>
        <p:nvPicPr>
          <p:cNvPr id="41993" name="Picture 6"/>
          <p:cNvPicPr>
            <a:picLocks noChangeAspect="1" noChangeArrowheads="1"/>
          </p:cNvPicPr>
          <p:nvPr/>
        </p:nvPicPr>
        <p:blipFill>
          <a:blip r:embed="rId6"/>
          <a:srcRect/>
          <a:stretch>
            <a:fillRect/>
          </a:stretch>
        </p:blipFill>
        <p:spPr bwMode="auto">
          <a:xfrm>
            <a:off x="304800" y="3962400"/>
            <a:ext cx="5267325" cy="1514475"/>
          </a:xfrm>
          <a:prstGeom prst="rect">
            <a:avLst/>
          </a:prstGeom>
          <a:noFill/>
          <a:ln w="9525">
            <a:noFill/>
            <a:miter lim="800000"/>
            <a:headEnd/>
            <a:tailEnd/>
          </a:ln>
        </p:spPr>
      </p:pic>
      <p:pic>
        <p:nvPicPr>
          <p:cNvPr id="41994" name="Picture 10"/>
          <p:cNvPicPr>
            <a:picLocks noChangeAspect="1" noChangeArrowheads="1"/>
          </p:cNvPicPr>
          <p:nvPr/>
        </p:nvPicPr>
        <p:blipFill>
          <a:blip r:embed="rId7"/>
          <a:srcRect/>
          <a:stretch>
            <a:fillRect/>
          </a:stretch>
        </p:blipFill>
        <p:spPr bwMode="auto">
          <a:xfrm>
            <a:off x="5943600" y="4343400"/>
            <a:ext cx="2857500" cy="895350"/>
          </a:xfrm>
          <a:prstGeom prst="rect">
            <a:avLst/>
          </a:prstGeom>
          <a:noFill/>
          <a:ln w="9525">
            <a:noFill/>
            <a:miter lim="800000"/>
            <a:headEnd/>
            <a:tailEnd/>
          </a:ln>
        </p:spPr>
      </p:pic>
      <p:pic>
        <p:nvPicPr>
          <p:cNvPr id="41995" name="Picture 11"/>
          <p:cNvPicPr>
            <a:picLocks noChangeAspect="1" noChangeArrowheads="1"/>
          </p:cNvPicPr>
          <p:nvPr/>
        </p:nvPicPr>
        <p:blipFill>
          <a:blip r:embed="rId8"/>
          <a:srcRect/>
          <a:stretch>
            <a:fillRect/>
          </a:stretch>
        </p:blipFill>
        <p:spPr bwMode="auto">
          <a:xfrm>
            <a:off x="5715000" y="5638800"/>
            <a:ext cx="2371725" cy="857250"/>
          </a:xfrm>
          <a:prstGeom prst="rect">
            <a:avLst/>
          </a:prstGeom>
          <a:noFill/>
          <a:ln w="9525">
            <a:noFill/>
            <a:miter lim="800000"/>
            <a:headEnd/>
            <a:tailEnd/>
          </a:ln>
        </p:spPr>
      </p:pic>
      <p:pic>
        <p:nvPicPr>
          <p:cNvPr id="41996" name="Picture 12"/>
          <p:cNvPicPr>
            <a:picLocks noChangeAspect="1" noChangeArrowheads="1"/>
          </p:cNvPicPr>
          <p:nvPr/>
        </p:nvPicPr>
        <p:blipFill>
          <a:blip r:embed="rId9"/>
          <a:srcRect/>
          <a:stretch>
            <a:fillRect/>
          </a:stretch>
        </p:blipFill>
        <p:spPr bwMode="auto">
          <a:xfrm>
            <a:off x="2895600" y="5638800"/>
            <a:ext cx="2638425" cy="914400"/>
          </a:xfrm>
          <a:prstGeom prst="rect">
            <a:avLst/>
          </a:prstGeom>
          <a:noFill/>
          <a:ln w="9525">
            <a:noFill/>
            <a:miter lim="800000"/>
            <a:headEnd/>
            <a:tailEnd/>
          </a:ln>
        </p:spPr>
      </p:pic>
      <p:cxnSp>
        <p:nvCxnSpPr>
          <p:cNvPr id="14" name="Straight Connector 13"/>
          <p:cNvCxnSpPr/>
          <p:nvPr/>
        </p:nvCxnSpPr>
        <p:spPr>
          <a:xfrm flipV="1">
            <a:off x="6096000" y="4114800"/>
            <a:ext cx="243840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19800" y="4343400"/>
            <a:ext cx="22098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2667000"/>
            <a:ext cx="13716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Stub, Skeleton is </a:t>
            </a:r>
            <a:r>
              <a:rPr lang="en-US" dirty="0" smtClean="0"/>
              <a:t>omitted </a:t>
            </a:r>
            <a:r>
              <a:rPr lang="en-US" dirty="0"/>
              <a:t>from Java 1.6</a:t>
            </a:r>
          </a:p>
        </p:txBody>
      </p:sp>
      <p:sp>
        <p:nvSpPr>
          <p:cNvPr id="16" name="Rectangle 15"/>
          <p:cNvSpPr/>
          <p:nvPr/>
        </p:nvSpPr>
        <p:spPr>
          <a:xfrm>
            <a:off x="228600" y="55626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1: Create a remote interface </a:t>
            </a:r>
            <a:endParaRPr lang="en-US" b="1" dirty="0"/>
          </a:p>
        </p:txBody>
      </p:sp>
      <p:sp>
        <p:nvSpPr>
          <p:cNvPr id="17" name="Slide Number Placeholder 16"/>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latin typeface="Arial" charset="0"/>
                <a:cs typeface="Arial" charset="0"/>
              </a:rPr>
              <a:t>Demo 1: Simple RMI…</a:t>
            </a:r>
          </a:p>
        </p:txBody>
      </p:sp>
      <p:pic>
        <p:nvPicPr>
          <p:cNvPr id="43012" name="Picture 2"/>
          <p:cNvPicPr>
            <a:picLocks noChangeAspect="1" noChangeArrowheads="1"/>
          </p:cNvPicPr>
          <p:nvPr/>
        </p:nvPicPr>
        <p:blipFill>
          <a:blip r:embed="rId2"/>
          <a:srcRect/>
          <a:stretch>
            <a:fillRect/>
          </a:stretch>
        </p:blipFill>
        <p:spPr bwMode="auto">
          <a:xfrm>
            <a:off x="396402" y="1695450"/>
            <a:ext cx="8061798" cy="3714750"/>
          </a:xfrm>
          <a:prstGeom prst="rect">
            <a:avLst/>
          </a:prstGeom>
          <a:noFill/>
          <a:ln w="9525">
            <a:noFill/>
            <a:miter lim="800000"/>
            <a:headEnd/>
            <a:tailEnd/>
          </a:ln>
        </p:spPr>
      </p:pic>
      <p:sp>
        <p:nvSpPr>
          <p:cNvPr id="5" name="Rectangle 4"/>
          <p:cNvSpPr/>
          <p:nvPr/>
        </p:nvSpPr>
        <p:spPr>
          <a:xfrm>
            <a:off x="1219200" y="9144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2: Create server class implementing remote  interface</a:t>
            </a:r>
            <a:endParaRPr lang="en-US" b="1" dirty="0"/>
          </a:p>
        </p:txBody>
      </p:sp>
      <p:cxnSp>
        <p:nvCxnSpPr>
          <p:cNvPr id="7" name="Straight Arrow Connector 6"/>
          <p:cNvCxnSpPr>
            <a:stCxn id="5" idx="2"/>
          </p:cNvCxnSpPr>
          <p:nvPr/>
        </p:nvCxnSpPr>
        <p:spPr>
          <a:xfrm rot="16200000" flipH="1">
            <a:off x="2686050" y="1771650"/>
            <a:ext cx="1524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latin typeface="Arial" charset="0"/>
                <a:cs typeface="Arial" charset="0"/>
              </a:rPr>
              <a:t>Demo 1: Simple RMI…</a:t>
            </a:r>
          </a:p>
        </p:txBody>
      </p:sp>
      <p:pic>
        <p:nvPicPr>
          <p:cNvPr id="44036" name="Picture 3"/>
          <p:cNvPicPr>
            <a:picLocks noGrp="1" noChangeAspect="1" noChangeArrowheads="1"/>
          </p:cNvPicPr>
          <p:nvPr>
            <p:ph idx="1"/>
          </p:nvPr>
        </p:nvPicPr>
        <p:blipFill>
          <a:blip r:embed="rId2"/>
          <a:srcRect/>
          <a:stretch>
            <a:fillRect/>
          </a:stretch>
        </p:blipFill>
        <p:spPr>
          <a:xfrm>
            <a:off x="838200" y="1524000"/>
            <a:ext cx="7261225" cy="5105400"/>
          </a:xfrm>
          <a:noFill/>
        </p:spPr>
      </p:pic>
      <p:sp>
        <p:nvSpPr>
          <p:cNvPr id="5" name="Rectangle 4"/>
          <p:cNvSpPr/>
          <p:nvPr/>
        </p:nvSpPr>
        <p:spPr>
          <a:xfrm>
            <a:off x="838200" y="7620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3: Create server program in which a server object is used</a:t>
            </a:r>
            <a:endParaRPr lang="en-US" b="1" dirty="0"/>
          </a:p>
        </p:txBody>
      </p:sp>
      <p:cxnSp>
        <p:nvCxnSpPr>
          <p:cNvPr id="7" name="Straight Arrow Connector 6"/>
          <p:cNvCxnSpPr/>
          <p:nvPr/>
        </p:nvCxnSpPr>
        <p:spPr>
          <a:xfrm rot="5400000">
            <a:off x="2895600" y="25146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9" name="Rectangle 8"/>
          <p:cNvSpPr/>
          <p:nvPr/>
        </p:nvSpPr>
        <p:spPr>
          <a:xfrm>
            <a:off x="5638800" y="28956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URN: Uniform Resource Name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latin typeface="Arial" charset="0"/>
                <a:cs typeface="Arial" charset="0"/>
              </a:rPr>
              <a:t>Demo 1: Simple RMI…</a:t>
            </a:r>
          </a:p>
        </p:txBody>
      </p:sp>
      <p:pic>
        <p:nvPicPr>
          <p:cNvPr id="45060" name="Picture 3"/>
          <p:cNvPicPr>
            <a:picLocks noChangeAspect="1" noChangeArrowheads="1"/>
          </p:cNvPicPr>
          <p:nvPr/>
        </p:nvPicPr>
        <p:blipFill>
          <a:blip r:embed="rId2"/>
          <a:srcRect/>
          <a:stretch>
            <a:fillRect/>
          </a:stretch>
        </p:blipFill>
        <p:spPr bwMode="auto">
          <a:xfrm>
            <a:off x="4295775" y="609600"/>
            <a:ext cx="4086225" cy="2247900"/>
          </a:xfrm>
          <a:prstGeom prst="rect">
            <a:avLst/>
          </a:prstGeom>
          <a:noFill/>
          <a:ln w="9525">
            <a:noFill/>
            <a:miter lim="800000"/>
            <a:headEnd/>
            <a:tailEnd/>
          </a:ln>
        </p:spPr>
      </p:pic>
      <p:pic>
        <p:nvPicPr>
          <p:cNvPr id="45061" name="Picture 4"/>
          <p:cNvPicPr>
            <a:picLocks noChangeAspect="1" noChangeArrowheads="1"/>
          </p:cNvPicPr>
          <p:nvPr/>
        </p:nvPicPr>
        <p:blipFill>
          <a:blip r:embed="rId3"/>
          <a:srcRect/>
          <a:stretch>
            <a:fillRect/>
          </a:stretch>
        </p:blipFill>
        <p:spPr bwMode="auto">
          <a:xfrm>
            <a:off x="961645" y="2895600"/>
            <a:ext cx="6620636" cy="3781424"/>
          </a:xfrm>
          <a:prstGeom prst="rect">
            <a:avLst/>
          </a:prstGeom>
          <a:noFill/>
          <a:ln w="9525">
            <a:noFill/>
            <a:miter lim="800000"/>
            <a:headEnd/>
            <a:tailEnd/>
          </a:ln>
        </p:spPr>
      </p:pic>
      <p:sp>
        <p:nvSpPr>
          <p:cNvPr id="6" name="Rectangle 5"/>
          <p:cNvSpPr/>
          <p:nvPr/>
        </p:nvSpPr>
        <p:spPr>
          <a:xfrm>
            <a:off x="381000" y="8382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4: Create client program in which the remote interface is used</a:t>
            </a:r>
            <a:endParaRPr lang="en-US" b="1" dirty="0"/>
          </a:p>
        </p:txBody>
      </p:sp>
      <p:cxnSp>
        <p:nvCxnSpPr>
          <p:cNvPr id="8" name="Straight Arrow Connector 7"/>
          <p:cNvCxnSpPr>
            <a:stCxn id="6" idx="2"/>
          </p:cNvCxnSpPr>
          <p:nvPr/>
        </p:nvCxnSpPr>
        <p:spPr>
          <a:xfrm rot="16200000" flipH="1">
            <a:off x="1352550" y="2495550"/>
            <a:ext cx="21336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Demo 1: Simple RMI…</a:t>
            </a:r>
          </a:p>
        </p:txBody>
      </p:sp>
      <p:pic>
        <p:nvPicPr>
          <p:cNvPr id="46084" name="Picture 2"/>
          <p:cNvPicPr>
            <a:picLocks noChangeAspect="1" noChangeArrowheads="1"/>
          </p:cNvPicPr>
          <p:nvPr/>
        </p:nvPicPr>
        <p:blipFill>
          <a:blip r:embed="rId2"/>
          <a:srcRect/>
          <a:stretch>
            <a:fillRect/>
          </a:stretch>
        </p:blipFill>
        <p:spPr bwMode="auto">
          <a:xfrm>
            <a:off x="171450" y="914400"/>
            <a:ext cx="5238750" cy="2667000"/>
          </a:xfrm>
          <a:prstGeom prst="rect">
            <a:avLst/>
          </a:prstGeom>
          <a:noFill/>
          <a:ln w="9525">
            <a:noFill/>
            <a:miter lim="800000"/>
            <a:headEnd/>
            <a:tailEnd/>
          </a:ln>
        </p:spPr>
      </p:pic>
      <p:pic>
        <p:nvPicPr>
          <p:cNvPr id="46085" name="Picture 3"/>
          <p:cNvPicPr>
            <a:picLocks noChangeAspect="1" noChangeArrowheads="1"/>
          </p:cNvPicPr>
          <p:nvPr/>
        </p:nvPicPr>
        <p:blipFill>
          <a:blip r:embed="rId3"/>
          <a:srcRect/>
          <a:stretch>
            <a:fillRect/>
          </a:stretch>
        </p:blipFill>
        <p:spPr bwMode="auto">
          <a:xfrm>
            <a:off x="1885950" y="3733800"/>
            <a:ext cx="5276850" cy="2857500"/>
          </a:xfrm>
          <a:prstGeom prst="rect">
            <a:avLst/>
          </a:prstGeom>
          <a:noFill/>
          <a:ln w="9525">
            <a:noFill/>
            <a:miter lim="800000"/>
            <a:headEnd/>
            <a:tailEnd/>
          </a:ln>
        </p:spPr>
      </p:pic>
      <p:sp>
        <p:nvSpPr>
          <p:cNvPr id="6" name="Rectangle 5"/>
          <p:cNvSpPr/>
          <p:nvPr/>
        </p:nvSpPr>
        <p:spPr>
          <a:xfrm>
            <a:off x="4724400" y="21336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Call methods of remote object </a:t>
            </a:r>
            <a:endParaRPr lang="en-US" b="1" dirty="0"/>
          </a:p>
        </p:txBody>
      </p:sp>
      <p:cxnSp>
        <p:nvCxnSpPr>
          <p:cNvPr id="8" name="Straight Arrow Connector 7"/>
          <p:cNvCxnSpPr>
            <a:stCxn id="6" idx="1"/>
          </p:cNvCxnSpPr>
          <p:nvPr/>
        </p:nvCxnSpPr>
        <p:spPr>
          <a:xfrm rot="10800000">
            <a:off x="3429000" y="2209800"/>
            <a:ext cx="1295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rot="5400000">
            <a:off x="4591050" y="3028950"/>
            <a:ext cx="21336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Demo 1: Simple RMI…</a:t>
            </a:r>
          </a:p>
        </p:txBody>
      </p:sp>
      <p:sp>
        <p:nvSpPr>
          <p:cNvPr id="6" name="Rectangle 5"/>
          <p:cNvSpPr/>
          <p:nvPr/>
        </p:nvSpPr>
        <p:spPr>
          <a:xfrm>
            <a:off x="457200" y="1371600"/>
            <a:ext cx="563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6: Run server program first then client program</a:t>
            </a:r>
            <a:endParaRPr lang="en-US" b="1" dirty="0"/>
          </a:p>
        </p:txBody>
      </p:sp>
      <p:pic>
        <p:nvPicPr>
          <p:cNvPr id="9" name="Picture 2"/>
          <p:cNvPicPr>
            <a:picLocks noChangeAspect="1" noChangeArrowheads="1"/>
          </p:cNvPicPr>
          <p:nvPr/>
        </p:nvPicPr>
        <p:blipFill>
          <a:blip r:embed="rId2"/>
          <a:srcRect/>
          <a:stretch>
            <a:fillRect/>
          </a:stretch>
        </p:blipFill>
        <p:spPr bwMode="auto">
          <a:xfrm>
            <a:off x="2895600" y="3810000"/>
            <a:ext cx="3183835" cy="2525110"/>
          </a:xfrm>
          <a:prstGeom prst="rect">
            <a:avLst/>
          </a:prstGeom>
          <a:noFill/>
          <a:ln w="9525">
            <a:noFill/>
            <a:miter lim="800000"/>
            <a:headEnd/>
            <a:tailEnd/>
          </a:ln>
        </p:spPr>
      </p:pic>
      <p:pic>
        <p:nvPicPr>
          <p:cNvPr id="11" name="Picture 2"/>
          <p:cNvPicPr>
            <a:picLocks noChangeAspect="1" noChangeArrowheads="1"/>
          </p:cNvPicPr>
          <p:nvPr/>
        </p:nvPicPr>
        <p:blipFill>
          <a:blip r:embed="rId3"/>
          <a:srcRect/>
          <a:stretch>
            <a:fillRect/>
          </a:stretch>
        </p:blipFill>
        <p:spPr bwMode="auto">
          <a:xfrm>
            <a:off x="533400" y="1905000"/>
            <a:ext cx="7867236" cy="1495426"/>
          </a:xfrm>
          <a:prstGeom prst="rect">
            <a:avLst/>
          </a:prstGeom>
          <a:noFill/>
          <a:ln w="9525">
            <a:noFill/>
            <a:miter lim="800000"/>
            <a:headEnd/>
            <a:tailEnd/>
          </a:ln>
        </p:spPr>
      </p:pic>
      <p:cxnSp>
        <p:nvCxnSpPr>
          <p:cNvPr id="12" name="Straight Arrow Connector 11"/>
          <p:cNvCxnSpPr>
            <a:stCxn id="11" idx="2"/>
            <a:endCxn id="9" idx="0"/>
          </p:cNvCxnSpPr>
          <p:nvPr/>
        </p:nvCxnSpPr>
        <p:spPr>
          <a:xfrm rot="16200000" flipH="1">
            <a:off x="4272481" y="3594963"/>
            <a:ext cx="409574" cy="20500"/>
          </a:xfrm>
          <a:prstGeom prst="straightConnector1">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1- Evaluation</a:t>
            </a:r>
          </a:p>
        </p:txBody>
      </p:sp>
      <p:pic>
        <p:nvPicPr>
          <p:cNvPr id="47108" name="Picture 3"/>
          <p:cNvPicPr>
            <a:picLocks noGrp="1" noChangeAspect="1" noChangeArrowheads="1"/>
          </p:cNvPicPr>
          <p:nvPr>
            <p:ph idx="1"/>
          </p:nvPr>
        </p:nvPicPr>
        <p:blipFill>
          <a:blip r:embed="rId2"/>
          <a:srcRect/>
          <a:stretch>
            <a:fillRect/>
          </a:stretch>
        </p:blipFill>
        <p:spPr>
          <a:xfrm>
            <a:off x="895350" y="1892450"/>
            <a:ext cx="6953250" cy="4889350"/>
          </a:xfrm>
          <a:noFill/>
        </p:spPr>
      </p:pic>
      <p:sp>
        <p:nvSpPr>
          <p:cNvPr id="5" name="Rectangle 4"/>
          <p:cNvSpPr/>
          <p:nvPr/>
        </p:nvSpPr>
        <p:spPr>
          <a:xfrm>
            <a:off x="1295400" y="685800"/>
            <a:ext cx="7696200" cy="1219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bg1"/>
                </a:solidFill>
              </a:rPr>
              <a:t>Disadvantages</a:t>
            </a:r>
          </a:p>
          <a:p>
            <a:pPr>
              <a:defRPr/>
            </a:pPr>
            <a:r>
              <a:rPr lang="en-US" sz="2000" b="1" dirty="0" smtClean="0">
                <a:solidFill>
                  <a:schemeClr val="bg1"/>
                </a:solidFill>
              </a:rPr>
              <a:t>- </a:t>
            </a:r>
            <a:r>
              <a:rPr lang="en-US" dirty="0" smtClean="0"/>
              <a:t>Platform </a:t>
            </a:r>
            <a:r>
              <a:rPr lang="en-US" dirty="0"/>
              <a:t>dependent</a:t>
            </a:r>
          </a:p>
          <a:p>
            <a:pPr>
              <a:buFontTx/>
              <a:buChar char="-"/>
              <a:defRPr/>
            </a:pPr>
            <a:r>
              <a:rPr lang="en-US" dirty="0"/>
              <a:t> An exception is </a:t>
            </a:r>
            <a:r>
              <a:rPr lang="en-US" dirty="0" smtClean="0"/>
              <a:t>thrown </a:t>
            </a:r>
            <a:r>
              <a:rPr lang="en-US" dirty="0"/>
              <a:t>when  we run the server program again because  rmiregistry.exe must be terminated after each run ( use task manager/ Processes)</a:t>
            </a:r>
          </a:p>
        </p:txBody>
      </p:sp>
      <p:cxnSp>
        <p:nvCxnSpPr>
          <p:cNvPr id="7" name="Straight Arrow Connector 6"/>
          <p:cNvCxnSpPr/>
          <p:nvPr/>
        </p:nvCxnSpPr>
        <p:spPr>
          <a:xfrm rot="5400000">
            <a:off x="3543300" y="29337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34000" y="19812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server program</a:t>
            </a:r>
            <a:endParaRPr lang="en-US" b="1" dirty="0"/>
          </a:p>
        </p:txBody>
      </p:sp>
      <p:sp>
        <p:nvSpPr>
          <p:cNvPr id="14" name="Slide Number Placeholder 13"/>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914400" y="0"/>
            <a:ext cx="7696200" cy="1066800"/>
          </a:xfrm>
        </p:spPr>
        <p:txBody>
          <a:bodyPr>
            <a:normAutofit/>
          </a:bodyPr>
          <a:lstStyle/>
          <a:p>
            <a:r>
              <a:rPr lang="en-US" sz="2800" dirty="0" smtClean="0">
                <a:latin typeface="Arial" charset="0"/>
                <a:cs typeface="Arial" charset="0"/>
              </a:rPr>
              <a:t>Demo 1- Overcome</a:t>
            </a:r>
            <a:br>
              <a:rPr lang="en-US" sz="2800" dirty="0" smtClean="0">
                <a:latin typeface="Arial" charset="0"/>
                <a:cs typeface="Arial" charset="0"/>
              </a:rPr>
            </a:br>
            <a:r>
              <a:rPr lang="en-US" sz="2800" dirty="0" smtClean="0">
                <a:latin typeface="Arial" charset="0"/>
                <a:cs typeface="Arial" charset="0"/>
              </a:rPr>
              <a:t>Use the default RMI container in JVM</a:t>
            </a:r>
          </a:p>
        </p:txBody>
      </p:sp>
      <p:pic>
        <p:nvPicPr>
          <p:cNvPr id="48132" name="Picture 3"/>
          <p:cNvPicPr>
            <a:picLocks noGrp="1" noChangeAspect="1" noChangeArrowheads="1"/>
          </p:cNvPicPr>
          <p:nvPr>
            <p:ph idx="1"/>
          </p:nvPr>
        </p:nvPicPr>
        <p:blipFill>
          <a:blip r:embed="rId2"/>
          <a:srcRect/>
          <a:stretch>
            <a:fillRect/>
          </a:stretch>
        </p:blipFill>
        <p:spPr>
          <a:xfrm>
            <a:off x="787930" y="1571624"/>
            <a:ext cx="7517870" cy="5286376"/>
          </a:xfrm>
          <a:noFill/>
        </p:spPr>
      </p:pic>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943600" y="2438400"/>
            <a:ext cx="32004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"rmi://localhost:1098/Math1";</a:t>
            </a:r>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sp>
        <p:nvSpPr>
          <p:cNvPr id="10" name="Rectangle 9"/>
          <p:cNvSpPr/>
          <p:nvPr/>
        </p:nvSpPr>
        <p:spPr>
          <a:xfrm>
            <a:off x="2362200" y="4419600"/>
            <a:ext cx="2819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Arrow Connector 11"/>
          <p:cNvCxnSpPr>
            <a:stCxn id="6" idx="1"/>
          </p:cNvCxnSpPr>
          <p:nvPr/>
        </p:nvCxnSpPr>
        <p:spPr>
          <a:xfrm rot="10800000" flipV="1">
            <a:off x="3657600" y="1524000"/>
            <a:ext cx="1295400" cy="7620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rot="10800000" flipV="1">
            <a:off x="5562600" y="2705100"/>
            <a:ext cx="381000" cy="3429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rot="10800000" flipV="1">
            <a:off x="5410200" y="3543300"/>
            <a:ext cx="762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52400" y="9906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server program</a:t>
            </a:r>
            <a:endParaRPr lang="en-US" b="1" dirty="0"/>
          </a:p>
        </p:txBody>
      </p:sp>
      <p:sp>
        <p:nvSpPr>
          <p:cNvPr id="30" name="Slide Number Placeholder 29"/>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
        <p:nvSpPr>
          <p:cNvPr id="14" name="Right Brace 13"/>
          <p:cNvSpPr/>
          <p:nvPr/>
        </p:nvSpPr>
        <p:spPr>
          <a:xfrm>
            <a:off x="5486400" y="4191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914400" y="0"/>
            <a:ext cx="7696200" cy="990600"/>
          </a:xfrm>
        </p:spPr>
        <p:txBody>
          <a:bodyPr>
            <a:noAutofit/>
          </a:bodyPr>
          <a:lstStyle/>
          <a:p>
            <a:r>
              <a:rPr lang="en-US" sz="2400" dirty="0" smtClean="0">
                <a:latin typeface="Arial" charset="0"/>
                <a:cs typeface="Arial" charset="0"/>
              </a:rPr>
              <a:t>Demo 1- Overcome</a:t>
            </a:r>
            <a:br>
              <a:rPr lang="en-US" sz="2400" dirty="0" smtClean="0">
                <a:latin typeface="Arial" charset="0"/>
                <a:cs typeface="Arial" charset="0"/>
              </a:rPr>
            </a:br>
            <a:r>
              <a:rPr lang="en-US" sz="2400" dirty="0" smtClean="0">
                <a:latin typeface="Arial" charset="0"/>
                <a:cs typeface="Arial" charset="0"/>
              </a:rPr>
              <a:t>Use the default RMI container in JVM</a:t>
            </a:r>
          </a:p>
        </p:txBody>
      </p:sp>
      <p:pic>
        <p:nvPicPr>
          <p:cNvPr id="49156" name="Picture 4"/>
          <p:cNvPicPr>
            <a:picLocks noChangeAspect="1" noChangeArrowheads="1"/>
          </p:cNvPicPr>
          <p:nvPr/>
        </p:nvPicPr>
        <p:blipFill>
          <a:blip r:embed="rId2"/>
          <a:srcRect/>
          <a:stretch>
            <a:fillRect/>
          </a:stretch>
        </p:blipFill>
        <p:spPr bwMode="auto">
          <a:xfrm>
            <a:off x="237618" y="2133600"/>
            <a:ext cx="6353810" cy="3629025"/>
          </a:xfrm>
          <a:prstGeom prst="rect">
            <a:avLst/>
          </a:prstGeom>
          <a:noFill/>
          <a:ln w="9525">
            <a:noFill/>
            <a:miter lim="800000"/>
            <a:headEnd/>
            <a:tailEnd/>
          </a:ln>
        </p:spPr>
      </p:pic>
      <p:sp>
        <p:nvSpPr>
          <p:cNvPr id="19" name="Rectangle 18"/>
          <p:cNvSpPr/>
          <p:nvPr/>
        </p:nvSpPr>
        <p:spPr>
          <a:xfrm>
            <a:off x="5791200" y="2971800"/>
            <a:ext cx="31242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"rmi://localhost:1098/Math1";</a:t>
            </a:r>
          </a:p>
        </p:txBody>
      </p:sp>
      <p:cxnSp>
        <p:nvCxnSpPr>
          <p:cNvPr id="21" name="Straight Arrow Connector 20"/>
          <p:cNvCxnSpPr>
            <a:stCxn id="19" idx="1"/>
          </p:cNvCxnSpPr>
          <p:nvPr/>
        </p:nvCxnSpPr>
        <p:spPr>
          <a:xfrm rot="10800000">
            <a:off x="5029200" y="2971800"/>
            <a:ext cx="7620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client program</a:t>
            </a:r>
            <a:endParaRPr lang="en-US" b="1" dirty="0"/>
          </a:p>
        </p:txBody>
      </p:sp>
      <p:sp>
        <p:nvSpPr>
          <p:cNvPr id="13" name="Slide Number Placeholder 1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2: Data are stored in server</a:t>
            </a:r>
          </a:p>
        </p:txBody>
      </p:sp>
      <p:sp>
        <p:nvSpPr>
          <p:cNvPr id="50179" name="Content Placeholder 2"/>
          <p:cNvSpPr>
            <a:spLocks noGrp="1"/>
          </p:cNvSpPr>
          <p:nvPr>
            <p:ph idx="1"/>
          </p:nvPr>
        </p:nvSpPr>
        <p:spPr>
          <a:xfrm>
            <a:off x="838200" y="2057400"/>
            <a:ext cx="7772400" cy="3886200"/>
          </a:xfrm>
        </p:spPr>
        <p:txBody>
          <a:bodyPr/>
          <a:lstStyle/>
          <a:p>
            <a:r>
              <a:rPr lang="en-US" dirty="0" smtClean="0">
                <a:latin typeface="Arial" charset="0"/>
                <a:cs typeface="Arial" charset="0"/>
              </a:rPr>
              <a:t>At server side</a:t>
            </a:r>
          </a:p>
          <a:p>
            <a:pPr lvl="1"/>
            <a:r>
              <a:rPr lang="en-US" dirty="0" smtClean="0">
                <a:latin typeface="Arial" charset="0"/>
                <a:cs typeface="Arial" charset="0"/>
              </a:rPr>
              <a:t>An initial list of employees is stored in the </a:t>
            </a:r>
            <a:r>
              <a:rPr lang="en-US" b="1" dirty="0" smtClean="0">
                <a:latin typeface="Arial" charset="0"/>
                <a:cs typeface="Arial" charset="0"/>
              </a:rPr>
              <a:t>employees.txt</a:t>
            </a:r>
            <a:r>
              <a:rPr lang="en-US" dirty="0" smtClean="0">
                <a:latin typeface="Arial" charset="0"/>
                <a:cs typeface="Arial" charset="0"/>
              </a:rPr>
              <a:t> file ( a line for an employee with the format: code, Name, salary).</a:t>
            </a:r>
          </a:p>
          <a:p>
            <a:pPr lvl="1"/>
            <a:r>
              <a:rPr lang="en-US" dirty="0" smtClean="0">
                <a:latin typeface="Arial" charset="0"/>
                <a:cs typeface="Arial" charset="0"/>
              </a:rPr>
              <a:t>A program running in console mode in which a remote server can support two operations:</a:t>
            </a:r>
          </a:p>
          <a:p>
            <a:pPr lvl="2"/>
            <a:r>
              <a:rPr lang="en-US" dirty="0" smtClean="0">
                <a:latin typeface="Arial" charset="0"/>
                <a:cs typeface="Arial" charset="0"/>
              </a:rPr>
              <a:t>Supply initial list of employees to a client program.</a:t>
            </a:r>
          </a:p>
          <a:p>
            <a:pPr lvl="2"/>
            <a:r>
              <a:rPr lang="en-US" dirty="0" smtClean="0">
                <a:latin typeface="Arial" charset="0"/>
                <a:cs typeface="Arial" charset="0"/>
              </a:rPr>
              <a:t>Save using override mode a list of employees transferred from a client program.</a:t>
            </a:r>
          </a:p>
        </p:txBody>
      </p:sp>
      <p:pic>
        <p:nvPicPr>
          <p:cNvPr id="50182" name="Picture 2"/>
          <p:cNvPicPr>
            <a:picLocks noChangeAspect="1" noChangeArrowheads="1"/>
          </p:cNvPicPr>
          <p:nvPr/>
        </p:nvPicPr>
        <p:blipFill>
          <a:blip r:embed="rId2"/>
          <a:srcRect/>
          <a:stretch>
            <a:fillRect/>
          </a:stretch>
        </p:blipFill>
        <p:spPr bwMode="auto">
          <a:xfrm>
            <a:off x="4254719" y="1028700"/>
            <a:ext cx="3663512" cy="1485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304800" y="1143000"/>
            <a:ext cx="8534400" cy="2667000"/>
          </a:xfrm>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Java distributed applications work?</a:t>
            </a:r>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pic>
        <p:nvPicPr>
          <p:cNvPr id="1026" name="Picture 2"/>
          <p:cNvPicPr>
            <a:picLocks noChangeAspect="1" noChangeArrowheads="1"/>
          </p:cNvPicPr>
          <p:nvPr/>
        </p:nvPicPr>
        <p:blipFill>
          <a:blip r:embed="rId4"/>
          <a:srcRect/>
          <a:stretch>
            <a:fillRect/>
          </a:stretch>
        </p:blipFill>
        <p:spPr bwMode="auto">
          <a:xfrm>
            <a:off x="2057400" y="3810000"/>
            <a:ext cx="4457700" cy="2381250"/>
          </a:xfrm>
          <a:prstGeom prst="rect">
            <a:avLst/>
          </a:prstGeom>
          <a:noFill/>
          <a:ln w="9525">
            <a:noFill/>
            <a:miter lim="800000"/>
            <a:headEnd/>
            <a:tailEnd/>
          </a:ln>
          <a:effectLst/>
        </p:spPr>
      </p:pic>
      <p:sp>
        <p:nvSpPr>
          <p:cNvPr id="10" name="TextBox 9"/>
          <p:cNvSpPr txBox="1"/>
          <p:nvPr/>
        </p:nvSpPr>
        <p:spPr>
          <a:xfrm>
            <a:off x="3429000" y="6248400"/>
            <a:ext cx="2514600" cy="369332"/>
          </a:xfrm>
          <a:prstGeom prst="rect">
            <a:avLst/>
          </a:prstGeom>
          <a:noFill/>
        </p:spPr>
        <p:txBody>
          <a:bodyPr wrap="square" rtlCol="0">
            <a:spAutoFit/>
          </a:bodyPr>
          <a:lstStyle/>
          <a:p>
            <a:r>
              <a:rPr lang="en-US" dirty="0" smtClean="0"/>
              <a:t>From Java8-Tutorial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dirty="0" smtClean="0">
                <a:latin typeface="Arial" charset="0"/>
                <a:cs typeface="Arial" charset="0"/>
              </a:rPr>
              <a:t>Demo 2…</a:t>
            </a:r>
          </a:p>
        </p:txBody>
      </p:sp>
      <p:sp>
        <p:nvSpPr>
          <p:cNvPr id="51203" name="Content Placeholder 2"/>
          <p:cNvSpPr>
            <a:spLocks noGrp="1"/>
          </p:cNvSpPr>
          <p:nvPr>
            <p:ph idx="1"/>
          </p:nvPr>
        </p:nvSpPr>
        <p:spPr>
          <a:xfrm>
            <a:off x="381000" y="990600"/>
            <a:ext cx="4953000" cy="5029200"/>
          </a:xfrm>
        </p:spPr>
        <p:txBody>
          <a:bodyPr>
            <a:normAutofit lnSpcReduction="10000"/>
          </a:bodyPr>
          <a:lstStyle/>
          <a:p>
            <a:r>
              <a:rPr lang="en-US" dirty="0" smtClean="0">
                <a:latin typeface="Arial" charset="0"/>
                <a:cs typeface="Arial" charset="0"/>
              </a:rPr>
              <a:t>At client side: </a:t>
            </a:r>
          </a:p>
          <a:p>
            <a:pPr lvl="1"/>
            <a:r>
              <a:rPr lang="en-US" dirty="0" smtClean="0">
                <a:latin typeface="Arial" charset="0"/>
                <a:cs typeface="Arial" charset="0"/>
              </a:rPr>
              <a:t>Initially, a list of employees is supplied from server will be presented on a table of the GUI.</a:t>
            </a:r>
          </a:p>
          <a:p>
            <a:pPr lvl="1"/>
            <a:r>
              <a:rPr lang="en-US" dirty="0" smtClean="0">
                <a:latin typeface="Arial" charset="0"/>
                <a:cs typeface="Arial" charset="0"/>
              </a:rPr>
              <a:t>User can</a:t>
            </a:r>
          </a:p>
          <a:p>
            <a:pPr lvl="2"/>
            <a:r>
              <a:rPr lang="en-US" dirty="0" smtClean="0">
                <a:latin typeface="Arial" charset="0"/>
                <a:cs typeface="Arial" charset="0"/>
              </a:rPr>
              <a:t>Add new employee ( the employee’s code must have the format E000 and it is not duplicated with existing employee codes.</a:t>
            </a:r>
          </a:p>
          <a:p>
            <a:pPr lvl="2"/>
            <a:r>
              <a:rPr lang="en-US" dirty="0" smtClean="0">
                <a:latin typeface="Arial" charset="0"/>
                <a:cs typeface="Arial" charset="0"/>
              </a:rPr>
              <a:t>Remove an employee.</a:t>
            </a:r>
          </a:p>
          <a:p>
            <a:pPr lvl="2"/>
            <a:r>
              <a:rPr lang="en-US" dirty="0" smtClean="0">
                <a:latin typeface="Arial" charset="0"/>
                <a:cs typeface="Arial" charset="0"/>
              </a:rPr>
              <a:t>Update employee details.</a:t>
            </a:r>
          </a:p>
          <a:p>
            <a:pPr lvl="2"/>
            <a:r>
              <a:rPr lang="en-US" dirty="0" smtClean="0">
                <a:latin typeface="Arial" charset="0"/>
                <a:cs typeface="Arial" charset="0"/>
              </a:rPr>
              <a:t>Save the list on server.</a:t>
            </a:r>
          </a:p>
          <a:p>
            <a:endParaRPr lang="en-US" dirty="0" smtClean="0">
              <a:latin typeface="Arial" charset="0"/>
              <a:cs typeface="Arial" charset="0"/>
            </a:endParaRPr>
          </a:p>
        </p:txBody>
      </p:sp>
      <p:pic>
        <p:nvPicPr>
          <p:cNvPr id="51205" name="Picture 3"/>
          <p:cNvPicPr>
            <a:picLocks noChangeAspect="1" noChangeArrowheads="1"/>
          </p:cNvPicPr>
          <p:nvPr/>
        </p:nvPicPr>
        <p:blipFill>
          <a:blip r:embed="rId2"/>
          <a:srcRect/>
          <a:stretch>
            <a:fillRect/>
          </a:stretch>
        </p:blipFill>
        <p:spPr bwMode="auto">
          <a:xfrm>
            <a:off x="5418821" y="4200524"/>
            <a:ext cx="3297458" cy="1590676"/>
          </a:xfrm>
          <a:prstGeom prst="rect">
            <a:avLst/>
          </a:prstGeom>
          <a:noFill/>
          <a:ln w="9525">
            <a:noFill/>
            <a:miter lim="800000"/>
            <a:headEnd/>
            <a:tailEnd/>
          </a:ln>
        </p:spPr>
      </p:pic>
      <p:cxnSp>
        <p:nvCxnSpPr>
          <p:cNvPr id="8" name="Straight Arrow Connector 7"/>
          <p:cNvCxnSpPr/>
          <p:nvPr/>
        </p:nvCxnSpPr>
        <p:spPr>
          <a:xfrm>
            <a:off x="3962400" y="4876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srcRect/>
          <a:stretch>
            <a:fillRect/>
          </a:stretch>
        </p:blipFill>
        <p:spPr bwMode="auto">
          <a:xfrm>
            <a:off x="4981574" y="977010"/>
            <a:ext cx="4162426" cy="298539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p:cNvPicPr>
            <a:picLocks noChangeAspect="1" noChangeArrowheads="1"/>
          </p:cNvPicPr>
          <p:nvPr/>
        </p:nvPicPr>
        <p:blipFill>
          <a:blip r:embed="rId2"/>
          <a:srcRect/>
          <a:stretch>
            <a:fillRect/>
          </a:stretch>
        </p:blipFill>
        <p:spPr bwMode="auto">
          <a:xfrm>
            <a:off x="1295400" y="3048816"/>
            <a:ext cx="6248400" cy="3809184"/>
          </a:xfrm>
          <a:prstGeom prst="rect">
            <a:avLst/>
          </a:prstGeom>
          <a:noFill/>
          <a:ln w="9525">
            <a:noFill/>
            <a:miter lim="800000"/>
            <a:headEnd/>
            <a:tailEnd/>
          </a:ln>
        </p:spPr>
      </p:pic>
      <p:sp>
        <p:nvSpPr>
          <p:cNvPr id="52227" name="Title 1"/>
          <p:cNvSpPr>
            <a:spLocks noGrp="1"/>
          </p:cNvSpPr>
          <p:nvPr>
            <p:ph type="title"/>
          </p:nvPr>
        </p:nvSpPr>
        <p:spPr>
          <a:xfrm>
            <a:off x="0" y="0"/>
            <a:ext cx="8610600" cy="1143000"/>
          </a:xfrm>
        </p:spPr>
        <p:txBody>
          <a:bodyPr>
            <a:normAutofit fontScale="90000"/>
          </a:bodyPr>
          <a:lstStyle/>
          <a:p>
            <a:r>
              <a:rPr lang="en-US" dirty="0" smtClean="0">
                <a:latin typeface="Arial" charset="0"/>
                <a:cs typeface="Arial" charset="0"/>
              </a:rPr>
              <a:t>Demo 2: Remote Interface </a:t>
            </a:r>
            <a:br>
              <a:rPr lang="en-US" dirty="0" smtClean="0">
                <a:latin typeface="Arial" charset="0"/>
                <a:cs typeface="Arial" charset="0"/>
              </a:rPr>
            </a:br>
            <a:r>
              <a:rPr lang="en-US" dirty="0" smtClean="0">
                <a:latin typeface="Arial" charset="0"/>
                <a:cs typeface="Arial" charset="0"/>
              </a:rPr>
              <a:t>and Server Object</a:t>
            </a:r>
          </a:p>
        </p:txBody>
      </p:sp>
      <p:pic>
        <p:nvPicPr>
          <p:cNvPr id="52229" name="Picture 5"/>
          <p:cNvPicPr>
            <a:picLocks noChangeAspect="1" noChangeArrowheads="1"/>
          </p:cNvPicPr>
          <p:nvPr/>
        </p:nvPicPr>
        <p:blipFill>
          <a:blip r:embed="rId3"/>
          <a:srcRect/>
          <a:stretch>
            <a:fillRect/>
          </a:stretch>
        </p:blipFill>
        <p:spPr bwMode="auto">
          <a:xfrm>
            <a:off x="76200" y="1143000"/>
            <a:ext cx="2381250" cy="1390650"/>
          </a:xfrm>
          <a:prstGeom prst="rect">
            <a:avLst/>
          </a:prstGeom>
          <a:noFill/>
          <a:ln w="9525">
            <a:noFill/>
            <a:miter lim="800000"/>
            <a:headEnd/>
            <a:tailEnd/>
          </a:ln>
        </p:spPr>
      </p:pic>
      <p:pic>
        <p:nvPicPr>
          <p:cNvPr id="52230" name="Picture 6"/>
          <p:cNvPicPr>
            <a:picLocks noChangeAspect="1" noChangeArrowheads="1"/>
          </p:cNvPicPr>
          <p:nvPr/>
        </p:nvPicPr>
        <p:blipFill>
          <a:blip r:embed="rId4"/>
          <a:srcRect/>
          <a:stretch>
            <a:fillRect/>
          </a:stretch>
        </p:blipFill>
        <p:spPr bwMode="auto">
          <a:xfrm>
            <a:off x="2962276" y="1066800"/>
            <a:ext cx="6029324" cy="2013130"/>
          </a:xfrm>
          <a:prstGeom prst="rect">
            <a:avLst/>
          </a:prstGeom>
          <a:noFill/>
          <a:ln w="9525">
            <a:noFill/>
            <a:miter lim="800000"/>
            <a:headEnd/>
            <a:tailEnd/>
          </a:ln>
        </p:spPr>
      </p:pic>
      <p:cxnSp>
        <p:nvCxnSpPr>
          <p:cNvPr id="10" name="Straight Arrow Connector 9"/>
          <p:cNvCxnSpPr/>
          <p:nvPr/>
        </p:nvCxnSpPr>
        <p:spPr>
          <a:xfrm rot="5400000" flipH="1" flipV="1">
            <a:off x="3848100" y="39243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dirty="0" smtClean="0">
                <a:latin typeface="Arial" charset="0"/>
                <a:cs typeface="Arial" charset="0"/>
              </a:rPr>
              <a:t>Demo 2: Server side</a:t>
            </a:r>
          </a:p>
        </p:txBody>
      </p:sp>
      <p:pic>
        <p:nvPicPr>
          <p:cNvPr id="53252" name="Picture 5"/>
          <p:cNvPicPr>
            <a:picLocks noChangeAspect="1" noChangeArrowheads="1"/>
          </p:cNvPicPr>
          <p:nvPr/>
        </p:nvPicPr>
        <p:blipFill>
          <a:blip r:embed="rId2"/>
          <a:srcRect/>
          <a:stretch>
            <a:fillRect/>
          </a:stretch>
        </p:blipFill>
        <p:spPr bwMode="auto">
          <a:xfrm>
            <a:off x="533400" y="762000"/>
            <a:ext cx="6697106" cy="5353050"/>
          </a:xfrm>
          <a:prstGeom prst="rect">
            <a:avLst/>
          </a:prstGeom>
          <a:noFill/>
          <a:ln w="9525">
            <a:noFill/>
            <a:miter lim="800000"/>
            <a:headEnd/>
            <a:tailEnd/>
          </a:ln>
        </p:spPr>
      </p:pic>
      <p:pic>
        <p:nvPicPr>
          <p:cNvPr id="53253" name="Picture 2"/>
          <p:cNvPicPr>
            <a:picLocks noChangeAspect="1" noChangeArrowheads="1"/>
          </p:cNvPicPr>
          <p:nvPr/>
        </p:nvPicPr>
        <p:blipFill>
          <a:blip r:embed="rId3"/>
          <a:srcRect/>
          <a:stretch>
            <a:fillRect/>
          </a:stretch>
        </p:blipFill>
        <p:spPr bwMode="auto">
          <a:xfrm>
            <a:off x="4267200" y="4572000"/>
            <a:ext cx="4437342" cy="179976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2: Server Object…</a:t>
            </a:r>
          </a:p>
        </p:txBody>
      </p:sp>
      <p:pic>
        <p:nvPicPr>
          <p:cNvPr id="54276" name="Picture 5"/>
          <p:cNvPicPr>
            <a:picLocks noGrp="1" noChangeAspect="1" noChangeArrowheads="1"/>
          </p:cNvPicPr>
          <p:nvPr>
            <p:ph idx="1"/>
          </p:nvPr>
        </p:nvPicPr>
        <p:blipFill>
          <a:blip r:embed="rId2"/>
          <a:srcRect/>
          <a:stretch>
            <a:fillRect/>
          </a:stretch>
        </p:blipFill>
        <p:spPr>
          <a:xfrm>
            <a:off x="485776" y="1087016"/>
            <a:ext cx="7439024" cy="4998294"/>
          </a:xfrm>
          <a:noFill/>
        </p:spPr>
      </p:pic>
      <p:pic>
        <p:nvPicPr>
          <p:cNvPr id="54277" name="Picture 3"/>
          <p:cNvPicPr>
            <a:picLocks noChangeAspect="1" noChangeArrowheads="1"/>
          </p:cNvPicPr>
          <p:nvPr/>
        </p:nvPicPr>
        <p:blipFill>
          <a:blip r:embed="rId3"/>
          <a:srcRect/>
          <a:stretch>
            <a:fillRect/>
          </a:stretch>
        </p:blipFill>
        <p:spPr bwMode="auto">
          <a:xfrm>
            <a:off x="4191000" y="4562476"/>
            <a:ext cx="4600640" cy="221932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2: Server Program</a:t>
            </a:r>
          </a:p>
        </p:txBody>
      </p:sp>
      <p:pic>
        <p:nvPicPr>
          <p:cNvPr id="55300" name="Picture 5"/>
          <p:cNvPicPr>
            <a:picLocks noChangeAspect="1" noChangeArrowheads="1"/>
          </p:cNvPicPr>
          <p:nvPr/>
        </p:nvPicPr>
        <p:blipFill>
          <a:blip r:embed="rId2"/>
          <a:srcRect/>
          <a:stretch>
            <a:fillRect/>
          </a:stretch>
        </p:blipFill>
        <p:spPr bwMode="auto">
          <a:xfrm>
            <a:off x="152400" y="934410"/>
            <a:ext cx="7162800" cy="498918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cxnSp>
        <p:nvCxnSpPr>
          <p:cNvPr id="9" name="Straight Arrow Connector 8"/>
          <p:cNvCxnSpPr>
            <a:stCxn id="6" idx="1"/>
          </p:cNvCxnSpPr>
          <p:nvPr/>
        </p:nvCxnSpPr>
        <p:spPr>
          <a:xfrm rot="10800000">
            <a:off x="3124200" y="1295400"/>
            <a:ext cx="1828800" cy="2286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rot="10800000">
            <a:off x="4800600" y="2286000"/>
            <a:ext cx="457200" cy="419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flipV="1">
            <a:off x="5029200" y="3543300"/>
            <a:ext cx="457200" cy="1905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4572000" y="3429000"/>
            <a:ext cx="4572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RMI Demo 2.</a:t>
            </a:r>
          </a:p>
        </p:txBody>
      </p:sp>
      <p:sp>
        <p:nvSpPr>
          <p:cNvPr id="56323" name="Content Placeholder 2"/>
          <p:cNvSpPr>
            <a:spLocks noGrp="1"/>
          </p:cNvSpPr>
          <p:nvPr>
            <p:ph idx="1"/>
          </p:nvPr>
        </p:nvSpPr>
        <p:spPr>
          <a:xfrm>
            <a:off x="304800" y="1143000"/>
            <a:ext cx="8229600" cy="457200"/>
          </a:xfrm>
        </p:spPr>
        <p:txBody>
          <a:bodyPr>
            <a:normAutofit lnSpcReduction="10000"/>
          </a:bodyPr>
          <a:lstStyle/>
          <a:p>
            <a:r>
              <a:rPr lang="en-US" dirty="0" smtClean="0">
                <a:latin typeface="Arial" charset="0"/>
                <a:cs typeface="Arial" charset="0"/>
              </a:rPr>
              <a:t>Client Program</a:t>
            </a:r>
          </a:p>
        </p:txBody>
      </p:sp>
      <p:pic>
        <p:nvPicPr>
          <p:cNvPr id="56325" name="Picture 5"/>
          <p:cNvPicPr>
            <a:picLocks noChangeAspect="1" noChangeArrowheads="1"/>
          </p:cNvPicPr>
          <p:nvPr/>
        </p:nvPicPr>
        <p:blipFill>
          <a:blip r:embed="rId2"/>
          <a:srcRect/>
          <a:stretch>
            <a:fillRect/>
          </a:stretch>
        </p:blipFill>
        <p:spPr bwMode="auto">
          <a:xfrm>
            <a:off x="375683" y="1828800"/>
            <a:ext cx="8392634" cy="3657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RMI Demo 2.</a:t>
            </a:r>
          </a:p>
        </p:txBody>
      </p:sp>
      <p:pic>
        <p:nvPicPr>
          <p:cNvPr id="57348" name="Picture 5"/>
          <p:cNvPicPr>
            <a:picLocks noChangeAspect="1" noChangeArrowheads="1"/>
          </p:cNvPicPr>
          <p:nvPr/>
        </p:nvPicPr>
        <p:blipFill>
          <a:blip r:embed="rId2"/>
          <a:srcRect/>
          <a:stretch>
            <a:fillRect/>
          </a:stretch>
        </p:blipFill>
        <p:spPr bwMode="auto">
          <a:xfrm>
            <a:off x="304800" y="762000"/>
            <a:ext cx="5905500" cy="54197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
        <p:nvSpPr>
          <p:cNvPr id="6" name="Rectangle 5"/>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cxnSp>
        <p:nvCxnSpPr>
          <p:cNvPr id="7" name="Straight Arrow Connector 6"/>
          <p:cNvCxnSpPr>
            <a:stCxn id="6" idx="1"/>
          </p:cNvCxnSpPr>
          <p:nvPr/>
        </p:nvCxnSpPr>
        <p:spPr>
          <a:xfrm rot="10800000">
            <a:off x="4800600" y="2667000"/>
            <a:ext cx="457200" cy="38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RMI Demo 2.</a:t>
            </a:r>
          </a:p>
        </p:txBody>
      </p:sp>
      <p:pic>
        <p:nvPicPr>
          <p:cNvPr id="58372" name="Picture 2"/>
          <p:cNvPicPr>
            <a:picLocks noChangeAspect="1" noChangeArrowheads="1"/>
          </p:cNvPicPr>
          <p:nvPr/>
        </p:nvPicPr>
        <p:blipFill>
          <a:blip r:embed="rId2"/>
          <a:srcRect/>
          <a:stretch>
            <a:fillRect/>
          </a:stretch>
        </p:blipFill>
        <p:spPr bwMode="auto">
          <a:xfrm>
            <a:off x="1685925" y="1209675"/>
            <a:ext cx="5781675" cy="3057525"/>
          </a:xfrm>
          <a:prstGeom prst="rect">
            <a:avLst/>
          </a:prstGeom>
          <a:noFill/>
          <a:ln w="9525">
            <a:noFill/>
            <a:miter lim="800000"/>
            <a:headEnd/>
            <a:tailEnd/>
          </a:ln>
        </p:spPr>
      </p:pic>
      <p:pic>
        <p:nvPicPr>
          <p:cNvPr id="58373" name="Picture 3"/>
          <p:cNvPicPr>
            <a:picLocks noChangeAspect="1" noChangeArrowheads="1"/>
          </p:cNvPicPr>
          <p:nvPr/>
        </p:nvPicPr>
        <p:blipFill>
          <a:blip r:embed="rId3"/>
          <a:srcRect/>
          <a:stretch>
            <a:fillRect/>
          </a:stretch>
        </p:blipFill>
        <p:spPr bwMode="auto">
          <a:xfrm>
            <a:off x="1576388" y="4486275"/>
            <a:ext cx="5991225" cy="22955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RMI Demo 2. - Deploying</a:t>
            </a:r>
          </a:p>
        </p:txBody>
      </p:sp>
      <p:pic>
        <p:nvPicPr>
          <p:cNvPr id="59396" name="Picture 5"/>
          <p:cNvPicPr>
            <a:picLocks noChangeAspect="1" noChangeArrowheads="1"/>
          </p:cNvPicPr>
          <p:nvPr/>
        </p:nvPicPr>
        <p:blipFill>
          <a:blip r:embed="rId2"/>
          <a:srcRect/>
          <a:stretch>
            <a:fillRect/>
          </a:stretch>
        </p:blipFill>
        <p:spPr bwMode="auto">
          <a:xfrm>
            <a:off x="152400" y="3962400"/>
            <a:ext cx="3143250" cy="933450"/>
          </a:xfrm>
          <a:prstGeom prst="rect">
            <a:avLst/>
          </a:prstGeom>
          <a:noFill/>
          <a:ln w="9525">
            <a:noFill/>
            <a:miter lim="800000"/>
            <a:headEnd/>
            <a:tailEnd/>
          </a:ln>
        </p:spPr>
      </p:pic>
      <p:pic>
        <p:nvPicPr>
          <p:cNvPr id="59397" name="Picture 6"/>
          <p:cNvPicPr>
            <a:picLocks noChangeAspect="1" noChangeArrowheads="1"/>
          </p:cNvPicPr>
          <p:nvPr/>
        </p:nvPicPr>
        <p:blipFill>
          <a:blip r:embed="rId3"/>
          <a:srcRect/>
          <a:stretch>
            <a:fillRect/>
          </a:stretch>
        </p:blipFill>
        <p:spPr bwMode="auto">
          <a:xfrm>
            <a:off x="152400" y="4953000"/>
            <a:ext cx="3886200" cy="904875"/>
          </a:xfrm>
          <a:prstGeom prst="rect">
            <a:avLst/>
          </a:prstGeom>
          <a:noFill/>
          <a:ln w="9525">
            <a:noFill/>
            <a:miter lim="800000"/>
            <a:headEnd/>
            <a:tailEnd/>
          </a:ln>
        </p:spPr>
      </p:pic>
      <p:pic>
        <p:nvPicPr>
          <p:cNvPr id="59398" name="Picture 7"/>
          <p:cNvPicPr>
            <a:picLocks noChangeAspect="1" noChangeArrowheads="1"/>
          </p:cNvPicPr>
          <p:nvPr/>
        </p:nvPicPr>
        <p:blipFill>
          <a:blip r:embed="rId4"/>
          <a:srcRect/>
          <a:stretch>
            <a:fillRect/>
          </a:stretch>
        </p:blipFill>
        <p:spPr bwMode="auto">
          <a:xfrm>
            <a:off x="4267200" y="4953000"/>
            <a:ext cx="3295650" cy="876300"/>
          </a:xfrm>
          <a:prstGeom prst="rect">
            <a:avLst/>
          </a:prstGeom>
          <a:noFill/>
          <a:ln w="9525">
            <a:noFill/>
            <a:miter lim="800000"/>
            <a:headEnd/>
            <a:tailEnd/>
          </a:ln>
        </p:spPr>
      </p:pic>
      <p:pic>
        <p:nvPicPr>
          <p:cNvPr id="59399" name="Picture 14"/>
          <p:cNvPicPr>
            <a:picLocks noChangeAspect="1" noChangeArrowheads="1"/>
          </p:cNvPicPr>
          <p:nvPr/>
        </p:nvPicPr>
        <p:blipFill>
          <a:blip r:embed="rId5"/>
          <a:srcRect/>
          <a:stretch>
            <a:fillRect/>
          </a:stretch>
        </p:blipFill>
        <p:spPr bwMode="auto">
          <a:xfrm>
            <a:off x="3276600" y="1447800"/>
            <a:ext cx="5419725" cy="34099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Result:</a:t>
            </a:r>
          </a:p>
        </p:txBody>
      </p:sp>
      <p:pic>
        <p:nvPicPr>
          <p:cNvPr id="60420" name="Picture 2"/>
          <p:cNvPicPr>
            <a:picLocks noChangeAspect="1" noChangeArrowheads="1"/>
          </p:cNvPicPr>
          <p:nvPr/>
        </p:nvPicPr>
        <p:blipFill>
          <a:blip r:embed="rId2"/>
          <a:srcRect/>
          <a:stretch>
            <a:fillRect/>
          </a:stretch>
        </p:blipFill>
        <p:spPr bwMode="auto">
          <a:xfrm>
            <a:off x="5438775" y="2362200"/>
            <a:ext cx="3705225" cy="2657475"/>
          </a:xfrm>
          <a:prstGeom prst="rect">
            <a:avLst/>
          </a:prstGeom>
          <a:noFill/>
          <a:ln w="9525">
            <a:noFill/>
            <a:miter lim="800000"/>
            <a:headEnd/>
            <a:tailEnd/>
          </a:ln>
        </p:spPr>
      </p:pic>
      <p:pic>
        <p:nvPicPr>
          <p:cNvPr id="60421" name="Picture 3"/>
          <p:cNvPicPr>
            <a:picLocks noChangeAspect="1" noChangeArrowheads="1"/>
          </p:cNvPicPr>
          <p:nvPr/>
        </p:nvPicPr>
        <p:blipFill>
          <a:blip r:embed="rId3"/>
          <a:srcRect/>
          <a:stretch>
            <a:fillRect/>
          </a:stretch>
        </p:blipFill>
        <p:spPr bwMode="auto">
          <a:xfrm>
            <a:off x="0" y="2667000"/>
            <a:ext cx="5000625" cy="1209675"/>
          </a:xfrm>
          <a:prstGeom prst="rect">
            <a:avLst/>
          </a:prstGeom>
          <a:noFill/>
          <a:ln w="9525">
            <a:noFill/>
            <a:miter lim="800000"/>
            <a:headEnd/>
            <a:tailEnd/>
          </a:ln>
        </p:spPr>
      </p:pic>
      <p:cxnSp>
        <p:nvCxnSpPr>
          <p:cNvPr id="8" name="Straight Connector 7"/>
          <p:cNvCxnSpPr/>
          <p:nvPr/>
        </p:nvCxnSpPr>
        <p:spPr>
          <a:xfrm rot="5400000">
            <a:off x="2628107" y="3618706"/>
            <a:ext cx="4953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43000" y="1447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1- Run server program</a:t>
            </a:r>
          </a:p>
        </p:txBody>
      </p:sp>
      <p:sp>
        <p:nvSpPr>
          <p:cNvPr id="10" name="Rectangle 9"/>
          <p:cNvSpPr/>
          <p:nvPr/>
        </p:nvSpPr>
        <p:spPr>
          <a:xfrm>
            <a:off x="5791200" y="14478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2- Run </a:t>
            </a:r>
            <a:r>
              <a:rPr lang="en-US" dirty="0" smtClean="0"/>
              <a:t>client </a:t>
            </a:r>
            <a:r>
              <a:rPr lang="en-US" dirty="0"/>
              <a:t>program</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29</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p:txBody>
          <a:bodyPr/>
          <a:lstStyle/>
          <a:p>
            <a:r>
              <a:rPr lang="en-US" dirty="0" smtClean="0"/>
              <a:t>Object Streams and Serialization</a:t>
            </a:r>
          </a:p>
          <a:p>
            <a:r>
              <a:rPr lang="en-US" dirty="0" smtClean="0"/>
              <a:t>Java Remote Method Invocation (RMI)</a:t>
            </a:r>
          </a:p>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30</a:t>
            </a:fld>
            <a:endParaRPr kumimoji="0"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31</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1- Object Streams &amp; Serialization</a:t>
            </a:r>
          </a:p>
        </p:txBody>
      </p:sp>
      <p:sp>
        <p:nvSpPr>
          <p:cNvPr id="35843" name="Content Placeholder 2"/>
          <p:cNvSpPr>
            <a:spLocks noGrp="1"/>
          </p:cNvSpPr>
          <p:nvPr>
            <p:ph idx="1"/>
          </p:nvPr>
        </p:nvSpPr>
        <p:spPr>
          <a:xfrm>
            <a:off x="457200" y="990600"/>
            <a:ext cx="8229600" cy="2438400"/>
          </a:xfrm>
        </p:spPr>
        <p:txBody>
          <a:bodyPr>
            <a:normAutofit fontScale="92500" lnSpcReduction="10000"/>
          </a:bodyPr>
          <a:lstStyle/>
          <a:p>
            <a:r>
              <a:rPr lang="en-US" sz="2800" dirty="0" smtClean="0">
                <a:latin typeface="Arial" charset="0"/>
                <a:cs typeface="Arial" charset="0"/>
              </a:rPr>
              <a:t>Serialization: a process that converts object’s state to a byte stream .</a:t>
            </a:r>
          </a:p>
          <a:p>
            <a:r>
              <a:rPr lang="en-US" sz="2800" dirty="0" smtClean="0">
                <a:latin typeface="Arial" charset="0"/>
                <a:cs typeface="Arial" charset="0"/>
              </a:rPr>
              <a:t>Do you want to make yourself the way of serialization instead of the Java default one?</a:t>
            </a:r>
          </a:p>
          <a:p>
            <a:r>
              <a:rPr lang="en-US" sz="2800" dirty="0" smtClean="0">
                <a:latin typeface="Arial" charset="0"/>
                <a:cs typeface="Arial" charset="0"/>
              </a:rPr>
              <a:t>java.io.</a:t>
            </a:r>
            <a:r>
              <a:rPr lang="en-US" sz="2800" b="1" dirty="0" smtClean="0">
                <a:latin typeface="Arial" charset="0"/>
                <a:cs typeface="Arial" charset="0"/>
                <a:hlinkClick r:id="rId2" action="ppaction://hlinkfile" tooltip="interface in java.io"/>
              </a:rPr>
              <a:t>Serializable</a:t>
            </a:r>
            <a:r>
              <a:rPr lang="en-US" sz="2800" b="1" dirty="0" smtClean="0">
                <a:latin typeface="Arial" charset="0"/>
                <a:cs typeface="Arial" charset="0"/>
              </a:rPr>
              <a:t> : no method is declared</a:t>
            </a:r>
            <a:r>
              <a:rPr lang="en-US" sz="2800" dirty="0" smtClean="0">
                <a:latin typeface="Arial" charset="0"/>
                <a:cs typeface="Arial" charset="0"/>
              </a:rPr>
              <a:t> </a:t>
            </a:r>
          </a:p>
          <a:p>
            <a:pPr lvl="1"/>
            <a:r>
              <a:rPr lang="en-US" dirty="0" smtClean="0">
                <a:latin typeface="Arial" charset="0"/>
                <a:cs typeface="Arial" charset="0"/>
              </a:rPr>
              <a:t>java.io.</a:t>
            </a:r>
            <a:r>
              <a:rPr lang="en-US" b="1" dirty="0" smtClean="0">
                <a:latin typeface="Arial" charset="0"/>
                <a:cs typeface="Arial" charset="0"/>
                <a:hlinkClick r:id="rId3" action="ppaction://hlinkfile" tooltip="interface in java.io"/>
              </a:rPr>
              <a:t>Externalizable</a:t>
            </a:r>
            <a:r>
              <a:rPr lang="en-US" b="1" dirty="0" smtClean="0">
                <a:latin typeface="Arial" charset="0"/>
                <a:cs typeface="Arial" charset="0"/>
              </a:rPr>
              <a:t>: </a:t>
            </a:r>
            <a:endParaRPr lang="en-US" dirty="0" smtClean="0">
              <a:latin typeface="Arial" charset="0"/>
              <a:cs typeface="Arial" charset="0"/>
            </a:endParaRPr>
          </a:p>
          <a:p>
            <a:endParaRPr lang="en-US" sz="2800" dirty="0" smtClean="0">
              <a:latin typeface="Arial" charset="0"/>
              <a:cs typeface="Arial" charset="0"/>
            </a:endParaRPr>
          </a:p>
        </p:txBody>
      </p:sp>
      <p:graphicFrame>
        <p:nvGraphicFramePr>
          <p:cNvPr id="5" name="Table 4"/>
          <p:cNvGraphicFramePr>
            <a:graphicFrameLocks noGrp="1"/>
          </p:cNvGraphicFramePr>
          <p:nvPr/>
        </p:nvGraphicFramePr>
        <p:xfrm>
          <a:off x="457200" y="3429000"/>
          <a:ext cx="8077200" cy="2875296"/>
        </p:xfrm>
        <a:graphic>
          <a:graphicData uri="http://schemas.openxmlformats.org/drawingml/2006/table">
            <a:tbl>
              <a:tblPr/>
              <a:tblGrid>
                <a:gridCol w="910106">
                  <a:extLst>
                    <a:ext uri="{9D8B030D-6E8A-4147-A177-3AD203B41FA5}">
                      <a16:colId xmlns:a16="http://schemas.microsoft.com/office/drawing/2014/main" val="20000"/>
                    </a:ext>
                  </a:extLst>
                </a:gridCol>
                <a:gridCol w="7167094">
                  <a:extLst>
                    <a:ext uri="{9D8B030D-6E8A-4147-A177-3AD203B41FA5}">
                      <a16:colId xmlns:a16="http://schemas.microsoft.com/office/drawing/2014/main" val="20001"/>
                    </a:ext>
                  </a:extLst>
                </a:gridCol>
              </a:tblGrid>
              <a:tr h="291996">
                <a:tc gridSpan="2">
                  <a:txBody>
                    <a:bodyPr/>
                    <a:lstStyle/>
                    <a:p>
                      <a:pPr algn="l"/>
                      <a:r>
                        <a:rPr lang="en-US" b="1" dirty="0" smtClean="0"/>
                        <a:t>Methods are declared in the Externalizable Interface</a:t>
                      </a:r>
                      <a:endParaRPr lang="en-US" dirty="0"/>
                    </a:p>
                  </a:txBody>
                  <a:tcPr marL="28575" marR="28575" marT="28575" marB="28575" anchor="ctr">
                    <a:lnL>
                      <a:noFill/>
                    </a:lnL>
                    <a:lnR>
                      <a:noFill/>
                    </a:lnR>
                    <a:lnT>
                      <a:noFill/>
                    </a:lnT>
                    <a:lnB>
                      <a:noFill/>
                    </a:lnB>
                    <a:solidFill>
                      <a:srgbClr val="CCCCFF"/>
                    </a:solidFill>
                  </a:tcPr>
                </a:tc>
                <a:tc hMerge="1">
                  <a:txBody>
                    <a:bodyPr/>
                    <a:lstStyle/>
                    <a:p>
                      <a:endParaRPr lang="en-US"/>
                    </a:p>
                  </a:txBody>
                  <a:tcPr/>
                </a:tc>
                <a:extLst>
                  <a:ext uri="{0D108BD9-81ED-4DB2-BD59-A6C34878D82A}">
                    <a16:rowId xmlns:a16="http://schemas.microsoft.com/office/drawing/2014/main" val="10000"/>
                  </a:ext>
                </a:extLst>
              </a:tr>
              <a:tr h="1248426">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readExternal</a:t>
                      </a:r>
                      <a:r>
                        <a:rPr lang="en-US" dirty="0"/>
                        <a:t>(</a:t>
                      </a:r>
                      <a:r>
                        <a:rPr lang="en-US" dirty="0">
                          <a:hlinkClick r:id="" action="ppaction://hlinkfile"/>
                        </a:rPr>
                        <a:t>ObjectInput</a:t>
                      </a:r>
                      <a:r>
                        <a:rPr lang="en-US" dirty="0"/>
                        <a:t> in) </a:t>
                      </a:r>
                      <a:br>
                        <a:rPr lang="en-US" dirty="0"/>
                      </a:br>
                      <a:r>
                        <a:rPr lang="en-US" dirty="0"/>
                        <a:t>          The object implements the readExternal method to restore its contents by calling the methods of DataInput for primitive types and readObject for objects, strings and arrays.</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001"/>
                  </a:ext>
                </a:extLst>
              </a:tr>
              <a:tr h="1295400">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writeExternal</a:t>
                      </a:r>
                      <a:r>
                        <a:rPr lang="en-US" dirty="0"/>
                        <a:t>(</a:t>
                      </a:r>
                      <a:r>
                        <a:rPr lang="en-US" dirty="0">
                          <a:hlinkClick r:id="" action="ppaction://hlinkfile"/>
                        </a:rPr>
                        <a:t>ObjectOutput</a:t>
                      </a:r>
                      <a:r>
                        <a:rPr lang="en-US" dirty="0"/>
                        <a:t> out) </a:t>
                      </a:r>
                      <a:br>
                        <a:rPr lang="en-US" dirty="0"/>
                      </a:br>
                      <a:r>
                        <a:rPr lang="en-US" dirty="0"/>
                        <a:t>          The object implements the writeExternal method to save its contents by calling the methods of DataOutput for its primitive values or calling the writeObject method of ObjectOutput for objects, strings, and arrays.</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1981200" y="6248400"/>
            <a:ext cx="502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demonstration: Refer the book, page 446.</a:t>
            </a:r>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001000" cy="685800"/>
          </a:xfrm>
        </p:spPr>
        <p:txBody>
          <a:bodyPr>
            <a:normAutofit/>
          </a:bodyPr>
          <a:lstStyle/>
          <a:p>
            <a:r>
              <a:rPr lang="en-US" sz="2800" dirty="0" smtClean="0">
                <a:latin typeface="Arial" charset="0"/>
                <a:cs typeface="Arial" charset="0"/>
              </a:rPr>
              <a:t>Remote Control Using Object Streams</a:t>
            </a:r>
          </a:p>
        </p:txBody>
      </p:sp>
      <p:sp>
        <p:nvSpPr>
          <p:cNvPr id="6" name="Rectangle 5"/>
          <p:cNvSpPr/>
          <p:nvPr/>
        </p:nvSpPr>
        <p:spPr>
          <a:xfrm>
            <a:off x="228600" y="2895600"/>
            <a:ext cx="4191000" cy="2209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Client</a:t>
            </a:r>
          </a:p>
          <a:p>
            <a:pPr marL="233363" indent="-233363">
              <a:buFontTx/>
              <a:buChar char="-"/>
              <a:defRPr/>
            </a:pPr>
            <a:r>
              <a:rPr lang="en-US" dirty="0"/>
              <a:t>Create a Command object;</a:t>
            </a:r>
          </a:p>
          <a:p>
            <a:pPr marL="233363" indent="-233363">
              <a:buFontTx/>
              <a:buChar char="-"/>
              <a:defRPr/>
            </a:pPr>
            <a:r>
              <a:rPr lang="en-US" dirty="0"/>
              <a:t>Connect to server</a:t>
            </a:r>
          </a:p>
          <a:p>
            <a:pPr marL="233363" indent="-233363">
              <a:buFontTx/>
              <a:buChar char="-"/>
              <a:defRPr/>
            </a:pPr>
            <a:r>
              <a:rPr lang="en-US" dirty="0"/>
              <a:t>Write it to output stream of the socket</a:t>
            </a:r>
          </a:p>
          <a:p>
            <a:pPr marL="233363" indent="-233363">
              <a:buFontTx/>
              <a:buChar char="-"/>
              <a:defRPr/>
            </a:pPr>
            <a:r>
              <a:rPr lang="en-US" dirty="0"/>
              <a:t>Wait for then get the result object from socket’s input stream.</a:t>
            </a:r>
          </a:p>
          <a:p>
            <a:pPr marL="233363" indent="-233363">
              <a:buFontTx/>
              <a:buChar char="-"/>
              <a:defRPr/>
            </a:pPr>
            <a:r>
              <a:rPr lang="en-US" dirty="0"/>
              <a:t>Show the result.</a:t>
            </a:r>
          </a:p>
        </p:txBody>
      </p:sp>
      <p:sp>
        <p:nvSpPr>
          <p:cNvPr id="8" name="Rectangle 7"/>
          <p:cNvSpPr/>
          <p:nvPr/>
        </p:nvSpPr>
        <p:spPr>
          <a:xfrm>
            <a:off x="4876800" y="2895600"/>
            <a:ext cx="4191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Server</a:t>
            </a:r>
          </a:p>
          <a:p>
            <a:pPr marL="233363" indent="-233363">
              <a:buFontTx/>
              <a:buChar char="-"/>
              <a:defRPr/>
            </a:pPr>
            <a:r>
              <a:rPr lang="en-US" dirty="0"/>
              <a:t>Wait for a connect from client</a:t>
            </a:r>
          </a:p>
          <a:p>
            <a:pPr marL="233363" indent="-233363">
              <a:buFontTx/>
              <a:buChar char="-"/>
              <a:defRPr/>
            </a:pPr>
            <a:r>
              <a:rPr lang="en-US" dirty="0"/>
              <a:t>Get Command object from input stream of client socket.</a:t>
            </a:r>
          </a:p>
          <a:p>
            <a:pPr marL="233363" indent="-233363">
              <a:buFontTx/>
              <a:buChar char="-"/>
              <a:defRPr/>
            </a:pPr>
            <a:r>
              <a:rPr lang="en-US" dirty="0"/>
              <a:t>Execute the command received to create a Result object</a:t>
            </a:r>
          </a:p>
          <a:p>
            <a:pPr marL="233363" indent="-233363">
              <a:buFontTx/>
              <a:buChar char="-"/>
              <a:defRPr/>
            </a:pPr>
            <a:r>
              <a:rPr lang="en-US" dirty="0"/>
              <a:t>Write the result object to output stream of the </a:t>
            </a:r>
            <a:r>
              <a:rPr lang="en-US" dirty="0" smtClean="0"/>
              <a:t>client </a:t>
            </a:r>
            <a:r>
              <a:rPr lang="en-US" dirty="0"/>
              <a:t>object</a:t>
            </a:r>
          </a:p>
        </p:txBody>
      </p:sp>
      <p:sp>
        <p:nvSpPr>
          <p:cNvPr id="10" name="Rectangle 9"/>
          <p:cNvSpPr/>
          <p:nvPr/>
        </p:nvSpPr>
        <p:spPr>
          <a:xfrm>
            <a:off x="914400" y="5486400"/>
            <a:ext cx="693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Demonstration: Book, page 447 .. 452</a:t>
            </a:r>
          </a:p>
        </p:txBody>
      </p:sp>
      <p:grpSp>
        <p:nvGrpSpPr>
          <p:cNvPr id="14" name="Group 13"/>
          <p:cNvGrpSpPr/>
          <p:nvPr/>
        </p:nvGrpSpPr>
        <p:grpSpPr>
          <a:xfrm>
            <a:off x="2590800" y="1371600"/>
            <a:ext cx="3733800" cy="1219200"/>
            <a:chOff x="533400" y="1295400"/>
            <a:chExt cx="3733800" cy="1219200"/>
          </a:xfrm>
        </p:grpSpPr>
        <p:sp>
          <p:nvSpPr>
            <p:cNvPr id="13" name="Rectangle 12"/>
            <p:cNvSpPr/>
            <p:nvPr/>
          </p:nvSpPr>
          <p:spPr>
            <a:xfrm>
              <a:off x="533400" y="1295400"/>
              <a:ext cx="3733800" cy="1219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endParaRPr>
            </a:p>
          </p:txBody>
        </p:sp>
        <p:sp>
          <p:nvSpPr>
            <p:cNvPr id="5" name="Rectangle 4"/>
            <p:cNvSpPr/>
            <p:nvPr/>
          </p:nvSpPr>
          <p:spPr>
            <a:xfrm>
              <a:off x="609600" y="1371600"/>
              <a:ext cx="19050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Command</a:t>
              </a:r>
            </a:p>
            <a:p>
              <a:pPr algn="ctr">
                <a:buFontTx/>
                <a:buChar char="-"/>
                <a:defRPr/>
              </a:pPr>
              <a:r>
                <a:rPr lang="en-US" dirty="0">
                  <a:solidFill>
                    <a:srgbClr val="0000FF"/>
                  </a:solidFill>
                </a:rPr>
                <a:t>Operation</a:t>
              </a:r>
            </a:p>
            <a:p>
              <a:pPr algn="ctr">
                <a:buFontTx/>
                <a:buChar char="-"/>
                <a:defRPr/>
              </a:pPr>
              <a:r>
                <a:rPr lang="en-US" dirty="0">
                  <a:solidFill>
                    <a:srgbClr val="0000FF"/>
                  </a:solidFill>
                </a:rPr>
                <a:t> Operands</a:t>
              </a:r>
            </a:p>
          </p:txBody>
        </p:sp>
        <p:sp>
          <p:nvSpPr>
            <p:cNvPr id="11" name="Rectangle 10"/>
            <p:cNvSpPr/>
            <p:nvPr/>
          </p:nvSpPr>
          <p:spPr>
            <a:xfrm>
              <a:off x="2819400" y="1371600"/>
              <a:ext cx="12954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Result</a:t>
              </a:r>
            </a:p>
            <a:p>
              <a:pPr algn="ctr">
                <a:defRPr/>
              </a:pPr>
              <a:r>
                <a:rPr lang="en-US" dirty="0">
                  <a:solidFill>
                    <a:srgbClr val="0000FF"/>
                  </a:solidFill>
                </a:rPr>
                <a:t>…</a:t>
              </a:r>
            </a:p>
            <a:p>
              <a:pPr algn="ctr">
                <a:defRPr/>
              </a:pPr>
              <a:endParaRPr lang="en-US" dirty="0">
                <a:solidFill>
                  <a:srgbClr val="0000FF"/>
                </a:solidFill>
              </a:endParaRPr>
            </a:p>
          </p:txBody>
        </p:sp>
      </p:grpSp>
      <p:cxnSp>
        <p:nvCxnSpPr>
          <p:cNvPr id="16" name="Straight Arrow Connector 15"/>
          <p:cNvCxnSpPr>
            <a:stCxn id="13" idx="2"/>
          </p:cNvCxnSpPr>
          <p:nvPr/>
        </p:nvCxnSpPr>
        <p:spPr>
          <a:xfrm rot="5400000">
            <a:off x="4210050" y="264795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p:cNvCxnSpPr>
          <p:nvPr/>
        </p:nvCxnSpPr>
        <p:spPr>
          <a:xfrm rot="16200000" flipH="1">
            <a:off x="4476750" y="2571750"/>
            <a:ext cx="304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152400"/>
            <a:ext cx="7848600" cy="838200"/>
          </a:xfrm>
        </p:spPr>
        <p:txBody>
          <a:bodyPr/>
          <a:lstStyle/>
          <a:p>
            <a:r>
              <a:rPr lang="en-US" dirty="0" smtClean="0">
                <a:latin typeface="Arial" charset="0"/>
                <a:cs typeface="Arial" charset="0"/>
              </a:rPr>
              <a:t>2- Remote Method Invocation (RMI)</a:t>
            </a:r>
          </a:p>
        </p:txBody>
      </p:sp>
      <p:pic>
        <p:nvPicPr>
          <p:cNvPr id="37892" name="Picture 4"/>
          <p:cNvPicPr>
            <a:picLocks noChangeAspect="1" noChangeArrowheads="1"/>
          </p:cNvPicPr>
          <p:nvPr/>
        </p:nvPicPr>
        <p:blipFill>
          <a:blip r:embed="rId2">
            <a:lum bright="-20000" contrast="20000"/>
          </a:blip>
          <a:srcRect/>
          <a:stretch>
            <a:fillRect/>
          </a:stretch>
        </p:blipFill>
        <p:spPr bwMode="auto">
          <a:xfrm>
            <a:off x="304800" y="1295400"/>
            <a:ext cx="5233987" cy="46513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6" name="Rectangle 5"/>
          <p:cNvSpPr/>
          <p:nvPr/>
        </p:nvSpPr>
        <p:spPr>
          <a:xfrm>
            <a:off x="5638800" y="1219200"/>
            <a:ext cx="3505200" cy="5016758"/>
          </a:xfrm>
          <a:prstGeom prst="rect">
            <a:avLst/>
          </a:prstGeom>
        </p:spPr>
        <p:txBody>
          <a:bodyPr wrap="square">
            <a:spAutoFit/>
          </a:bodyPr>
          <a:lstStyle/>
          <a:p>
            <a:r>
              <a:rPr lang="en-US" sz="2000" dirty="0" smtClean="0"/>
              <a:t>The </a:t>
            </a:r>
            <a:r>
              <a:rPr lang="en-US" sz="2000" b="1" dirty="0" smtClean="0"/>
              <a:t>Java Remote Method Invocation</a:t>
            </a:r>
            <a:r>
              <a:rPr lang="en-US" sz="2000" dirty="0" smtClean="0"/>
              <a:t> (</a:t>
            </a:r>
            <a:r>
              <a:rPr lang="en-US" sz="2000" b="1" dirty="0" smtClean="0"/>
              <a:t>Java RMI</a:t>
            </a:r>
            <a:r>
              <a:rPr lang="en-US" sz="2000" dirty="0" smtClean="0"/>
              <a:t>) is a Java API that performs the object-oriented equivalent of remote procedure calls (RPC), with support for direct transfer of serialized Java classes and distributed garbage collection.</a:t>
            </a:r>
          </a:p>
          <a:p>
            <a:r>
              <a:rPr lang="en-US" sz="2000" dirty="0" smtClean="0"/>
              <a:t>The original implementation depends on JVM class representation mechanisms and it thus only supports making calls from one JVM to another. The protocol underlying this Java-only implementation is known as Java Remote Method Protocol (JRMP).</a:t>
            </a:r>
            <a:endParaRPr lang="en-US" sz="2000" dirty="0"/>
          </a:p>
        </p:txBody>
      </p:sp>
      <p:sp>
        <p:nvSpPr>
          <p:cNvPr id="7" name="Rectangle 6"/>
          <p:cNvSpPr/>
          <p:nvPr/>
        </p:nvSpPr>
        <p:spPr>
          <a:xfrm>
            <a:off x="990600" y="6019800"/>
            <a:ext cx="441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 is the basic for protocols used in Java application server,  JBoss for example.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447800" y="152400"/>
            <a:ext cx="7010400" cy="609600"/>
          </a:xfrm>
        </p:spPr>
        <p:txBody>
          <a:bodyPr>
            <a:normAutofit fontScale="90000"/>
          </a:bodyPr>
          <a:lstStyle/>
          <a:p>
            <a:r>
              <a:rPr lang="en-US" dirty="0" smtClean="0">
                <a:latin typeface="Arial" charset="0"/>
                <a:cs typeface="Arial" charset="0"/>
              </a:rPr>
              <a:t>RMI…</a:t>
            </a:r>
          </a:p>
        </p:txBody>
      </p:sp>
      <p:sp>
        <p:nvSpPr>
          <p:cNvPr id="38916" name="Rectangle 20"/>
          <p:cNvSpPr>
            <a:spLocks noChangeArrowheads="1"/>
          </p:cNvSpPr>
          <p:nvPr/>
        </p:nvSpPr>
        <p:spPr bwMode="auto">
          <a:xfrm>
            <a:off x="5105400" y="914400"/>
            <a:ext cx="3810000" cy="3886200"/>
          </a:xfrm>
          <a:prstGeom prst="rect">
            <a:avLst/>
          </a:prstGeom>
          <a:solidFill>
            <a:srgbClr val="3399FF"/>
          </a:solidFill>
          <a:ln w="9525">
            <a:solidFill>
              <a:schemeClr val="tx1"/>
            </a:solidFill>
            <a:miter lim="800000"/>
            <a:headEnd/>
            <a:tailEnd/>
          </a:ln>
        </p:spPr>
        <p:txBody>
          <a:bodyPr wrap="none" anchor="ctr"/>
          <a:lstStyle/>
          <a:p>
            <a:endParaRPr lang="en-US" dirty="0"/>
          </a:p>
        </p:txBody>
      </p:sp>
      <p:sp>
        <p:nvSpPr>
          <p:cNvPr id="38917" name="Rectangle 19"/>
          <p:cNvSpPr>
            <a:spLocks noChangeArrowheads="1"/>
          </p:cNvSpPr>
          <p:nvPr/>
        </p:nvSpPr>
        <p:spPr bwMode="auto">
          <a:xfrm>
            <a:off x="228600" y="1066800"/>
            <a:ext cx="2590800" cy="3657600"/>
          </a:xfrm>
          <a:prstGeom prst="rect">
            <a:avLst/>
          </a:prstGeom>
          <a:solidFill>
            <a:srgbClr val="009900"/>
          </a:solidFill>
          <a:ln w="9525">
            <a:solidFill>
              <a:schemeClr val="tx1"/>
            </a:solidFill>
            <a:miter lim="800000"/>
            <a:headEnd/>
            <a:tailEnd/>
          </a:ln>
        </p:spPr>
        <p:txBody>
          <a:bodyPr wrap="none" anchor="ctr"/>
          <a:lstStyle/>
          <a:p>
            <a:endParaRPr lang="en-US" dirty="0"/>
          </a:p>
        </p:txBody>
      </p:sp>
      <p:sp>
        <p:nvSpPr>
          <p:cNvPr id="38918" name="Rectangle 4"/>
          <p:cNvSpPr>
            <a:spLocks noChangeArrowheads="1"/>
          </p:cNvSpPr>
          <p:nvPr/>
        </p:nvSpPr>
        <p:spPr bwMode="auto">
          <a:xfrm>
            <a:off x="304800" y="2286000"/>
            <a:ext cx="2438400" cy="2133600"/>
          </a:xfrm>
          <a:prstGeom prst="rect">
            <a:avLst/>
          </a:prstGeom>
          <a:solidFill>
            <a:srgbClr val="99FF99"/>
          </a:solidFill>
          <a:ln w="9525">
            <a:solidFill>
              <a:schemeClr val="tx1"/>
            </a:solidFill>
            <a:miter lim="800000"/>
            <a:headEnd/>
            <a:tailEnd/>
          </a:ln>
        </p:spPr>
        <p:txBody>
          <a:bodyPr wrap="none" anchor="ctr"/>
          <a:lstStyle/>
          <a:p>
            <a:r>
              <a:rPr lang="en-US" b="1" dirty="0"/>
              <a:t>Client object</a:t>
            </a:r>
          </a:p>
          <a:p>
            <a:endParaRPr lang="en-US" b="1" dirty="0"/>
          </a:p>
          <a:p>
            <a:r>
              <a:rPr lang="en-US" dirty="0"/>
              <a:t>Lookup server object</a:t>
            </a:r>
          </a:p>
          <a:p>
            <a:endParaRPr lang="en-US" dirty="0"/>
          </a:p>
          <a:p>
            <a:r>
              <a:rPr lang="en-US" dirty="0"/>
              <a:t>Server_Stub</a:t>
            </a:r>
          </a:p>
        </p:txBody>
      </p:sp>
      <p:sp>
        <p:nvSpPr>
          <p:cNvPr id="38919" name="Rectangle 5"/>
          <p:cNvSpPr>
            <a:spLocks noChangeArrowheads="1"/>
          </p:cNvSpPr>
          <p:nvPr/>
        </p:nvSpPr>
        <p:spPr bwMode="auto">
          <a:xfrm>
            <a:off x="5257800" y="1143000"/>
            <a:ext cx="2895600" cy="685800"/>
          </a:xfrm>
          <a:prstGeom prst="rect">
            <a:avLst/>
          </a:prstGeom>
          <a:solidFill>
            <a:srgbClr val="FFCCFF"/>
          </a:solidFill>
          <a:ln w="9525">
            <a:solidFill>
              <a:schemeClr val="tx1"/>
            </a:solidFill>
            <a:miter lim="800000"/>
            <a:headEnd/>
            <a:tailEnd/>
          </a:ln>
        </p:spPr>
        <p:txBody>
          <a:bodyPr wrap="none" anchor="ctr"/>
          <a:lstStyle/>
          <a:p>
            <a:pPr algn="ctr"/>
            <a:r>
              <a:rPr lang="en-US" b="1" dirty="0"/>
              <a:t>Server object</a:t>
            </a:r>
          </a:p>
        </p:txBody>
      </p:sp>
      <p:sp>
        <p:nvSpPr>
          <p:cNvPr id="38920" name="Rectangle 6"/>
          <p:cNvSpPr>
            <a:spLocks noChangeArrowheads="1"/>
          </p:cNvSpPr>
          <p:nvPr/>
        </p:nvSpPr>
        <p:spPr bwMode="auto">
          <a:xfrm>
            <a:off x="5257800" y="2667000"/>
            <a:ext cx="2895600" cy="1981200"/>
          </a:xfrm>
          <a:prstGeom prst="rect">
            <a:avLst/>
          </a:prstGeom>
          <a:solidFill>
            <a:srgbClr val="FFCC99"/>
          </a:solidFill>
          <a:ln w="9525">
            <a:solidFill>
              <a:schemeClr val="tx1"/>
            </a:solidFill>
            <a:miter lim="800000"/>
            <a:headEnd/>
            <a:tailEnd/>
          </a:ln>
        </p:spPr>
        <p:txBody>
          <a:bodyPr wrap="none" anchor="ctr"/>
          <a:lstStyle/>
          <a:p>
            <a:r>
              <a:rPr lang="en-US" b="1" dirty="0">
                <a:solidFill>
                  <a:srgbClr val="660066"/>
                </a:solidFill>
              </a:rPr>
              <a:t>RMI </a:t>
            </a:r>
            <a:r>
              <a:rPr lang="en-US" b="1" dirty="0" smtClean="0">
                <a:solidFill>
                  <a:srgbClr val="660066"/>
                </a:solidFill>
              </a:rPr>
              <a:t>Container</a:t>
            </a:r>
            <a:endParaRPr lang="en-US" b="1" dirty="0">
              <a:solidFill>
                <a:srgbClr val="660066"/>
              </a:solidFill>
            </a:endParaRPr>
          </a:p>
          <a:p>
            <a:r>
              <a:rPr lang="en-US" b="1" dirty="0"/>
              <a:t>Server database</a:t>
            </a:r>
          </a:p>
          <a:p>
            <a:r>
              <a:rPr lang="en-US" b="1" dirty="0"/>
              <a:t>[ Name1, serverObject1]</a:t>
            </a:r>
          </a:p>
          <a:p>
            <a:r>
              <a:rPr lang="en-US" b="1" dirty="0"/>
              <a:t>[ Name2, serverObject2]</a:t>
            </a:r>
          </a:p>
          <a:p>
            <a:r>
              <a:rPr lang="en-US" b="1" dirty="0"/>
              <a:t>…</a:t>
            </a:r>
          </a:p>
        </p:txBody>
      </p:sp>
      <p:sp>
        <p:nvSpPr>
          <p:cNvPr id="38921" name="Rectangle 7"/>
          <p:cNvSpPr>
            <a:spLocks noChangeArrowheads="1"/>
          </p:cNvSpPr>
          <p:nvPr/>
        </p:nvSpPr>
        <p:spPr bwMode="auto">
          <a:xfrm>
            <a:off x="7924800" y="1981200"/>
            <a:ext cx="609600" cy="381000"/>
          </a:xfrm>
          <a:prstGeom prst="rect">
            <a:avLst/>
          </a:prstGeom>
          <a:solidFill>
            <a:srgbClr val="FFFF99"/>
          </a:solidFill>
          <a:ln w="9525">
            <a:noFill/>
            <a:miter lim="800000"/>
            <a:headEnd/>
            <a:tailEnd/>
          </a:ln>
        </p:spPr>
        <p:txBody>
          <a:bodyPr wrap="none" anchor="ctr"/>
          <a:lstStyle/>
          <a:p>
            <a:pPr algn="ctr"/>
            <a:r>
              <a:rPr lang="en-US" sz="1400" b="1" dirty="0"/>
              <a:t>bind</a:t>
            </a:r>
          </a:p>
        </p:txBody>
      </p:sp>
      <p:sp>
        <p:nvSpPr>
          <p:cNvPr id="38922" name="Line 8"/>
          <p:cNvSpPr>
            <a:spLocks noChangeShapeType="1"/>
          </p:cNvSpPr>
          <p:nvPr/>
        </p:nvSpPr>
        <p:spPr bwMode="auto">
          <a:xfrm>
            <a:off x="8153400" y="1447800"/>
            <a:ext cx="533400" cy="0"/>
          </a:xfrm>
          <a:prstGeom prst="line">
            <a:avLst/>
          </a:prstGeom>
          <a:noFill/>
          <a:ln w="28575">
            <a:solidFill>
              <a:srgbClr val="FF6600"/>
            </a:solidFill>
            <a:prstDash val="dash"/>
            <a:round/>
            <a:headEnd type="triangle" w="med" len="med"/>
            <a:tailEnd type="none" w="med" len="med"/>
          </a:ln>
        </p:spPr>
        <p:txBody>
          <a:bodyPr/>
          <a:lstStyle/>
          <a:p>
            <a:endParaRPr lang="en-US" dirty="0"/>
          </a:p>
        </p:txBody>
      </p:sp>
      <p:sp>
        <p:nvSpPr>
          <p:cNvPr id="38923" name="Line 9"/>
          <p:cNvSpPr>
            <a:spLocks noChangeShapeType="1"/>
          </p:cNvSpPr>
          <p:nvPr/>
        </p:nvSpPr>
        <p:spPr bwMode="auto">
          <a:xfrm>
            <a:off x="8686800" y="1447800"/>
            <a:ext cx="0" cy="2362200"/>
          </a:xfrm>
          <a:prstGeom prst="line">
            <a:avLst/>
          </a:prstGeom>
          <a:noFill/>
          <a:ln w="28575">
            <a:solidFill>
              <a:srgbClr val="FF6600"/>
            </a:solidFill>
            <a:prstDash val="dash"/>
            <a:round/>
            <a:headEnd/>
            <a:tailEnd/>
          </a:ln>
        </p:spPr>
        <p:txBody>
          <a:bodyPr/>
          <a:lstStyle/>
          <a:p>
            <a:endParaRPr lang="en-US" dirty="0"/>
          </a:p>
        </p:txBody>
      </p:sp>
      <p:sp>
        <p:nvSpPr>
          <p:cNvPr id="38924" name="Line 11"/>
          <p:cNvSpPr>
            <a:spLocks noChangeShapeType="1"/>
          </p:cNvSpPr>
          <p:nvPr/>
        </p:nvSpPr>
        <p:spPr bwMode="auto">
          <a:xfrm flipH="1">
            <a:off x="8077200" y="3810000"/>
            <a:ext cx="609600" cy="0"/>
          </a:xfrm>
          <a:prstGeom prst="line">
            <a:avLst/>
          </a:prstGeom>
          <a:noFill/>
          <a:ln w="28575">
            <a:solidFill>
              <a:srgbClr val="FF6600"/>
            </a:solidFill>
            <a:prstDash val="dash"/>
            <a:round/>
            <a:headEnd/>
            <a:tailEnd type="triangle" w="med" len="med"/>
          </a:ln>
        </p:spPr>
        <p:txBody>
          <a:bodyPr/>
          <a:lstStyle/>
          <a:p>
            <a:endParaRPr lang="en-US" dirty="0"/>
          </a:p>
        </p:txBody>
      </p:sp>
      <p:sp>
        <p:nvSpPr>
          <p:cNvPr id="38928" name="Line 17"/>
          <p:cNvSpPr>
            <a:spLocks noChangeShapeType="1"/>
          </p:cNvSpPr>
          <p:nvPr/>
        </p:nvSpPr>
        <p:spPr bwMode="auto">
          <a:xfrm>
            <a:off x="838200" y="2895600"/>
            <a:ext cx="0" cy="304800"/>
          </a:xfrm>
          <a:prstGeom prst="line">
            <a:avLst/>
          </a:prstGeom>
          <a:noFill/>
          <a:ln w="9525">
            <a:solidFill>
              <a:schemeClr val="tx1"/>
            </a:solidFill>
            <a:round/>
            <a:headEnd/>
            <a:tailEnd type="triangle" w="med" len="med"/>
          </a:ln>
        </p:spPr>
        <p:txBody>
          <a:bodyPr/>
          <a:lstStyle/>
          <a:p>
            <a:endParaRPr lang="en-US" dirty="0"/>
          </a:p>
        </p:txBody>
      </p:sp>
      <p:sp>
        <p:nvSpPr>
          <p:cNvPr id="38929" name="Line 18"/>
          <p:cNvSpPr>
            <a:spLocks noChangeShapeType="1"/>
          </p:cNvSpPr>
          <p:nvPr/>
        </p:nvSpPr>
        <p:spPr bwMode="auto">
          <a:xfrm>
            <a:off x="838200" y="3505200"/>
            <a:ext cx="0" cy="228600"/>
          </a:xfrm>
          <a:prstGeom prst="line">
            <a:avLst/>
          </a:prstGeom>
          <a:noFill/>
          <a:ln w="9525">
            <a:solidFill>
              <a:schemeClr val="tx1"/>
            </a:solidFill>
            <a:round/>
            <a:headEnd/>
            <a:tailEnd type="triangle" w="med" len="med"/>
          </a:ln>
        </p:spPr>
        <p:txBody>
          <a:bodyPr/>
          <a:lstStyle/>
          <a:p>
            <a:endParaRPr lang="en-US" dirty="0"/>
          </a:p>
        </p:txBody>
      </p:sp>
      <p:sp>
        <p:nvSpPr>
          <p:cNvPr id="38930" name="Rectangle 22"/>
          <p:cNvSpPr>
            <a:spLocks noChangeArrowheads="1"/>
          </p:cNvSpPr>
          <p:nvPr/>
        </p:nvSpPr>
        <p:spPr bwMode="auto">
          <a:xfrm>
            <a:off x="381000" y="4800600"/>
            <a:ext cx="2286000" cy="457200"/>
          </a:xfrm>
          <a:prstGeom prst="rect">
            <a:avLst/>
          </a:prstGeom>
          <a:solidFill>
            <a:srgbClr val="009900"/>
          </a:solidFill>
          <a:ln w="9525">
            <a:solidFill>
              <a:schemeClr val="tx1"/>
            </a:solidFill>
            <a:miter lim="800000"/>
            <a:headEnd/>
            <a:tailEnd/>
          </a:ln>
        </p:spPr>
        <p:txBody>
          <a:bodyPr wrap="none" anchor="ctr"/>
          <a:lstStyle/>
          <a:p>
            <a:pPr algn="ctr"/>
            <a:r>
              <a:rPr lang="en-US" b="1" dirty="0">
                <a:solidFill>
                  <a:schemeClr val="bg1"/>
                </a:solidFill>
              </a:rPr>
              <a:t>Client JVM</a:t>
            </a:r>
          </a:p>
        </p:txBody>
      </p:sp>
      <p:sp>
        <p:nvSpPr>
          <p:cNvPr id="38931" name="Rectangle 23"/>
          <p:cNvSpPr>
            <a:spLocks noChangeArrowheads="1"/>
          </p:cNvSpPr>
          <p:nvPr/>
        </p:nvSpPr>
        <p:spPr bwMode="auto">
          <a:xfrm>
            <a:off x="6019800" y="4953000"/>
            <a:ext cx="2286000" cy="457200"/>
          </a:xfrm>
          <a:prstGeom prst="rect">
            <a:avLst/>
          </a:prstGeom>
          <a:solidFill>
            <a:srgbClr val="3399FF"/>
          </a:solidFill>
          <a:ln w="9525">
            <a:solidFill>
              <a:schemeClr val="tx1"/>
            </a:solidFill>
            <a:miter lim="800000"/>
            <a:headEnd/>
            <a:tailEnd/>
          </a:ln>
        </p:spPr>
        <p:txBody>
          <a:bodyPr wrap="none" anchor="ctr"/>
          <a:lstStyle/>
          <a:p>
            <a:pPr algn="ctr"/>
            <a:r>
              <a:rPr lang="en-US" b="1" dirty="0"/>
              <a:t>Server JVM</a:t>
            </a:r>
          </a:p>
        </p:txBody>
      </p:sp>
      <p:sp>
        <p:nvSpPr>
          <p:cNvPr id="21" name="Slide Number Placeholder 20"/>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2" name="TextBox 21"/>
          <p:cNvSpPr txBox="1"/>
          <p:nvPr/>
        </p:nvSpPr>
        <p:spPr>
          <a:xfrm>
            <a:off x="2895600" y="4191000"/>
            <a:ext cx="914400" cy="369332"/>
          </a:xfrm>
          <a:prstGeom prst="rect">
            <a:avLst/>
          </a:prstGeom>
          <a:solidFill>
            <a:srgbClr val="FF0000"/>
          </a:solidFill>
        </p:spPr>
        <p:txBody>
          <a:bodyPr wrap="square" rtlCol="0">
            <a:spAutoFit/>
          </a:bodyPr>
          <a:lstStyle/>
          <a:p>
            <a:pPr algn="ctr"/>
            <a:r>
              <a:rPr lang="en-US" dirty="0" smtClean="0">
                <a:solidFill>
                  <a:schemeClr val="bg1"/>
                </a:solidFill>
              </a:rPr>
              <a:t>request</a:t>
            </a:r>
            <a:endParaRPr lang="en-US" dirty="0">
              <a:solidFill>
                <a:schemeClr val="bg1"/>
              </a:solidFill>
            </a:endParaRPr>
          </a:p>
        </p:txBody>
      </p:sp>
      <p:sp>
        <p:nvSpPr>
          <p:cNvPr id="23" name="TextBox 22"/>
          <p:cNvSpPr txBox="1"/>
          <p:nvPr/>
        </p:nvSpPr>
        <p:spPr>
          <a:xfrm>
            <a:off x="4114800" y="2895600"/>
            <a:ext cx="914400" cy="369332"/>
          </a:xfrm>
          <a:prstGeom prst="rect">
            <a:avLst/>
          </a:prstGeom>
          <a:solidFill>
            <a:srgbClr val="FF0000"/>
          </a:solidFill>
        </p:spPr>
        <p:txBody>
          <a:bodyPr wrap="square" rtlCol="0">
            <a:spAutoFit/>
          </a:bodyPr>
          <a:lstStyle/>
          <a:p>
            <a:pPr algn="ctr"/>
            <a:r>
              <a:rPr lang="en-US" dirty="0" smtClean="0">
                <a:solidFill>
                  <a:schemeClr val="bg1"/>
                </a:solidFill>
              </a:rPr>
              <a:t>response</a:t>
            </a:r>
            <a:endParaRPr lang="en-US" dirty="0">
              <a:solidFill>
                <a:schemeClr val="bg1"/>
              </a:solidFill>
            </a:endParaRPr>
          </a:p>
        </p:txBody>
      </p:sp>
      <p:cxnSp>
        <p:nvCxnSpPr>
          <p:cNvPr id="25" name="Straight Arrow Connector 24"/>
          <p:cNvCxnSpPr/>
          <p:nvPr/>
        </p:nvCxnSpPr>
        <p:spPr>
          <a:xfrm rot="5400000" flipH="1" flipV="1">
            <a:off x="7047706" y="2247900"/>
            <a:ext cx="838994"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666706" y="2247900"/>
            <a:ext cx="838994"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667000" y="3352800"/>
            <a:ext cx="2590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25" name="Oval 14"/>
          <p:cNvSpPr>
            <a:spLocks noChangeArrowheads="1"/>
          </p:cNvSpPr>
          <p:nvPr/>
        </p:nvSpPr>
        <p:spPr bwMode="auto">
          <a:xfrm>
            <a:off x="3124200" y="3200400"/>
            <a:ext cx="1752600" cy="1066800"/>
          </a:xfrm>
          <a:prstGeom prst="ellipse">
            <a:avLst/>
          </a:prstGeom>
          <a:noFill/>
          <a:ln w="9525">
            <a:solidFill>
              <a:schemeClr val="tx1"/>
            </a:solidFill>
            <a:prstDash val="dash"/>
            <a:round/>
            <a:headEnd/>
            <a:tailEnd/>
          </a:ln>
        </p:spPr>
        <p:txBody>
          <a:bodyPr wrap="none" anchor="ctr"/>
          <a:lstStyle/>
          <a:p>
            <a:pPr algn="ctr"/>
            <a:r>
              <a:rPr lang="en-US" b="1" dirty="0" smtClean="0"/>
              <a:t>Network</a:t>
            </a:r>
          </a:p>
          <a:p>
            <a:pPr algn="ctr"/>
            <a:r>
              <a:rPr lang="en-US" b="1" dirty="0" smtClean="0"/>
              <a:t>Environment </a:t>
            </a:r>
            <a:endParaRPr lang="en-US" b="1" dirty="0"/>
          </a:p>
        </p:txBody>
      </p:sp>
      <p:cxnSp>
        <p:nvCxnSpPr>
          <p:cNvPr id="35" name="Straight Arrow Connector 34"/>
          <p:cNvCxnSpPr/>
          <p:nvPr/>
        </p:nvCxnSpPr>
        <p:spPr>
          <a:xfrm rot="10800000">
            <a:off x="2667001" y="4113211"/>
            <a:ext cx="2590800" cy="1588"/>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9600" y="5486400"/>
            <a:ext cx="4343400" cy="707886"/>
          </a:xfrm>
          <a:prstGeom prst="rect">
            <a:avLst/>
          </a:prstGeom>
          <a:noFill/>
        </p:spPr>
        <p:txBody>
          <a:bodyPr wrap="square" rtlCol="0">
            <a:spAutoFit/>
          </a:bodyPr>
          <a:lstStyle/>
          <a:p>
            <a:r>
              <a:rPr lang="en-US" sz="2000" dirty="0" smtClean="0"/>
              <a:t>In Windows, RMI container, pre-defined in JDK, is the program </a:t>
            </a:r>
            <a:r>
              <a:rPr lang="en-US" sz="2000" b="1" dirty="0" smtClean="0"/>
              <a:t>rmiregistry.exe</a:t>
            </a:r>
            <a:endParaRPr lang="en-US" sz="2000" b="1" dirty="0"/>
          </a:p>
        </p:txBody>
      </p:sp>
      <p:sp>
        <p:nvSpPr>
          <p:cNvPr id="37" name="TextBox 36"/>
          <p:cNvSpPr txBox="1"/>
          <p:nvPr/>
        </p:nvSpPr>
        <p:spPr>
          <a:xfrm>
            <a:off x="5105400" y="5791200"/>
            <a:ext cx="3200400" cy="707886"/>
          </a:xfrm>
          <a:prstGeom prst="rect">
            <a:avLst/>
          </a:prstGeom>
          <a:noFill/>
        </p:spPr>
        <p:txBody>
          <a:bodyPr wrap="square" rtlCol="0">
            <a:spAutoFit/>
          </a:bodyPr>
          <a:lstStyle/>
          <a:p>
            <a:r>
              <a:rPr lang="en-US" sz="2000" dirty="0" smtClean="0"/>
              <a:t>We can create a RMI container by an Java object. See demo.</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152400"/>
            <a:ext cx="7010400" cy="685800"/>
          </a:xfrm>
        </p:spPr>
        <p:txBody>
          <a:bodyPr/>
          <a:lstStyle/>
          <a:p>
            <a:r>
              <a:rPr lang="en-US" dirty="0" smtClean="0">
                <a:latin typeface="Arial" charset="0"/>
                <a:cs typeface="Arial" charset="0"/>
              </a:rPr>
              <a:t>RMI…</a:t>
            </a:r>
          </a:p>
        </p:txBody>
      </p:sp>
      <p:grpSp>
        <p:nvGrpSpPr>
          <p:cNvPr id="2" name="Group 9"/>
          <p:cNvGrpSpPr>
            <a:grpSpLocks/>
          </p:cNvGrpSpPr>
          <p:nvPr/>
        </p:nvGrpSpPr>
        <p:grpSpPr bwMode="auto">
          <a:xfrm>
            <a:off x="1219200" y="1600200"/>
            <a:ext cx="6553200" cy="4267200"/>
            <a:chOff x="882" y="881"/>
            <a:chExt cx="4128" cy="2688"/>
          </a:xfrm>
        </p:grpSpPr>
        <p:sp>
          <p:nvSpPr>
            <p:cNvPr id="39944" name="Rectangle 10"/>
            <p:cNvSpPr>
              <a:spLocks noChangeArrowheads="1"/>
            </p:cNvSpPr>
            <p:nvPr/>
          </p:nvSpPr>
          <p:spPr bwMode="auto">
            <a:xfrm>
              <a:off x="2880" y="981"/>
              <a:ext cx="1745" cy="2588"/>
            </a:xfrm>
            <a:prstGeom prst="rect">
              <a:avLst/>
            </a:prstGeom>
            <a:solidFill>
              <a:srgbClr val="EAEAEA"/>
            </a:solidFill>
            <a:ln w="38100" cmpd="dbl">
              <a:solidFill>
                <a:srgbClr val="000000"/>
              </a:solidFill>
              <a:miter lim="800000"/>
              <a:headEnd/>
              <a:tailEnd/>
            </a:ln>
          </p:spPr>
          <p:txBody>
            <a:bodyPr/>
            <a:lstStyle/>
            <a:p>
              <a:endParaRPr lang="en-US" dirty="0"/>
            </a:p>
          </p:txBody>
        </p:sp>
        <p:sp>
          <p:nvSpPr>
            <p:cNvPr id="39945" name="Rectangle 11"/>
            <p:cNvSpPr>
              <a:spLocks noChangeArrowheads="1"/>
            </p:cNvSpPr>
            <p:nvPr/>
          </p:nvSpPr>
          <p:spPr bwMode="auto">
            <a:xfrm>
              <a:off x="882" y="981"/>
              <a:ext cx="1745" cy="2588"/>
            </a:xfrm>
            <a:prstGeom prst="rect">
              <a:avLst/>
            </a:prstGeom>
            <a:solidFill>
              <a:srgbClr val="EAEAEA"/>
            </a:solidFill>
            <a:ln w="38100" cmpd="dbl">
              <a:solidFill>
                <a:srgbClr val="000000"/>
              </a:solidFill>
              <a:miter lim="800000"/>
              <a:headEnd/>
              <a:tailEnd/>
            </a:ln>
          </p:spPr>
          <p:txBody>
            <a:bodyPr/>
            <a:lstStyle/>
            <a:p>
              <a:endParaRPr lang="en-US" dirty="0"/>
            </a:p>
          </p:txBody>
        </p:sp>
        <p:sp>
          <p:nvSpPr>
            <p:cNvPr id="39946" name="AutoShape 12"/>
            <p:cNvSpPr>
              <a:spLocks noChangeArrowheads="1"/>
            </p:cNvSpPr>
            <p:nvPr/>
          </p:nvSpPr>
          <p:spPr bwMode="auto">
            <a:xfrm>
              <a:off x="974" y="2972"/>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Transport Layer</a:t>
              </a:r>
              <a:endParaRPr lang="en-US" sz="2400" dirty="0">
                <a:latin typeface="Tahoma" pitchFamily="34" charset="0"/>
              </a:endParaRPr>
            </a:p>
          </p:txBody>
        </p:sp>
        <p:sp>
          <p:nvSpPr>
            <p:cNvPr id="9" name="Oval 13"/>
            <p:cNvSpPr>
              <a:spLocks noChangeArrowheads="1"/>
            </p:cNvSpPr>
            <p:nvPr/>
          </p:nvSpPr>
          <p:spPr bwMode="auto">
            <a:xfrm>
              <a:off x="1433"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p>
              <a:pPr algn="ctr">
                <a:defRPr/>
              </a:pPr>
              <a:r>
                <a:rPr lang="en-US" sz="1200" b="1" dirty="0">
                  <a:latin typeface="Tahoma" pitchFamily="34" charset="0"/>
                </a:rPr>
                <a:t>Object A</a:t>
              </a:r>
              <a:endParaRPr lang="en-US" sz="2400" dirty="0">
                <a:latin typeface="Tahoma" pitchFamily="34" charset="0"/>
              </a:endParaRPr>
            </a:p>
          </p:txBody>
        </p:sp>
        <p:sp>
          <p:nvSpPr>
            <p:cNvPr id="39948" name="AutoShape 14"/>
            <p:cNvSpPr>
              <a:spLocks noChangeArrowheads="1"/>
            </p:cNvSpPr>
            <p:nvPr/>
          </p:nvSpPr>
          <p:spPr bwMode="auto">
            <a:xfrm>
              <a:off x="974" y="2474"/>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Remote Reference Layer</a:t>
              </a:r>
              <a:endParaRPr lang="en-US" sz="2400" dirty="0">
                <a:latin typeface="Tahoma" pitchFamily="34" charset="0"/>
              </a:endParaRPr>
            </a:p>
          </p:txBody>
        </p:sp>
        <p:sp>
          <p:nvSpPr>
            <p:cNvPr id="39949" name="AutoShape 15"/>
            <p:cNvSpPr>
              <a:spLocks noChangeArrowheads="1"/>
            </p:cNvSpPr>
            <p:nvPr/>
          </p:nvSpPr>
          <p:spPr bwMode="auto">
            <a:xfrm>
              <a:off x="1433" y="1877"/>
              <a:ext cx="785" cy="423"/>
            </a:xfrm>
            <a:prstGeom prst="homePlate">
              <a:avLst>
                <a:gd name="adj" fmla="val 46395"/>
              </a:avLst>
            </a:prstGeom>
            <a:solidFill>
              <a:srgbClr val="FFFFFF"/>
            </a:solidFill>
            <a:ln w="9525">
              <a:solidFill>
                <a:srgbClr val="000000"/>
              </a:solidFill>
              <a:miter lim="800000"/>
              <a:headEnd/>
              <a:tailEnd/>
            </a:ln>
          </p:spPr>
          <p:txBody>
            <a:bodyPr tIns="91440"/>
            <a:lstStyle/>
            <a:p>
              <a:pPr algn="ctr"/>
              <a:r>
                <a:rPr lang="en-US" sz="1200" b="1" dirty="0">
                  <a:latin typeface="Tahoma" pitchFamily="34" charset="0"/>
                </a:rPr>
                <a:t>Object B Stub</a:t>
              </a:r>
              <a:endParaRPr lang="en-US" sz="2400" dirty="0">
                <a:latin typeface="Tahoma" pitchFamily="34" charset="0"/>
              </a:endParaRPr>
            </a:p>
          </p:txBody>
        </p:sp>
        <p:sp>
          <p:nvSpPr>
            <p:cNvPr id="39950" name="AutoShape 16"/>
            <p:cNvSpPr>
              <a:spLocks noChangeArrowheads="1"/>
            </p:cNvSpPr>
            <p:nvPr/>
          </p:nvSpPr>
          <p:spPr bwMode="auto">
            <a:xfrm>
              <a:off x="2995" y="2972"/>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Transport Layer</a:t>
              </a:r>
              <a:endParaRPr lang="en-US" sz="2400" dirty="0">
                <a:latin typeface="Tahoma" pitchFamily="34" charset="0"/>
              </a:endParaRPr>
            </a:p>
          </p:txBody>
        </p:sp>
        <p:sp>
          <p:nvSpPr>
            <p:cNvPr id="13" name="Oval 17"/>
            <p:cNvSpPr>
              <a:spLocks noChangeArrowheads="1"/>
            </p:cNvSpPr>
            <p:nvPr/>
          </p:nvSpPr>
          <p:spPr bwMode="auto">
            <a:xfrm>
              <a:off x="3454"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p>
              <a:pPr algn="ctr">
                <a:defRPr/>
              </a:pPr>
              <a:r>
                <a:rPr lang="en-US" sz="1200" b="1" dirty="0">
                  <a:latin typeface="Tahoma" pitchFamily="34" charset="0"/>
                </a:rPr>
                <a:t>Object B</a:t>
              </a:r>
              <a:endParaRPr lang="en-US" sz="2400" dirty="0">
                <a:latin typeface="Tahoma" pitchFamily="34" charset="0"/>
              </a:endParaRPr>
            </a:p>
          </p:txBody>
        </p:sp>
        <p:sp>
          <p:nvSpPr>
            <p:cNvPr id="39952" name="AutoShape 18"/>
            <p:cNvSpPr>
              <a:spLocks noChangeArrowheads="1"/>
            </p:cNvSpPr>
            <p:nvPr/>
          </p:nvSpPr>
          <p:spPr bwMode="auto">
            <a:xfrm>
              <a:off x="2995" y="2474"/>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Remote Reference Layer</a:t>
              </a:r>
              <a:endParaRPr lang="en-US" sz="2400" dirty="0">
                <a:latin typeface="Tahoma" pitchFamily="34" charset="0"/>
              </a:endParaRPr>
            </a:p>
          </p:txBody>
        </p:sp>
        <p:sp>
          <p:nvSpPr>
            <p:cNvPr id="39953" name="AutoShape 19"/>
            <p:cNvSpPr>
              <a:spLocks noChangeArrowheads="1"/>
            </p:cNvSpPr>
            <p:nvPr/>
          </p:nvSpPr>
          <p:spPr bwMode="auto">
            <a:xfrm>
              <a:off x="3454" y="1877"/>
              <a:ext cx="785" cy="423"/>
            </a:xfrm>
            <a:prstGeom prst="homePlate">
              <a:avLst>
                <a:gd name="adj" fmla="val 46395"/>
              </a:avLst>
            </a:prstGeom>
            <a:solidFill>
              <a:srgbClr val="FFFFFF"/>
            </a:solidFill>
            <a:ln w="9525">
              <a:solidFill>
                <a:srgbClr val="000000"/>
              </a:solidFill>
              <a:miter lim="800000"/>
              <a:headEnd/>
              <a:tailEnd/>
            </a:ln>
          </p:spPr>
          <p:txBody>
            <a:bodyPr tIns="91440"/>
            <a:lstStyle/>
            <a:p>
              <a:pPr algn="ctr"/>
              <a:r>
                <a:rPr lang="en-US" sz="1200" b="1" dirty="0">
                  <a:latin typeface="Tahoma" pitchFamily="34" charset="0"/>
                </a:rPr>
                <a:t>Object B Skeleton</a:t>
              </a:r>
              <a:endParaRPr lang="en-US" sz="2400" dirty="0">
                <a:latin typeface="Tahoma" pitchFamily="34" charset="0"/>
              </a:endParaRPr>
            </a:p>
          </p:txBody>
        </p:sp>
        <p:sp>
          <p:nvSpPr>
            <p:cNvPr id="39954" name="Line 20"/>
            <p:cNvSpPr>
              <a:spLocks noChangeShapeType="1"/>
            </p:cNvSpPr>
            <p:nvPr/>
          </p:nvSpPr>
          <p:spPr bwMode="auto">
            <a:xfrm>
              <a:off x="2168" y="1478"/>
              <a:ext cx="1286"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5" name="Line 21"/>
            <p:cNvSpPr>
              <a:spLocks noChangeShapeType="1"/>
            </p:cNvSpPr>
            <p:nvPr/>
          </p:nvSpPr>
          <p:spPr bwMode="auto">
            <a:xfrm>
              <a:off x="2260" y="2076"/>
              <a:ext cx="1194"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6" name="Line 22"/>
            <p:cNvSpPr>
              <a:spLocks noChangeShapeType="1"/>
            </p:cNvSpPr>
            <p:nvPr/>
          </p:nvSpPr>
          <p:spPr bwMode="auto">
            <a:xfrm>
              <a:off x="2444" y="2673"/>
              <a:ext cx="551"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7" name="Line 23"/>
            <p:cNvSpPr>
              <a:spLocks noChangeShapeType="1"/>
            </p:cNvSpPr>
            <p:nvPr/>
          </p:nvSpPr>
          <p:spPr bwMode="auto">
            <a:xfrm flipV="1">
              <a:off x="2444" y="3169"/>
              <a:ext cx="586" cy="2"/>
            </a:xfrm>
            <a:prstGeom prst="line">
              <a:avLst/>
            </a:prstGeom>
            <a:noFill/>
            <a:ln w="19050">
              <a:solidFill>
                <a:srgbClr val="000000"/>
              </a:solidFill>
              <a:round/>
              <a:headEnd/>
              <a:tailEnd type="triangle" w="med" len="med"/>
            </a:ln>
          </p:spPr>
          <p:txBody>
            <a:bodyPr/>
            <a:lstStyle/>
            <a:p>
              <a:endParaRPr lang="en-US" dirty="0"/>
            </a:p>
          </p:txBody>
        </p:sp>
        <p:sp>
          <p:nvSpPr>
            <p:cNvPr id="39958" name="Rectangle 24"/>
            <p:cNvSpPr>
              <a:spLocks noChangeArrowheads="1"/>
            </p:cNvSpPr>
            <p:nvPr/>
          </p:nvSpPr>
          <p:spPr bwMode="auto">
            <a:xfrm>
              <a:off x="4686" y="2076"/>
              <a:ext cx="276" cy="1095"/>
            </a:xfrm>
            <a:prstGeom prst="rect">
              <a:avLst/>
            </a:prstGeom>
            <a:noFill/>
            <a:ln w="9525">
              <a:noFill/>
              <a:miter lim="800000"/>
              <a:headEnd/>
              <a:tailEnd/>
            </a:ln>
          </p:spPr>
          <p:txBody>
            <a:bodyPr/>
            <a:lstStyle/>
            <a:p>
              <a:pPr algn="ctr"/>
              <a:endParaRPr lang="en-US" sz="2400" dirty="0">
                <a:latin typeface="Tahoma" pitchFamily="34" charset="0"/>
              </a:endParaRPr>
            </a:p>
          </p:txBody>
        </p:sp>
        <p:sp>
          <p:nvSpPr>
            <p:cNvPr id="39959" name="AutoShape 25"/>
            <p:cNvSpPr>
              <a:spLocks/>
            </p:cNvSpPr>
            <p:nvPr/>
          </p:nvSpPr>
          <p:spPr bwMode="auto">
            <a:xfrm>
              <a:off x="4464" y="1777"/>
              <a:ext cx="92" cy="1593"/>
            </a:xfrm>
            <a:prstGeom prst="rightBrace">
              <a:avLst>
                <a:gd name="adj1" fmla="val 144293"/>
                <a:gd name="adj2" fmla="val 50000"/>
              </a:avLst>
            </a:prstGeom>
            <a:noFill/>
            <a:ln w="12700">
              <a:solidFill>
                <a:srgbClr val="000000"/>
              </a:solidFill>
              <a:round/>
              <a:headEnd/>
              <a:tailEnd/>
            </a:ln>
          </p:spPr>
          <p:txBody>
            <a:bodyPr/>
            <a:lstStyle/>
            <a:p>
              <a:endParaRPr lang="en-US" dirty="0"/>
            </a:p>
          </p:txBody>
        </p:sp>
        <p:sp>
          <p:nvSpPr>
            <p:cNvPr id="39960" name="Rectangle 26"/>
            <p:cNvSpPr>
              <a:spLocks noChangeArrowheads="1"/>
            </p:cNvSpPr>
            <p:nvPr/>
          </p:nvSpPr>
          <p:spPr bwMode="auto">
            <a:xfrm>
              <a:off x="1433" y="881"/>
              <a:ext cx="643" cy="199"/>
            </a:xfrm>
            <a:prstGeom prst="rect">
              <a:avLst/>
            </a:prstGeom>
            <a:solidFill>
              <a:srgbClr val="FFFFFF"/>
            </a:solidFill>
            <a:ln w="9525">
              <a:solidFill>
                <a:srgbClr val="000000"/>
              </a:solidFill>
              <a:miter lim="800000"/>
              <a:headEnd/>
              <a:tailEnd/>
            </a:ln>
          </p:spPr>
          <p:txBody>
            <a:bodyPr/>
            <a:lstStyle/>
            <a:p>
              <a:pPr algn="ctr"/>
              <a:r>
                <a:rPr lang="en-US" sz="1200" b="1" dirty="0">
                  <a:latin typeface="Tahoma" pitchFamily="34" charset="0"/>
                </a:rPr>
                <a:t>Client</a:t>
              </a:r>
              <a:endParaRPr lang="en-US" sz="2400" dirty="0">
                <a:latin typeface="Tahoma" pitchFamily="34" charset="0"/>
              </a:endParaRPr>
            </a:p>
          </p:txBody>
        </p:sp>
        <p:sp>
          <p:nvSpPr>
            <p:cNvPr id="39961" name="Rectangle 27"/>
            <p:cNvSpPr>
              <a:spLocks noChangeArrowheads="1"/>
            </p:cNvSpPr>
            <p:nvPr/>
          </p:nvSpPr>
          <p:spPr bwMode="auto">
            <a:xfrm>
              <a:off x="3454" y="881"/>
              <a:ext cx="643" cy="199"/>
            </a:xfrm>
            <a:prstGeom prst="rect">
              <a:avLst/>
            </a:prstGeom>
            <a:solidFill>
              <a:srgbClr val="FFFFFF"/>
            </a:solidFill>
            <a:ln w="9525">
              <a:solidFill>
                <a:srgbClr val="000000"/>
              </a:solidFill>
              <a:miter lim="800000"/>
              <a:headEnd/>
              <a:tailEnd/>
            </a:ln>
          </p:spPr>
          <p:txBody>
            <a:bodyPr/>
            <a:lstStyle/>
            <a:p>
              <a:pPr algn="ctr"/>
              <a:r>
                <a:rPr lang="en-US" sz="1200" b="1" dirty="0">
                  <a:latin typeface="Tahoma" pitchFamily="34" charset="0"/>
                </a:rPr>
                <a:t>Server</a:t>
              </a:r>
              <a:endParaRPr lang="en-US" sz="2400" dirty="0">
                <a:latin typeface="Tahoma" pitchFamily="34" charset="0"/>
              </a:endParaRPr>
            </a:p>
          </p:txBody>
        </p:sp>
        <p:sp>
          <p:nvSpPr>
            <p:cNvPr id="39962" name="Line 28"/>
            <p:cNvSpPr>
              <a:spLocks noChangeShapeType="1"/>
            </p:cNvSpPr>
            <p:nvPr/>
          </p:nvSpPr>
          <p:spPr bwMode="auto">
            <a:xfrm>
              <a:off x="4556" y="2573"/>
              <a:ext cx="184" cy="0"/>
            </a:xfrm>
            <a:prstGeom prst="line">
              <a:avLst/>
            </a:prstGeom>
            <a:noFill/>
            <a:ln w="9525">
              <a:solidFill>
                <a:srgbClr val="000000"/>
              </a:solidFill>
              <a:round/>
              <a:headEnd/>
              <a:tailEnd type="triangle" w="med" len="med"/>
            </a:ln>
          </p:spPr>
          <p:txBody>
            <a:bodyPr/>
            <a:lstStyle/>
            <a:p>
              <a:endParaRPr lang="en-US" dirty="0"/>
            </a:p>
          </p:txBody>
        </p:sp>
        <p:sp>
          <p:nvSpPr>
            <p:cNvPr id="39963" name="Line 29"/>
            <p:cNvSpPr>
              <a:spLocks noChangeShapeType="1"/>
            </p:cNvSpPr>
            <p:nvPr/>
          </p:nvSpPr>
          <p:spPr bwMode="auto">
            <a:xfrm>
              <a:off x="1801" y="1677"/>
              <a:ext cx="0" cy="200"/>
            </a:xfrm>
            <a:prstGeom prst="line">
              <a:avLst/>
            </a:prstGeom>
            <a:noFill/>
            <a:ln w="9525">
              <a:solidFill>
                <a:srgbClr val="000000"/>
              </a:solidFill>
              <a:round/>
              <a:headEnd/>
              <a:tailEnd type="triangle" w="med" len="med"/>
            </a:ln>
          </p:spPr>
          <p:txBody>
            <a:bodyPr/>
            <a:lstStyle/>
            <a:p>
              <a:endParaRPr lang="en-US" dirty="0"/>
            </a:p>
          </p:txBody>
        </p:sp>
        <p:sp>
          <p:nvSpPr>
            <p:cNvPr id="39964" name="Line 30"/>
            <p:cNvSpPr>
              <a:spLocks noChangeShapeType="1"/>
            </p:cNvSpPr>
            <p:nvPr/>
          </p:nvSpPr>
          <p:spPr bwMode="auto">
            <a:xfrm>
              <a:off x="1801" y="2300"/>
              <a:ext cx="0" cy="298"/>
            </a:xfrm>
            <a:prstGeom prst="line">
              <a:avLst/>
            </a:prstGeom>
            <a:noFill/>
            <a:ln w="9525">
              <a:solidFill>
                <a:srgbClr val="000000"/>
              </a:solidFill>
              <a:round/>
              <a:headEnd/>
              <a:tailEnd type="triangle" w="med" len="med"/>
            </a:ln>
          </p:spPr>
          <p:txBody>
            <a:bodyPr/>
            <a:lstStyle/>
            <a:p>
              <a:endParaRPr lang="en-US" dirty="0"/>
            </a:p>
          </p:txBody>
        </p:sp>
        <p:sp>
          <p:nvSpPr>
            <p:cNvPr id="39965" name="Line 31"/>
            <p:cNvSpPr>
              <a:spLocks noChangeShapeType="1"/>
            </p:cNvSpPr>
            <p:nvPr/>
          </p:nvSpPr>
          <p:spPr bwMode="auto">
            <a:xfrm>
              <a:off x="1801" y="2880"/>
              <a:ext cx="0" cy="200"/>
            </a:xfrm>
            <a:prstGeom prst="line">
              <a:avLst/>
            </a:prstGeom>
            <a:noFill/>
            <a:ln w="9525">
              <a:solidFill>
                <a:srgbClr val="000000"/>
              </a:solidFill>
              <a:round/>
              <a:headEnd/>
              <a:tailEnd type="triangle" w="med" len="med"/>
            </a:ln>
          </p:spPr>
          <p:txBody>
            <a:bodyPr/>
            <a:lstStyle/>
            <a:p>
              <a:endParaRPr lang="en-US" dirty="0"/>
            </a:p>
          </p:txBody>
        </p:sp>
        <p:sp>
          <p:nvSpPr>
            <p:cNvPr id="39966" name="Line 32"/>
            <p:cNvSpPr>
              <a:spLocks noChangeShapeType="1"/>
            </p:cNvSpPr>
            <p:nvPr/>
          </p:nvSpPr>
          <p:spPr bwMode="auto">
            <a:xfrm flipV="1">
              <a:off x="3821" y="1677"/>
              <a:ext cx="0" cy="200"/>
            </a:xfrm>
            <a:prstGeom prst="line">
              <a:avLst/>
            </a:prstGeom>
            <a:noFill/>
            <a:ln w="9525">
              <a:solidFill>
                <a:srgbClr val="000000"/>
              </a:solidFill>
              <a:round/>
              <a:headEnd/>
              <a:tailEnd type="triangle" w="med" len="med"/>
            </a:ln>
          </p:spPr>
          <p:txBody>
            <a:bodyPr/>
            <a:lstStyle/>
            <a:p>
              <a:endParaRPr lang="en-US" dirty="0"/>
            </a:p>
          </p:txBody>
        </p:sp>
        <p:sp>
          <p:nvSpPr>
            <p:cNvPr id="39967" name="Line 33"/>
            <p:cNvSpPr>
              <a:spLocks noChangeShapeType="1"/>
            </p:cNvSpPr>
            <p:nvPr/>
          </p:nvSpPr>
          <p:spPr bwMode="auto">
            <a:xfrm flipV="1">
              <a:off x="3821" y="2300"/>
              <a:ext cx="0" cy="298"/>
            </a:xfrm>
            <a:prstGeom prst="line">
              <a:avLst/>
            </a:prstGeom>
            <a:noFill/>
            <a:ln w="9525">
              <a:solidFill>
                <a:srgbClr val="000000"/>
              </a:solidFill>
              <a:round/>
              <a:headEnd/>
              <a:tailEnd type="triangle" w="med" len="med"/>
            </a:ln>
          </p:spPr>
          <p:txBody>
            <a:bodyPr/>
            <a:lstStyle/>
            <a:p>
              <a:endParaRPr lang="en-US" dirty="0"/>
            </a:p>
          </p:txBody>
        </p:sp>
        <p:sp>
          <p:nvSpPr>
            <p:cNvPr id="39968" name="Line 34"/>
            <p:cNvSpPr>
              <a:spLocks noChangeShapeType="1"/>
            </p:cNvSpPr>
            <p:nvPr/>
          </p:nvSpPr>
          <p:spPr bwMode="auto">
            <a:xfrm flipV="1">
              <a:off x="3821" y="2880"/>
              <a:ext cx="0" cy="200"/>
            </a:xfrm>
            <a:prstGeom prst="line">
              <a:avLst/>
            </a:prstGeom>
            <a:noFill/>
            <a:ln w="9525">
              <a:solidFill>
                <a:srgbClr val="000000"/>
              </a:solidFill>
              <a:round/>
              <a:headEnd/>
              <a:tailEnd type="triangle" w="med" len="med"/>
            </a:ln>
          </p:spPr>
          <p:txBody>
            <a:bodyPr/>
            <a:lstStyle/>
            <a:p>
              <a:endParaRPr lang="en-US" dirty="0"/>
            </a:p>
          </p:txBody>
        </p:sp>
        <p:sp>
          <p:nvSpPr>
            <p:cNvPr id="39969" name="Rectangle 35"/>
            <p:cNvSpPr>
              <a:spLocks noChangeArrowheads="1"/>
            </p:cNvSpPr>
            <p:nvPr/>
          </p:nvSpPr>
          <p:spPr bwMode="auto">
            <a:xfrm>
              <a:off x="4722" y="1937"/>
              <a:ext cx="288" cy="1536"/>
            </a:xfrm>
            <a:prstGeom prst="rect">
              <a:avLst/>
            </a:prstGeom>
            <a:noFill/>
            <a:ln w="9525" cap="rnd">
              <a:solidFill>
                <a:schemeClr val="tx1"/>
              </a:solidFill>
              <a:prstDash val="sysDot"/>
              <a:miter lim="800000"/>
              <a:headEnd/>
              <a:tailEnd/>
            </a:ln>
          </p:spPr>
          <p:txBody>
            <a:bodyPr wrap="none" anchor="ctr"/>
            <a:lstStyle/>
            <a:p>
              <a:pPr algn="ctr"/>
              <a:r>
                <a:rPr lang="en-US" sz="1000" dirty="0">
                  <a:latin typeface="Arial Unicode MS" pitchFamily="34" charset="-128"/>
                </a:rPr>
                <a:t>R</a:t>
              </a:r>
            </a:p>
            <a:p>
              <a:pPr algn="ctr"/>
              <a:r>
                <a:rPr lang="en-US" sz="1000" dirty="0">
                  <a:latin typeface="Arial Unicode MS" pitchFamily="34" charset="-128"/>
                </a:rPr>
                <a:t>E</a:t>
              </a:r>
            </a:p>
            <a:p>
              <a:pPr algn="ctr"/>
              <a:r>
                <a:rPr lang="en-US" sz="1000" dirty="0">
                  <a:latin typeface="Arial Unicode MS" pitchFamily="34" charset="-128"/>
                </a:rPr>
                <a:t>M</a:t>
              </a:r>
            </a:p>
            <a:p>
              <a:pPr algn="ctr"/>
              <a:r>
                <a:rPr lang="en-US" sz="1000" dirty="0">
                  <a:latin typeface="Arial Unicode MS" pitchFamily="34" charset="-128"/>
                </a:rPr>
                <a:t>O</a:t>
              </a:r>
            </a:p>
            <a:p>
              <a:pPr algn="ctr"/>
              <a:r>
                <a:rPr lang="en-US" sz="1000" dirty="0">
                  <a:latin typeface="Arial Unicode MS" pitchFamily="34" charset="-128"/>
                </a:rPr>
                <a:t>T</a:t>
              </a:r>
            </a:p>
            <a:p>
              <a:pPr algn="ctr"/>
              <a:r>
                <a:rPr lang="en-US" sz="1000" dirty="0">
                  <a:latin typeface="Arial Unicode MS" pitchFamily="34" charset="-128"/>
                </a:rPr>
                <a:t>E</a:t>
              </a:r>
            </a:p>
            <a:p>
              <a:pPr algn="ctr"/>
              <a:endParaRPr lang="en-US" sz="1000" dirty="0">
                <a:latin typeface="Arial Unicode MS" pitchFamily="34" charset="-128"/>
              </a:endParaRPr>
            </a:p>
            <a:p>
              <a:pPr algn="ctr"/>
              <a:r>
                <a:rPr lang="en-US" sz="1000" dirty="0">
                  <a:latin typeface="Arial Unicode MS" pitchFamily="34" charset="-128"/>
                </a:rPr>
                <a:t>R</a:t>
              </a:r>
            </a:p>
            <a:p>
              <a:pPr algn="ctr"/>
              <a:r>
                <a:rPr lang="en-US" sz="1000" dirty="0">
                  <a:latin typeface="Arial Unicode MS" pitchFamily="34" charset="-128"/>
                </a:rPr>
                <a:t>E</a:t>
              </a:r>
            </a:p>
            <a:p>
              <a:pPr algn="ctr"/>
              <a:r>
                <a:rPr lang="en-US" sz="1000" dirty="0">
                  <a:latin typeface="Arial Unicode MS" pitchFamily="34" charset="-128"/>
                </a:rPr>
                <a:t>G</a:t>
              </a:r>
            </a:p>
            <a:p>
              <a:pPr algn="ctr"/>
              <a:r>
                <a:rPr lang="en-US" sz="1000" dirty="0">
                  <a:latin typeface="Arial Unicode MS" pitchFamily="34" charset="-128"/>
                </a:rPr>
                <a:t>I</a:t>
              </a:r>
            </a:p>
            <a:p>
              <a:pPr algn="ctr"/>
              <a:r>
                <a:rPr lang="en-US" sz="1000" dirty="0">
                  <a:latin typeface="Arial Unicode MS" pitchFamily="34" charset="-128"/>
                </a:rPr>
                <a:t>S</a:t>
              </a:r>
            </a:p>
            <a:p>
              <a:pPr algn="ctr"/>
              <a:r>
                <a:rPr lang="en-US" sz="1000" dirty="0">
                  <a:latin typeface="Arial Unicode MS" pitchFamily="34" charset="-128"/>
                </a:rPr>
                <a:t>T</a:t>
              </a:r>
            </a:p>
            <a:p>
              <a:pPr algn="ctr"/>
              <a:r>
                <a:rPr lang="en-US" sz="1000" dirty="0">
                  <a:latin typeface="Arial Unicode MS" pitchFamily="34" charset="-128"/>
                </a:rPr>
                <a:t>R</a:t>
              </a:r>
            </a:p>
            <a:p>
              <a:pPr algn="ctr"/>
              <a:r>
                <a:rPr lang="en-US" sz="1000" dirty="0">
                  <a:latin typeface="Arial Unicode MS" pitchFamily="34" charset="-128"/>
                </a:rPr>
                <a:t>Y</a:t>
              </a:r>
            </a:p>
            <a:p>
              <a:pPr algn="ctr"/>
              <a:endParaRPr lang="en-US" sz="1000" dirty="0">
                <a:latin typeface="Arial Unicode MS" pitchFamily="34" charset="-128"/>
              </a:endParaRPr>
            </a:p>
          </p:txBody>
        </p:sp>
      </p:grpSp>
      <p:sp>
        <p:nvSpPr>
          <p:cNvPr id="32" name="Rectangle 31"/>
          <p:cNvSpPr/>
          <p:nvPr/>
        </p:nvSpPr>
        <p:spPr>
          <a:xfrm>
            <a:off x="7239000" y="22098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Stub, Skeleton is </a:t>
            </a:r>
            <a:r>
              <a:rPr lang="en-US" dirty="0" smtClean="0"/>
              <a:t>omitted </a:t>
            </a:r>
            <a:r>
              <a:rPr lang="en-US" dirty="0"/>
              <a:t>from Java 1.6</a:t>
            </a:r>
          </a:p>
        </p:txBody>
      </p:sp>
      <p:sp>
        <p:nvSpPr>
          <p:cNvPr id="33" name="Oval 32"/>
          <p:cNvSpPr/>
          <p:nvPr/>
        </p:nvSpPr>
        <p:spPr>
          <a:xfrm>
            <a:off x="3810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Remote interface</a:t>
            </a:r>
          </a:p>
        </p:txBody>
      </p:sp>
      <p:sp>
        <p:nvSpPr>
          <p:cNvPr id="34" name="Oval 33"/>
          <p:cNvSpPr/>
          <p:nvPr/>
        </p:nvSpPr>
        <p:spPr>
          <a:xfrm>
            <a:off x="64008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Remote interface</a:t>
            </a:r>
          </a:p>
        </p:txBody>
      </p:sp>
      <p:sp>
        <p:nvSpPr>
          <p:cNvPr id="35" name="Slide Number Placeholder 34"/>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36" name="Rectangle 35"/>
          <p:cNvSpPr/>
          <p:nvPr/>
        </p:nvSpPr>
        <p:spPr>
          <a:xfrm>
            <a:off x="1066800" y="6019800"/>
            <a:ext cx="762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t>From </a:t>
            </a:r>
            <a:r>
              <a:rPr lang="en-US" sz="2000" dirty="0"/>
              <a:t>Java </a:t>
            </a:r>
            <a:r>
              <a:rPr lang="en-US" sz="2000" dirty="0" smtClean="0"/>
              <a:t>1.6, code for network communicating is implemented  automatically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447800" y="152400"/>
            <a:ext cx="7010400" cy="609600"/>
          </a:xfrm>
        </p:spPr>
        <p:txBody>
          <a:bodyPr>
            <a:normAutofit fontScale="90000"/>
          </a:bodyPr>
          <a:lstStyle/>
          <a:p>
            <a:r>
              <a:rPr lang="en-US" dirty="0" smtClean="0">
                <a:latin typeface="Arial" charset="0"/>
                <a:cs typeface="Arial" charset="0"/>
              </a:rPr>
              <a:t>RMI…: 5 Steps</a:t>
            </a:r>
          </a:p>
        </p:txBody>
      </p:sp>
      <p:sp>
        <p:nvSpPr>
          <p:cNvPr id="40963" name="Content Placeholder 2"/>
          <p:cNvSpPr>
            <a:spLocks noGrp="1"/>
          </p:cNvSpPr>
          <p:nvPr>
            <p:ph idx="1"/>
          </p:nvPr>
        </p:nvSpPr>
        <p:spPr/>
        <p:txBody>
          <a:bodyPr/>
          <a:lstStyle/>
          <a:p>
            <a:pPr>
              <a:buFont typeface="Arial" charset="0"/>
              <a:buNone/>
            </a:pPr>
            <a:r>
              <a:rPr lang="en-US" sz="2800" dirty="0" smtClean="0">
                <a:latin typeface="Arial" charset="0"/>
                <a:cs typeface="Arial" charset="0"/>
              </a:rPr>
              <a:t>1- Create the remote interface</a:t>
            </a:r>
          </a:p>
          <a:p>
            <a:pPr>
              <a:buFont typeface="Arial" charset="0"/>
              <a:buNone/>
            </a:pPr>
            <a:r>
              <a:rPr lang="en-US" sz="2800" dirty="0" smtClean="0">
                <a:latin typeface="Arial" charset="0"/>
                <a:cs typeface="Arial" charset="0"/>
              </a:rPr>
              <a:t>2- Create the remote class (server) implementing the remote interface.</a:t>
            </a:r>
          </a:p>
          <a:p>
            <a:pPr>
              <a:buFont typeface="Arial" charset="0"/>
              <a:buNone/>
            </a:pPr>
            <a:r>
              <a:rPr lang="en-US" sz="2800" dirty="0" smtClean="0">
                <a:latin typeface="Arial" charset="0"/>
                <a:cs typeface="Arial" charset="0"/>
              </a:rPr>
              <a:t>3- Create Server program using server object</a:t>
            </a:r>
          </a:p>
          <a:p>
            <a:pPr>
              <a:buFont typeface="Arial" charset="0"/>
              <a:buNone/>
            </a:pPr>
            <a:r>
              <a:rPr lang="en-US" sz="2800" dirty="0" smtClean="0">
                <a:latin typeface="Arial" charset="0"/>
                <a:cs typeface="Arial" charset="0"/>
              </a:rPr>
              <a:t>4- Create the client program</a:t>
            </a:r>
          </a:p>
          <a:p>
            <a:pPr>
              <a:buFont typeface="Arial" charset="0"/>
              <a:buNone/>
            </a:pPr>
            <a:r>
              <a:rPr lang="en-US" sz="2800" dirty="0" smtClean="0">
                <a:latin typeface="Arial" charset="0"/>
                <a:cs typeface="Arial" charset="0"/>
              </a:rPr>
              <a:t>5- Run apps: Start server program first then the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616</TotalTime>
  <Words>896</Words>
  <Application>Microsoft Office PowerPoint</Application>
  <PresentationFormat>Trình chiếu Trên màn hình (4:3)</PresentationFormat>
  <Paragraphs>197</Paragraphs>
  <Slides>31</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31</vt:i4>
      </vt:variant>
    </vt:vector>
  </HeadingPairs>
  <TitlesOfParts>
    <vt:vector size="39" baseType="lpstr">
      <vt:lpstr>Arial Unicode MS</vt:lpstr>
      <vt:lpstr>Arial</vt:lpstr>
      <vt:lpstr>Calibri</vt:lpstr>
      <vt:lpstr>Franklin Gothic Book</vt:lpstr>
      <vt:lpstr>Perpetua</vt:lpstr>
      <vt:lpstr>Tahoma</vt:lpstr>
      <vt:lpstr>Wingdings 2</vt:lpstr>
      <vt:lpstr>Equity</vt:lpstr>
      <vt:lpstr>Lecture 03 Custom Networking Part 3</vt:lpstr>
      <vt:lpstr>Why should we study this lecture?</vt:lpstr>
      <vt:lpstr>Contents</vt:lpstr>
      <vt:lpstr>1- Object Streams &amp; Serialization</vt:lpstr>
      <vt:lpstr>Remote Control Using Object Streams</vt:lpstr>
      <vt:lpstr>2- Remote Method Invocation (RMI)</vt:lpstr>
      <vt:lpstr>RMI…</vt:lpstr>
      <vt:lpstr>RMI…</vt:lpstr>
      <vt:lpstr>RMI…: 5 Steps</vt:lpstr>
      <vt:lpstr>Demo 1: Simple RMI</vt:lpstr>
      <vt:lpstr>Demo 1: Simple RMI…</vt:lpstr>
      <vt:lpstr>Demo 1: Simple RMI…</vt:lpstr>
      <vt:lpstr>Demo 1: Simple RMI…</vt:lpstr>
      <vt:lpstr>Demo 1: Simple RMI…</vt:lpstr>
      <vt:lpstr>Demo 1: Simple RMI…</vt:lpstr>
      <vt:lpstr>Demo 1- Evaluation</vt:lpstr>
      <vt:lpstr>Demo 1- Overcome Use the default RMI container in JVM</vt:lpstr>
      <vt:lpstr>Demo 1- Overcome Use the default RMI container in JVM</vt:lpstr>
      <vt:lpstr>Demo 2: Data are stored in server</vt:lpstr>
      <vt:lpstr>Demo 2…</vt:lpstr>
      <vt:lpstr>Demo 2: Remote Interface  and Server Object</vt:lpstr>
      <vt:lpstr>Demo 2: Server side</vt:lpstr>
      <vt:lpstr>Demo 2: Server Object…</vt:lpstr>
      <vt:lpstr>Demo 2: Server Program</vt:lpstr>
      <vt:lpstr>RMI Demo 2.</vt:lpstr>
      <vt:lpstr>RMI Demo 2.</vt:lpstr>
      <vt:lpstr>RMI Demo 2.</vt:lpstr>
      <vt:lpstr>RMI Demo 2. - Deploying</vt:lpstr>
      <vt:lpstr>Result: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Nguyen Quy</cp:lastModifiedBy>
  <cp:revision>55</cp:revision>
  <dcterms:created xsi:type="dcterms:W3CDTF">2014-12-30T03:31:12Z</dcterms:created>
  <dcterms:modified xsi:type="dcterms:W3CDTF">2017-11-01T15:49:20Z</dcterms:modified>
</cp:coreProperties>
</file>