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emf" ContentType="image/x-emf"/>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58" r:id="rId3"/>
    <p:sldId id="259" r:id="rId4"/>
    <p:sldId id="260" r:id="rId5"/>
    <p:sldId id="261" r:id="rId6"/>
    <p:sldId id="262" r:id="rId7"/>
    <p:sldId id="314"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15" r:id="rId30"/>
    <p:sldId id="284" r:id="rId31"/>
    <p:sldId id="285" r:id="rId32"/>
    <p:sldId id="286" r:id="rId33"/>
    <p:sldId id="287" r:id="rId34"/>
    <p:sldId id="289" r:id="rId35"/>
    <p:sldId id="288"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257" r:id="rId60"/>
    <p:sldId id="316" r:id="rId61"/>
    <p:sldId id="31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99FF99"/>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747" autoAdjust="0"/>
    <p:restoredTop sz="97830" autoAdjust="0"/>
  </p:normalViewPr>
  <p:slideViewPr>
    <p:cSldViewPr>
      <p:cViewPr varScale="1">
        <p:scale>
          <a:sx n="69" d="100"/>
          <a:sy n="69" d="100"/>
        </p:scale>
        <p:origin x="-3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74913-95E7-4894-9B1F-D5E2026BCA38}" type="datetimeFigureOut">
              <a:rPr lang="en-US" smtClean="0"/>
              <a:pPr/>
              <a:t>9/14/2013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4700FA-C494-4AAA-B1C1-7100994751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Scarce: khan hiếm</a:t>
            </a:r>
          </a:p>
          <a:p>
            <a:r>
              <a:rPr lang="en-US" smtClean="0"/>
              <a:t>Paramount: tối cao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FC0373-A442-4CE1-83D1-61B53BB824FB}" type="slidenum">
              <a:rPr lang="en-US" smtClean="0"/>
              <a:pPr/>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Burst: háo hức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Period: chu kỳ</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Starvation: sự đói</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C1277E-0309-418C-9C6E-DF7CD7209954}" type="slidenum">
              <a:rPr lang="en-US" smtClean="0"/>
              <a:pPr/>
              <a:t>36</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FAD19E-0D51-4439-B68B-A984C46D6A80}" type="slidenum">
              <a:rPr lang="en-US" smtClean="0"/>
              <a:pPr/>
              <a:t>38</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0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8E96A4-6D26-4733-BFA3-BAF025507EA3}" type="slidenum">
              <a:rPr lang="en-US" smtClean="0"/>
              <a:pPr/>
              <a:t>39</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8FADC5-730D-4559-B468-6E8E7BB8DEA3}" type="slidenum">
              <a:rPr lang="en-US" smtClean="0"/>
              <a:pPr/>
              <a:t>41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Known in advance: biết trước</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Get stuck: hăng hái, vội vã</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Adverse: bất lợi, có nguy hại</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5D8B6-E74D-4E47-B4E4-D3E603D94255}" type="datetime1">
              <a:rPr lang="en-US" smtClean="0"/>
              <a:pPr/>
              <a:t>9/14/2013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274B1-588F-4C19-AC77-5D9261C56D7D}" type="datetime1">
              <a:rPr lang="en-US" smtClean="0"/>
              <a:pPr/>
              <a:t>9/14/2013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9945-4CBA-4827-9ADF-C76BE33D474A}" type="datetime1">
              <a:rPr lang="en-US" smtClean="0"/>
              <a:pPr/>
              <a:t>9/14/2013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452A14C7-B643-4601-8AD5-5DDD30F600E1}" type="datetime1">
              <a:rPr lang="en-US" smtClean="0"/>
              <a:pPr>
                <a:defRPr/>
              </a:pPr>
              <a:t>9/14/2013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Scheduling (61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696F9EE9-CEE3-4698-8506-E8D34884CFD9}" type="slidenum">
              <a:rPr lang="en-US"/>
              <a:pPr>
                <a:defRPr/>
              </a:pPr>
              <a:t>‹#›</a:t>
            </a:fld>
            <a:r>
              <a:rPr lang="en-US"/>
              <a:t>/57</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F0F81B2-D493-4B4E-9071-F1169D12D5FB}" type="datetime1">
              <a:rPr lang="en-US" smtClean="0"/>
              <a:pPr>
                <a:defRPr/>
              </a:pPr>
              <a:t>9/14/2013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Scheduling (61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419F947B-7122-429D-90EC-1FF9C174A1F9}" type="slidenum">
              <a:rPr lang="en-US"/>
              <a:pPr>
                <a:defRPr/>
              </a:pPr>
              <a:t>‹#›</a:t>
            </a:fld>
            <a:r>
              <a:rPr lang="en-US"/>
              <a:t>/57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E7263-6CC7-40C0-9EB9-17D73206DAD8}" type="datetime1">
              <a:rPr lang="en-US" smtClean="0"/>
              <a:pPr/>
              <a:t>9/14/2013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9132E-7375-45BA-BCFB-7EF8448882E9}" type="datetime1">
              <a:rPr lang="en-US" smtClean="0"/>
              <a:pPr/>
              <a:t>9/14/2013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F932C6-BCE9-42FF-A397-BA2C71F961B8}" type="datetime1">
              <a:rPr lang="en-US" smtClean="0"/>
              <a:pPr/>
              <a:t>9/14/2013</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E005BF-C813-4E15-A20A-4F28B131F196}" type="datetime1">
              <a:rPr lang="en-US" smtClean="0"/>
              <a:pPr/>
              <a:t>9/14/2013</a:t>
            </a:fld>
            <a:endParaRPr lang="en-US"/>
          </a:p>
        </p:txBody>
      </p:sp>
      <p:sp>
        <p:nvSpPr>
          <p:cNvPr id="8" name="Footer Placeholder 7"/>
          <p:cNvSpPr>
            <a:spLocks noGrp="1"/>
          </p:cNvSpPr>
          <p:nvPr>
            <p:ph type="ftr" sz="quarter" idx="11"/>
          </p:nvPr>
        </p:nvSpPr>
        <p:spPr/>
        <p:txBody>
          <a:bodyPr/>
          <a:lstStyle/>
          <a:p>
            <a:r>
              <a:rPr lang="en-US" smtClean="0"/>
              <a:t>Scheduling (61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78D24-25CE-4A1E-9D5B-E270DD52C061}" type="datetime1">
              <a:rPr lang="en-US" smtClean="0"/>
              <a:pPr/>
              <a:t>9/14/2013</a:t>
            </a:fld>
            <a:endParaRPr lang="en-US"/>
          </a:p>
        </p:txBody>
      </p:sp>
      <p:sp>
        <p:nvSpPr>
          <p:cNvPr id="4" name="Footer Placeholder 3"/>
          <p:cNvSpPr>
            <a:spLocks noGrp="1"/>
          </p:cNvSpPr>
          <p:nvPr>
            <p:ph type="ftr" sz="quarter" idx="11"/>
          </p:nvPr>
        </p:nvSpPr>
        <p:spPr/>
        <p:txBody>
          <a:bodyPr/>
          <a:lstStyle/>
          <a:p>
            <a:r>
              <a:rPr lang="en-US" smtClean="0"/>
              <a:t>Scheduling (61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12C28-4479-4ADE-8E3D-FF132ACBDD10}" type="datetime1">
              <a:rPr lang="en-US" smtClean="0"/>
              <a:pPr/>
              <a:t>9/14/2013</a:t>
            </a:fld>
            <a:endParaRPr lang="en-US"/>
          </a:p>
        </p:txBody>
      </p:sp>
      <p:sp>
        <p:nvSpPr>
          <p:cNvPr id="3" name="Footer Placeholder 2"/>
          <p:cNvSpPr>
            <a:spLocks noGrp="1"/>
          </p:cNvSpPr>
          <p:nvPr>
            <p:ph type="ftr" sz="quarter" idx="11"/>
          </p:nvPr>
        </p:nvSpPr>
        <p:spPr/>
        <p:txBody>
          <a:bodyPr/>
          <a:lstStyle/>
          <a:p>
            <a:r>
              <a:rPr lang="en-US" smtClean="0"/>
              <a:t>Scheduling (61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06F2F-4D80-4EB6-B3F1-ACEC7773CF73}" type="datetime1">
              <a:rPr lang="en-US" smtClean="0"/>
              <a:pPr/>
              <a:t>9/14/2013</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4CFFE-1719-4623-BA0B-1D8B6ADDDD4D}" type="datetime1">
              <a:rPr lang="en-US" smtClean="0"/>
              <a:pPr/>
              <a:t>9/14/2013</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A2B2A0F8-5092-475D-8F87-CA39DB017F5F}" type="datetime1">
              <a:rPr lang="en-US" smtClean="0"/>
              <a:pPr/>
              <a:t>9/14/2013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Scheduling (61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smtClean="0">
                <a:solidFill>
                  <a:srgbClr val="0000FF"/>
                </a:solidFill>
              </a:rPr>
              <a:t>3</a:t>
            </a:r>
            <a:br>
              <a:rPr lang="en-US" smtClean="0">
                <a:solidFill>
                  <a:srgbClr val="0000FF"/>
                </a:solidFill>
              </a:rPr>
            </a:br>
            <a:r>
              <a:rPr lang="en-US" smtClean="0">
                <a:solidFill>
                  <a:srgbClr val="0000FF"/>
                </a:solidFill>
              </a:rPr>
              <a:t>Processes and Threads</a:t>
            </a:r>
            <a:br>
              <a:rPr lang="en-US" smtClean="0">
                <a:solidFill>
                  <a:srgbClr val="0000FF"/>
                </a:solidFill>
              </a:rPr>
            </a:br>
            <a:r>
              <a:rPr lang="en-US" smtClean="0"/>
              <a:t>Part 2</a:t>
            </a:r>
            <a:endParaRPr lang="en-US">
              <a:solidFill>
                <a:srgbClr val="0000FF"/>
              </a:solidFill>
            </a:endParaRPr>
          </a:p>
        </p:txBody>
      </p:sp>
      <p:sp>
        <p:nvSpPr>
          <p:cNvPr id="3" name="Subtitle 2"/>
          <p:cNvSpPr>
            <a:spLocks noGrp="1"/>
          </p:cNvSpPr>
          <p:nvPr>
            <p:ph type="subTitle" idx="1"/>
          </p:nvPr>
        </p:nvSpPr>
        <p:spPr/>
        <p:txBody>
          <a:bodyPr>
            <a:normAutofit fontScale="92500" lnSpcReduction="20000"/>
          </a:bodyPr>
          <a:lstStyle/>
          <a:p>
            <a:r>
              <a:rPr lang="en-US" b="1" smtClean="0">
                <a:solidFill>
                  <a:srgbClr val="00B050"/>
                </a:solidFill>
              </a:rPr>
              <a:t>Chapter 2- Part 2</a:t>
            </a:r>
          </a:p>
          <a:p>
            <a:r>
              <a:rPr lang="en-US" b="1" smtClean="0">
                <a:solidFill>
                  <a:srgbClr val="00B050"/>
                </a:solidFill>
              </a:rPr>
              <a:t>Scheduling</a:t>
            </a:r>
            <a:r>
              <a:rPr lang="en-US" smtClean="0">
                <a:solidFill>
                  <a:srgbClr val="00B050"/>
                </a:solidFill>
              </a:rPr>
              <a:t> </a:t>
            </a:r>
            <a:br>
              <a:rPr lang="en-US" smtClean="0">
                <a:solidFill>
                  <a:srgbClr val="00B050"/>
                </a:solidFill>
              </a:rPr>
            </a:br>
            <a:r>
              <a:rPr lang="en-US" b="1" smtClean="0">
                <a:solidFill>
                  <a:srgbClr val="00B050"/>
                </a:solidFill>
              </a:rPr>
              <a:t>Classical InterProcess </a:t>
            </a:r>
            <a:br>
              <a:rPr lang="en-US" b="1" smtClean="0">
                <a:solidFill>
                  <a:srgbClr val="00B050"/>
                </a:solidFill>
              </a:rPr>
            </a:br>
            <a:r>
              <a:rPr lang="en-US" b="1" smtClean="0">
                <a:solidFill>
                  <a:srgbClr val="00B050"/>
                </a:solidFill>
              </a:rPr>
              <a:t>Communication Problem</a:t>
            </a:r>
            <a:endParaRPr lang="en-US">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533400" y="0"/>
            <a:ext cx="8229600" cy="762000"/>
          </a:xfrm>
        </p:spPr>
        <p:txBody>
          <a:bodyPr/>
          <a:lstStyle/>
          <a:p>
            <a:r>
              <a:rPr lang="en-US" sz="3600" b="1" smtClean="0">
                <a:latin typeface="Times New Roman" pitchFamily="18" charset="0"/>
                <a:cs typeface="Times New Roman" pitchFamily="18" charset="0"/>
              </a:rPr>
              <a:t>Criteria/Property and Terms</a:t>
            </a:r>
          </a:p>
        </p:txBody>
      </p:sp>
      <p:sp>
        <p:nvSpPr>
          <p:cNvPr id="25603" name="Rectangle 3"/>
          <p:cNvSpPr>
            <a:spLocks noGrp="1"/>
          </p:cNvSpPr>
          <p:nvPr>
            <p:ph type="body" idx="1"/>
          </p:nvPr>
        </p:nvSpPr>
        <p:spPr>
          <a:xfrm>
            <a:off x="304800" y="990600"/>
            <a:ext cx="8534400" cy="5486400"/>
          </a:xfrm>
        </p:spPr>
        <p:txBody>
          <a:bodyPr>
            <a:normAutofit lnSpcReduction="10000"/>
          </a:bodyPr>
          <a:lstStyle/>
          <a:p>
            <a:pPr algn="just" eaLnBrk="1" hangingPunct="1">
              <a:buClrTx/>
              <a:buSzTx/>
              <a:buFont typeface="Arial" charset="0"/>
              <a:buChar char="•"/>
            </a:pPr>
            <a:r>
              <a:rPr lang="en-US" sz="2800" b="1" smtClean="0">
                <a:latin typeface="Times New Roman" pitchFamily="18" charset="0"/>
                <a:cs typeface="Times New Roman" pitchFamily="18" charset="0"/>
              </a:rPr>
              <a:t>Fairness</a:t>
            </a:r>
            <a:r>
              <a:rPr lang="en-US" sz="2800" smtClean="0">
                <a:latin typeface="Times New Roman" pitchFamily="18" charset="0"/>
                <a:cs typeface="Times New Roman" pitchFamily="18" charset="0"/>
              </a:rPr>
              <a:t> – equivalent processes get equivalent CPU times</a:t>
            </a:r>
          </a:p>
          <a:p>
            <a:pPr algn="just" eaLnBrk="1" hangingPunct="1">
              <a:buClrTx/>
              <a:buSzTx/>
              <a:buFont typeface="Arial" charset="0"/>
              <a:buChar char="•"/>
            </a:pPr>
            <a:r>
              <a:rPr lang="en-US" sz="2800" b="1" smtClean="0">
                <a:latin typeface="Times New Roman" pitchFamily="18" charset="0"/>
                <a:cs typeface="Times New Roman" pitchFamily="18" charset="0"/>
              </a:rPr>
              <a:t>Policy enforcement</a:t>
            </a:r>
            <a:r>
              <a:rPr lang="en-US" sz="2800" smtClean="0">
                <a:latin typeface="Times New Roman" pitchFamily="18" charset="0"/>
                <a:cs typeface="Times New Roman" pitchFamily="18" charset="0"/>
              </a:rPr>
              <a:t> – if the local policy is that safety control processes get to run whenever they want to, even if it means the payroll is 30 sec late, the scheduler has to make sure this policy enforced</a:t>
            </a:r>
          </a:p>
          <a:p>
            <a:pPr algn="just">
              <a:buClrTx/>
              <a:buSzTx/>
              <a:buFont typeface="Arial" charset="0"/>
              <a:buChar char="•"/>
            </a:pPr>
            <a:r>
              <a:rPr lang="en-US" sz="2800" b="1" smtClean="0">
                <a:latin typeface="Times New Roman" pitchFamily="18" charset="0"/>
                <a:cs typeface="Times New Roman" pitchFamily="18" charset="0"/>
              </a:rPr>
              <a:t>Policy vs. Mechanism</a:t>
            </a:r>
          </a:p>
          <a:p>
            <a:pPr lvl="1" algn="just"/>
            <a:r>
              <a:rPr lang="en-US" sz="2400" smtClean="0">
                <a:latin typeface="Times New Roman" pitchFamily="18" charset="0"/>
                <a:cs typeface="Times New Roman" pitchFamily="18" charset="0"/>
              </a:rPr>
              <a:t>The </a:t>
            </a:r>
            <a:r>
              <a:rPr lang="en-US" sz="2400" smtClean="0">
                <a:solidFill>
                  <a:srgbClr val="0000FF"/>
                </a:solidFill>
                <a:latin typeface="Times New Roman" pitchFamily="18" charset="0"/>
                <a:cs typeface="Times New Roman" pitchFamily="18" charset="0"/>
              </a:rPr>
              <a:t>policies</a:t>
            </a:r>
            <a:r>
              <a:rPr lang="en-US" sz="2400" smtClean="0">
                <a:latin typeface="Times New Roman" pitchFamily="18" charset="0"/>
                <a:cs typeface="Times New Roman" pitchFamily="18" charset="0"/>
              </a:rPr>
              <a:t> is </a:t>
            </a:r>
            <a:r>
              <a:rPr lang="en-US" sz="2400" smtClean="0">
                <a:solidFill>
                  <a:srgbClr val="0000FF"/>
                </a:solidFill>
                <a:latin typeface="Times New Roman" pitchFamily="18" charset="0"/>
                <a:cs typeface="Times New Roman" pitchFamily="18" charset="0"/>
              </a:rPr>
              <a:t>what is to be done</a:t>
            </a:r>
          </a:p>
          <a:p>
            <a:pPr lvl="1" algn="just"/>
            <a:r>
              <a:rPr lang="en-US" sz="2400" smtClean="0">
                <a:latin typeface="Times New Roman" pitchFamily="18" charset="0"/>
                <a:cs typeface="Times New Roman" pitchFamily="18" charset="0"/>
              </a:rPr>
              <a:t>The </a:t>
            </a:r>
            <a:r>
              <a:rPr lang="en-US" sz="2400" smtClean="0">
                <a:solidFill>
                  <a:srgbClr val="0000FF"/>
                </a:solidFill>
                <a:latin typeface="Times New Roman" pitchFamily="18" charset="0"/>
                <a:cs typeface="Times New Roman" pitchFamily="18" charset="0"/>
              </a:rPr>
              <a:t>mechanism</a:t>
            </a:r>
            <a:r>
              <a:rPr lang="en-US" sz="2400" smtClean="0">
                <a:latin typeface="Times New Roman" pitchFamily="18" charset="0"/>
                <a:cs typeface="Times New Roman" pitchFamily="18" charset="0"/>
              </a:rPr>
              <a:t> specifies </a:t>
            </a:r>
            <a:r>
              <a:rPr lang="en-US" sz="2400" smtClean="0">
                <a:solidFill>
                  <a:srgbClr val="0000FF"/>
                </a:solidFill>
                <a:latin typeface="Times New Roman" pitchFamily="18" charset="0"/>
                <a:cs typeface="Times New Roman" pitchFamily="18" charset="0"/>
              </a:rPr>
              <a:t>how it is to be done</a:t>
            </a:r>
          </a:p>
          <a:p>
            <a:pPr lvl="1" algn="just"/>
            <a:r>
              <a:rPr lang="en-US" sz="2400" smtClean="0">
                <a:latin typeface="Times New Roman" pitchFamily="18" charset="0"/>
                <a:cs typeface="Times New Roman" pitchFamily="18" charset="0"/>
              </a:rPr>
              <a:t>The mechanism is a thing that implements the policy</a:t>
            </a:r>
          </a:p>
          <a:p>
            <a:pPr lvl="1" algn="just"/>
            <a:r>
              <a:rPr lang="en-US" sz="2400" smtClean="0">
                <a:latin typeface="Times New Roman" pitchFamily="18" charset="0"/>
                <a:cs typeface="Times New Roman" pitchFamily="18" charset="0"/>
              </a:rPr>
              <a:t>Ex:</a:t>
            </a:r>
          </a:p>
          <a:p>
            <a:pPr lvl="2" algn="just"/>
            <a:r>
              <a:rPr lang="en-US" sz="2000" smtClean="0">
                <a:latin typeface="Times New Roman" pitchFamily="18" charset="0"/>
                <a:cs typeface="Times New Roman" pitchFamily="18" charset="0"/>
              </a:rPr>
              <a:t>The timer construct ed for ensuring CPU protection (mechanism)</a:t>
            </a:r>
          </a:p>
          <a:p>
            <a:pPr lvl="2" algn="just"/>
            <a:r>
              <a:rPr lang="en-US" sz="2000" smtClean="0">
                <a:latin typeface="Times New Roman" pitchFamily="18" charset="0"/>
                <a:cs typeface="Times New Roman" pitchFamily="18" charset="0"/>
              </a:rPr>
              <a:t>The decision of how long the timer is set for a particular user (policy)</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533400" y="0"/>
            <a:ext cx="8229600" cy="762000"/>
          </a:xfrm>
        </p:spPr>
        <p:txBody>
          <a:bodyPr/>
          <a:lstStyle/>
          <a:p>
            <a:r>
              <a:rPr lang="en-US" sz="3200" b="1" smtClean="0">
                <a:latin typeface="Times New Roman" pitchFamily="18" charset="0"/>
                <a:cs typeface="Times New Roman" pitchFamily="18" charset="0"/>
              </a:rPr>
              <a:t>Terms</a:t>
            </a:r>
            <a:endParaRPr lang="en-US" sz="3200" smtClean="0">
              <a:latin typeface="Times New Roman" pitchFamily="18" charset="0"/>
              <a:cs typeface="Times New Roman" pitchFamily="18" charset="0"/>
            </a:endParaRPr>
          </a:p>
        </p:txBody>
      </p:sp>
      <p:sp>
        <p:nvSpPr>
          <p:cNvPr id="26627" name="Rectangle 3"/>
          <p:cNvSpPr>
            <a:spLocks noGrp="1"/>
          </p:cNvSpPr>
          <p:nvPr>
            <p:ph type="body" idx="4294967295"/>
          </p:nvPr>
        </p:nvSpPr>
        <p:spPr>
          <a:xfrm>
            <a:off x="304800" y="1143000"/>
            <a:ext cx="8610600" cy="5181600"/>
          </a:xfrm>
        </p:spPr>
        <p:txBody>
          <a:bodyPr/>
          <a:lstStyle/>
          <a:p>
            <a:pPr algn="just">
              <a:lnSpc>
                <a:spcPct val="90000"/>
              </a:lnSpc>
            </a:pPr>
            <a:r>
              <a:rPr lang="en-US" b="1" smtClean="0">
                <a:latin typeface="Times New Roman" pitchFamily="18" charset="0"/>
                <a:cs typeface="Times New Roman" pitchFamily="18" charset="0"/>
              </a:rPr>
              <a:t>Throughput:</a:t>
            </a:r>
            <a:r>
              <a:rPr lang="en-US" sz="2000" smtClean="0">
                <a:latin typeface="Times New Roman" pitchFamily="18" charset="0"/>
                <a:cs typeface="Times New Roman" pitchFamily="18" charset="0"/>
              </a:rPr>
              <a:t> (</a:t>
            </a:r>
            <a:r>
              <a:rPr lang="en-US" sz="1800" smtClean="0">
                <a:latin typeface="Times New Roman" pitchFamily="18" charset="0"/>
                <a:cs typeface="Times New Roman" pitchFamily="18" charset="0"/>
              </a:rPr>
              <a:t>năng suất)</a:t>
            </a:r>
            <a:r>
              <a:rPr lang="en-US" sz="2800" smtClean="0">
                <a:latin typeface="Times New Roman" pitchFamily="18" charset="0"/>
                <a:cs typeface="Times New Roman" pitchFamily="18" charset="0"/>
              </a:rPr>
              <a:t> the number of processes that complete their execution per time unit.</a:t>
            </a:r>
          </a:p>
          <a:p>
            <a:pPr lvl="1" algn="just">
              <a:lnSpc>
                <a:spcPct val="90000"/>
              </a:lnSpc>
            </a:pPr>
            <a:r>
              <a:rPr lang="en-US" smtClean="0">
                <a:latin typeface="Times New Roman" pitchFamily="18" charset="0"/>
                <a:cs typeface="Times New Roman" pitchFamily="18" charset="0"/>
              </a:rPr>
              <a:t>For example – for long processes, the rate may be one process per hour. For short processes, it may be 10 processes per second.</a:t>
            </a:r>
          </a:p>
          <a:p>
            <a:pPr algn="just">
              <a:lnSpc>
                <a:spcPct val="90000"/>
              </a:lnSpc>
            </a:pPr>
            <a:r>
              <a:rPr lang="en-US" b="1" smtClean="0">
                <a:latin typeface="Times New Roman" pitchFamily="18" charset="0"/>
                <a:cs typeface="Times New Roman" pitchFamily="18" charset="0"/>
              </a:rPr>
              <a:t>Turnaround time:</a:t>
            </a:r>
            <a:r>
              <a:rPr lang="en-US" sz="2400" smtClean="0">
                <a:latin typeface="Times New Roman" pitchFamily="18" charset="0"/>
                <a:cs typeface="Times New Roman" pitchFamily="18" charset="0"/>
              </a:rPr>
              <a:t> </a:t>
            </a:r>
            <a:r>
              <a:rPr lang="en-US" sz="1800" smtClean="0">
                <a:latin typeface="Times New Roman" pitchFamily="18" charset="0"/>
                <a:cs typeface="Times New Roman" pitchFamily="18" charset="0"/>
              </a:rPr>
              <a:t>(tổng thời gian thực thi) </a:t>
            </a:r>
            <a:r>
              <a:rPr lang="en-US" sz="2800" smtClean="0">
                <a:latin typeface="Times New Roman" pitchFamily="18" charset="0"/>
                <a:cs typeface="Times New Roman" pitchFamily="18" charset="0"/>
              </a:rPr>
              <a:t>Amount of time to execute a particular process.</a:t>
            </a:r>
          </a:p>
          <a:p>
            <a:pPr lvl="1" algn="just">
              <a:lnSpc>
                <a:spcPct val="90000"/>
              </a:lnSpc>
            </a:pPr>
            <a:r>
              <a:rPr lang="en-US" smtClean="0">
                <a:latin typeface="Times New Roman" pitchFamily="18" charset="0"/>
                <a:cs typeface="Times New Roman" pitchFamily="18" charset="0"/>
              </a:rPr>
              <a:t>periods spent waiting in the ready queue + executing time on the CPU + time for I/O + …</a:t>
            </a:r>
          </a:p>
          <a:p>
            <a:pPr lvl="1" algn="just">
              <a:lnSpc>
                <a:spcPct val="90000"/>
              </a:lnSpc>
            </a:pPr>
            <a:r>
              <a:rPr lang="en-US" smtClean="0">
                <a:latin typeface="Times New Roman" pitchFamily="18" charset="0"/>
                <a:cs typeface="Times New Roman" pitchFamily="18" charset="0"/>
              </a:rPr>
              <a:t>Is the time from the process is submitted until it is completed (</a:t>
            </a:r>
            <a:r>
              <a:rPr lang="en-US" b="1" smtClean="0">
                <a:latin typeface="Times New Roman" pitchFamily="18" charset="0"/>
                <a:cs typeface="Times New Roman" pitchFamily="18" charset="0"/>
              </a:rPr>
              <a:t>time of complete – arrival time</a:t>
            </a:r>
            <a:r>
              <a:rPr lang="en-US"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533400" y="0"/>
            <a:ext cx="8229600" cy="762000"/>
          </a:xfrm>
        </p:spPr>
        <p:txBody>
          <a:bodyPr/>
          <a:lstStyle/>
          <a:p>
            <a:r>
              <a:rPr lang="en-US" sz="3600" b="1" smtClean="0">
                <a:latin typeface="Times New Roman" pitchFamily="18" charset="0"/>
                <a:cs typeface="Times New Roman" pitchFamily="18" charset="0"/>
              </a:rPr>
              <a:t>Terms</a:t>
            </a:r>
          </a:p>
        </p:txBody>
      </p:sp>
      <p:sp>
        <p:nvSpPr>
          <p:cNvPr id="15363" name="Rectangle 3"/>
          <p:cNvSpPr>
            <a:spLocks noGrp="1"/>
          </p:cNvSpPr>
          <p:nvPr>
            <p:ph type="body" idx="1"/>
          </p:nvPr>
        </p:nvSpPr>
        <p:spPr>
          <a:xfrm>
            <a:off x="304800" y="1143000"/>
            <a:ext cx="8458200" cy="5410200"/>
          </a:xfrm>
        </p:spPr>
        <p:txBody>
          <a:bodyPr/>
          <a:lstStyle/>
          <a:p>
            <a:pPr algn="just">
              <a:lnSpc>
                <a:spcPct val="80000"/>
              </a:lnSpc>
              <a:buClrTx/>
              <a:buSzTx/>
              <a:buFont typeface="Arial" charset="0"/>
              <a:buChar char="•"/>
              <a:defRPr/>
            </a:pPr>
            <a:r>
              <a:rPr lang="en-US" sz="2800" b="1" smtClean="0">
                <a:latin typeface="Times New Roman" pitchFamily="18" charset="0"/>
                <a:cs typeface="Times New Roman" pitchFamily="18" charset="0"/>
              </a:rPr>
              <a:t>CPU utilization:  </a:t>
            </a:r>
            <a:r>
              <a:rPr lang="en-US" sz="2400" smtClean="0">
                <a:latin typeface="Times New Roman" pitchFamily="18" charset="0"/>
                <a:cs typeface="Times New Roman" pitchFamily="18" charset="0"/>
              </a:rPr>
              <a:t>The utilization of CPU. </a:t>
            </a:r>
          </a:p>
          <a:p>
            <a:pPr lvl="1" algn="just">
              <a:lnSpc>
                <a:spcPct val="80000"/>
              </a:lnSpc>
              <a:defRPr/>
            </a:pPr>
            <a:r>
              <a:rPr lang="en-US" sz="2400" smtClean="0">
                <a:latin typeface="Times New Roman" pitchFamily="18" charset="0"/>
                <a:cs typeface="Times New Roman" pitchFamily="18" charset="0"/>
              </a:rPr>
              <a:t>Can range from 0 to 100 percent. It should range from 40 percent (lightly loaded system) to 90 percent (heavily used system).</a:t>
            </a:r>
          </a:p>
          <a:p>
            <a:pPr marL="342900" lvl="1" indent="-342900" algn="just">
              <a:lnSpc>
                <a:spcPct val="80000"/>
              </a:lnSpc>
              <a:buFont typeface="Arial" charset="0"/>
              <a:buChar char="•"/>
              <a:defRPr/>
            </a:pPr>
            <a:r>
              <a:rPr lang="en-US" b="1" smtClean="0">
                <a:latin typeface="Times New Roman" pitchFamily="18" charset="0"/>
                <a:cs typeface="Times New Roman" pitchFamily="18" charset="0"/>
              </a:rPr>
              <a:t>Response time: </a:t>
            </a:r>
            <a:r>
              <a:rPr lang="en-US" sz="1800" smtClean="0">
                <a:latin typeface="Times New Roman" pitchFamily="18" charset="0"/>
                <a:cs typeface="Times New Roman" pitchFamily="18" charset="0"/>
              </a:rPr>
              <a:t>(Thời gian đáp ứng)</a:t>
            </a:r>
            <a:r>
              <a:rPr lang="en-US" sz="2400" smtClean="0">
                <a:latin typeface="Times New Roman" pitchFamily="18" charset="0"/>
                <a:cs typeface="Times New Roman" pitchFamily="18" charset="0"/>
              </a:rPr>
              <a:t> This measure is the amount of time it takes from when a request was submitted until  the first response is produced.</a:t>
            </a:r>
            <a:endParaRPr lang="en-US" b="1" smtClean="0">
              <a:latin typeface="Times New Roman" pitchFamily="18" charset="0"/>
              <a:cs typeface="Times New Roman" pitchFamily="18" charset="0"/>
            </a:endParaRPr>
          </a:p>
          <a:p>
            <a:pPr lvl="1" algn="just">
              <a:lnSpc>
                <a:spcPct val="80000"/>
              </a:lnSpc>
              <a:defRPr/>
            </a:pPr>
            <a:r>
              <a:rPr lang="en-US" sz="2400" smtClean="0">
                <a:latin typeface="Times New Roman" pitchFamily="18" charset="0"/>
                <a:cs typeface="Times New Roman" pitchFamily="18" charset="0"/>
              </a:rPr>
              <a:t>In an interactive system, turnaround time may not be the best criterion.</a:t>
            </a:r>
          </a:p>
          <a:p>
            <a:pPr lvl="1" algn="just">
              <a:lnSpc>
                <a:spcPct val="80000"/>
              </a:lnSpc>
              <a:defRPr/>
            </a:pPr>
            <a:r>
              <a:rPr lang="en-US" sz="2400" smtClean="0">
                <a:latin typeface="Times New Roman" pitchFamily="18" charset="0"/>
                <a:cs typeface="Times New Roman" pitchFamily="18" charset="0"/>
              </a:rPr>
              <a:t>Often, a process can produce some output fairly early and can continue computing new results.</a:t>
            </a:r>
          </a:p>
          <a:p>
            <a:pPr algn="just">
              <a:lnSpc>
                <a:spcPct val="80000"/>
              </a:lnSpc>
              <a:buClrTx/>
              <a:buSzTx/>
              <a:buFont typeface="Arial" charset="0"/>
              <a:buChar char="•"/>
              <a:defRPr/>
            </a:pPr>
            <a:r>
              <a:rPr lang="en-US" sz="2800" b="1" smtClean="0">
                <a:latin typeface="Times New Roman" pitchFamily="18" charset="0"/>
                <a:cs typeface="Times New Roman" pitchFamily="18" charset="0"/>
              </a:rPr>
              <a:t>Proportionality</a:t>
            </a:r>
            <a:r>
              <a:rPr lang="en-US" sz="2400" smtClean="0">
                <a:latin typeface="Times New Roman" pitchFamily="18" charset="0"/>
                <a:cs typeface="Times New Roman" pitchFamily="18" charset="0"/>
              </a:rPr>
              <a:t> </a:t>
            </a:r>
            <a:r>
              <a:rPr lang="en-US" sz="1600" smtClean="0">
                <a:latin typeface="Times New Roman" pitchFamily="18" charset="0"/>
                <a:cs typeface="Times New Roman" pitchFamily="18" charset="0"/>
              </a:rPr>
              <a:t>– tính cân đối</a:t>
            </a:r>
            <a:endParaRPr lang="en-US" sz="2400" smtClean="0">
              <a:latin typeface="Times New Roman" pitchFamily="18" charset="0"/>
              <a:cs typeface="Times New Roman" pitchFamily="18" charset="0"/>
            </a:endParaRPr>
          </a:p>
          <a:p>
            <a:pPr lvl="1" algn="just">
              <a:lnSpc>
                <a:spcPct val="80000"/>
              </a:lnSpc>
              <a:defRPr/>
            </a:pPr>
            <a:r>
              <a:rPr lang="en-US" sz="2400" smtClean="0">
                <a:latin typeface="Times New Roman" pitchFamily="18" charset="0"/>
                <a:cs typeface="Times New Roman" pitchFamily="18" charset="0"/>
              </a:rPr>
              <a:t>When a request that is perceived </a:t>
            </a:r>
            <a:r>
              <a:rPr lang="en-US" sz="1800" smtClean="0">
                <a:latin typeface="Times New Roman" pitchFamily="18" charset="0"/>
                <a:cs typeface="Times New Roman" pitchFamily="18" charset="0"/>
              </a:rPr>
              <a:t>(nhận thức) </a:t>
            </a:r>
            <a:r>
              <a:rPr lang="en-US" sz="2400" smtClean="0">
                <a:latin typeface="Times New Roman" pitchFamily="18" charset="0"/>
                <a:cs typeface="Times New Roman" pitchFamily="18" charset="0"/>
              </a:rPr>
              <a:t>as complex takes a long time, users accept that, but when a request that is perceived as simple takes a long time, users get irritated </a:t>
            </a:r>
            <a:r>
              <a:rPr lang="en-US" sz="1600" smtClean="0">
                <a:latin typeface="Times New Roman" pitchFamily="18" charset="0"/>
                <a:cs typeface="Times New Roman" pitchFamily="18" charset="0"/>
              </a:rPr>
              <a:t>(khó chịu, bực mình)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533400" y="0"/>
            <a:ext cx="8229600" cy="762000"/>
          </a:xfrm>
        </p:spPr>
        <p:txBody>
          <a:bodyPr/>
          <a:lstStyle/>
          <a:p>
            <a:r>
              <a:rPr lang="en-US" sz="3600" b="1" smtClean="0">
                <a:latin typeface="Times New Roman" pitchFamily="18" charset="0"/>
                <a:cs typeface="Times New Roman" pitchFamily="18" charset="0"/>
              </a:rPr>
              <a:t>Scheduling Algorithm Goals</a:t>
            </a:r>
          </a:p>
        </p:txBody>
      </p:sp>
      <p:sp>
        <p:nvSpPr>
          <p:cNvPr id="28675" name="Rectangle 3"/>
          <p:cNvSpPr>
            <a:spLocks noGrp="1"/>
          </p:cNvSpPr>
          <p:nvPr>
            <p:ph type="body" idx="1"/>
          </p:nvPr>
        </p:nvSpPr>
        <p:spPr>
          <a:xfrm>
            <a:off x="304800" y="838200"/>
            <a:ext cx="8534400" cy="5867400"/>
          </a:xfrm>
        </p:spPr>
        <p:txBody>
          <a:bodyPr>
            <a:normAutofit lnSpcReduction="10000"/>
          </a:bodyPr>
          <a:lstStyle/>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All systems</a:t>
            </a:r>
          </a:p>
          <a:p>
            <a:pPr lvl="1" algn="just" eaLnBrk="1" hangingPunct="1">
              <a:lnSpc>
                <a:spcPct val="80000"/>
              </a:lnSpc>
            </a:pPr>
            <a:r>
              <a:rPr lang="en-US" sz="2400" i="1" smtClean="0">
                <a:latin typeface="Times New Roman" pitchFamily="18" charset="0"/>
                <a:cs typeface="Times New Roman" pitchFamily="18" charset="0"/>
              </a:rPr>
              <a:t>Fairness</a:t>
            </a:r>
            <a:r>
              <a:rPr lang="en-US" sz="2400" smtClean="0">
                <a:latin typeface="Times New Roman" pitchFamily="18" charset="0"/>
                <a:cs typeface="Times New Roman" pitchFamily="18" charset="0"/>
              </a:rPr>
              <a:t> – giving each process a fair share of CPU</a:t>
            </a:r>
          </a:p>
          <a:p>
            <a:pPr lvl="1" algn="just" eaLnBrk="1" hangingPunct="1">
              <a:lnSpc>
                <a:spcPct val="80000"/>
              </a:lnSpc>
            </a:pPr>
            <a:r>
              <a:rPr lang="en-US" sz="2400" i="1" smtClean="0">
                <a:latin typeface="Times New Roman" pitchFamily="18" charset="0"/>
                <a:cs typeface="Times New Roman" pitchFamily="18" charset="0"/>
              </a:rPr>
              <a:t>Policy enforcement – </a:t>
            </a:r>
            <a:r>
              <a:rPr lang="en-US" sz="2400" smtClean="0">
                <a:latin typeface="Times New Roman" pitchFamily="18" charset="0"/>
                <a:cs typeface="Times New Roman" pitchFamily="18" charset="0"/>
              </a:rPr>
              <a:t>seeing that stated policy is carried out</a:t>
            </a:r>
            <a:endParaRPr lang="en-US" sz="2400" i="1" smtClean="0">
              <a:latin typeface="Times New Roman" pitchFamily="18" charset="0"/>
              <a:cs typeface="Times New Roman" pitchFamily="18" charset="0"/>
            </a:endParaRPr>
          </a:p>
          <a:p>
            <a:pPr lvl="1" algn="just" eaLnBrk="1" hangingPunct="1">
              <a:lnSpc>
                <a:spcPct val="80000"/>
              </a:lnSpc>
            </a:pPr>
            <a:r>
              <a:rPr lang="en-US" sz="2400" i="1" smtClean="0">
                <a:latin typeface="Times New Roman" pitchFamily="18" charset="0"/>
                <a:cs typeface="Times New Roman" pitchFamily="18" charset="0"/>
              </a:rPr>
              <a:t>Balance</a:t>
            </a:r>
            <a:r>
              <a:rPr lang="en-US" sz="2400" smtClean="0">
                <a:latin typeface="Times New Roman" pitchFamily="18" charset="0"/>
                <a:cs typeface="Times New Roman" pitchFamily="18" charset="0"/>
              </a:rPr>
              <a:t> – keeping all parts of the system busy</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Batch systems</a:t>
            </a:r>
          </a:p>
          <a:p>
            <a:pPr lvl="1" algn="just" eaLnBrk="1" hangingPunct="1">
              <a:lnSpc>
                <a:spcPct val="80000"/>
              </a:lnSpc>
            </a:pPr>
            <a:r>
              <a:rPr lang="en-US" sz="2400" i="1" smtClean="0">
                <a:latin typeface="Times New Roman" pitchFamily="18" charset="0"/>
                <a:cs typeface="Times New Roman" pitchFamily="18" charset="0"/>
              </a:rPr>
              <a:t>Throughput</a:t>
            </a:r>
            <a:r>
              <a:rPr lang="en-US" sz="2400" smtClean="0">
                <a:latin typeface="Times New Roman" pitchFamily="18" charset="0"/>
                <a:cs typeface="Times New Roman" pitchFamily="18" charset="0"/>
              </a:rPr>
              <a:t> – maximize jobs per hour</a:t>
            </a:r>
          </a:p>
          <a:p>
            <a:pPr lvl="1" algn="just" eaLnBrk="1" hangingPunct="1">
              <a:lnSpc>
                <a:spcPct val="80000"/>
              </a:lnSpc>
            </a:pPr>
            <a:r>
              <a:rPr lang="en-US" sz="2400" i="1" smtClean="0">
                <a:latin typeface="Times New Roman" pitchFamily="18" charset="0"/>
                <a:cs typeface="Times New Roman" pitchFamily="18" charset="0"/>
              </a:rPr>
              <a:t>Turnaround time </a:t>
            </a:r>
            <a:r>
              <a:rPr lang="en-US" sz="2400" smtClean="0">
                <a:latin typeface="Times New Roman" pitchFamily="18" charset="0"/>
                <a:cs typeface="Times New Roman" pitchFamily="18" charset="0"/>
              </a:rPr>
              <a:t>– minimize time between submission and termination</a:t>
            </a:r>
          </a:p>
          <a:p>
            <a:pPr lvl="1" algn="just" eaLnBrk="1" hangingPunct="1">
              <a:lnSpc>
                <a:spcPct val="80000"/>
              </a:lnSpc>
            </a:pPr>
            <a:r>
              <a:rPr lang="en-US" sz="2400" i="1" smtClean="0">
                <a:latin typeface="Times New Roman" pitchFamily="18" charset="0"/>
                <a:cs typeface="Times New Roman" pitchFamily="18" charset="0"/>
              </a:rPr>
              <a:t>CPU utilization</a:t>
            </a:r>
            <a:r>
              <a:rPr lang="en-US" sz="2400" smtClean="0">
                <a:latin typeface="Times New Roman" pitchFamily="18" charset="0"/>
                <a:cs typeface="Times New Roman" pitchFamily="18" charset="0"/>
              </a:rPr>
              <a:t> – keep the CPU busy all the time</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Interactive systems</a:t>
            </a:r>
          </a:p>
          <a:p>
            <a:pPr lvl="1" algn="just" eaLnBrk="1" hangingPunct="1">
              <a:lnSpc>
                <a:spcPct val="80000"/>
              </a:lnSpc>
            </a:pPr>
            <a:r>
              <a:rPr lang="en-US" sz="2400" i="1" smtClean="0">
                <a:latin typeface="Times New Roman" pitchFamily="18" charset="0"/>
                <a:cs typeface="Times New Roman" pitchFamily="18" charset="0"/>
              </a:rPr>
              <a:t>Response time</a:t>
            </a:r>
            <a:r>
              <a:rPr lang="en-US" sz="2400" smtClean="0">
                <a:latin typeface="Times New Roman" pitchFamily="18" charset="0"/>
                <a:cs typeface="Times New Roman" pitchFamily="18" charset="0"/>
              </a:rPr>
              <a:t> – respond (react) to request quickly</a:t>
            </a:r>
          </a:p>
          <a:p>
            <a:pPr lvl="1" algn="just" eaLnBrk="1" hangingPunct="1">
              <a:lnSpc>
                <a:spcPct val="80000"/>
              </a:lnSpc>
            </a:pPr>
            <a:r>
              <a:rPr lang="en-US" sz="2400" i="1" smtClean="0">
                <a:latin typeface="Times New Roman" pitchFamily="18" charset="0"/>
                <a:cs typeface="Times New Roman" pitchFamily="18" charset="0"/>
              </a:rPr>
              <a:t>Proportionality</a:t>
            </a:r>
            <a:r>
              <a:rPr lang="en-US" sz="2400" smtClean="0">
                <a:latin typeface="Times New Roman" pitchFamily="18" charset="0"/>
                <a:cs typeface="Times New Roman" pitchFamily="18" charset="0"/>
              </a:rPr>
              <a:t> – meet, if possible, user’s expectations</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Real-time systems</a:t>
            </a:r>
          </a:p>
          <a:p>
            <a:pPr lvl="1" algn="just" eaLnBrk="1" hangingPunct="1">
              <a:lnSpc>
                <a:spcPct val="80000"/>
              </a:lnSpc>
            </a:pPr>
            <a:r>
              <a:rPr lang="en-US" sz="2400" i="1" smtClean="0">
                <a:latin typeface="Times New Roman" pitchFamily="18" charset="0"/>
                <a:cs typeface="Times New Roman" pitchFamily="18" charset="0"/>
              </a:rPr>
              <a:t>Meeting deadlines</a:t>
            </a:r>
            <a:r>
              <a:rPr lang="en-US" sz="2400" smtClean="0">
                <a:latin typeface="Times New Roman" pitchFamily="18" charset="0"/>
                <a:cs typeface="Times New Roman" pitchFamily="18" charset="0"/>
              </a:rPr>
              <a:t> – avoid losing data</a:t>
            </a:r>
          </a:p>
          <a:p>
            <a:pPr lvl="1" algn="just" eaLnBrk="1" hangingPunct="1">
              <a:lnSpc>
                <a:spcPct val="80000"/>
              </a:lnSpc>
            </a:pPr>
            <a:r>
              <a:rPr lang="en-US" sz="2400" i="1" smtClean="0">
                <a:latin typeface="Times New Roman" pitchFamily="18" charset="0"/>
                <a:cs typeface="Times New Roman" pitchFamily="18" charset="0"/>
              </a:rPr>
              <a:t>Predictability</a:t>
            </a:r>
            <a:r>
              <a:rPr lang="en-US" sz="2400" smtClean="0">
                <a:latin typeface="Times New Roman" pitchFamily="18" charset="0"/>
                <a:cs typeface="Times New Roman" pitchFamily="18" charset="0"/>
              </a:rPr>
              <a:t> – avoid quality degradation in multimedia systems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457200" y="0"/>
            <a:ext cx="8229600" cy="914400"/>
          </a:xfrm>
        </p:spPr>
        <p:txBody>
          <a:bodyPr/>
          <a:lstStyle/>
          <a:p>
            <a:r>
              <a:rPr lang="en-US" sz="3600" b="1" smtClean="0">
                <a:latin typeface="Times New Roman" pitchFamily="18" charset="0"/>
                <a:cs typeface="Times New Roman" pitchFamily="18" charset="0"/>
              </a:rPr>
              <a:t>3.2- Scheduling in Batch System</a:t>
            </a:r>
          </a:p>
        </p:txBody>
      </p:sp>
      <p:sp>
        <p:nvSpPr>
          <p:cNvPr id="16387" name="Rectangle 3"/>
          <p:cNvSpPr>
            <a:spLocks noGrp="1"/>
          </p:cNvSpPr>
          <p:nvPr>
            <p:ph type="body" idx="1"/>
          </p:nvPr>
        </p:nvSpPr>
        <p:spPr>
          <a:xfrm>
            <a:off x="304800" y="1371600"/>
            <a:ext cx="8534400" cy="4876800"/>
          </a:xfrm>
        </p:spPr>
        <p:txBody>
          <a:bodyPr>
            <a:normAutofit lnSpcReduction="10000"/>
          </a:bodyPr>
          <a:lstStyle/>
          <a:p>
            <a:pPr marL="0" indent="0" algn="just">
              <a:lnSpc>
                <a:spcPct val="90000"/>
              </a:lnSpc>
              <a:buClrTx/>
              <a:buSzTx/>
              <a:buFont typeface="Wingdings" pitchFamily="2" charset="2"/>
              <a:buNone/>
              <a:defRPr/>
            </a:pPr>
            <a:r>
              <a:rPr lang="en-US" sz="2800" smtClean="0">
                <a:latin typeface="Times New Roman" pitchFamily="18" charset="0"/>
                <a:cs typeface="Times New Roman" pitchFamily="18" charset="0"/>
              </a:rPr>
              <a:t>Batch System: A system that processes data in discrete groups of previously scheduled operations rather than interactively or in real time. </a:t>
            </a:r>
            <a:endParaRPr lang="en-US" sz="2800" b="1" i="1" u="sng" smtClean="0">
              <a:latin typeface="Times New Roman" pitchFamily="18" charset="0"/>
              <a:cs typeface="Times New Roman" pitchFamily="18" charset="0"/>
            </a:endParaRPr>
          </a:p>
          <a:p>
            <a:pPr algn="just">
              <a:lnSpc>
                <a:spcPct val="90000"/>
              </a:lnSpc>
              <a:buClrTx/>
              <a:buSzTx/>
              <a:buFont typeface="Wingdings" pitchFamily="2" charset="2"/>
              <a:buNone/>
              <a:defRPr/>
            </a:pPr>
            <a:r>
              <a:rPr lang="en-US" b="1" i="1" u="sng" smtClean="0">
                <a:latin typeface="Times New Roman" pitchFamily="18" charset="0"/>
                <a:cs typeface="Times New Roman" pitchFamily="18" charset="0"/>
              </a:rPr>
              <a:t>Algorithms</a:t>
            </a:r>
          </a:p>
          <a:p>
            <a:pPr algn="just">
              <a:lnSpc>
                <a:spcPct val="90000"/>
              </a:lnSpc>
              <a:buClrTx/>
              <a:buSzTx/>
              <a:buFont typeface="Arial" charset="0"/>
              <a:buChar char="•"/>
              <a:defRPr/>
            </a:pPr>
            <a:r>
              <a:rPr lang="en-US" smtClean="0">
                <a:latin typeface="Times New Roman" pitchFamily="18" charset="0"/>
                <a:cs typeface="Times New Roman" pitchFamily="18" charset="0"/>
              </a:rPr>
              <a:t>First Come First Served (FCFS)</a:t>
            </a:r>
          </a:p>
          <a:p>
            <a:pPr algn="just">
              <a:lnSpc>
                <a:spcPct val="90000"/>
              </a:lnSpc>
              <a:buClrTx/>
              <a:buSzTx/>
              <a:buFont typeface="Arial" charset="0"/>
              <a:buChar char="•"/>
              <a:defRPr/>
            </a:pPr>
            <a:r>
              <a:rPr lang="en-US" smtClean="0">
                <a:latin typeface="Times New Roman" pitchFamily="18" charset="0"/>
                <a:cs typeface="Times New Roman" pitchFamily="18" charset="0"/>
              </a:rPr>
              <a:t>Time-based: </a:t>
            </a:r>
          </a:p>
          <a:p>
            <a:pPr lvl="1" algn="just">
              <a:lnSpc>
                <a:spcPct val="90000"/>
              </a:lnSpc>
              <a:buFont typeface="Arial" charset="0"/>
              <a:buChar char="•"/>
              <a:defRPr/>
            </a:pPr>
            <a:r>
              <a:rPr lang="en-US" smtClean="0">
                <a:latin typeface="Times New Roman" pitchFamily="18" charset="0"/>
                <a:cs typeface="Times New Roman" pitchFamily="18" charset="0"/>
              </a:rPr>
              <a:t>Shortest Job First (SJF)</a:t>
            </a:r>
          </a:p>
          <a:p>
            <a:pPr lvl="1" algn="just">
              <a:lnSpc>
                <a:spcPct val="90000"/>
              </a:lnSpc>
              <a:buFont typeface="Arial" charset="0"/>
              <a:buChar char="•"/>
              <a:defRPr/>
            </a:pPr>
            <a:r>
              <a:rPr lang="en-US" smtClean="0">
                <a:latin typeface="Times New Roman" pitchFamily="18" charset="0"/>
                <a:cs typeface="Times New Roman" pitchFamily="18" charset="0"/>
              </a:rPr>
              <a:t>Shortest Remaining Time Next (SRT)</a:t>
            </a:r>
          </a:p>
          <a:p>
            <a:pPr algn="just">
              <a:lnSpc>
                <a:spcPct val="80000"/>
              </a:lnSpc>
              <a:defRPr/>
            </a:pPr>
            <a:r>
              <a:rPr lang="en-US" sz="3600" smtClean="0">
                <a:latin typeface="Times New Roman" pitchFamily="18" charset="0"/>
                <a:cs typeface="Times New Roman" pitchFamily="18" charset="0"/>
              </a:rPr>
              <a:t>Evaluation</a:t>
            </a:r>
          </a:p>
          <a:p>
            <a:pPr lvl="1" algn="just">
              <a:lnSpc>
                <a:spcPct val="80000"/>
              </a:lnSpc>
              <a:defRPr/>
            </a:pPr>
            <a:r>
              <a:rPr lang="en-US" smtClean="0">
                <a:latin typeface="Times New Roman" pitchFamily="18" charset="0"/>
                <a:cs typeface="Times New Roman" pitchFamily="18" charset="0"/>
              </a:rPr>
              <a:t>Average waiting time</a:t>
            </a:r>
          </a:p>
          <a:p>
            <a:pPr lvl="1" algn="just">
              <a:lnSpc>
                <a:spcPct val="80000"/>
              </a:lnSpc>
              <a:defRPr/>
            </a:pPr>
            <a:r>
              <a:rPr lang="en-US" smtClean="0">
                <a:latin typeface="Times New Roman" pitchFamily="18" charset="0"/>
                <a:cs typeface="Times New Roman" pitchFamily="18" charset="0"/>
              </a:rPr>
              <a:t>Average turnaround time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228600" y="0"/>
            <a:ext cx="8458200" cy="914400"/>
          </a:xfrm>
        </p:spPr>
        <p:txBody>
          <a:bodyPr/>
          <a:lstStyle/>
          <a:p>
            <a:r>
              <a:rPr lang="en-US" sz="3600" b="1" smtClean="0">
                <a:latin typeface="Times New Roman" pitchFamily="18" charset="0"/>
                <a:cs typeface="Times New Roman" pitchFamily="18" charset="0"/>
              </a:rPr>
              <a:t>3.2.1-  The FCFS Algorithm</a:t>
            </a:r>
          </a:p>
        </p:txBody>
      </p:sp>
      <p:sp>
        <p:nvSpPr>
          <p:cNvPr id="30723" name="Rectangle 3"/>
          <p:cNvSpPr>
            <a:spLocks noGrp="1"/>
          </p:cNvSpPr>
          <p:nvPr>
            <p:ph type="body" idx="1"/>
          </p:nvPr>
        </p:nvSpPr>
        <p:spPr>
          <a:xfrm>
            <a:off x="304800" y="914400"/>
            <a:ext cx="8534400" cy="4876800"/>
          </a:xfrm>
        </p:spPr>
        <p:txBody>
          <a:bodyPr>
            <a:normAutofit fontScale="92500" lnSpcReduction="10000"/>
          </a:bodyPr>
          <a:lstStyle/>
          <a:p>
            <a:pPr algn="just">
              <a:lnSpc>
                <a:spcPct val="90000"/>
              </a:lnSpc>
              <a:buClrTx/>
              <a:buSzTx/>
              <a:buFont typeface="Arial" charset="0"/>
              <a:buChar char="•"/>
            </a:pPr>
            <a:r>
              <a:rPr lang="en-US" sz="2800" smtClean="0">
                <a:latin typeface="Times New Roman" pitchFamily="18" charset="0"/>
                <a:cs typeface="Times New Roman" pitchFamily="18" charset="0"/>
              </a:rPr>
              <a:t>First-Come-First-Served</a:t>
            </a:r>
          </a:p>
          <a:p>
            <a:pPr algn="just">
              <a:lnSpc>
                <a:spcPct val="90000"/>
              </a:lnSpc>
              <a:buClrTx/>
              <a:buSzTx/>
              <a:buFont typeface="Arial" charset="0"/>
              <a:buChar char="•"/>
            </a:pPr>
            <a:r>
              <a:rPr lang="en-US" sz="2800" smtClean="0">
                <a:latin typeface="Times New Roman" pitchFamily="18" charset="0"/>
                <a:cs typeface="Times New Roman" pitchFamily="18" charset="0"/>
              </a:rPr>
              <a:t>Processes are assigned the CPU in the order they request it.</a:t>
            </a:r>
          </a:p>
          <a:p>
            <a:pPr algn="just">
              <a:lnSpc>
                <a:spcPct val="90000"/>
              </a:lnSpc>
              <a:buClrTx/>
              <a:buSzTx/>
              <a:buFont typeface="Arial" charset="0"/>
              <a:buChar char="•"/>
            </a:pPr>
            <a:r>
              <a:rPr lang="en-US" sz="2800" smtClean="0">
                <a:latin typeface="Times New Roman" pitchFamily="18" charset="0"/>
                <a:cs typeface="Times New Roman" pitchFamily="18" charset="0"/>
              </a:rPr>
              <a:t>It is </a:t>
            </a:r>
          </a:p>
          <a:p>
            <a:pPr lvl="1" algn="just">
              <a:lnSpc>
                <a:spcPct val="90000"/>
              </a:lnSpc>
              <a:buFont typeface="Courier New" pitchFamily="49" charset="0"/>
              <a:buChar char="o"/>
            </a:pPr>
            <a:r>
              <a:rPr lang="en-US" sz="2400" smtClean="0">
                <a:latin typeface="Times New Roman" pitchFamily="18" charset="0"/>
                <a:cs typeface="Times New Roman" pitchFamily="18" charset="0"/>
              </a:rPr>
              <a:t>the simplest CPU scheduling algorithm .</a:t>
            </a:r>
          </a:p>
          <a:p>
            <a:pPr lvl="1" algn="just">
              <a:lnSpc>
                <a:spcPct val="90000"/>
              </a:lnSpc>
              <a:buFont typeface="Courier New" pitchFamily="49" charset="0"/>
              <a:buChar char="o"/>
            </a:pPr>
            <a:r>
              <a:rPr lang="en-US" sz="2400" smtClean="0">
                <a:latin typeface="Times New Roman" pitchFamily="18" charset="0"/>
                <a:cs typeface="Times New Roman" pitchFamily="18" charset="0"/>
              </a:rPr>
              <a:t>non-preemptive (không ưu tiên) algorithm.</a:t>
            </a:r>
            <a:endParaRPr lang="en-US" smtClean="0">
              <a:latin typeface="Times New Roman" pitchFamily="18" charset="0"/>
              <a:cs typeface="Times New Roman" pitchFamily="18" charset="0"/>
            </a:endParaRPr>
          </a:p>
          <a:p>
            <a:pPr algn="just">
              <a:lnSpc>
                <a:spcPct val="90000"/>
              </a:lnSpc>
              <a:buClrTx/>
              <a:buSzTx/>
              <a:buFont typeface="Arial" charset="0"/>
              <a:buChar char="•"/>
            </a:pPr>
            <a:r>
              <a:rPr lang="en-US" sz="2800" smtClean="0">
                <a:latin typeface="Times New Roman" pitchFamily="18" charset="0"/>
                <a:cs typeface="Times New Roman" pitchFamily="18" charset="0"/>
              </a:rPr>
              <a:t>It requires a single queue of ready processes: </a:t>
            </a:r>
          </a:p>
          <a:p>
            <a:pPr lvl="1" algn="just">
              <a:lnSpc>
                <a:spcPct val="90000"/>
              </a:lnSpc>
            </a:pPr>
            <a:r>
              <a:rPr lang="en-US" sz="2400" smtClean="0">
                <a:latin typeface="Times New Roman" pitchFamily="18" charset="0"/>
                <a:cs typeface="Times New Roman" pitchFamily="18" charset="0"/>
              </a:rPr>
              <a:t>If a process enters the ready state, it is linked onto the tail of the ready queue.</a:t>
            </a:r>
          </a:p>
          <a:p>
            <a:pPr lvl="1" algn="just">
              <a:lnSpc>
                <a:spcPct val="90000"/>
              </a:lnSpc>
            </a:pPr>
            <a:r>
              <a:rPr lang="en-US" sz="2400" smtClean="0">
                <a:latin typeface="Times New Roman" pitchFamily="18" charset="0"/>
                <a:cs typeface="Times New Roman" pitchFamily="18" charset="0"/>
              </a:rPr>
              <a:t>If the CPU is free, the process at the head of the queue will be assigned to it.</a:t>
            </a:r>
          </a:p>
          <a:p>
            <a:pPr lvl="1" algn="just">
              <a:lnSpc>
                <a:spcPct val="90000"/>
              </a:lnSpc>
            </a:pPr>
            <a:r>
              <a:rPr lang="en-US" sz="2400" smtClean="0">
                <a:latin typeface="Times New Roman" pitchFamily="18" charset="0"/>
                <a:cs typeface="Times New Roman" pitchFamily="18" charset="0"/>
              </a:rPr>
              <a:t>If a running process is blocked, it is treated as new process and it is put back to the tail of the waiting list.</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The time-slicing mechanism is not used</a:t>
            </a:r>
            <a:r>
              <a:rPr lang="en-US" sz="28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228600" y="0"/>
            <a:ext cx="8458200" cy="914400"/>
          </a:xfrm>
        </p:spPr>
        <p:txBody>
          <a:bodyPr/>
          <a:lstStyle/>
          <a:p>
            <a:r>
              <a:rPr lang="en-US" sz="3600" b="1" smtClean="0">
                <a:latin typeface="Times New Roman" pitchFamily="18" charset="0"/>
                <a:cs typeface="Times New Roman" pitchFamily="18" charset="0"/>
              </a:rPr>
              <a:t>The FCFS Algorithm…</a:t>
            </a:r>
          </a:p>
        </p:txBody>
      </p:sp>
      <p:sp>
        <p:nvSpPr>
          <p:cNvPr id="16387" name="Rectangle 3"/>
          <p:cNvSpPr>
            <a:spLocks noGrp="1"/>
          </p:cNvSpPr>
          <p:nvPr>
            <p:ph type="body" idx="1"/>
          </p:nvPr>
        </p:nvSpPr>
        <p:spPr>
          <a:xfrm>
            <a:off x="304800" y="1219200"/>
            <a:ext cx="8534400" cy="4114800"/>
          </a:xfrm>
        </p:spPr>
        <p:txBody>
          <a:bodyPr/>
          <a:lstStyle/>
          <a:p>
            <a:pPr algn="just">
              <a:lnSpc>
                <a:spcPct val="90000"/>
              </a:lnSpc>
              <a:buClrTx/>
              <a:buSzTx/>
              <a:buFont typeface="Arial" charset="0"/>
              <a:buChar char="•"/>
              <a:defRPr/>
            </a:pPr>
            <a:r>
              <a:rPr lang="en-US" b="1" i="1" smtClean="0">
                <a:latin typeface="Times New Roman" pitchFamily="18" charset="0"/>
                <a:cs typeface="Times New Roman" pitchFamily="18" charset="0"/>
              </a:rPr>
              <a:t>Great strength: </a:t>
            </a:r>
            <a:r>
              <a:rPr lang="en-US" smtClean="0">
                <a:latin typeface="Times New Roman" pitchFamily="18" charset="0"/>
                <a:cs typeface="Times New Roman" pitchFamily="18" charset="0"/>
              </a:rPr>
              <a:t>Simple to understand and implement.</a:t>
            </a:r>
          </a:p>
          <a:p>
            <a:pPr algn="just">
              <a:lnSpc>
                <a:spcPct val="90000"/>
              </a:lnSpc>
              <a:buClrTx/>
              <a:buSzTx/>
              <a:buFont typeface="Arial" charset="0"/>
              <a:buChar char="•"/>
              <a:defRPr/>
            </a:pPr>
            <a:r>
              <a:rPr lang="en-US" b="1" i="1" smtClean="0">
                <a:solidFill>
                  <a:srgbClr val="7030A0"/>
                </a:solidFill>
                <a:latin typeface="Times New Roman" pitchFamily="18" charset="0"/>
                <a:cs typeface="Times New Roman" pitchFamily="18" charset="0"/>
              </a:rPr>
              <a:t>Powerful disadvantage:</a:t>
            </a:r>
          </a:p>
          <a:p>
            <a:pPr lvl="1" algn="just">
              <a:lnSpc>
                <a:spcPct val="80000"/>
              </a:lnSpc>
              <a:defRPr/>
            </a:pPr>
            <a:r>
              <a:rPr lang="en-US" sz="3200" smtClean="0">
                <a:solidFill>
                  <a:srgbClr val="7030A0"/>
                </a:solidFill>
                <a:latin typeface="Times New Roman" pitchFamily="18" charset="0"/>
                <a:cs typeface="Times New Roman" pitchFamily="18" charset="0"/>
              </a:rPr>
              <a:t>All the other processes wait for the one big process to get of the CPU </a:t>
            </a:r>
            <a:r>
              <a:rPr lang="en-US" sz="3200" smtClean="0">
                <a:solidFill>
                  <a:srgbClr val="7030A0"/>
                </a:solidFill>
                <a:latin typeface="Times New Roman" pitchFamily="18" charset="0"/>
                <a:cs typeface="Times New Roman" pitchFamily="18" charset="0"/>
                <a:sym typeface="Wingdings" pitchFamily="2" charset="2"/>
              </a:rPr>
              <a:t> </a:t>
            </a:r>
            <a:r>
              <a:rPr lang="en-US" sz="3200" smtClean="0">
                <a:solidFill>
                  <a:srgbClr val="7030A0"/>
                </a:solidFill>
                <a:latin typeface="Times New Roman" pitchFamily="18" charset="0"/>
                <a:cs typeface="Times New Roman" pitchFamily="18" charset="0"/>
              </a:rPr>
              <a:t>Result in lower CPU and device utilization.</a:t>
            </a:r>
          </a:p>
          <a:p>
            <a:pPr lvl="1" algn="just">
              <a:lnSpc>
                <a:spcPct val="80000"/>
              </a:lnSpc>
              <a:buFont typeface="Wingdings" pitchFamily="2" charset="2"/>
              <a:buChar char="à"/>
              <a:defRPr/>
            </a:pPr>
            <a:r>
              <a:rPr lang="en-US" sz="3200" smtClean="0">
                <a:solidFill>
                  <a:srgbClr val="7030A0"/>
                </a:solidFill>
                <a:latin typeface="Times New Roman" pitchFamily="18" charset="0"/>
                <a:cs typeface="Times New Roman" pitchFamily="18" charset="0"/>
              </a:rPr>
              <a:t>The above situation is called a convoy effect </a:t>
            </a:r>
            <a:r>
              <a:rPr lang="en-US" sz="2400" smtClean="0">
                <a:solidFill>
                  <a:srgbClr val="7030A0"/>
                </a:solidFill>
                <a:latin typeface="Times New Roman" pitchFamily="18" charset="0"/>
                <a:cs typeface="Times New Roman" pitchFamily="18" charset="0"/>
              </a:rPr>
              <a:t>(hiệu ứng hộ tống)</a:t>
            </a:r>
            <a:r>
              <a:rPr lang="en-US" sz="3200" smtClean="0">
                <a:solidFill>
                  <a:srgbClr val="7030A0"/>
                </a:solidFill>
                <a:latin typeface="Times New Roman" pitchFamily="18" charset="0"/>
                <a:cs typeface="Times New Roman" pitchFamily="18" charset="0"/>
              </a:rPr>
              <a:t>.</a:t>
            </a:r>
          </a:p>
          <a:p>
            <a:pPr algn="just">
              <a:lnSpc>
                <a:spcPct val="90000"/>
              </a:lnSpc>
              <a:buClrTx/>
              <a:buSzTx/>
              <a:buFont typeface="Wingdings" pitchFamily="2" charset="2"/>
              <a:buNone/>
              <a:defRPr/>
            </a:pPr>
            <a:endParaRPr lang="en-US" smtClean="0">
              <a:latin typeface="Times New Roman" pitchFamily="18" charset="0"/>
              <a:cs typeface="Times New Roman" pitchFamily="18" charset="0"/>
            </a:endParaRPr>
          </a:p>
          <a:p>
            <a:pPr algn="just">
              <a:lnSpc>
                <a:spcPct val="90000"/>
              </a:lnSpc>
              <a:defRPr/>
            </a:pP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0"/>
            <a:ext cx="9144000" cy="914400"/>
          </a:xfrm>
        </p:spPr>
        <p:txBody>
          <a:bodyPr/>
          <a:lstStyle/>
          <a:p>
            <a:r>
              <a:rPr lang="en-US" sz="3600" b="1" smtClean="0">
                <a:latin typeface="Times New Roman" pitchFamily="18" charset="0"/>
                <a:cs typeface="Times New Roman" pitchFamily="18" charset="0"/>
              </a:rPr>
              <a:t>FCFS  Algorithm Evaluation</a:t>
            </a:r>
          </a:p>
        </p:txBody>
      </p:sp>
      <p:sp>
        <p:nvSpPr>
          <p:cNvPr id="32771" name="Rectangle 3"/>
          <p:cNvSpPr>
            <a:spLocks noGrp="1"/>
          </p:cNvSpPr>
          <p:nvPr>
            <p:ph type="body" idx="1"/>
          </p:nvPr>
        </p:nvSpPr>
        <p:spPr>
          <a:xfrm>
            <a:off x="304800" y="990600"/>
            <a:ext cx="7696200" cy="1143000"/>
          </a:xfrm>
        </p:spPr>
        <p:txBody>
          <a:bodyPr>
            <a:normAutofit fontScale="92500" lnSpcReduction="10000"/>
          </a:bodyPr>
          <a:lstStyle/>
          <a:p>
            <a:pPr algn="just">
              <a:lnSpc>
                <a:spcPct val="90000"/>
              </a:lnSpc>
              <a:buClrTx/>
              <a:buSzTx/>
              <a:buFont typeface="Arial" charset="0"/>
              <a:buChar char="•"/>
            </a:pPr>
            <a:endParaRPr lang="en-US" sz="2400" smtClean="0">
              <a:latin typeface="Times New Roman" pitchFamily="18" charset="0"/>
              <a:cs typeface="Times New Roman" pitchFamily="18" charset="0"/>
            </a:endParaRPr>
          </a:p>
          <a:p>
            <a:pPr algn="just">
              <a:lnSpc>
                <a:spcPct val="90000"/>
              </a:lnSpc>
              <a:buClrTx/>
              <a:buSzTx/>
              <a:buFont typeface="Arial" charset="0"/>
              <a:buChar char="•"/>
            </a:pPr>
            <a:r>
              <a:rPr lang="en-US" sz="2800" smtClean="0">
                <a:latin typeface="Times New Roman" pitchFamily="18" charset="0"/>
                <a:cs typeface="Times New Roman" pitchFamily="18" charset="0"/>
              </a:rPr>
              <a:t>Ex: 3 processes are ready in order and their process time: P1 (24 ms) , P2(3 ms), P3 ( 3 ms)</a:t>
            </a:r>
          </a:p>
          <a:p>
            <a:pPr algn="just">
              <a:lnSpc>
                <a:spcPct val="90000"/>
              </a:lnSpc>
              <a:buClrTx/>
              <a:buSzTx/>
              <a:buFont typeface="Wingdings" pitchFamily="2" charset="2"/>
              <a:buNone/>
            </a:pPr>
            <a:endParaRPr lang="en-US" sz="2400" smtClean="0">
              <a:latin typeface="Times New Roman" pitchFamily="18" charset="0"/>
              <a:cs typeface="Times New Roman" pitchFamily="18" charset="0"/>
            </a:endParaRPr>
          </a:p>
          <a:p>
            <a:pPr algn="just">
              <a:lnSpc>
                <a:spcPct val="90000"/>
              </a:lnSpc>
              <a:buClrTx/>
              <a:buSzTx/>
              <a:buFont typeface="Arial" charset="0"/>
              <a:buChar char="•"/>
            </a:pPr>
            <a:endParaRPr lang="en-US" sz="2400" smtClean="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066800" y="2362200"/>
          <a:ext cx="6248400" cy="2286000"/>
        </p:xfrm>
        <a:graphic>
          <a:graphicData uri="http://schemas.openxmlformats.org/drawingml/2006/table">
            <a:tbl>
              <a:tblPr firstRow="1" bandRow="1">
                <a:tableStyleId>{5C22544A-7EE6-4342-B048-85BDC9FD1C3A}</a:tableStyleId>
              </a:tblPr>
              <a:tblGrid>
                <a:gridCol w="1219200"/>
                <a:gridCol w="1295400"/>
                <a:gridCol w="1905000"/>
                <a:gridCol w="1828800"/>
              </a:tblGrid>
              <a:tr h="370840">
                <a:tc>
                  <a:txBody>
                    <a:bodyPr/>
                    <a:lstStyle/>
                    <a:p>
                      <a:pPr algn="ctr"/>
                      <a:r>
                        <a:rPr lang="en-US" sz="2000" smtClean="0"/>
                        <a:t>Process </a:t>
                      </a:r>
                      <a:endParaRPr lang="en-US" sz="2000"/>
                    </a:p>
                  </a:txBody>
                  <a:tcPr/>
                </a:tc>
                <a:tc>
                  <a:txBody>
                    <a:bodyPr/>
                    <a:lstStyle/>
                    <a:p>
                      <a:pPr algn="ctr"/>
                      <a:r>
                        <a:rPr lang="en-US" sz="2000" smtClean="0"/>
                        <a:t>Burst</a:t>
                      </a:r>
                      <a:r>
                        <a:rPr lang="en-US" sz="2000" baseline="0" smtClean="0"/>
                        <a:t> time</a:t>
                      </a:r>
                      <a:endParaRPr lang="en-US" sz="2000"/>
                    </a:p>
                  </a:txBody>
                  <a:tcPr/>
                </a:tc>
                <a:tc>
                  <a:txBody>
                    <a:bodyPr/>
                    <a:lstStyle/>
                    <a:p>
                      <a:pPr algn="ctr"/>
                      <a:r>
                        <a:rPr lang="en-US" sz="2000" smtClean="0"/>
                        <a:t>Waiting time</a:t>
                      </a:r>
                      <a:endParaRPr lang="en-US" sz="2000"/>
                    </a:p>
                  </a:txBody>
                  <a:tcPr/>
                </a:tc>
                <a:tc>
                  <a:txBody>
                    <a:bodyPr/>
                    <a:lstStyle/>
                    <a:p>
                      <a:pPr algn="ctr"/>
                      <a:r>
                        <a:rPr lang="en-US" sz="2000" smtClean="0"/>
                        <a:t>Turnaround </a:t>
                      </a:r>
                      <a:r>
                        <a:rPr lang="en-US" sz="2000" baseline="0" smtClean="0"/>
                        <a:t>time</a:t>
                      </a:r>
                      <a:endParaRPr lang="en-US" sz="2000"/>
                    </a:p>
                  </a:txBody>
                  <a:tcPr/>
                </a:tc>
              </a:tr>
              <a:tr h="370840">
                <a:tc>
                  <a:txBody>
                    <a:bodyPr/>
                    <a:lstStyle/>
                    <a:p>
                      <a:pPr algn="ctr"/>
                      <a:r>
                        <a:rPr lang="en-US" sz="2000" smtClean="0"/>
                        <a:t>P1</a:t>
                      </a:r>
                      <a:endParaRPr lang="en-US" sz="2000"/>
                    </a:p>
                  </a:txBody>
                  <a:tcPr/>
                </a:tc>
                <a:tc>
                  <a:txBody>
                    <a:bodyPr/>
                    <a:lstStyle/>
                    <a:p>
                      <a:pPr algn="ctr"/>
                      <a:r>
                        <a:rPr lang="en-US" sz="2000" smtClean="0"/>
                        <a:t>24</a:t>
                      </a:r>
                      <a:endParaRPr lang="en-US" sz="2000"/>
                    </a:p>
                  </a:txBody>
                  <a:tcPr/>
                </a:tc>
                <a:tc>
                  <a:txBody>
                    <a:bodyPr/>
                    <a:lstStyle/>
                    <a:p>
                      <a:pPr algn="ctr"/>
                      <a:r>
                        <a:rPr lang="en-US" sz="2000" smtClean="0"/>
                        <a:t>0</a:t>
                      </a:r>
                      <a:endParaRPr lang="en-US" sz="2000"/>
                    </a:p>
                  </a:txBody>
                  <a:tcPr/>
                </a:tc>
                <a:tc>
                  <a:txBody>
                    <a:bodyPr/>
                    <a:lstStyle/>
                    <a:p>
                      <a:pPr algn="ctr"/>
                      <a:r>
                        <a:rPr lang="en-US" sz="2000" smtClean="0"/>
                        <a:t>24</a:t>
                      </a:r>
                      <a:endParaRPr lang="en-US" sz="2000"/>
                    </a:p>
                  </a:txBody>
                  <a:tcPr/>
                </a:tc>
              </a:tr>
              <a:tr h="370840">
                <a:tc>
                  <a:txBody>
                    <a:bodyPr/>
                    <a:lstStyle/>
                    <a:p>
                      <a:pPr algn="ctr"/>
                      <a:r>
                        <a:rPr lang="en-US" sz="2000" smtClean="0"/>
                        <a:t>P2</a:t>
                      </a:r>
                      <a:endParaRPr lang="en-US" sz="2000"/>
                    </a:p>
                  </a:txBody>
                  <a:tcPr/>
                </a:tc>
                <a:tc>
                  <a:txBody>
                    <a:bodyPr/>
                    <a:lstStyle/>
                    <a:p>
                      <a:pPr algn="ctr"/>
                      <a:r>
                        <a:rPr lang="en-US" sz="2000" smtClean="0"/>
                        <a:t>3</a:t>
                      </a:r>
                      <a:endParaRPr lang="en-US" sz="2000"/>
                    </a:p>
                  </a:txBody>
                  <a:tcPr/>
                </a:tc>
                <a:tc>
                  <a:txBody>
                    <a:bodyPr/>
                    <a:lstStyle/>
                    <a:p>
                      <a:pPr algn="ctr"/>
                      <a:r>
                        <a:rPr lang="en-US" sz="2000" smtClean="0"/>
                        <a:t>24</a:t>
                      </a:r>
                      <a:endParaRPr lang="en-US" sz="2000"/>
                    </a:p>
                  </a:txBody>
                  <a:tcPr/>
                </a:tc>
                <a:tc>
                  <a:txBody>
                    <a:bodyPr/>
                    <a:lstStyle/>
                    <a:p>
                      <a:pPr algn="ctr"/>
                      <a:r>
                        <a:rPr lang="en-US" sz="2000" smtClean="0"/>
                        <a:t>27</a:t>
                      </a:r>
                      <a:endParaRPr lang="en-US" sz="2000"/>
                    </a:p>
                  </a:txBody>
                  <a:tcPr/>
                </a:tc>
              </a:tr>
              <a:tr h="370840">
                <a:tc>
                  <a:txBody>
                    <a:bodyPr/>
                    <a:lstStyle/>
                    <a:p>
                      <a:pPr algn="ctr"/>
                      <a:r>
                        <a:rPr lang="en-US" sz="2000" smtClean="0"/>
                        <a:t>P3</a:t>
                      </a:r>
                      <a:endParaRPr lang="en-US" sz="2000"/>
                    </a:p>
                  </a:txBody>
                  <a:tcPr/>
                </a:tc>
                <a:tc>
                  <a:txBody>
                    <a:bodyPr/>
                    <a:lstStyle/>
                    <a:p>
                      <a:pPr algn="ctr"/>
                      <a:r>
                        <a:rPr lang="en-US" sz="2000" smtClean="0"/>
                        <a:t>3</a:t>
                      </a:r>
                      <a:endParaRPr lang="en-US" sz="2000"/>
                    </a:p>
                  </a:txBody>
                  <a:tcPr/>
                </a:tc>
                <a:tc>
                  <a:txBody>
                    <a:bodyPr/>
                    <a:lstStyle/>
                    <a:p>
                      <a:pPr algn="ctr"/>
                      <a:r>
                        <a:rPr lang="en-US" sz="2000" smtClean="0"/>
                        <a:t>27</a:t>
                      </a:r>
                      <a:endParaRPr lang="en-US" sz="2000"/>
                    </a:p>
                  </a:txBody>
                  <a:tcPr/>
                </a:tc>
                <a:tc>
                  <a:txBody>
                    <a:bodyPr/>
                    <a:lstStyle/>
                    <a:p>
                      <a:pPr algn="ctr"/>
                      <a:r>
                        <a:rPr lang="en-US" sz="2000" smtClean="0"/>
                        <a:t>30</a:t>
                      </a:r>
                      <a:endParaRPr lang="en-US" sz="2000"/>
                    </a:p>
                  </a:txBody>
                  <a:tcPr/>
                </a:tc>
              </a:tr>
              <a:tr h="370840">
                <a:tc>
                  <a:txBody>
                    <a:bodyPr/>
                    <a:lstStyle/>
                    <a:p>
                      <a:pPr algn="ctr"/>
                      <a:r>
                        <a:rPr lang="en-US" sz="2000" smtClean="0"/>
                        <a:t>Sum</a:t>
                      </a:r>
                      <a:endParaRPr lang="en-US" sz="2000"/>
                    </a:p>
                  </a:txBody>
                  <a:tcPr/>
                </a:tc>
                <a:tc>
                  <a:txBody>
                    <a:bodyPr/>
                    <a:lstStyle/>
                    <a:p>
                      <a:pPr algn="ctr"/>
                      <a:r>
                        <a:rPr lang="en-US" sz="2000" smtClean="0"/>
                        <a:t>30</a:t>
                      </a:r>
                      <a:endParaRPr lang="en-US" sz="2000"/>
                    </a:p>
                  </a:txBody>
                  <a:tcPr/>
                </a:tc>
                <a:tc>
                  <a:txBody>
                    <a:bodyPr/>
                    <a:lstStyle/>
                    <a:p>
                      <a:pPr algn="ctr"/>
                      <a:r>
                        <a:rPr lang="en-US" sz="2000" smtClean="0"/>
                        <a:t>51</a:t>
                      </a:r>
                      <a:endParaRPr lang="en-US" sz="2000"/>
                    </a:p>
                  </a:txBody>
                  <a:tcPr/>
                </a:tc>
                <a:tc>
                  <a:txBody>
                    <a:bodyPr/>
                    <a:lstStyle/>
                    <a:p>
                      <a:pPr algn="ctr"/>
                      <a:r>
                        <a:rPr lang="en-US" sz="2000" smtClean="0"/>
                        <a:t>81</a:t>
                      </a:r>
                      <a:endParaRPr lang="en-US" sz="2000"/>
                    </a:p>
                  </a:txBody>
                  <a:tcPr/>
                </a:tc>
              </a:tr>
            </a:tbl>
          </a:graphicData>
        </a:graphic>
      </p:graphicFrame>
      <p:sp>
        <p:nvSpPr>
          <p:cNvPr id="32804" name="Rectangle 9"/>
          <p:cNvSpPr>
            <a:spLocks noChangeArrowheads="1"/>
          </p:cNvSpPr>
          <p:nvPr/>
        </p:nvSpPr>
        <p:spPr bwMode="auto">
          <a:xfrm>
            <a:off x="1905000" y="4648200"/>
            <a:ext cx="5715000" cy="830263"/>
          </a:xfrm>
          <a:prstGeom prst="rect">
            <a:avLst/>
          </a:prstGeom>
          <a:noFill/>
          <a:ln w="9525">
            <a:noFill/>
            <a:miter lim="800000"/>
            <a:headEnd/>
            <a:tailEnd/>
          </a:ln>
        </p:spPr>
        <p:txBody>
          <a:bodyPr>
            <a:spAutoFit/>
          </a:bodyPr>
          <a:lstStyle/>
          <a:p>
            <a:r>
              <a:rPr lang="en-US" sz="2400"/>
              <a:t>Average waiting time = 51/3= 17</a:t>
            </a:r>
          </a:p>
          <a:p>
            <a:r>
              <a:rPr lang="en-US" sz="2400"/>
              <a:t>Average Turnaround time: = 81/3 = 27</a:t>
            </a:r>
          </a:p>
        </p:txBody>
      </p:sp>
      <p:sp>
        <p:nvSpPr>
          <p:cNvPr id="32805" name="Rectangle 3"/>
          <p:cNvSpPr txBox="1">
            <a:spLocks/>
          </p:cNvSpPr>
          <p:nvPr/>
        </p:nvSpPr>
        <p:spPr bwMode="auto">
          <a:xfrm>
            <a:off x="381000" y="5562600"/>
            <a:ext cx="7696200" cy="1066800"/>
          </a:xfrm>
          <a:prstGeom prst="rect">
            <a:avLst/>
          </a:prstGeom>
          <a:noFill/>
          <a:ln w="9525">
            <a:noFill/>
            <a:miter lim="800000"/>
            <a:headEnd/>
            <a:tailEnd/>
          </a:ln>
        </p:spPr>
        <p:txBody>
          <a:bodyPr/>
          <a:lstStyle/>
          <a:p>
            <a:pPr marL="342900" indent="-342900" algn="just" eaLnBrk="0" hangingPunct="0">
              <a:lnSpc>
                <a:spcPct val="90000"/>
              </a:lnSpc>
              <a:spcBef>
                <a:spcPct val="20000"/>
              </a:spcBef>
            </a:pPr>
            <a:r>
              <a:rPr lang="en-US" sz="2800" b="1">
                <a:latin typeface="Times New Roman" pitchFamily="18" charset="0"/>
                <a:cs typeface="Times New Roman" pitchFamily="18" charset="0"/>
              </a:rPr>
              <a:t>Do </a:t>
            </a:r>
            <a:r>
              <a:rPr lang="en-US" sz="2800" b="1" smtClean="0">
                <a:latin typeface="Times New Roman" pitchFamily="18" charset="0"/>
                <a:cs typeface="Times New Roman" pitchFamily="18" charset="0"/>
              </a:rPr>
              <a:t>yourself</a:t>
            </a:r>
            <a:r>
              <a:rPr lang="en-US" sz="2800" b="1">
                <a:latin typeface="Times New Roman" pitchFamily="18" charset="0"/>
                <a:cs typeface="Times New Roman" pitchFamily="18" charset="0"/>
              </a:rPr>
              <a:t>:</a:t>
            </a:r>
            <a:r>
              <a:rPr lang="en-US" sz="2800">
                <a:latin typeface="Times New Roman" pitchFamily="18" charset="0"/>
                <a:cs typeface="Times New Roman" pitchFamily="18" charset="0"/>
              </a:rPr>
              <a:t>  3 processes:</a:t>
            </a:r>
          </a:p>
          <a:p>
            <a:pPr marL="342900" indent="-342900" algn="just" eaLnBrk="0" hangingPunct="0">
              <a:lnSpc>
                <a:spcPct val="90000"/>
              </a:lnSpc>
              <a:spcBef>
                <a:spcPct val="20000"/>
              </a:spcBef>
            </a:pPr>
            <a:r>
              <a:rPr lang="en-US" sz="2800">
                <a:latin typeface="Times New Roman" pitchFamily="18" charset="0"/>
                <a:cs typeface="Times New Roman" pitchFamily="18" charset="0"/>
              </a:rPr>
              <a:t>(Process:BurstTime) in order (P2:3), (P3:3), (P1:24)</a:t>
            </a:r>
          </a:p>
          <a:p>
            <a:pPr marL="342900" indent="-342900" algn="just" eaLnBrk="0" hangingPunct="0">
              <a:lnSpc>
                <a:spcPct val="90000"/>
              </a:lnSpc>
              <a:spcBef>
                <a:spcPct val="20000"/>
              </a:spcBef>
            </a:pPr>
            <a:endParaRPr lang="en-US" sz="2800">
              <a:latin typeface="Times New Roman" pitchFamily="18" charset="0"/>
              <a:cs typeface="Times New Roman" pitchFamily="18" charset="0"/>
            </a:endParaRPr>
          </a:p>
          <a:p>
            <a:pPr marL="342900" indent="-342900" algn="just" eaLnBrk="0" hangingPunct="0">
              <a:lnSpc>
                <a:spcPct val="90000"/>
              </a:lnSpc>
              <a:spcBef>
                <a:spcPct val="20000"/>
              </a:spcBef>
              <a:buFont typeface="Wingdings" pitchFamily="2" charset="2"/>
              <a:buNone/>
            </a:pPr>
            <a:endParaRPr lang="en-US" sz="2800">
              <a:latin typeface="Times New Roman" pitchFamily="18" charset="0"/>
              <a:cs typeface="Times New Roman" pitchFamily="18" charset="0"/>
            </a:endParaRPr>
          </a:p>
          <a:p>
            <a:pPr marL="342900" indent="-342900" algn="just" eaLnBrk="0" hangingPunct="0">
              <a:lnSpc>
                <a:spcPct val="90000"/>
              </a:lnSpc>
              <a:spcBef>
                <a:spcPct val="20000"/>
              </a:spcBef>
              <a:buFont typeface="Arial" charset="0"/>
              <a:buChar char="•"/>
            </a:pPr>
            <a:endParaRPr lang="en-US" sz="2800">
              <a:latin typeface="Times New Roman" pitchFamily="18" charset="0"/>
              <a:cs typeface="Times New Roman" pitchFamily="18" charset="0"/>
            </a:endParaRPr>
          </a:p>
        </p:txBody>
      </p:sp>
      <p:sp>
        <p:nvSpPr>
          <p:cNvPr id="12" name="Oval 11"/>
          <p:cNvSpPr/>
          <p:nvPr/>
        </p:nvSpPr>
        <p:spPr>
          <a:xfrm>
            <a:off x="3352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14" name="Oval 13"/>
          <p:cNvSpPr/>
          <p:nvPr/>
        </p:nvSpPr>
        <p:spPr>
          <a:xfrm>
            <a:off x="5257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a:p>
        </p:txBody>
      </p:sp>
      <p:sp>
        <p:nvSpPr>
          <p:cNvPr id="11" name="Footer Placeholder 10"/>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533400" y="0"/>
            <a:ext cx="8229600" cy="838200"/>
          </a:xfrm>
        </p:spPr>
        <p:txBody>
          <a:bodyPr/>
          <a:lstStyle/>
          <a:p>
            <a:r>
              <a:rPr lang="en-US" sz="3600" b="1" smtClean="0">
                <a:latin typeface="Times New Roman" pitchFamily="18" charset="0"/>
                <a:cs typeface="Times New Roman" pitchFamily="18" charset="0"/>
              </a:rPr>
              <a:t>FCFS Evaluataion: Do yourself</a:t>
            </a:r>
            <a:endParaRPr lang="en-US" sz="3600" smtClean="0">
              <a:latin typeface="Times New Roman" pitchFamily="18" charset="0"/>
              <a:cs typeface="Times New Roman" pitchFamily="18" charset="0"/>
            </a:endParaRPr>
          </a:p>
        </p:txBody>
      </p:sp>
      <p:sp>
        <p:nvSpPr>
          <p:cNvPr id="33796" name="Text Box 65"/>
          <p:cNvSpPr txBox="1">
            <a:spLocks noChangeArrowheads="1"/>
          </p:cNvSpPr>
          <p:nvPr/>
        </p:nvSpPr>
        <p:spPr bwMode="auto">
          <a:xfrm>
            <a:off x="4800600" y="1600200"/>
            <a:ext cx="3505200" cy="10160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Avg waiting time = ?</a:t>
            </a:r>
          </a:p>
          <a:p>
            <a:pPr>
              <a:spcBef>
                <a:spcPct val="50000"/>
              </a:spcBef>
            </a:pPr>
            <a:r>
              <a:rPr lang="en-US" sz="2400">
                <a:latin typeface="Times New Roman" pitchFamily="18" charset="0"/>
                <a:cs typeface="Times New Roman" pitchFamily="18" charset="0"/>
              </a:rPr>
              <a:t>Avg turnaround time = ?</a:t>
            </a:r>
          </a:p>
        </p:txBody>
      </p:sp>
      <p:graphicFrame>
        <p:nvGraphicFramePr>
          <p:cNvPr id="5" name="Table 4"/>
          <p:cNvGraphicFramePr>
            <a:graphicFrameLocks noGrp="1"/>
          </p:cNvGraphicFramePr>
          <p:nvPr/>
        </p:nvGraphicFramePr>
        <p:xfrm>
          <a:off x="228598" y="3810000"/>
          <a:ext cx="8534401" cy="2225040"/>
        </p:xfrm>
        <a:graphic>
          <a:graphicData uri="http://schemas.openxmlformats.org/drawingml/2006/table">
            <a:tbl>
              <a:tblPr firstRow="1" bandRow="1">
                <a:tableStyleId>{5C22544A-7EE6-4342-B048-85BDC9FD1C3A}</a:tableStyleId>
              </a:tblPr>
              <a:tblGrid>
                <a:gridCol w="449179"/>
                <a:gridCol w="449179"/>
                <a:gridCol w="449179"/>
                <a:gridCol w="449179"/>
                <a:gridCol w="449179"/>
                <a:gridCol w="449179"/>
                <a:gridCol w="449179"/>
                <a:gridCol w="449179"/>
                <a:gridCol w="449179"/>
                <a:gridCol w="449179"/>
                <a:gridCol w="449179"/>
                <a:gridCol w="449179"/>
                <a:gridCol w="449179"/>
                <a:gridCol w="449179"/>
                <a:gridCol w="449179"/>
                <a:gridCol w="449179"/>
                <a:gridCol w="449179"/>
                <a:gridCol w="449179"/>
                <a:gridCol w="449179"/>
              </a:tblGrid>
              <a:tr h="370840">
                <a:tc>
                  <a:txBody>
                    <a:bodyPr/>
                    <a:lstStyle/>
                    <a:p>
                      <a:r>
                        <a:rPr lang="en-US" smtClean="0"/>
                        <a:t>0</a:t>
                      </a:r>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c>
                  <a:txBody>
                    <a:bodyPr/>
                    <a:lstStyle/>
                    <a:p>
                      <a:r>
                        <a:rPr lang="en-US" smtClean="0"/>
                        <a:t>7</a:t>
                      </a:r>
                      <a:endParaRPr lang="en-US"/>
                    </a:p>
                  </a:txBody>
                  <a:tcPr/>
                </a:tc>
                <a:tc>
                  <a:txBody>
                    <a:bodyPr/>
                    <a:lstStyle/>
                    <a:p>
                      <a:r>
                        <a:rPr lang="en-US" smtClean="0"/>
                        <a:t>8</a:t>
                      </a:r>
                      <a:endParaRPr lang="en-US"/>
                    </a:p>
                  </a:txBody>
                  <a:tcPr/>
                </a:tc>
                <a:tc>
                  <a:txBody>
                    <a:bodyPr/>
                    <a:lstStyle/>
                    <a:p>
                      <a:r>
                        <a:rPr lang="en-US" smtClean="0"/>
                        <a:t>9</a:t>
                      </a:r>
                      <a:endParaRPr lang="en-US"/>
                    </a:p>
                  </a:txBody>
                  <a:tcPr/>
                </a:tc>
                <a:tc>
                  <a:txBody>
                    <a:bodyPr/>
                    <a:lstStyle/>
                    <a:p>
                      <a:r>
                        <a:rPr lang="en-US" smtClean="0"/>
                        <a:t>10</a:t>
                      </a:r>
                      <a:endParaRPr lang="en-US"/>
                    </a:p>
                  </a:txBody>
                  <a:tcPr/>
                </a:tc>
                <a:tc>
                  <a:txBody>
                    <a:bodyPr/>
                    <a:lstStyle/>
                    <a:p>
                      <a:r>
                        <a:rPr lang="en-US" smtClean="0"/>
                        <a:t>11</a:t>
                      </a:r>
                      <a:endParaRPr lang="en-US"/>
                    </a:p>
                  </a:txBody>
                  <a:tcPr/>
                </a:tc>
                <a:tc>
                  <a:txBody>
                    <a:bodyPr/>
                    <a:lstStyle/>
                    <a:p>
                      <a:r>
                        <a:rPr lang="en-US" smtClean="0"/>
                        <a:t>12</a:t>
                      </a:r>
                      <a:endParaRPr lang="en-US"/>
                    </a:p>
                  </a:txBody>
                  <a:tcPr/>
                </a:tc>
                <a:tc>
                  <a:txBody>
                    <a:bodyPr/>
                    <a:lstStyle/>
                    <a:p>
                      <a:r>
                        <a:rPr lang="en-US" smtClean="0"/>
                        <a:t>13</a:t>
                      </a:r>
                      <a:endParaRPr lang="en-US"/>
                    </a:p>
                  </a:txBody>
                  <a:tcPr/>
                </a:tc>
                <a:tc>
                  <a:txBody>
                    <a:bodyPr/>
                    <a:lstStyle/>
                    <a:p>
                      <a:r>
                        <a:rPr lang="en-US" smtClean="0"/>
                        <a:t>14</a:t>
                      </a:r>
                      <a:endParaRPr lang="en-US"/>
                    </a:p>
                  </a:txBody>
                  <a:tcPr/>
                </a:tc>
                <a:tc>
                  <a:txBody>
                    <a:bodyPr/>
                    <a:lstStyle/>
                    <a:p>
                      <a:r>
                        <a:rPr lang="en-US" smtClean="0"/>
                        <a:t>15</a:t>
                      </a:r>
                      <a:endParaRPr lang="en-US"/>
                    </a:p>
                  </a:txBody>
                  <a:tcPr/>
                </a:tc>
                <a:tc>
                  <a:txBody>
                    <a:bodyPr/>
                    <a:lstStyle/>
                    <a:p>
                      <a:r>
                        <a:rPr lang="en-US" smtClean="0"/>
                        <a:t>16</a:t>
                      </a:r>
                      <a:endParaRPr lang="en-US"/>
                    </a:p>
                  </a:txBody>
                  <a:tcPr/>
                </a:tc>
                <a:tc>
                  <a:txBody>
                    <a:bodyPr/>
                    <a:lstStyle/>
                    <a:p>
                      <a:r>
                        <a:rPr lang="en-US" smtClean="0"/>
                        <a:t>17</a:t>
                      </a:r>
                      <a:endParaRPr lang="en-US"/>
                    </a:p>
                  </a:txBody>
                  <a:tcPr/>
                </a:tc>
                <a:tc>
                  <a:txBody>
                    <a:bodyPr/>
                    <a:lstStyle/>
                    <a:p>
                      <a:r>
                        <a:rPr lang="en-US" smtClean="0"/>
                        <a:t>18</a:t>
                      </a:r>
                      <a:endParaRPr lang="en-US"/>
                    </a:p>
                  </a:txBody>
                  <a:tcPr/>
                </a:tc>
              </a:tr>
              <a:tr h="370840">
                <a:tc gridSpan="3">
                  <a:txBody>
                    <a:bodyPr/>
                    <a:lstStyle/>
                    <a:p>
                      <a:r>
                        <a:rPr lang="en-US" smtClean="0"/>
                        <a:t>A</a:t>
                      </a:r>
                      <a:endParaRPr lang="en-US"/>
                    </a:p>
                  </a:txBody>
                  <a:tcPr>
                    <a:solidFill>
                      <a:srgbClr val="FFFF00"/>
                    </a:solidFill>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solidFill>
                            <a:schemeClr val="bg1"/>
                          </a:solidFill>
                        </a:rPr>
                        <a:t>B</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C</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D</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E</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r>
            </a:tbl>
          </a:graphicData>
        </a:graphic>
      </p:graphicFrame>
      <p:sp>
        <p:nvSpPr>
          <p:cNvPr id="6" name="Rectangle 5"/>
          <p:cNvSpPr/>
          <p:nvPr/>
        </p:nvSpPr>
        <p:spPr>
          <a:xfrm>
            <a:off x="76200" y="6096000"/>
            <a:ext cx="5240858" cy="369332"/>
          </a:xfrm>
          <a:prstGeom prst="rect">
            <a:avLst/>
          </a:prstGeom>
        </p:spPr>
        <p:txBody>
          <a:bodyPr wrap="none">
            <a:spAutoFit/>
          </a:bodyPr>
          <a:lstStyle/>
          <a:p>
            <a:r>
              <a:rPr lang="en-US" b="1" smtClean="0">
                <a:latin typeface="Times New Roman" pitchFamily="18" charset="0"/>
                <a:cs typeface="Times New Roman" pitchFamily="18" charset="0"/>
              </a:rPr>
              <a:t>Turn-around time = time of complete – arrival time</a:t>
            </a:r>
            <a:endParaRPr lang="en-US"/>
          </a:p>
        </p:txBody>
      </p:sp>
      <p:graphicFrame>
        <p:nvGraphicFramePr>
          <p:cNvPr id="7" name="Table 6"/>
          <p:cNvGraphicFramePr>
            <a:graphicFrameLocks noGrp="1"/>
          </p:cNvGraphicFramePr>
          <p:nvPr/>
        </p:nvGraphicFramePr>
        <p:xfrm>
          <a:off x="304800" y="1386840"/>
          <a:ext cx="3886200" cy="2194560"/>
        </p:xfrm>
        <a:graphic>
          <a:graphicData uri="http://schemas.openxmlformats.org/drawingml/2006/table">
            <a:tbl>
              <a:tblPr firstRow="1" bandRow="1">
                <a:tableStyleId>{5C22544A-7EE6-4342-B048-85BDC9FD1C3A}</a:tableStyleId>
              </a:tblPr>
              <a:tblGrid>
                <a:gridCol w="990600"/>
                <a:gridCol w="1371600"/>
                <a:gridCol w="1524000"/>
              </a:tblGrid>
              <a:tr h="292100">
                <a:tc>
                  <a:txBody>
                    <a:bodyPr/>
                    <a:lstStyle/>
                    <a:p>
                      <a:r>
                        <a:rPr lang="en-US" smtClean="0"/>
                        <a:t>Process</a:t>
                      </a:r>
                      <a:endParaRPr lang="en-US"/>
                    </a:p>
                  </a:txBody>
                  <a:tcPr/>
                </a:tc>
                <a:tc>
                  <a:txBody>
                    <a:bodyPr/>
                    <a:lstStyle/>
                    <a:p>
                      <a:r>
                        <a:rPr lang="en-US" smtClean="0"/>
                        <a:t>Arrival Time</a:t>
                      </a:r>
                      <a:endParaRPr lang="en-US"/>
                    </a:p>
                  </a:txBody>
                  <a:tcPr/>
                </a:tc>
                <a:tc>
                  <a:txBody>
                    <a:bodyPr/>
                    <a:lstStyle/>
                    <a:p>
                      <a:r>
                        <a:rPr lang="en-US" smtClean="0"/>
                        <a:t>Service Time</a:t>
                      </a:r>
                      <a:endParaRPr lang="en-US"/>
                    </a:p>
                  </a:txBody>
                  <a:tcPr/>
                </a:tc>
              </a:tr>
              <a:tr h="292100">
                <a:tc>
                  <a:txBody>
                    <a:bodyPr/>
                    <a:lstStyle/>
                    <a:p>
                      <a:r>
                        <a:rPr lang="en-US" smtClean="0"/>
                        <a:t>A</a:t>
                      </a:r>
                      <a:endParaRPr lang="en-US"/>
                    </a:p>
                  </a:txBody>
                  <a:tcPr/>
                </a:tc>
                <a:tc>
                  <a:txBody>
                    <a:bodyPr/>
                    <a:lstStyle/>
                    <a:p>
                      <a:r>
                        <a:rPr lang="en-US" smtClean="0"/>
                        <a:t>0</a:t>
                      </a:r>
                      <a:endParaRPr lang="en-US"/>
                    </a:p>
                  </a:txBody>
                  <a:tcPr/>
                </a:tc>
                <a:tc>
                  <a:txBody>
                    <a:bodyPr/>
                    <a:lstStyle/>
                    <a:p>
                      <a:r>
                        <a:rPr lang="en-US" smtClean="0"/>
                        <a:t>3</a:t>
                      </a:r>
                      <a:endParaRPr lang="en-US"/>
                    </a:p>
                  </a:txBody>
                  <a:tcPr/>
                </a:tc>
              </a:tr>
              <a:tr h="292100">
                <a:tc>
                  <a:txBody>
                    <a:bodyPr/>
                    <a:lstStyle/>
                    <a:p>
                      <a:r>
                        <a:rPr lang="en-US" smtClean="0"/>
                        <a:t>B</a:t>
                      </a:r>
                      <a:endParaRPr lang="en-US"/>
                    </a:p>
                  </a:txBody>
                  <a:tcPr/>
                </a:tc>
                <a:tc>
                  <a:txBody>
                    <a:bodyPr/>
                    <a:lstStyle/>
                    <a:p>
                      <a:r>
                        <a:rPr lang="en-US" smtClean="0"/>
                        <a:t>2</a:t>
                      </a:r>
                      <a:endParaRPr lang="en-US"/>
                    </a:p>
                  </a:txBody>
                  <a:tcPr/>
                </a:tc>
                <a:tc>
                  <a:txBody>
                    <a:bodyPr/>
                    <a:lstStyle/>
                    <a:p>
                      <a:r>
                        <a:rPr lang="en-US" smtClean="0"/>
                        <a:t>6</a:t>
                      </a:r>
                      <a:endParaRPr lang="en-US"/>
                    </a:p>
                  </a:txBody>
                  <a:tcPr/>
                </a:tc>
              </a:tr>
              <a:tr h="292100">
                <a:tc>
                  <a:txBody>
                    <a:bodyPr/>
                    <a:lstStyle/>
                    <a:p>
                      <a:r>
                        <a:rPr lang="en-US" smtClean="0"/>
                        <a:t>C</a:t>
                      </a:r>
                      <a:endParaRPr lang="en-US"/>
                    </a:p>
                  </a:txBody>
                  <a:tcPr/>
                </a:tc>
                <a:tc>
                  <a:txBody>
                    <a:bodyPr/>
                    <a:lstStyle/>
                    <a:p>
                      <a:r>
                        <a:rPr lang="en-US" smtClean="0"/>
                        <a:t>4</a:t>
                      </a:r>
                      <a:endParaRPr lang="en-US"/>
                    </a:p>
                  </a:txBody>
                  <a:tcPr/>
                </a:tc>
                <a:tc>
                  <a:txBody>
                    <a:bodyPr/>
                    <a:lstStyle/>
                    <a:p>
                      <a:r>
                        <a:rPr lang="en-US" smtClean="0"/>
                        <a:t>4</a:t>
                      </a:r>
                      <a:endParaRPr lang="en-US"/>
                    </a:p>
                  </a:txBody>
                  <a:tcPr/>
                </a:tc>
              </a:tr>
              <a:tr h="292100">
                <a:tc>
                  <a:txBody>
                    <a:bodyPr/>
                    <a:lstStyle/>
                    <a:p>
                      <a:r>
                        <a:rPr lang="en-US" smtClean="0"/>
                        <a:t>D</a:t>
                      </a:r>
                      <a:endParaRPr lang="en-US"/>
                    </a:p>
                  </a:txBody>
                  <a:tcPr/>
                </a:tc>
                <a:tc>
                  <a:txBody>
                    <a:bodyPr/>
                    <a:lstStyle/>
                    <a:p>
                      <a:r>
                        <a:rPr lang="en-US" smtClean="0"/>
                        <a:t>6</a:t>
                      </a:r>
                      <a:endParaRPr lang="en-US"/>
                    </a:p>
                  </a:txBody>
                  <a:tcPr/>
                </a:tc>
                <a:tc>
                  <a:txBody>
                    <a:bodyPr/>
                    <a:lstStyle/>
                    <a:p>
                      <a:r>
                        <a:rPr lang="en-US" smtClean="0"/>
                        <a:t>5</a:t>
                      </a:r>
                      <a:endParaRPr lang="en-US"/>
                    </a:p>
                  </a:txBody>
                  <a:tcPr/>
                </a:tc>
              </a:tr>
              <a:tr h="292100">
                <a:tc>
                  <a:txBody>
                    <a:bodyPr/>
                    <a:lstStyle/>
                    <a:p>
                      <a:r>
                        <a:rPr lang="en-US" smtClean="0"/>
                        <a:t>E</a:t>
                      </a:r>
                      <a:endParaRPr lang="en-US"/>
                    </a:p>
                  </a:txBody>
                  <a:tcPr/>
                </a:tc>
                <a:tc>
                  <a:txBody>
                    <a:bodyPr/>
                    <a:lstStyle/>
                    <a:p>
                      <a:r>
                        <a:rPr lang="en-US" smtClean="0"/>
                        <a:t>8</a:t>
                      </a:r>
                      <a:endParaRPr lang="en-US"/>
                    </a:p>
                  </a:txBody>
                  <a:tcPr/>
                </a:tc>
                <a:tc>
                  <a:txBody>
                    <a:bodyPr/>
                    <a:lstStyle/>
                    <a:p>
                      <a:r>
                        <a:rPr lang="en-US" smtClean="0"/>
                        <a:t>2</a:t>
                      </a:r>
                      <a:endParaRPr lang="en-US"/>
                    </a:p>
                  </a:txBody>
                  <a:tcPr/>
                </a:tc>
              </a:tr>
            </a:tbl>
          </a:graphicData>
        </a:graphic>
      </p:graphicFrame>
      <p:sp>
        <p:nvSpPr>
          <p:cNvPr id="8" name="Slide Number Placeholder 7"/>
          <p:cNvSpPr>
            <a:spLocks noGrp="1"/>
          </p:cNvSpPr>
          <p:nvPr>
            <p:ph type="sldNum" sz="quarter" idx="12"/>
          </p:nvPr>
        </p:nvSpPr>
        <p:spPr/>
        <p:txBody>
          <a:bodyPr/>
          <a:lstStyle/>
          <a:p>
            <a:fld id="{190CC846-20B3-454D-AF77-DE04E39CF884}" type="slidenum">
              <a:rPr lang="en-US" smtClean="0"/>
              <a:pPr/>
              <a:t>18</a:t>
            </a:fld>
            <a:endParaRPr lang="en-US"/>
          </a:p>
        </p:txBody>
      </p:sp>
      <p:sp>
        <p:nvSpPr>
          <p:cNvPr id="9" name="Footer Placeholder 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457200" y="0"/>
            <a:ext cx="8229600" cy="1219200"/>
          </a:xfrm>
        </p:spPr>
        <p:txBody>
          <a:bodyPr/>
          <a:lstStyle/>
          <a:p>
            <a:r>
              <a:rPr lang="en-US" sz="3600" b="1" smtClean="0">
                <a:latin typeface="Times New Roman" pitchFamily="18" charset="0"/>
                <a:cs typeface="Times New Roman" pitchFamily="18" charset="0"/>
              </a:rPr>
              <a:t>3.2.2- The Shortest Job First (SJF) Algorithm</a:t>
            </a:r>
          </a:p>
        </p:txBody>
      </p:sp>
      <p:sp>
        <p:nvSpPr>
          <p:cNvPr id="34819" name="Rectangle 3"/>
          <p:cNvSpPr>
            <a:spLocks noGrp="1"/>
          </p:cNvSpPr>
          <p:nvPr>
            <p:ph type="body" idx="1"/>
          </p:nvPr>
        </p:nvSpPr>
        <p:spPr>
          <a:xfrm>
            <a:off x="457200" y="1676400"/>
            <a:ext cx="8305800" cy="3886200"/>
          </a:xfrm>
        </p:spPr>
        <p:txBody>
          <a:bodyPr>
            <a:normAutofit lnSpcReduction="10000"/>
          </a:bodyPr>
          <a:lstStyle/>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Runtime is known in advance (nonpreemptive)</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When several equally important jobs are sitting in the input queue waiting to be started, the scheduler picks the shorted job first</a:t>
            </a:r>
          </a:p>
          <a:p>
            <a:pPr lvl="1" algn="just">
              <a:lnSpc>
                <a:spcPct val="80000"/>
              </a:lnSpc>
            </a:pPr>
            <a:r>
              <a:rPr lang="en-US" sz="2400" smtClean="0">
                <a:latin typeface="Times New Roman" pitchFamily="18" charset="0"/>
                <a:cs typeface="Times New Roman" pitchFamily="18" charset="0"/>
              </a:rPr>
              <a:t>Another more appropriate term – shortest-next-CPU-burst scheduling algorithm </a:t>
            </a:r>
          </a:p>
          <a:p>
            <a:pPr lvl="1" algn="just">
              <a:lnSpc>
                <a:spcPct val="80000"/>
              </a:lnSpc>
            </a:pPr>
            <a:r>
              <a:rPr lang="en-US" sz="2400" smtClean="0">
                <a:latin typeface="Times New Roman" pitchFamily="18" charset="0"/>
                <a:cs typeface="Times New Roman" pitchFamily="18" charset="0"/>
              </a:rPr>
              <a:t>When the CPU is available, it is assigned to the process that has the smallest next CPU burst</a:t>
            </a:r>
          </a:p>
          <a:p>
            <a:pPr lvl="1" algn="just">
              <a:lnSpc>
                <a:spcPct val="80000"/>
              </a:lnSpc>
              <a:buNone/>
            </a:pPr>
            <a:r>
              <a:rPr lang="en-US" sz="2400" smtClean="0">
                <a:solidFill>
                  <a:srgbClr val="0000FF"/>
                </a:solidFill>
                <a:sym typeface="Wingdings" pitchFamily="2" charset="2"/>
              </a:rPr>
              <a:t> Sort all processes based on CPU burst ascending</a:t>
            </a:r>
            <a:endParaRPr lang="en-US" sz="2400" smtClean="0">
              <a:solidFill>
                <a:srgbClr val="0000FF"/>
              </a:solidFill>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smtClean="0">
                <a:solidFill>
                  <a:srgbClr val="FF0000"/>
                </a:solidFill>
                <a:latin typeface="Times New Roman" pitchFamily="18" charset="0"/>
                <a:cs typeface="Times New Roman" pitchFamily="18" charset="0"/>
              </a:rPr>
              <a:t>Is the </a:t>
            </a:r>
            <a:r>
              <a:rPr lang="en-US" sz="2800" b="1" smtClean="0">
                <a:solidFill>
                  <a:srgbClr val="FF0000"/>
                </a:solidFill>
                <a:latin typeface="Times New Roman" pitchFamily="18" charset="0"/>
                <a:cs typeface="Times New Roman" pitchFamily="18" charset="0"/>
              </a:rPr>
              <a:t>optimal algorithm (only</a:t>
            </a:r>
            <a:r>
              <a:rPr lang="en-US" sz="2800" smtClean="0">
                <a:solidFill>
                  <a:srgbClr val="FF0000"/>
                </a:solidFill>
                <a:latin typeface="Times New Roman" pitchFamily="18" charset="0"/>
                <a:cs typeface="Times New Roman" pitchFamily="18" charset="0"/>
              </a:rPr>
              <a:t>) when all the jobs are available simultaneously?</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0"/>
            <a:ext cx="8229600" cy="685800"/>
          </a:xfrm>
        </p:spPr>
        <p:txBody>
          <a:bodyPr/>
          <a:lstStyle/>
          <a:p>
            <a:r>
              <a:rPr lang="en-US" sz="3600" b="1" smtClean="0">
                <a:latin typeface="Times New Roman" pitchFamily="18" charset="0"/>
                <a:cs typeface="Times New Roman" pitchFamily="18" charset="0"/>
              </a:rPr>
              <a:t>Objectives</a:t>
            </a:r>
          </a:p>
        </p:txBody>
      </p:sp>
      <p:sp>
        <p:nvSpPr>
          <p:cNvPr id="18435" name="Rectangle 3"/>
          <p:cNvSpPr>
            <a:spLocks noGrp="1"/>
          </p:cNvSpPr>
          <p:nvPr>
            <p:ph type="body" idx="1"/>
          </p:nvPr>
        </p:nvSpPr>
        <p:spPr>
          <a:xfrm>
            <a:off x="457200" y="685800"/>
            <a:ext cx="8229600" cy="5791200"/>
          </a:xfrm>
        </p:spPr>
        <p:txBody>
          <a:bodyPr/>
          <a:lstStyle/>
          <a:p>
            <a:pPr>
              <a:buClrTx/>
              <a:buSzTx/>
              <a:buFont typeface="Arial" charset="0"/>
              <a:buChar char="•"/>
            </a:pPr>
            <a:r>
              <a:rPr lang="en-US" sz="2800" b="1" smtClean="0">
                <a:latin typeface="Times New Roman" pitchFamily="18" charset="0"/>
                <a:cs typeface="Times New Roman" pitchFamily="18" charset="0"/>
              </a:rPr>
              <a:t>Scheduling</a:t>
            </a:r>
          </a:p>
          <a:p>
            <a:pPr lvl="1"/>
            <a:r>
              <a:rPr lang="en-US" sz="2400" smtClean="0">
                <a:latin typeface="Times New Roman" pitchFamily="18" charset="0"/>
                <a:cs typeface="Times New Roman" pitchFamily="18" charset="0"/>
              </a:rPr>
              <a:t>Introduction</a:t>
            </a:r>
          </a:p>
          <a:p>
            <a:pPr lvl="2"/>
            <a:r>
              <a:rPr lang="en-US" sz="2000" smtClean="0">
                <a:latin typeface="Times New Roman" pitchFamily="18" charset="0"/>
                <a:cs typeface="Times New Roman" pitchFamily="18" charset="0"/>
              </a:rPr>
              <a:t>Process Behavior</a:t>
            </a:r>
          </a:p>
          <a:p>
            <a:pPr lvl="2"/>
            <a:r>
              <a:rPr lang="en-US" sz="2000" smtClean="0">
                <a:latin typeface="Times New Roman" pitchFamily="18" charset="0"/>
                <a:cs typeface="Times New Roman" pitchFamily="18" charset="0"/>
              </a:rPr>
              <a:t>When to schedule?</a:t>
            </a:r>
          </a:p>
          <a:p>
            <a:pPr lvl="2"/>
            <a:r>
              <a:rPr lang="en-US" sz="2000" smtClean="0">
                <a:latin typeface="Times New Roman" pitchFamily="18" charset="0"/>
                <a:cs typeface="Times New Roman" pitchFamily="18" charset="0"/>
              </a:rPr>
              <a:t>Categories of Scheduling algorithms</a:t>
            </a:r>
          </a:p>
          <a:p>
            <a:pPr lvl="2"/>
            <a:r>
              <a:rPr lang="en-US" sz="2000" smtClean="0">
                <a:latin typeface="Times New Roman" pitchFamily="18" charset="0"/>
                <a:cs typeface="Times New Roman" pitchFamily="18" charset="0"/>
              </a:rPr>
              <a:t>Criteria/ Properties and Term</a:t>
            </a:r>
          </a:p>
          <a:p>
            <a:pPr lvl="1"/>
            <a:r>
              <a:rPr lang="en-US" sz="2400" smtClean="0">
                <a:latin typeface="Times New Roman" pitchFamily="18" charset="0"/>
                <a:cs typeface="Times New Roman" pitchFamily="18" charset="0"/>
              </a:rPr>
              <a:t>Scheduling in Batch Systems</a:t>
            </a:r>
          </a:p>
          <a:p>
            <a:pPr lvl="1"/>
            <a:r>
              <a:rPr lang="en-US" sz="2400" smtClean="0">
                <a:latin typeface="Times New Roman" pitchFamily="18" charset="0"/>
                <a:cs typeface="Times New Roman" pitchFamily="18" charset="0"/>
              </a:rPr>
              <a:t>Scheduling in Interactive Systems</a:t>
            </a:r>
          </a:p>
          <a:p>
            <a:pPr lvl="1"/>
            <a:r>
              <a:rPr lang="en-US" sz="2400" smtClean="0">
                <a:latin typeface="Times New Roman" pitchFamily="18" charset="0"/>
                <a:cs typeface="Times New Roman" pitchFamily="18" charset="0"/>
              </a:rPr>
              <a:t>Scheduling in Real-time Systems</a:t>
            </a:r>
          </a:p>
          <a:p>
            <a:pPr lvl="1"/>
            <a:r>
              <a:rPr lang="en-US" sz="2400" smtClean="0">
                <a:latin typeface="Times New Roman" pitchFamily="18" charset="0"/>
                <a:cs typeface="Times New Roman" pitchFamily="18" charset="0"/>
              </a:rPr>
              <a:t>Thread scheduling</a:t>
            </a:r>
          </a:p>
          <a:p>
            <a:pPr>
              <a:buClrTx/>
              <a:buSzTx/>
              <a:buFont typeface="Arial" charset="0"/>
              <a:buChar char="•"/>
            </a:pPr>
            <a:r>
              <a:rPr lang="en-US" sz="2800" b="1" smtClean="0">
                <a:latin typeface="Times New Roman" pitchFamily="18" charset="0"/>
                <a:cs typeface="Times New Roman" pitchFamily="18" charset="0"/>
              </a:rPr>
              <a:t>Classical IPC Problems</a:t>
            </a:r>
          </a:p>
          <a:p>
            <a:pPr lvl="1"/>
            <a:r>
              <a:rPr lang="en-US" sz="2400" smtClean="0">
                <a:latin typeface="Times New Roman" pitchFamily="18" charset="0"/>
                <a:cs typeface="Times New Roman" pitchFamily="18" charset="0"/>
              </a:rPr>
              <a:t>The Dining Philosophers Problem</a:t>
            </a:r>
          </a:p>
          <a:p>
            <a:pPr lvl="1"/>
            <a:r>
              <a:rPr lang="en-US" sz="2400" smtClean="0">
                <a:latin typeface="Times New Roman" pitchFamily="18" charset="0"/>
                <a:cs typeface="Times New Roman" pitchFamily="18" charset="0"/>
              </a:rPr>
              <a:t>The Readers and Writers Problem</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914400"/>
          </a:xfrm>
        </p:spPr>
        <p:txBody>
          <a:bodyPr/>
          <a:lstStyle/>
          <a:p>
            <a:r>
              <a:rPr lang="en-US" sz="3600" b="1" smtClean="0">
                <a:latin typeface="Times New Roman" pitchFamily="18" charset="0"/>
                <a:cs typeface="Times New Roman" pitchFamily="18" charset="0"/>
              </a:rPr>
              <a:t>SJF Algorithm Evaluation</a:t>
            </a:r>
            <a:endParaRPr lang="en-US" sz="3600" smtClean="0">
              <a:latin typeface="Times New Roman" pitchFamily="18" charset="0"/>
              <a:cs typeface="Times New Roman" pitchFamily="18" charset="0"/>
            </a:endParaRPr>
          </a:p>
        </p:txBody>
      </p:sp>
      <p:sp>
        <p:nvSpPr>
          <p:cNvPr id="35843" name="Rectangle 3"/>
          <p:cNvSpPr>
            <a:spLocks noGrp="1"/>
          </p:cNvSpPr>
          <p:nvPr>
            <p:ph type="body" idx="1"/>
          </p:nvPr>
        </p:nvSpPr>
        <p:spPr>
          <a:xfrm>
            <a:off x="457200" y="1371600"/>
            <a:ext cx="8229600" cy="1143000"/>
          </a:xfrm>
        </p:spPr>
        <p:txBody>
          <a:bodyPr/>
          <a:lstStyle/>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Ex: 4 simultanous incoming processes</a:t>
            </a:r>
          </a:p>
          <a:p>
            <a:pPr lvl="1" algn="just">
              <a:lnSpc>
                <a:spcPct val="80000"/>
              </a:lnSpc>
            </a:pPr>
            <a:r>
              <a:rPr lang="en-US" sz="2000" smtClean="0">
                <a:latin typeface="Times New Roman" pitchFamily="18" charset="0"/>
                <a:cs typeface="Times New Roman" pitchFamily="18" charset="0"/>
              </a:rPr>
              <a:t>(Process:BurstTime) (P1:6), (P2:8), (P3:7), (P4: 3)</a:t>
            </a:r>
          </a:p>
          <a:p>
            <a:pPr lvl="1" algn="just">
              <a:lnSpc>
                <a:spcPct val="80000"/>
              </a:lnSpc>
            </a:pPr>
            <a:r>
              <a:rPr lang="en-US" sz="2000" smtClean="0">
                <a:latin typeface="Times New Roman" pitchFamily="18" charset="0"/>
                <a:cs typeface="Times New Roman" pitchFamily="18" charset="0"/>
              </a:rPr>
              <a:t>Sorted list:  P4(3), P1(6), P3(7), P2(8)</a:t>
            </a:r>
          </a:p>
        </p:txBody>
      </p:sp>
      <p:graphicFrame>
        <p:nvGraphicFramePr>
          <p:cNvPr id="5" name="Table 4"/>
          <p:cNvGraphicFramePr>
            <a:graphicFrameLocks noGrp="1"/>
          </p:cNvGraphicFramePr>
          <p:nvPr/>
        </p:nvGraphicFramePr>
        <p:xfrm>
          <a:off x="838200" y="2514600"/>
          <a:ext cx="5791200" cy="2595880"/>
        </p:xfrm>
        <a:graphic>
          <a:graphicData uri="http://schemas.openxmlformats.org/drawingml/2006/table">
            <a:tbl>
              <a:tblPr firstRow="1" bandRow="1">
                <a:tableStyleId>{5C22544A-7EE6-4342-B048-85BDC9FD1C3A}</a:tableStyleId>
              </a:tblPr>
              <a:tblGrid>
                <a:gridCol w="900853"/>
                <a:gridCol w="1308947"/>
                <a:gridCol w="1524000"/>
                <a:gridCol w="2057400"/>
              </a:tblGrid>
              <a:tr h="370840">
                <a:tc>
                  <a:txBody>
                    <a:bodyPr/>
                    <a:lstStyle/>
                    <a:p>
                      <a:r>
                        <a:rPr lang="en-US" smtClean="0"/>
                        <a:t>Process</a:t>
                      </a:r>
                      <a:endParaRPr lang="en-US"/>
                    </a:p>
                  </a:txBody>
                  <a:tcPr/>
                </a:tc>
                <a:tc>
                  <a:txBody>
                    <a:bodyPr/>
                    <a:lstStyle/>
                    <a:p>
                      <a:r>
                        <a:rPr lang="en-US" smtClean="0"/>
                        <a:t>Burst time</a:t>
                      </a:r>
                      <a:endParaRPr lang="en-US"/>
                    </a:p>
                  </a:txBody>
                  <a:tcPr/>
                </a:tc>
                <a:tc>
                  <a:txBody>
                    <a:bodyPr/>
                    <a:lstStyle/>
                    <a:p>
                      <a:r>
                        <a:rPr lang="en-US" smtClean="0"/>
                        <a:t>Waiting time</a:t>
                      </a:r>
                      <a:endParaRPr lang="en-US"/>
                    </a:p>
                  </a:txBody>
                  <a:tcPr/>
                </a:tc>
                <a:tc>
                  <a:txBody>
                    <a:bodyPr/>
                    <a:lstStyle/>
                    <a:p>
                      <a:r>
                        <a:rPr lang="en-US" smtClean="0"/>
                        <a:t>Turnaround time</a:t>
                      </a:r>
                      <a:endParaRPr lang="en-US"/>
                    </a:p>
                  </a:txBody>
                  <a:tcPr/>
                </a:tc>
              </a:tr>
              <a:tr h="370840">
                <a:tc>
                  <a:txBody>
                    <a:bodyPr/>
                    <a:lstStyle/>
                    <a:p>
                      <a:r>
                        <a:rPr lang="en-US" smtClean="0"/>
                        <a:t>P4</a:t>
                      </a:r>
                      <a:endParaRPr lang="en-US"/>
                    </a:p>
                  </a:txBody>
                  <a:tcPr/>
                </a:tc>
                <a:tc>
                  <a:txBody>
                    <a:bodyPr/>
                    <a:lstStyle/>
                    <a:p>
                      <a:r>
                        <a:rPr lang="en-US" smtClean="0"/>
                        <a:t>3</a:t>
                      </a:r>
                      <a:endParaRPr lang="en-US"/>
                    </a:p>
                  </a:txBody>
                  <a:tcPr/>
                </a:tc>
                <a:tc>
                  <a:txBody>
                    <a:bodyPr/>
                    <a:lstStyle/>
                    <a:p>
                      <a:r>
                        <a:rPr lang="en-US" smtClean="0"/>
                        <a:t>0</a:t>
                      </a:r>
                      <a:endParaRPr lang="en-US"/>
                    </a:p>
                  </a:txBody>
                  <a:tcPr/>
                </a:tc>
                <a:tc>
                  <a:txBody>
                    <a:bodyPr/>
                    <a:lstStyle/>
                    <a:p>
                      <a:r>
                        <a:rPr lang="en-US" smtClean="0"/>
                        <a:t>3</a:t>
                      </a:r>
                      <a:endParaRPr lang="en-US"/>
                    </a:p>
                  </a:txBody>
                  <a:tcPr/>
                </a:tc>
              </a:tr>
              <a:tr h="370840">
                <a:tc>
                  <a:txBody>
                    <a:bodyPr/>
                    <a:lstStyle/>
                    <a:p>
                      <a:r>
                        <a:rPr lang="en-US" smtClean="0"/>
                        <a:t>P1</a:t>
                      </a:r>
                      <a:endParaRPr lang="en-US"/>
                    </a:p>
                  </a:txBody>
                  <a:tcPr/>
                </a:tc>
                <a:tc>
                  <a:txBody>
                    <a:bodyPr/>
                    <a:lstStyle/>
                    <a:p>
                      <a:r>
                        <a:rPr lang="en-US" smtClean="0"/>
                        <a:t>6</a:t>
                      </a:r>
                      <a:endParaRPr lang="en-US"/>
                    </a:p>
                  </a:txBody>
                  <a:tcPr/>
                </a:tc>
                <a:tc>
                  <a:txBody>
                    <a:bodyPr/>
                    <a:lstStyle/>
                    <a:p>
                      <a:r>
                        <a:rPr lang="en-US" smtClean="0"/>
                        <a:t>3</a:t>
                      </a:r>
                      <a:endParaRPr lang="en-US"/>
                    </a:p>
                  </a:txBody>
                  <a:tcPr/>
                </a:tc>
                <a:tc>
                  <a:txBody>
                    <a:bodyPr/>
                    <a:lstStyle/>
                    <a:p>
                      <a:r>
                        <a:rPr lang="en-US" smtClean="0"/>
                        <a:t>9</a:t>
                      </a:r>
                      <a:endParaRPr lang="en-US"/>
                    </a:p>
                  </a:txBody>
                  <a:tcPr/>
                </a:tc>
              </a:tr>
              <a:tr h="370840">
                <a:tc>
                  <a:txBody>
                    <a:bodyPr/>
                    <a:lstStyle/>
                    <a:p>
                      <a:r>
                        <a:rPr lang="en-US" smtClean="0"/>
                        <a:t>P3</a:t>
                      </a:r>
                      <a:endParaRPr lang="en-US"/>
                    </a:p>
                  </a:txBody>
                  <a:tcPr/>
                </a:tc>
                <a:tc>
                  <a:txBody>
                    <a:bodyPr/>
                    <a:lstStyle/>
                    <a:p>
                      <a:r>
                        <a:rPr lang="en-US" smtClean="0"/>
                        <a:t>7</a:t>
                      </a:r>
                      <a:endParaRPr lang="en-US"/>
                    </a:p>
                  </a:txBody>
                  <a:tcPr/>
                </a:tc>
                <a:tc>
                  <a:txBody>
                    <a:bodyPr/>
                    <a:lstStyle/>
                    <a:p>
                      <a:r>
                        <a:rPr lang="en-US" smtClean="0"/>
                        <a:t>9</a:t>
                      </a:r>
                      <a:endParaRPr lang="en-US"/>
                    </a:p>
                  </a:txBody>
                  <a:tcPr/>
                </a:tc>
                <a:tc>
                  <a:txBody>
                    <a:bodyPr/>
                    <a:lstStyle/>
                    <a:p>
                      <a:r>
                        <a:rPr lang="en-US" smtClean="0"/>
                        <a:t>16</a:t>
                      </a:r>
                      <a:endParaRPr lang="en-US"/>
                    </a:p>
                  </a:txBody>
                  <a:tcPr/>
                </a:tc>
              </a:tr>
              <a:tr h="370840">
                <a:tc>
                  <a:txBody>
                    <a:bodyPr/>
                    <a:lstStyle/>
                    <a:p>
                      <a:r>
                        <a:rPr lang="en-US" smtClean="0"/>
                        <a:t>P2</a:t>
                      </a:r>
                      <a:endParaRPr lang="en-US"/>
                    </a:p>
                  </a:txBody>
                  <a:tcPr/>
                </a:tc>
                <a:tc>
                  <a:txBody>
                    <a:bodyPr/>
                    <a:lstStyle/>
                    <a:p>
                      <a:r>
                        <a:rPr lang="en-US" smtClean="0"/>
                        <a:t>8</a:t>
                      </a:r>
                      <a:endParaRPr lang="en-US"/>
                    </a:p>
                  </a:txBody>
                  <a:tcPr/>
                </a:tc>
                <a:tc>
                  <a:txBody>
                    <a:bodyPr/>
                    <a:lstStyle/>
                    <a:p>
                      <a:r>
                        <a:rPr lang="en-US" smtClean="0"/>
                        <a:t>16</a:t>
                      </a:r>
                      <a:endParaRPr lang="en-US"/>
                    </a:p>
                  </a:txBody>
                  <a:tcPr/>
                </a:tc>
                <a:tc>
                  <a:txBody>
                    <a:bodyPr/>
                    <a:lstStyle/>
                    <a:p>
                      <a:r>
                        <a:rPr lang="en-US" smtClean="0"/>
                        <a:t>24</a:t>
                      </a:r>
                      <a:endParaRPr lang="en-US"/>
                    </a:p>
                  </a:txBody>
                  <a:tcPr/>
                </a:tc>
              </a:tr>
              <a:tr h="370840">
                <a:tc>
                  <a:txBody>
                    <a:bodyPr/>
                    <a:lstStyle/>
                    <a:p>
                      <a:r>
                        <a:rPr lang="en-US" smtClean="0"/>
                        <a:t>Sum</a:t>
                      </a:r>
                      <a:endParaRPr lang="en-US"/>
                    </a:p>
                  </a:txBody>
                  <a:tcPr/>
                </a:tc>
                <a:tc>
                  <a:txBody>
                    <a:bodyPr/>
                    <a:lstStyle/>
                    <a:p>
                      <a:r>
                        <a:rPr lang="en-US" smtClean="0"/>
                        <a:t>24</a:t>
                      </a:r>
                      <a:endParaRPr lang="en-US"/>
                    </a:p>
                  </a:txBody>
                  <a:tcPr/>
                </a:tc>
                <a:tc>
                  <a:txBody>
                    <a:bodyPr/>
                    <a:lstStyle/>
                    <a:p>
                      <a:r>
                        <a:rPr lang="en-US" smtClean="0"/>
                        <a:t>28</a:t>
                      </a:r>
                      <a:endParaRPr lang="en-US"/>
                    </a:p>
                  </a:txBody>
                  <a:tcPr/>
                </a:tc>
                <a:tc>
                  <a:txBody>
                    <a:bodyPr/>
                    <a:lstStyle/>
                    <a:p>
                      <a:r>
                        <a:rPr lang="en-US" smtClean="0"/>
                        <a:t>52</a:t>
                      </a:r>
                      <a:endParaRPr lang="en-US"/>
                    </a:p>
                  </a:txBody>
                  <a:tcPr/>
                </a:tc>
              </a:tr>
              <a:tr h="370840">
                <a:tc>
                  <a:txBody>
                    <a:bodyPr/>
                    <a:lstStyle/>
                    <a:p>
                      <a:r>
                        <a:rPr lang="en-US" b="1" smtClean="0">
                          <a:solidFill>
                            <a:srgbClr val="FF0000"/>
                          </a:solidFill>
                        </a:rPr>
                        <a:t>Avg</a:t>
                      </a:r>
                      <a:endParaRPr lang="en-US" b="1">
                        <a:solidFill>
                          <a:srgbClr val="FF0000"/>
                        </a:solidFill>
                      </a:endParaRPr>
                    </a:p>
                  </a:txBody>
                  <a:tcPr/>
                </a:tc>
                <a:tc>
                  <a:txBody>
                    <a:bodyPr/>
                    <a:lstStyle/>
                    <a:p>
                      <a:endParaRPr lang="en-US" b="1">
                        <a:solidFill>
                          <a:srgbClr val="FF0000"/>
                        </a:solidFill>
                      </a:endParaRPr>
                    </a:p>
                  </a:txBody>
                  <a:tcPr/>
                </a:tc>
                <a:tc>
                  <a:txBody>
                    <a:bodyPr/>
                    <a:lstStyle/>
                    <a:p>
                      <a:r>
                        <a:rPr lang="en-US" b="1" smtClean="0">
                          <a:solidFill>
                            <a:srgbClr val="FF0000"/>
                          </a:solidFill>
                        </a:rPr>
                        <a:t>28/4= 7</a:t>
                      </a:r>
                      <a:endParaRPr lang="en-US" b="1">
                        <a:solidFill>
                          <a:srgbClr val="FF0000"/>
                        </a:solidFill>
                      </a:endParaRPr>
                    </a:p>
                  </a:txBody>
                  <a:tcPr/>
                </a:tc>
                <a:tc>
                  <a:txBody>
                    <a:bodyPr/>
                    <a:lstStyle/>
                    <a:p>
                      <a:r>
                        <a:rPr lang="en-US" b="1" smtClean="0">
                          <a:solidFill>
                            <a:srgbClr val="FF0000"/>
                          </a:solidFill>
                        </a:rPr>
                        <a:t>52/4= 13</a:t>
                      </a:r>
                      <a:endParaRPr lang="en-US" b="1">
                        <a:solidFill>
                          <a:srgbClr val="FF0000"/>
                        </a:solidFill>
                      </a:endParaRPr>
                    </a:p>
                  </a:txBody>
                  <a:tcPr/>
                </a:tc>
              </a:tr>
            </a:tbl>
          </a:graphicData>
        </a:graphic>
      </p:graphicFrame>
      <p:sp>
        <p:nvSpPr>
          <p:cNvPr id="7" name="Oval 6"/>
          <p:cNvSpPr/>
          <p:nvPr/>
        </p:nvSpPr>
        <p:spPr>
          <a:xfrm>
            <a:off x="2209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8" name="Oval 7"/>
          <p:cNvSpPr/>
          <p:nvPr/>
        </p:nvSpPr>
        <p:spPr>
          <a:xfrm>
            <a:off x="3733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35888" name="Rectangle 3"/>
          <p:cNvSpPr txBox="1">
            <a:spLocks/>
          </p:cNvSpPr>
          <p:nvPr/>
        </p:nvSpPr>
        <p:spPr bwMode="auto">
          <a:xfrm>
            <a:off x="457200" y="5410200"/>
            <a:ext cx="8229600" cy="838200"/>
          </a:xfrm>
          <a:prstGeom prst="rect">
            <a:avLst/>
          </a:prstGeom>
          <a:noFill/>
          <a:ln w="9525">
            <a:noFill/>
            <a:miter lim="800000"/>
            <a:headEnd/>
            <a:tailEnd/>
          </a:ln>
        </p:spPr>
        <p:txBody>
          <a:bodyPr/>
          <a:lstStyle/>
          <a:p>
            <a:pPr marL="342900" indent="-342900" algn="just">
              <a:lnSpc>
                <a:spcPct val="80000"/>
              </a:lnSpc>
              <a:spcBef>
                <a:spcPct val="20000"/>
              </a:spcBef>
              <a:buFont typeface="Arial" charset="0"/>
              <a:buChar char="•"/>
            </a:pPr>
            <a:r>
              <a:rPr lang="en-US" sz="2400" b="1">
                <a:latin typeface="Times New Roman" pitchFamily="18" charset="0"/>
                <a:cs typeface="Times New Roman" pitchFamily="18" charset="0"/>
              </a:rPr>
              <a:t>Do </a:t>
            </a:r>
            <a:r>
              <a:rPr lang="en-US" sz="2400" b="1" smtClean="0">
                <a:latin typeface="Times New Roman" pitchFamily="18" charset="0"/>
                <a:cs typeface="Times New Roman" pitchFamily="18" charset="0"/>
              </a:rPr>
              <a:t>yourself</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 6 Simultanous incoming processes</a:t>
            </a:r>
          </a:p>
          <a:p>
            <a:pPr marL="742950" lvl="1" indent="-285750" algn="just" eaLnBrk="0" hangingPunct="0">
              <a:lnSpc>
                <a:spcPct val="80000"/>
              </a:lnSpc>
              <a:spcBef>
                <a:spcPct val="20000"/>
              </a:spcBef>
              <a:buFont typeface="Arial" charset="0"/>
              <a:buChar char="–"/>
            </a:pPr>
            <a:r>
              <a:rPr lang="en-US" sz="2000">
                <a:latin typeface="Times New Roman" pitchFamily="18" charset="0"/>
                <a:cs typeface="Times New Roman" pitchFamily="18" charset="0"/>
              </a:rPr>
              <a:t>(Process:BurstTime) (P1:5), (P2:8), (P3:6), (P4: 3), (P5:26), (P6: 6)</a:t>
            </a:r>
          </a:p>
        </p:txBody>
      </p:sp>
      <p:sp>
        <p:nvSpPr>
          <p:cNvPr id="9" name="Slide Number Placeholder 8"/>
          <p:cNvSpPr>
            <a:spLocks noGrp="1"/>
          </p:cNvSpPr>
          <p:nvPr>
            <p:ph type="sldNum" sz="quarter" idx="12"/>
          </p:nvPr>
        </p:nvSpPr>
        <p:spPr/>
        <p:txBody>
          <a:bodyPr/>
          <a:lstStyle/>
          <a:p>
            <a:fld id="{190CC846-20B3-454D-AF77-DE04E39CF884}" type="slidenum">
              <a:rPr lang="en-US" smtClean="0"/>
              <a:pPr/>
              <a:t>20</a:t>
            </a:fld>
            <a:endParaRPr lang="en-US"/>
          </a:p>
        </p:txBody>
      </p:sp>
      <p:sp>
        <p:nvSpPr>
          <p:cNvPr id="10" name="Footer Placeholder 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52400" y="152400"/>
            <a:ext cx="5410200" cy="762000"/>
          </a:xfrm>
        </p:spPr>
        <p:txBody>
          <a:bodyPr/>
          <a:lstStyle/>
          <a:p>
            <a:pPr algn="l"/>
            <a:r>
              <a:rPr lang="en-US" sz="3600" b="1" smtClean="0">
                <a:latin typeface="Times New Roman" pitchFamily="18" charset="0"/>
                <a:cs typeface="Times New Roman" pitchFamily="18" charset="0"/>
              </a:rPr>
              <a:t>SJF Algorithm Evaluation</a:t>
            </a:r>
            <a:endParaRPr lang="en-US" sz="3600" smtClean="0">
              <a:latin typeface="Times New Roman" pitchFamily="18" charset="0"/>
              <a:cs typeface="Times New Roman" pitchFamily="18" charset="0"/>
            </a:endParaRPr>
          </a:p>
        </p:txBody>
      </p:sp>
      <p:pic>
        <p:nvPicPr>
          <p:cNvPr id="36867" name="Picture 3"/>
          <p:cNvPicPr>
            <a:picLocks noChangeAspect="1" noChangeArrowheads="1"/>
          </p:cNvPicPr>
          <p:nvPr/>
        </p:nvPicPr>
        <p:blipFill>
          <a:blip r:embed="rId3"/>
          <a:srcRect/>
          <a:stretch>
            <a:fillRect/>
          </a:stretch>
        </p:blipFill>
        <p:spPr bwMode="auto">
          <a:xfrm>
            <a:off x="0" y="964465"/>
            <a:ext cx="4343400" cy="2159735"/>
          </a:xfrm>
          <a:prstGeom prst="rect">
            <a:avLst/>
          </a:prstGeom>
          <a:noFill/>
          <a:ln w="9525">
            <a:noFill/>
            <a:miter lim="800000"/>
            <a:headEnd/>
            <a:tailEnd/>
          </a:ln>
        </p:spPr>
      </p:pic>
      <p:graphicFrame>
        <p:nvGraphicFramePr>
          <p:cNvPr id="88" name="Table 87"/>
          <p:cNvGraphicFramePr>
            <a:graphicFrameLocks noGrp="1"/>
          </p:cNvGraphicFramePr>
          <p:nvPr/>
        </p:nvGraphicFramePr>
        <p:xfrm>
          <a:off x="5867400" y="533400"/>
          <a:ext cx="2971800" cy="2682240"/>
        </p:xfrm>
        <a:graphic>
          <a:graphicData uri="http://schemas.openxmlformats.org/drawingml/2006/table">
            <a:tbl>
              <a:tblPr firstRow="1" bandRow="1">
                <a:tableStyleId>{5C22544A-7EE6-4342-B048-85BDC9FD1C3A}</a:tableStyleId>
              </a:tblPr>
              <a:tblGrid>
                <a:gridCol w="685799"/>
                <a:gridCol w="609600"/>
                <a:gridCol w="762000"/>
                <a:gridCol w="914401"/>
              </a:tblGrid>
              <a:tr h="267335">
                <a:tc>
                  <a:txBody>
                    <a:bodyPr/>
                    <a:lstStyle/>
                    <a:p>
                      <a:r>
                        <a:rPr lang="en-US" sz="1600" smtClean="0"/>
                        <a:t>P</a:t>
                      </a:r>
                      <a:endParaRPr lang="en-US" sz="1600"/>
                    </a:p>
                  </a:txBody>
                  <a:tcPr/>
                </a:tc>
                <a:tc>
                  <a:txBody>
                    <a:bodyPr/>
                    <a:lstStyle/>
                    <a:p>
                      <a:r>
                        <a:rPr lang="en-US" sz="1600" smtClean="0"/>
                        <a:t>BT</a:t>
                      </a:r>
                      <a:endParaRPr lang="en-US" sz="1600"/>
                    </a:p>
                  </a:txBody>
                  <a:tcPr/>
                </a:tc>
                <a:tc>
                  <a:txBody>
                    <a:bodyPr/>
                    <a:lstStyle/>
                    <a:p>
                      <a:r>
                        <a:rPr lang="en-US" sz="1600" smtClean="0"/>
                        <a:t>WT</a:t>
                      </a:r>
                      <a:endParaRPr lang="en-US" sz="1600"/>
                    </a:p>
                  </a:txBody>
                  <a:tcPr/>
                </a:tc>
                <a:tc>
                  <a:txBody>
                    <a:bodyPr/>
                    <a:lstStyle/>
                    <a:p>
                      <a:r>
                        <a:rPr lang="en-US" sz="1600" smtClean="0"/>
                        <a:t>TT</a:t>
                      </a:r>
                      <a:endParaRPr lang="en-US" sz="1600"/>
                    </a:p>
                  </a:txBody>
                  <a:tcPr/>
                </a:tc>
              </a:tr>
              <a:tr h="267335">
                <a:tc>
                  <a:txBody>
                    <a:bodyPr/>
                    <a:lstStyle/>
                    <a:p>
                      <a:r>
                        <a:rPr lang="en-US" sz="1600" smtClean="0"/>
                        <a:t>A</a:t>
                      </a:r>
                      <a:endParaRPr lang="en-US" sz="1600"/>
                    </a:p>
                  </a:txBody>
                  <a:tcPr/>
                </a:tc>
                <a:tc>
                  <a:txBody>
                    <a:bodyPr/>
                    <a:lstStyle/>
                    <a:p>
                      <a:r>
                        <a:rPr lang="en-US" sz="1600" smtClean="0"/>
                        <a:t>3</a:t>
                      </a:r>
                      <a:endParaRPr lang="en-US" sz="1600"/>
                    </a:p>
                  </a:txBody>
                  <a:tcPr/>
                </a:tc>
                <a:tc>
                  <a:txBody>
                    <a:bodyPr/>
                    <a:lstStyle/>
                    <a:p>
                      <a:r>
                        <a:rPr lang="en-US" sz="1600" smtClean="0"/>
                        <a:t>0</a:t>
                      </a:r>
                      <a:endParaRPr lang="en-US" sz="1600"/>
                    </a:p>
                  </a:txBody>
                  <a:tcPr/>
                </a:tc>
                <a:tc>
                  <a:txBody>
                    <a:bodyPr/>
                    <a:lstStyle/>
                    <a:p>
                      <a:r>
                        <a:rPr lang="en-US" sz="1600" smtClean="0"/>
                        <a:t>3-0=3</a:t>
                      </a:r>
                      <a:endParaRPr lang="en-US" sz="1600"/>
                    </a:p>
                  </a:txBody>
                  <a:tcPr/>
                </a:tc>
              </a:tr>
              <a:tr h="267335">
                <a:tc>
                  <a:txBody>
                    <a:bodyPr/>
                    <a:lstStyle/>
                    <a:p>
                      <a:r>
                        <a:rPr lang="en-US" sz="1600" smtClean="0"/>
                        <a:t>B</a:t>
                      </a:r>
                      <a:endParaRPr lang="en-US" sz="1600"/>
                    </a:p>
                  </a:txBody>
                  <a:tcPr/>
                </a:tc>
                <a:tc>
                  <a:txBody>
                    <a:bodyPr/>
                    <a:lstStyle/>
                    <a:p>
                      <a:r>
                        <a:rPr lang="en-US" sz="1600" smtClean="0"/>
                        <a:t>6</a:t>
                      </a:r>
                      <a:endParaRPr lang="en-US" sz="1600"/>
                    </a:p>
                  </a:txBody>
                  <a:tcPr/>
                </a:tc>
                <a:tc>
                  <a:txBody>
                    <a:bodyPr/>
                    <a:lstStyle/>
                    <a:p>
                      <a:r>
                        <a:rPr lang="en-US" sz="1600" smtClean="0"/>
                        <a:t>3-2</a:t>
                      </a:r>
                      <a:r>
                        <a:rPr lang="en-US" sz="1600" baseline="0" smtClean="0"/>
                        <a:t> =1</a:t>
                      </a:r>
                      <a:endParaRPr lang="en-US" sz="1600"/>
                    </a:p>
                  </a:txBody>
                  <a:tcPr/>
                </a:tc>
                <a:tc>
                  <a:txBody>
                    <a:bodyPr/>
                    <a:lstStyle/>
                    <a:p>
                      <a:r>
                        <a:rPr lang="en-US" sz="1600" smtClean="0"/>
                        <a:t>9-2=7</a:t>
                      </a:r>
                      <a:endParaRPr lang="en-US" sz="1600"/>
                    </a:p>
                  </a:txBody>
                  <a:tcPr/>
                </a:tc>
              </a:tr>
              <a:tr h="267335">
                <a:tc>
                  <a:txBody>
                    <a:bodyPr/>
                    <a:lstStyle/>
                    <a:p>
                      <a:r>
                        <a:rPr lang="en-US" sz="1600" smtClean="0"/>
                        <a:t>E</a:t>
                      </a:r>
                      <a:endParaRPr lang="en-US" sz="1600"/>
                    </a:p>
                  </a:txBody>
                  <a:tcPr/>
                </a:tc>
                <a:tc>
                  <a:txBody>
                    <a:bodyPr/>
                    <a:lstStyle/>
                    <a:p>
                      <a:r>
                        <a:rPr lang="en-US" sz="1600" smtClean="0"/>
                        <a:t>2</a:t>
                      </a:r>
                      <a:endParaRPr lang="en-US" sz="1600"/>
                    </a:p>
                  </a:txBody>
                  <a:tcPr/>
                </a:tc>
                <a:tc>
                  <a:txBody>
                    <a:bodyPr/>
                    <a:lstStyle/>
                    <a:p>
                      <a:r>
                        <a:rPr lang="en-US" sz="1600" smtClean="0"/>
                        <a:t>9-8=1</a:t>
                      </a:r>
                      <a:endParaRPr lang="en-US" sz="1600"/>
                    </a:p>
                  </a:txBody>
                  <a:tcPr/>
                </a:tc>
                <a:tc>
                  <a:txBody>
                    <a:bodyPr/>
                    <a:lstStyle/>
                    <a:p>
                      <a:r>
                        <a:rPr lang="en-US" sz="1600" smtClean="0"/>
                        <a:t>11-8=3</a:t>
                      </a:r>
                      <a:endParaRPr lang="en-US" sz="1600"/>
                    </a:p>
                  </a:txBody>
                  <a:tcPr/>
                </a:tc>
              </a:tr>
              <a:tr h="267335">
                <a:tc>
                  <a:txBody>
                    <a:bodyPr/>
                    <a:lstStyle/>
                    <a:p>
                      <a:r>
                        <a:rPr lang="en-US" sz="1600" smtClean="0"/>
                        <a:t>C</a:t>
                      </a:r>
                      <a:endParaRPr lang="en-US" sz="1600"/>
                    </a:p>
                  </a:txBody>
                  <a:tcPr/>
                </a:tc>
                <a:tc>
                  <a:txBody>
                    <a:bodyPr/>
                    <a:lstStyle/>
                    <a:p>
                      <a:r>
                        <a:rPr lang="en-US" sz="1600" smtClean="0"/>
                        <a:t>4</a:t>
                      </a:r>
                      <a:endParaRPr lang="en-US" sz="1600"/>
                    </a:p>
                  </a:txBody>
                  <a:tcPr/>
                </a:tc>
                <a:tc>
                  <a:txBody>
                    <a:bodyPr/>
                    <a:lstStyle/>
                    <a:p>
                      <a:r>
                        <a:rPr lang="en-US" sz="1600" smtClean="0"/>
                        <a:t>11-4=7</a:t>
                      </a:r>
                      <a:endParaRPr lang="en-US" sz="1600"/>
                    </a:p>
                  </a:txBody>
                  <a:tcPr/>
                </a:tc>
                <a:tc>
                  <a:txBody>
                    <a:bodyPr/>
                    <a:lstStyle/>
                    <a:p>
                      <a:r>
                        <a:rPr lang="en-US" sz="1600" smtClean="0"/>
                        <a:t>15-4=11</a:t>
                      </a:r>
                      <a:endParaRPr lang="en-US" sz="1600"/>
                    </a:p>
                  </a:txBody>
                  <a:tcPr/>
                </a:tc>
              </a:tr>
              <a:tr h="267335">
                <a:tc>
                  <a:txBody>
                    <a:bodyPr/>
                    <a:lstStyle/>
                    <a:p>
                      <a:r>
                        <a:rPr lang="en-US" sz="1600" smtClean="0"/>
                        <a:t>D</a:t>
                      </a:r>
                      <a:endParaRPr lang="en-US" sz="1600"/>
                    </a:p>
                  </a:txBody>
                  <a:tcPr/>
                </a:tc>
                <a:tc>
                  <a:txBody>
                    <a:bodyPr/>
                    <a:lstStyle/>
                    <a:p>
                      <a:r>
                        <a:rPr lang="en-US" sz="1600" smtClean="0"/>
                        <a:t>5</a:t>
                      </a:r>
                      <a:endParaRPr lang="en-US" sz="1600"/>
                    </a:p>
                  </a:txBody>
                  <a:tcPr/>
                </a:tc>
                <a:tc>
                  <a:txBody>
                    <a:bodyPr/>
                    <a:lstStyle/>
                    <a:p>
                      <a:r>
                        <a:rPr lang="en-US" sz="1600" smtClean="0"/>
                        <a:t>15-6=9</a:t>
                      </a:r>
                      <a:endParaRPr lang="en-US" sz="1600"/>
                    </a:p>
                  </a:txBody>
                  <a:tcPr/>
                </a:tc>
                <a:tc>
                  <a:txBody>
                    <a:bodyPr/>
                    <a:lstStyle/>
                    <a:p>
                      <a:r>
                        <a:rPr lang="en-US" sz="1600" smtClean="0"/>
                        <a:t>20-6=14</a:t>
                      </a:r>
                      <a:endParaRPr lang="en-US" sz="1600"/>
                    </a:p>
                  </a:txBody>
                  <a:tcPr/>
                </a:tc>
              </a:tr>
              <a:tr h="267335">
                <a:tc>
                  <a:txBody>
                    <a:bodyPr/>
                    <a:lstStyle/>
                    <a:p>
                      <a:r>
                        <a:rPr lang="en-US" sz="1600" smtClean="0"/>
                        <a:t>Sum</a:t>
                      </a:r>
                      <a:endParaRPr lang="en-US" sz="1600"/>
                    </a:p>
                  </a:txBody>
                  <a:tcPr/>
                </a:tc>
                <a:tc>
                  <a:txBody>
                    <a:bodyPr/>
                    <a:lstStyle/>
                    <a:p>
                      <a:r>
                        <a:rPr lang="en-US" sz="1600" smtClean="0"/>
                        <a:t>20</a:t>
                      </a:r>
                      <a:endParaRPr lang="en-US" sz="1600"/>
                    </a:p>
                  </a:txBody>
                  <a:tcPr/>
                </a:tc>
                <a:tc>
                  <a:txBody>
                    <a:bodyPr/>
                    <a:lstStyle/>
                    <a:p>
                      <a:r>
                        <a:rPr lang="en-US" sz="1600" smtClean="0"/>
                        <a:t>18</a:t>
                      </a:r>
                      <a:endParaRPr lang="en-US" sz="1600"/>
                    </a:p>
                  </a:txBody>
                  <a:tcPr/>
                </a:tc>
                <a:tc>
                  <a:txBody>
                    <a:bodyPr/>
                    <a:lstStyle/>
                    <a:p>
                      <a:r>
                        <a:rPr lang="en-US" sz="1600" smtClean="0"/>
                        <a:t>38</a:t>
                      </a:r>
                      <a:endParaRPr lang="en-US" sz="1600"/>
                    </a:p>
                  </a:txBody>
                  <a:tcPr/>
                </a:tc>
              </a:tr>
              <a:tr h="267335">
                <a:tc>
                  <a:txBody>
                    <a:bodyPr/>
                    <a:lstStyle/>
                    <a:p>
                      <a:r>
                        <a:rPr lang="en-US" sz="1600" b="1" smtClean="0">
                          <a:solidFill>
                            <a:srgbClr val="FF0000"/>
                          </a:solidFill>
                        </a:rPr>
                        <a:t>AVG</a:t>
                      </a:r>
                      <a:endParaRPr lang="en-US" sz="1600" b="1">
                        <a:solidFill>
                          <a:srgbClr val="FF0000"/>
                        </a:solidFill>
                      </a:endParaRPr>
                    </a:p>
                  </a:txBody>
                  <a:tcPr/>
                </a:tc>
                <a:tc>
                  <a:txBody>
                    <a:bodyPr/>
                    <a:lstStyle/>
                    <a:p>
                      <a:endParaRPr lang="en-US" sz="1600" b="1">
                        <a:solidFill>
                          <a:srgbClr val="FF0000"/>
                        </a:solidFill>
                      </a:endParaRPr>
                    </a:p>
                  </a:txBody>
                  <a:tcPr/>
                </a:tc>
                <a:tc>
                  <a:txBody>
                    <a:bodyPr/>
                    <a:lstStyle/>
                    <a:p>
                      <a:r>
                        <a:rPr lang="en-US" sz="1600" b="1" smtClean="0">
                          <a:solidFill>
                            <a:srgbClr val="FF0000"/>
                          </a:solidFill>
                        </a:rPr>
                        <a:t>3.6</a:t>
                      </a:r>
                      <a:endParaRPr lang="en-US" sz="1600" b="1">
                        <a:solidFill>
                          <a:srgbClr val="FF0000"/>
                        </a:solidFill>
                      </a:endParaRPr>
                    </a:p>
                  </a:txBody>
                  <a:tcPr/>
                </a:tc>
                <a:tc>
                  <a:txBody>
                    <a:bodyPr/>
                    <a:lstStyle/>
                    <a:p>
                      <a:r>
                        <a:rPr lang="en-US" sz="1600" b="1" smtClean="0">
                          <a:solidFill>
                            <a:srgbClr val="FF0000"/>
                          </a:solidFill>
                        </a:rPr>
                        <a:t>7.6</a:t>
                      </a:r>
                      <a:endParaRPr lang="en-US" sz="1600" b="1">
                        <a:solidFill>
                          <a:srgbClr val="FF0000"/>
                        </a:solidFill>
                      </a:endParaRPr>
                    </a:p>
                  </a:txBody>
                  <a:tcPr/>
                </a:tc>
              </a:tr>
            </a:tbl>
          </a:graphicData>
        </a:graphic>
      </p:graphicFrame>
      <p:graphicFrame>
        <p:nvGraphicFramePr>
          <p:cNvPr id="74" name="Table 73"/>
          <p:cNvGraphicFramePr>
            <a:graphicFrameLocks noGrp="1"/>
          </p:cNvGraphicFramePr>
          <p:nvPr/>
        </p:nvGraphicFramePr>
        <p:xfrm>
          <a:off x="228608" y="3352800"/>
          <a:ext cx="8686788" cy="2494280"/>
        </p:xfrm>
        <a:graphic>
          <a:graphicData uri="http://schemas.openxmlformats.org/drawingml/2006/table">
            <a:tbl>
              <a:tblPr firstRow="1" bandRow="1">
                <a:tableStyleId>{5C22544A-7EE6-4342-B048-85BDC9FD1C3A}</a:tableStyleId>
              </a:tblPr>
              <a:tblGrid>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tblGrid>
              <a:tr h="370840">
                <a:tc>
                  <a:txBody>
                    <a:bodyPr/>
                    <a:lstStyle/>
                    <a:p>
                      <a:r>
                        <a:rPr lang="en-US" smtClean="0"/>
                        <a:t>0</a:t>
                      </a:r>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c>
                  <a:txBody>
                    <a:bodyPr/>
                    <a:lstStyle/>
                    <a:p>
                      <a:r>
                        <a:rPr lang="en-US" smtClean="0"/>
                        <a:t>7</a:t>
                      </a:r>
                      <a:endParaRPr lang="en-US"/>
                    </a:p>
                  </a:txBody>
                  <a:tcPr/>
                </a:tc>
                <a:tc>
                  <a:txBody>
                    <a:bodyPr/>
                    <a:lstStyle/>
                    <a:p>
                      <a:r>
                        <a:rPr lang="en-US" smtClean="0"/>
                        <a:t>8</a:t>
                      </a:r>
                      <a:endParaRPr lang="en-US"/>
                    </a:p>
                  </a:txBody>
                  <a:tcPr/>
                </a:tc>
                <a:tc>
                  <a:txBody>
                    <a:bodyPr/>
                    <a:lstStyle/>
                    <a:p>
                      <a:r>
                        <a:rPr lang="en-US" smtClean="0"/>
                        <a:t>9</a:t>
                      </a:r>
                      <a:endParaRPr lang="en-US"/>
                    </a:p>
                  </a:txBody>
                  <a:tcPr/>
                </a:tc>
                <a:tc>
                  <a:txBody>
                    <a:bodyPr/>
                    <a:lstStyle/>
                    <a:p>
                      <a:r>
                        <a:rPr lang="en-US" smtClean="0"/>
                        <a:t>10</a:t>
                      </a:r>
                      <a:endParaRPr lang="en-US"/>
                    </a:p>
                  </a:txBody>
                  <a:tcPr/>
                </a:tc>
                <a:tc>
                  <a:txBody>
                    <a:bodyPr/>
                    <a:lstStyle/>
                    <a:p>
                      <a:r>
                        <a:rPr lang="en-US" smtClean="0"/>
                        <a:t>11</a:t>
                      </a:r>
                      <a:endParaRPr lang="en-US"/>
                    </a:p>
                  </a:txBody>
                  <a:tcPr/>
                </a:tc>
                <a:tc>
                  <a:txBody>
                    <a:bodyPr/>
                    <a:lstStyle/>
                    <a:p>
                      <a:r>
                        <a:rPr lang="en-US" smtClean="0"/>
                        <a:t>12</a:t>
                      </a:r>
                      <a:endParaRPr lang="en-US"/>
                    </a:p>
                  </a:txBody>
                  <a:tcPr/>
                </a:tc>
                <a:tc>
                  <a:txBody>
                    <a:bodyPr/>
                    <a:lstStyle/>
                    <a:p>
                      <a:r>
                        <a:rPr lang="en-US" smtClean="0"/>
                        <a:t>13</a:t>
                      </a:r>
                      <a:endParaRPr lang="en-US"/>
                    </a:p>
                  </a:txBody>
                  <a:tcPr/>
                </a:tc>
                <a:tc>
                  <a:txBody>
                    <a:bodyPr/>
                    <a:lstStyle/>
                    <a:p>
                      <a:r>
                        <a:rPr lang="en-US" smtClean="0"/>
                        <a:t>14</a:t>
                      </a:r>
                      <a:endParaRPr lang="en-US"/>
                    </a:p>
                  </a:txBody>
                  <a:tcPr/>
                </a:tc>
                <a:tc>
                  <a:txBody>
                    <a:bodyPr/>
                    <a:lstStyle/>
                    <a:p>
                      <a:r>
                        <a:rPr lang="en-US" smtClean="0"/>
                        <a:t>15</a:t>
                      </a:r>
                      <a:endParaRPr lang="en-US"/>
                    </a:p>
                  </a:txBody>
                  <a:tcPr/>
                </a:tc>
                <a:tc>
                  <a:txBody>
                    <a:bodyPr/>
                    <a:lstStyle/>
                    <a:p>
                      <a:r>
                        <a:rPr lang="en-US" smtClean="0"/>
                        <a:t>16</a:t>
                      </a:r>
                      <a:endParaRPr lang="en-US"/>
                    </a:p>
                  </a:txBody>
                  <a:tcPr/>
                </a:tc>
                <a:tc>
                  <a:txBody>
                    <a:bodyPr/>
                    <a:lstStyle/>
                    <a:p>
                      <a:r>
                        <a:rPr lang="en-US" smtClean="0"/>
                        <a:t>17</a:t>
                      </a:r>
                      <a:endParaRPr lang="en-US"/>
                    </a:p>
                  </a:txBody>
                  <a:tcPr/>
                </a:tc>
                <a:tc>
                  <a:txBody>
                    <a:bodyPr/>
                    <a:lstStyle/>
                    <a:p>
                      <a:r>
                        <a:rPr lang="en-US" smtClean="0"/>
                        <a:t>18</a:t>
                      </a:r>
                      <a:endParaRPr lang="en-US"/>
                    </a:p>
                  </a:txBody>
                  <a:tcPr/>
                </a:tc>
                <a:tc>
                  <a:txBody>
                    <a:bodyPr/>
                    <a:lstStyle/>
                    <a:p>
                      <a:r>
                        <a:rPr lang="en-US" smtClean="0"/>
                        <a:t>19</a:t>
                      </a:r>
                      <a:endParaRPr lang="en-US"/>
                    </a:p>
                  </a:txBody>
                  <a:tcPr/>
                </a:tc>
                <a:tc>
                  <a:txBody>
                    <a:bodyPr/>
                    <a:lstStyle/>
                    <a:p>
                      <a:r>
                        <a:rPr lang="en-US" smtClean="0"/>
                        <a:t>20</a:t>
                      </a:r>
                      <a:endParaRPr lang="en-US"/>
                    </a:p>
                  </a:txBody>
                  <a:tcPr/>
                </a:tc>
                <a:tc>
                  <a:txBody>
                    <a:bodyPr/>
                    <a:lstStyle/>
                    <a:p>
                      <a:r>
                        <a:rPr lang="en-US" smtClean="0"/>
                        <a:t>21</a:t>
                      </a:r>
                      <a:endParaRPr lang="en-US"/>
                    </a:p>
                  </a:txBody>
                  <a:tcPr/>
                </a:tc>
              </a:tr>
              <a:tr h="370840">
                <a:tc>
                  <a:txBody>
                    <a:bodyPr/>
                    <a:lstStyle/>
                    <a:p>
                      <a:r>
                        <a:rPr lang="en-US" smtClean="0"/>
                        <a:t>A</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solidFill>
                            <a:schemeClr val="bg1"/>
                          </a:solidFill>
                        </a:rPr>
                        <a:t>B</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C</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D</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E</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75" name="Rectangle 74"/>
          <p:cNvSpPr/>
          <p:nvPr/>
        </p:nvSpPr>
        <p:spPr>
          <a:xfrm>
            <a:off x="762000" y="4800600"/>
            <a:ext cx="609600" cy="2286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solidFill>
              </a:rPr>
              <a:t>(B,6)</a:t>
            </a:r>
          </a:p>
        </p:txBody>
      </p:sp>
      <p:sp>
        <p:nvSpPr>
          <p:cNvPr id="77" name="Rectangle 76"/>
          <p:cNvSpPr/>
          <p:nvPr/>
        </p:nvSpPr>
        <p:spPr>
          <a:xfrm>
            <a:off x="1524000" y="5105400"/>
            <a:ext cx="685800" cy="2286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(C,4)</a:t>
            </a:r>
            <a:endParaRPr lang="en-US" sz="1600">
              <a:solidFill>
                <a:schemeClr val="tx1"/>
              </a:solidFill>
            </a:endParaRPr>
          </a:p>
        </p:txBody>
      </p:sp>
      <p:sp>
        <p:nvSpPr>
          <p:cNvPr id="78" name="Rectangle 77"/>
          <p:cNvSpPr/>
          <p:nvPr/>
        </p:nvSpPr>
        <p:spPr>
          <a:xfrm>
            <a:off x="2286000" y="5486400"/>
            <a:ext cx="685800" cy="4572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(C,4)</a:t>
            </a:r>
          </a:p>
          <a:p>
            <a:pPr algn="ctr">
              <a:defRPr/>
            </a:pPr>
            <a:r>
              <a:rPr lang="en-US" sz="1600" smtClean="0">
                <a:solidFill>
                  <a:schemeClr val="tx1"/>
                </a:solidFill>
              </a:rPr>
              <a:t>(D,5)</a:t>
            </a:r>
            <a:endParaRPr lang="en-US" sz="1600">
              <a:solidFill>
                <a:schemeClr val="tx1"/>
              </a:solidFill>
            </a:endParaRPr>
          </a:p>
        </p:txBody>
      </p:sp>
      <p:sp>
        <p:nvSpPr>
          <p:cNvPr id="81" name="Rectangle 80"/>
          <p:cNvSpPr/>
          <p:nvPr/>
        </p:nvSpPr>
        <p:spPr>
          <a:xfrm>
            <a:off x="3048000" y="5867400"/>
            <a:ext cx="685800" cy="6858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(E,2)</a:t>
            </a:r>
          </a:p>
          <a:p>
            <a:pPr algn="ctr">
              <a:defRPr/>
            </a:pPr>
            <a:r>
              <a:rPr lang="en-US" sz="1600" smtClean="0">
                <a:solidFill>
                  <a:schemeClr val="tx1"/>
                </a:solidFill>
              </a:rPr>
              <a:t>(C,4)</a:t>
            </a:r>
          </a:p>
          <a:p>
            <a:pPr algn="ctr">
              <a:defRPr/>
            </a:pPr>
            <a:r>
              <a:rPr lang="en-US" sz="1600" smtClean="0">
                <a:solidFill>
                  <a:schemeClr val="tx1"/>
                </a:solidFill>
              </a:rPr>
              <a:t>(D,5)</a:t>
            </a:r>
            <a:endParaRPr lang="en-US" sz="1600">
              <a:solidFill>
                <a:schemeClr val="tx1"/>
              </a:solidFill>
            </a:endParaRPr>
          </a:p>
        </p:txBody>
      </p:sp>
      <p:sp>
        <p:nvSpPr>
          <p:cNvPr id="82" name="Rectangle 81"/>
          <p:cNvSpPr/>
          <p:nvPr/>
        </p:nvSpPr>
        <p:spPr>
          <a:xfrm>
            <a:off x="3886200" y="5943600"/>
            <a:ext cx="685800" cy="4572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(C,4)</a:t>
            </a:r>
          </a:p>
          <a:p>
            <a:pPr algn="ctr">
              <a:defRPr/>
            </a:pPr>
            <a:r>
              <a:rPr lang="en-US" sz="1600" smtClean="0">
                <a:solidFill>
                  <a:schemeClr val="tx1"/>
                </a:solidFill>
              </a:rPr>
              <a:t>(D,5)</a:t>
            </a:r>
            <a:endParaRPr lang="en-US" sz="1600">
              <a:solidFill>
                <a:schemeClr val="tx1"/>
              </a:solidFill>
            </a:endParaRPr>
          </a:p>
        </p:txBody>
      </p:sp>
      <p:sp>
        <p:nvSpPr>
          <p:cNvPr id="83" name="Rectangle 82"/>
          <p:cNvSpPr/>
          <p:nvPr/>
        </p:nvSpPr>
        <p:spPr>
          <a:xfrm>
            <a:off x="4648200" y="5943600"/>
            <a:ext cx="685800" cy="3048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(D,5)</a:t>
            </a:r>
            <a:endParaRPr lang="en-US" sz="1600">
              <a:solidFill>
                <a:schemeClr val="tx1"/>
              </a:solidFill>
            </a:endParaRPr>
          </a:p>
        </p:txBody>
      </p:sp>
      <p:sp>
        <p:nvSpPr>
          <p:cNvPr id="87" name="Rectangle 86"/>
          <p:cNvSpPr/>
          <p:nvPr/>
        </p:nvSpPr>
        <p:spPr>
          <a:xfrm>
            <a:off x="4572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Queue</a:t>
            </a:r>
          </a:p>
        </p:txBody>
      </p:sp>
      <p:cxnSp>
        <p:nvCxnSpPr>
          <p:cNvPr id="89" name="Straight Arrow Connector 88"/>
          <p:cNvCxnSpPr/>
          <p:nvPr/>
        </p:nvCxnSpPr>
        <p:spPr>
          <a:xfrm rot="5400000">
            <a:off x="-266700" y="2324100"/>
            <a:ext cx="2514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152400" y="2971800"/>
            <a:ext cx="2514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H="1">
            <a:off x="647700" y="3390900"/>
            <a:ext cx="2438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6200000" flipH="1">
            <a:off x="1219200" y="3505200"/>
            <a:ext cx="2514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6200000" flipH="1">
            <a:off x="1638300" y="3619500"/>
            <a:ext cx="2667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190CC846-20B3-454D-AF77-DE04E39CF884}" type="slidenum">
              <a:rPr lang="en-US" smtClean="0"/>
              <a:pPr/>
              <a:t>21</a:t>
            </a:fld>
            <a:endParaRPr lang="en-US"/>
          </a:p>
        </p:txBody>
      </p:sp>
      <p:sp>
        <p:nvSpPr>
          <p:cNvPr id="19" name="Footer Placeholder 1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447800" y="381000"/>
            <a:ext cx="6324600" cy="762000"/>
          </a:xfrm>
        </p:spPr>
        <p:txBody>
          <a:bodyPr/>
          <a:lstStyle/>
          <a:p>
            <a:r>
              <a:rPr lang="en-US" sz="3600" b="1" smtClean="0">
                <a:latin typeface="Times New Roman" pitchFamily="18" charset="0"/>
                <a:cs typeface="Times New Roman" pitchFamily="18" charset="0"/>
              </a:rPr>
              <a:t>SJF Algorithm Evaluation</a:t>
            </a:r>
            <a:endParaRPr lang="en-US" sz="3600" smtClean="0">
              <a:latin typeface="Times New Roman" pitchFamily="18" charset="0"/>
              <a:cs typeface="Times New Roman" pitchFamily="18" charset="0"/>
            </a:endParaRPr>
          </a:p>
        </p:txBody>
      </p:sp>
      <p:sp>
        <p:nvSpPr>
          <p:cNvPr id="37891" name="Rectangle 3"/>
          <p:cNvSpPr txBox="1">
            <a:spLocks/>
          </p:cNvSpPr>
          <p:nvPr/>
        </p:nvSpPr>
        <p:spPr bwMode="auto">
          <a:xfrm>
            <a:off x="1752600" y="1295400"/>
            <a:ext cx="5486400" cy="1143000"/>
          </a:xfrm>
          <a:prstGeom prst="rect">
            <a:avLst/>
          </a:prstGeom>
          <a:noFill/>
          <a:ln w="9525">
            <a:noFill/>
            <a:miter lim="800000"/>
            <a:headEnd/>
            <a:tailEnd/>
          </a:ln>
        </p:spPr>
        <p:txBody>
          <a:bodyPr/>
          <a:lstStyle/>
          <a:p>
            <a:pPr marL="342900" indent="-342900" algn="just">
              <a:lnSpc>
                <a:spcPct val="80000"/>
              </a:lnSpc>
              <a:spcBef>
                <a:spcPct val="20000"/>
              </a:spcBef>
            </a:pPr>
            <a:r>
              <a:rPr lang="en-US" sz="2400" b="1">
                <a:latin typeface="Times New Roman" pitchFamily="18" charset="0"/>
                <a:cs typeface="Times New Roman" pitchFamily="18" charset="0"/>
              </a:rPr>
              <a:t>Do </a:t>
            </a:r>
            <a:r>
              <a:rPr lang="en-US" sz="2400" b="1" smtClean="0">
                <a:latin typeface="Times New Roman" pitchFamily="18" charset="0"/>
                <a:cs typeface="Times New Roman" pitchFamily="18" charset="0"/>
              </a:rPr>
              <a:t>yourself</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 6 incoming processes</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waiting time= ?</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turnaround time = ?</a:t>
            </a:r>
          </a:p>
        </p:txBody>
      </p:sp>
      <p:graphicFrame>
        <p:nvGraphicFramePr>
          <p:cNvPr id="75" name="Table 74"/>
          <p:cNvGraphicFramePr>
            <a:graphicFrameLocks noGrp="1"/>
          </p:cNvGraphicFramePr>
          <p:nvPr/>
        </p:nvGraphicFramePr>
        <p:xfrm>
          <a:off x="1600200" y="28194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mtClean="0"/>
                        <a:t>Process</a:t>
                      </a:r>
                      <a:endParaRPr lang="en-US"/>
                    </a:p>
                  </a:txBody>
                  <a:tcPr/>
                </a:tc>
                <a:tc>
                  <a:txBody>
                    <a:bodyPr/>
                    <a:lstStyle/>
                    <a:p>
                      <a:r>
                        <a:rPr lang="en-US" smtClean="0"/>
                        <a:t>Arrival  Time</a:t>
                      </a:r>
                      <a:endParaRPr lang="en-US"/>
                    </a:p>
                  </a:txBody>
                  <a:tcPr/>
                </a:tc>
                <a:tc>
                  <a:txBody>
                    <a:bodyPr/>
                    <a:lstStyle/>
                    <a:p>
                      <a:r>
                        <a:rPr lang="en-US" smtClean="0"/>
                        <a:t>Service Time</a:t>
                      </a:r>
                      <a:endParaRPr lang="en-US"/>
                    </a:p>
                  </a:txBody>
                  <a:tcPr/>
                </a:tc>
              </a:tr>
              <a:tr h="370840">
                <a:tc>
                  <a:txBody>
                    <a:bodyPr/>
                    <a:lstStyle/>
                    <a:p>
                      <a:r>
                        <a:rPr lang="en-US" smtClean="0"/>
                        <a:t>A</a:t>
                      </a:r>
                      <a:endParaRPr lang="en-US"/>
                    </a:p>
                  </a:txBody>
                  <a:tcPr/>
                </a:tc>
                <a:tc>
                  <a:txBody>
                    <a:bodyPr/>
                    <a:lstStyle/>
                    <a:p>
                      <a:r>
                        <a:rPr lang="en-US" smtClean="0"/>
                        <a:t>0</a:t>
                      </a:r>
                      <a:endParaRPr lang="en-US"/>
                    </a:p>
                  </a:txBody>
                  <a:tcPr/>
                </a:tc>
                <a:tc>
                  <a:txBody>
                    <a:bodyPr/>
                    <a:lstStyle/>
                    <a:p>
                      <a:r>
                        <a:rPr lang="en-US" smtClean="0"/>
                        <a:t>5</a:t>
                      </a:r>
                      <a:endParaRPr lang="en-US"/>
                    </a:p>
                  </a:txBody>
                  <a:tcPr/>
                </a:tc>
              </a:tr>
              <a:tr h="370840">
                <a:tc>
                  <a:txBody>
                    <a:bodyPr/>
                    <a:lstStyle/>
                    <a:p>
                      <a:r>
                        <a:rPr lang="en-US" smtClean="0"/>
                        <a:t>B</a:t>
                      </a:r>
                      <a:endParaRPr lang="en-US"/>
                    </a:p>
                  </a:txBody>
                  <a:tcPr/>
                </a:tc>
                <a:tc>
                  <a:txBody>
                    <a:bodyPr/>
                    <a:lstStyle/>
                    <a:p>
                      <a:r>
                        <a:rPr lang="en-US" smtClean="0"/>
                        <a:t>1</a:t>
                      </a:r>
                      <a:endParaRPr lang="en-US"/>
                    </a:p>
                  </a:txBody>
                  <a:tcPr/>
                </a:tc>
                <a:tc>
                  <a:txBody>
                    <a:bodyPr/>
                    <a:lstStyle/>
                    <a:p>
                      <a:r>
                        <a:rPr lang="en-US" smtClean="0"/>
                        <a:t>3</a:t>
                      </a:r>
                      <a:endParaRPr lang="en-US"/>
                    </a:p>
                  </a:txBody>
                  <a:tcPr/>
                </a:tc>
              </a:tr>
              <a:tr h="370840">
                <a:tc>
                  <a:txBody>
                    <a:bodyPr/>
                    <a:lstStyle/>
                    <a:p>
                      <a:r>
                        <a:rPr lang="en-US" smtClean="0"/>
                        <a:t>C</a:t>
                      </a:r>
                      <a:endParaRPr lang="en-US"/>
                    </a:p>
                  </a:txBody>
                  <a:tcPr/>
                </a:tc>
                <a:tc>
                  <a:txBody>
                    <a:bodyPr/>
                    <a:lstStyle/>
                    <a:p>
                      <a:r>
                        <a:rPr lang="en-US" smtClean="0"/>
                        <a:t>2</a:t>
                      </a:r>
                      <a:endParaRPr lang="en-US"/>
                    </a:p>
                  </a:txBody>
                  <a:tcPr/>
                </a:tc>
                <a:tc>
                  <a:txBody>
                    <a:bodyPr/>
                    <a:lstStyle/>
                    <a:p>
                      <a:r>
                        <a:rPr lang="en-US" smtClean="0"/>
                        <a:t>2</a:t>
                      </a:r>
                      <a:endParaRPr lang="en-US"/>
                    </a:p>
                  </a:txBody>
                  <a:tcPr/>
                </a:tc>
              </a:tr>
              <a:tr h="370840">
                <a:tc>
                  <a:txBody>
                    <a:bodyPr/>
                    <a:lstStyle/>
                    <a:p>
                      <a:r>
                        <a:rPr lang="en-US" smtClean="0"/>
                        <a:t>D</a:t>
                      </a:r>
                      <a:endParaRPr lang="en-US"/>
                    </a:p>
                  </a:txBody>
                  <a:tcPr/>
                </a:tc>
                <a:tc>
                  <a:txBody>
                    <a:bodyPr/>
                    <a:lstStyle/>
                    <a:p>
                      <a:r>
                        <a:rPr lang="en-US" smtClean="0"/>
                        <a:t>3</a:t>
                      </a:r>
                      <a:endParaRPr lang="en-US"/>
                    </a:p>
                  </a:txBody>
                  <a:tcPr/>
                </a:tc>
                <a:tc>
                  <a:txBody>
                    <a:bodyPr/>
                    <a:lstStyle/>
                    <a:p>
                      <a:r>
                        <a:rPr lang="en-US" smtClean="0"/>
                        <a:t>1</a:t>
                      </a:r>
                      <a:endParaRPr lang="en-US"/>
                    </a:p>
                  </a:txBody>
                  <a:tcPr/>
                </a:tc>
              </a:tr>
              <a:tr h="370840">
                <a:tc>
                  <a:txBody>
                    <a:bodyPr/>
                    <a:lstStyle/>
                    <a:p>
                      <a:r>
                        <a:rPr lang="en-US" smtClean="0"/>
                        <a:t>E</a:t>
                      </a:r>
                      <a:endParaRPr lang="en-US"/>
                    </a:p>
                  </a:txBody>
                  <a:tcPr/>
                </a:tc>
                <a:tc>
                  <a:txBody>
                    <a:bodyPr/>
                    <a:lstStyle/>
                    <a:p>
                      <a:r>
                        <a:rPr lang="en-US" smtClean="0"/>
                        <a:t>4</a:t>
                      </a:r>
                      <a:endParaRPr lang="en-US"/>
                    </a:p>
                  </a:txBody>
                  <a:tcPr/>
                </a:tc>
                <a:tc>
                  <a:txBody>
                    <a:bodyPr/>
                    <a:lstStyle/>
                    <a:p>
                      <a:r>
                        <a:rPr lang="en-US" smtClean="0"/>
                        <a:t>7</a:t>
                      </a:r>
                      <a:endParaRPr lang="en-US"/>
                    </a:p>
                  </a:txBody>
                  <a:tcPr/>
                </a:tc>
              </a:tr>
              <a:tr h="370840">
                <a:tc>
                  <a:txBody>
                    <a:bodyPr/>
                    <a:lstStyle/>
                    <a:p>
                      <a:r>
                        <a:rPr lang="en-US" smtClean="0"/>
                        <a:t>F</a:t>
                      </a:r>
                      <a:endParaRPr lang="en-US"/>
                    </a:p>
                  </a:txBody>
                  <a:tcPr/>
                </a:tc>
                <a:tc>
                  <a:txBody>
                    <a:bodyPr/>
                    <a:lstStyle/>
                    <a:p>
                      <a:r>
                        <a:rPr lang="en-US" smtClean="0"/>
                        <a:t>5</a:t>
                      </a:r>
                      <a:endParaRPr lang="en-US"/>
                    </a:p>
                  </a:txBody>
                  <a:tcPr/>
                </a:tc>
                <a:tc>
                  <a:txBody>
                    <a:bodyPr/>
                    <a:lstStyle/>
                    <a:p>
                      <a:r>
                        <a:rPr lang="en-US" smtClean="0"/>
                        <a:t>4</a:t>
                      </a:r>
                      <a:endParaRPr lang="en-US"/>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533400" y="0"/>
            <a:ext cx="8229600" cy="914400"/>
          </a:xfrm>
        </p:spPr>
        <p:txBody>
          <a:bodyPr/>
          <a:lstStyle/>
          <a:p>
            <a:r>
              <a:rPr lang="en-US" sz="3600" b="1" smtClean="0">
                <a:latin typeface="Times New Roman" pitchFamily="18" charset="0"/>
                <a:cs typeface="Times New Roman" pitchFamily="18" charset="0"/>
              </a:rPr>
              <a:t/>
            </a:r>
            <a:br>
              <a:rPr lang="en-US" sz="3600" b="1" smtClean="0">
                <a:latin typeface="Times New Roman" pitchFamily="18" charset="0"/>
                <a:cs typeface="Times New Roman" pitchFamily="18" charset="0"/>
              </a:rPr>
            </a:br>
            <a:r>
              <a:rPr lang="en-US" sz="3600" b="1" smtClean="0">
                <a:latin typeface="Times New Roman" pitchFamily="18" charset="0"/>
                <a:cs typeface="Times New Roman" pitchFamily="18" charset="0"/>
              </a:rPr>
              <a:t>3.2.3- The SRT Algorithm</a:t>
            </a:r>
          </a:p>
        </p:txBody>
      </p:sp>
      <p:sp>
        <p:nvSpPr>
          <p:cNvPr id="38915" name="Rectangle 3"/>
          <p:cNvSpPr>
            <a:spLocks noGrp="1"/>
          </p:cNvSpPr>
          <p:nvPr>
            <p:ph type="body" sz="half" idx="1"/>
          </p:nvPr>
        </p:nvSpPr>
        <p:spPr>
          <a:xfrm>
            <a:off x="304800" y="1447800"/>
            <a:ext cx="8458200" cy="4114800"/>
          </a:xfrm>
        </p:spPr>
        <p:txBody>
          <a:bodyPr>
            <a:normAutofit lnSpcReduction="10000"/>
          </a:bodyPr>
          <a:lstStyle/>
          <a:p>
            <a:pPr algn="just">
              <a:lnSpc>
                <a:spcPct val="80000"/>
              </a:lnSpc>
            </a:pPr>
            <a:r>
              <a:rPr lang="en-US" sz="2800" b="1" i="1" smtClean="0">
                <a:solidFill>
                  <a:srgbClr val="0000FF"/>
                </a:solidFill>
                <a:latin typeface="Times New Roman" pitchFamily="18" charset="0"/>
                <a:cs typeface="Times New Roman" pitchFamily="18" charset="0"/>
              </a:rPr>
              <a:t>SRT</a:t>
            </a:r>
            <a:r>
              <a:rPr lang="en-US" sz="2800" smtClean="0">
                <a:solidFill>
                  <a:srgbClr val="0000FF"/>
                </a:solidFill>
                <a:latin typeface="Times New Roman" pitchFamily="18" charset="0"/>
                <a:cs typeface="Times New Roman" pitchFamily="18" charset="0"/>
              </a:rPr>
              <a:t>: Shortest Remaining Next</a:t>
            </a:r>
          </a:p>
          <a:p>
            <a:pPr algn="just">
              <a:lnSpc>
                <a:spcPct val="80000"/>
              </a:lnSpc>
            </a:pPr>
            <a:r>
              <a:rPr lang="en-US" sz="2800" smtClean="0">
                <a:solidFill>
                  <a:srgbClr val="0000FF"/>
                </a:solidFill>
                <a:latin typeface="Times New Roman" pitchFamily="18" charset="0"/>
                <a:cs typeface="Times New Roman" pitchFamily="18" charset="0"/>
              </a:rPr>
              <a:t>Is a preemptive version of shortest job first</a:t>
            </a:r>
          </a:p>
          <a:p>
            <a:pPr algn="just">
              <a:lnSpc>
                <a:spcPct val="80000"/>
              </a:lnSpc>
            </a:pPr>
            <a:r>
              <a:rPr lang="en-US" sz="2800" smtClean="0">
                <a:latin typeface="Times New Roman" pitchFamily="18" charset="0"/>
                <a:cs typeface="Times New Roman" pitchFamily="18" charset="0"/>
              </a:rPr>
              <a:t>The scheduler always chooses the process whose remaining runtime is the shortest</a:t>
            </a:r>
          </a:p>
          <a:p>
            <a:pPr algn="just">
              <a:lnSpc>
                <a:spcPct val="80000"/>
              </a:lnSpc>
            </a:pPr>
            <a:r>
              <a:rPr lang="en-US" sz="2800" smtClean="0">
                <a:latin typeface="Times New Roman" pitchFamily="18" charset="0"/>
                <a:cs typeface="Times New Roman" pitchFamily="18" charset="0"/>
              </a:rPr>
              <a:t>Preempt the currently executing process, if the next CPU burst of the newly arrived process is shorter than “what is left” of the currently executing process</a:t>
            </a:r>
          </a:p>
          <a:p>
            <a:pPr algn="just">
              <a:lnSpc>
                <a:spcPct val="80000"/>
              </a:lnSpc>
            </a:pPr>
            <a:r>
              <a:rPr lang="en-US" sz="2800" smtClean="0">
                <a:latin typeface="Times New Roman" pitchFamily="18" charset="0"/>
                <a:cs typeface="Times New Roman" pitchFamily="18" charset="0"/>
              </a:rPr>
              <a:t>When a new job arrives, its total is compared to the current process’s remaining time.</a:t>
            </a:r>
          </a:p>
          <a:p>
            <a:pPr algn="just">
              <a:lnSpc>
                <a:spcPct val="80000"/>
              </a:lnSpc>
            </a:pPr>
            <a:r>
              <a:rPr lang="en-US" sz="2800" smtClean="0">
                <a:latin typeface="Times New Roman" pitchFamily="18" charset="0"/>
                <a:cs typeface="Times New Roman" pitchFamily="18" charset="0"/>
              </a:rPr>
              <a:t>If the new job needs less time to finish than the current process, the current process is suspended and the new job started</a:t>
            </a:r>
          </a:p>
        </p:txBody>
      </p:sp>
      <p:sp>
        <p:nvSpPr>
          <p:cNvPr id="4" name="Slide Number Placeholder 3"/>
          <p:cNvSpPr>
            <a:spLocks noGrp="1"/>
          </p:cNvSpPr>
          <p:nvPr>
            <p:ph type="sldNum" sz="quarter" idx="12"/>
          </p:nvPr>
        </p:nvSpPr>
        <p:spPr/>
        <p:txBody>
          <a:bodyPr/>
          <a:lstStyle/>
          <a:p>
            <a:pPr>
              <a:defRPr/>
            </a:pPr>
            <a:fld id="{696F9EE9-CEE3-4698-8506-E8D34884CFD9}" type="slidenum">
              <a:rPr lang="en-US" smtClean="0"/>
              <a:pPr>
                <a:defRPr/>
              </a:pPr>
              <a:t>23</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533400" y="0"/>
            <a:ext cx="8229600" cy="990600"/>
          </a:xfrm>
        </p:spPr>
        <p:txBody>
          <a:bodyPr/>
          <a:lstStyle/>
          <a:p>
            <a:r>
              <a:rPr lang="en-US" sz="3600" b="1" smtClean="0">
                <a:latin typeface="Times New Roman" pitchFamily="18" charset="0"/>
                <a:cs typeface="Times New Roman" pitchFamily="18" charset="0"/>
              </a:rPr>
              <a:t>SRT  Algorithm Evaluation</a:t>
            </a:r>
          </a:p>
        </p:txBody>
      </p:sp>
      <p:sp>
        <p:nvSpPr>
          <p:cNvPr id="39939" name="Rectangle 3"/>
          <p:cNvSpPr>
            <a:spLocks noGrp="1"/>
          </p:cNvSpPr>
          <p:nvPr>
            <p:ph type="body" sz="half" idx="1"/>
          </p:nvPr>
        </p:nvSpPr>
        <p:spPr>
          <a:xfrm>
            <a:off x="381000" y="1066800"/>
            <a:ext cx="6172200" cy="762000"/>
          </a:xfrm>
        </p:spPr>
        <p:txBody>
          <a:bodyPr>
            <a:noAutofit/>
          </a:bodyPr>
          <a:lstStyle/>
          <a:p>
            <a:pPr algn="just" eaLnBrk="1" hangingPunct="1">
              <a:lnSpc>
                <a:spcPct val="80000"/>
              </a:lnSpc>
            </a:pPr>
            <a:r>
              <a:rPr lang="en-US" sz="2400" smtClean="0">
                <a:latin typeface="Times New Roman" pitchFamily="18" charset="0"/>
                <a:cs typeface="Times New Roman" pitchFamily="18" charset="0"/>
              </a:rPr>
              <a:t>Ex: (Process:ArrivalTime:BurstTime):</a:t>
            </a:r>
          </a:p>
          <a:p>
            <a:pPr algn="just" eaLnBrk="1" hangingPunct="1">
              <a:lnSpc>
                <a:spcPct val="80000"/>
              </a:lnSpc>
              <a:buNone/>
            </a:pPr>
            <a:r>
              <a:rPr lang="en-US" sz="2400" smtClean="0"/>
              <a:t>          </a:t>
            </a:r>
            <a:r>
              <a:rPr lang="en-US" sz="2400" smtClean="0">
                <a:latin typeface="Times New Roman" pitchFamily="18" charset="0"/>
                <a:cs typeface="Times New Roman" pitchFamily="18" charset="0"/>
              </a:rPr>
              <a:t>(P1:0:9), (P2:2:4), (P3:4:1), (P4:5:4)</a:t>
            </a:r>
          </a:p>
        </p:txBody>
      </p:sp>
      <p:graphicFrame>
        <p:nvGraphicFramePr>
          <p:cNvPr id="5" name="Table 4"/>
          <p:cNvGraphicFramePr>
            <a:graphicFrameLocks noGrp="1"/>
          </p:cNvGraphicFramePr>
          <p:nvPr/>
        </p:nvGraphicFramePr>
        <p:xfrm>
          <a:off x="228600" y="2320925"/>
          <a:ext cx="4953002" cy="4079240"/>
        </p:xfrm>
        <a:graphic>
          <a:graphicData uri="http://schemas.openxmlformats.org/drawingml/2006/table">
            <a:tbl>
              <a:tblPr firstRow="1" bandRow="1">
                <a:tableStyleId>{5C22544A-7EE6-4342-B048-85BDC9FD1C3A}</a:tableStyleId>
              </a:tblPr>
              <a:tblGrid>
                <a:gridCol w="914401"/>
                <a:gridCol w="893837"/>
                <a:gridCol w="1022048"/>
                <a:gridCol w="2122716"/>
              </a:tblGrid>
              <a:tr h="370840">
                <a:tc>
                  <a:txBody>
                    <a:bodyPr/>
                    <a:lstStyle/>
                    <a:p>
                      <a:r>
                        <a:rPr lang="en-US" smtClean="0"/>
                        <a:t>Process</a:t>
                      </a:r>
                      <a:endParaRPr lang="en-US"/>
                    </a:p>
                  </a:txBody>
                  <a:tcPr/>
                </a:tc>
                <a:tc>
                  <a:txBody>
                    <a:bodyPr/>
                    <a:lstStyle/>
                    <a:p>
                      <a:r>
                        <a:rPr lang="en-US" smtClean="0"/>
                        <a:t>Time</a:t>
                      </a:r>
                      <a:endParaRPr lang="en-US"/>
                    </a:p>
                  </a:txBody>
                  <a:tcPr/>
                </a:tc>
                <a:tc>
                  <a:txBody>
                    <a:bodyPr/>
                    <a:lstStyle/>
                    <a:p>
                      <a:r>
                        <a:rPr lang="en-US" smtClean="0"/>
                        <a:t>Execute</a:t>
                      </a:r>
                      <a:endParaRPr lang="en-US"/>
                    </a:p>
                  </a:txBody>
                  <a:tcPr/>
                </a:tc>
                <a:tc>
                  <a:txBody>
                    <a:bodyPr/>
                    <a:lstStyle/>
                    <a:p>
                      <a:r>
                        <a:rPr lang="en-US" smtClean="0"/>
                        <a:t>Process:remaining</a:t>
                      </a:r>
                      <a:endParaRPr lang="en-US"/>
                    </a:p>
                  </a:txBody>
                  <a:tcPr/>
                </a:tc>
              </a:tr>
              <a:tr h="370840">
                <a:tc>
                  <a:txBody>
                    <a:bodyPr/>
                    <a:lstStyle/>
                    <a:p>
                      <a:r>
                        <a:rPr lang="en-US" smtClean="0"/>
                        <a:t>P1:9 </a:t>
                      </a:r>
                      <a:r>
                        <a:rPr lang="en-US" smtClean="0">
                          <a:sym typeface="Wingdings" pitchFamily="2" charset="2"/>
                        </a:rPr>
                        <a:t></a:t>
                      </a:r>
                      <a:endParaRPr lang="en-US"/>
                    </a:p>
                  </a:txBody>
                  <a:tcPr/>
                </a:tc>
                <a:tc>
                  <a:txBody>
                    <a:bodyPr/>
                    <a:lstStyle/>
                    <a:p>
                      <a:r>
                        <a:rPr lang="en-US" smtClean="0"/>
                        <a:t>0</a:t>
                      </a:r>
                      <a:endParaRPr lang="en-US"/>
                    </a:p>
                  </a:txBody>
                  <a:tcPr/>
                </a:tc>
                <a:tc>
                  <a:txBody>
                    <a:bodyPr/>
                    <a:lstStyle/>
                    <a:p>
                      <a:r>
                        <a:rPr lang="en-US" smtClean="0">
                          <a:solidFill>
                            <a:srgbClr val="FF0000"/>
                          </a:solidFill>
                        </a:rPr>
                        <a:t>P1</a:t>
                      </a:r>
                      <a:endParaRPr lang="en-US">
                        <a:solidFill>
                          <a:srgbClr val="FF0000"/>
                        </a:solidFill>
                      </a:endParaRPr>
                    </a:p>
                  </a:txBody>
                  <a:tcPr/>
                </a:tc>
                <a:tc>
                  <a:txBody>
                    <a:bodyPr/>
                    <a:lstStyle/>
                    <a:p>
                      <a:r>
                        <a:rPr lang="en-US" smtClean="0">
                          <a:solidFill>
                            <a:srgbClr val="FF0000"/>
                          </a:solidFill>
                        </a:rPr>
                        <a:t>P1:9</a:t>
                      </a:r>
                      <a:endParaRPr lang="en-US">
                        <a:solidFill>
                          <a:srgbClr val="FF0000"/>
                        </a:solidFill>
                      </a:endParaRPr>
                    </a:p>
                  </a:txBody>
                  <a:tcPr/>
                </a:tc>
              </a:tr>
              <a:tr h="370840">
                <a:tc>
                  <a:txBody>
                    <a:bodyPr/>
                    <a:lstStyle/>
                    <a:p>
                      <a:endParaRPr lang="en-US"/>
                    </a:p>
                  </a:txBody>
                  <a:tcPr/>
                </a:tc>
                <a:tc>
                  <a:txBody>
                    <a:bodyPr/>
                    <a:lstStyle/>
                    <a:p>
                      <a:r>
                        <a:rPr lang="en-US" smtClean="0"/>
                        <a:t>1</a:t>
                      </a:r>
                      <a:endParaRPr lang="en-US"/>
                    </a:p>
                  </a:txBody>
                  <a:tcPr/>
                </a:tc>
                <a:tc>
                  <a:txBody>
                    <a:bodyPr/>
                    <a:lstStyle/>
                    <a:p>
                      <a:r>
                        <a:rPr lang="en-US" smtClean="0">
                          <a:solidFill>
                            <a:srgbClr val="FF0000"/>
                          </a:solidFill>
                        </a:rPr>
                        <a:t>P1</a:t>
                      </a:r>
                      <a:endParaRPr lang="en-US">
                        <a:solidFill>
                          <a:srgbClr val="FF0000"/>
                        </a:solidFill>
                      </a:endParaRPr>
                    </a:p>
                  </a:txBody>
                  <a:tcPr/>
                </a:tc>
                <a:tc>
                  <a:txBody>
                    <a:bodyPr/>
                    <a:lstStyle/>
                    <a:p>
                      <a:r>
                        <a:rPr lang="en-US" smtClean="0">
                          <a:solidFill>
                            <a:srgbClr val="FF0000"/>
                          </a:solidFill>
                        </a:rPr>
                        <a:t>P1:8</a:t>
                      </a:r>
                      <a:endParaRPr lang="en-US">
                        <a:solidFill>
                          <a:srgbClr val="FF0000"/>
                        </a:solidFill>
                      </a:endParaRPr>
                    </a:p>
                  </a:txBody>
                  <a:tcPr/>
                </a:tc>
              </a:tr>
              <a:tr h="370840">
                <a:tc>
                  <a:txBody>
                    <a:bodyPr/>
                    <a:lstStyle/>
                    <a:p>
                      <a:r>
                        <a:rPr lang="en-US" smtClean="0"/>
                        <a:t>P2:4 </a:t>
                      </a:r>
                      <a:r>
                        <a:rPr lang="en-US" smtClean="0">
                          <a:sym typeface="Wingdings" pitchFamily="2" charset="2"/>
                        </a:rPr>
                        <a:t></a:t>
                      </a:r>
                      <a:endParaRPr lang="en-US"/>
                    </a:p>
                  </a:txBody>
                  <a:tcPr/>
                </a:tc>
                <a:tc>
                  <a:txBody>
                    <a:bodyPr/>
                    <a:lstStyle/>
                    <a:p>
                      <a:r>
                        <a:rPr lang="en-US" smtClean="0"/>
                        <a:t>2</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r>
                        <a:rPr lang="en-US" smtClean="0">
                          <a:solidFill>
                            <a:srgbClr val="0000FF"/>
                          </a:solidFill>
                        </a:rPr>
                        <a:t>P2:4</a:t>
                      </a:r>
                      <a:r>
                        <a:rPr lang="en-US" smtClean="0"/>
                        <a:t>, </a:t>
                      </a:r>
                      <a:r>
                        <a:rPr lang="en-US" smtClean="0">
                          <a:solidFill>
                            <a:srgbClr val="FF0000"/>
                          </a:solidFill>
                        </a:rPr>
                        <a:t>P1:7</a:t>
                      </a:r>
                      <a:endParaRPr lang="en-US">
                        <a:solidFill>
                          <a:srgbClr val="FF0000"/>
                        </a:solidFill>
                      </a:endParaRPr>
                    </a:p>
                  </a:txBody>
                  <a:tcPr/>
                </a:tc>
              </a:tr>
              <a:tr h="370840">
                <a:tc>
                  <a:txBody>
                    <a:bodyPr/>
                    <a:lstStyle/>
                    <a:p>
                      <a:endParaRPr lang="en-US"/>
                    </a:p>
                  </a:txBody>
                  <a:tcPr/>
                </a:tc>
                <a:tc>
                  <a:txBody>
                    <a:bodyPr/>
                    <a:lstStyle/>
                    <a:p>
                      <a:r>
                        <a:rPr lang="en-US" smtClean="0"/>
                        <a:t>3</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r>
                        <a:rPr lang="en-US" smtClean="0">
                          <a:solidFill>
                            <a:srgbClr val="0000FF"/>
                          </a:solidFill>
                        </a:rPr>
                        <a:t>P2:3</a:t>
                      </a:r>
                      <a:r>
                        <a:rPr lang="en-US" smtClean="0"/>
                        <a:t>, </a:t>
                      </a:r>
                      <a:r>
                        <a:rPr lang="en-US" smtClean="0">
                          <a:solidFill>
                            <a:srgbClr val="FF0000"/>
                          </a:solidFill>
                        </a:rPr>
                        <a:t>P1:7</a:t>
                      </a:r>
                      <a:endParaRPr lang="en-US">
                        <a:solidFill>
                          <a:srgbClr val="FF0000"/>
                        </a:solidFill>
                      </a:endParaRPr>
                    </a:p>
                  </a:txBody>
                  <a:tcPr/>
                </a:tc>
              </a:tr>
              <a:tr h="370840">
                <a:tc>
                  <a:txBody>
                    <a:bodyPr/>
                    <a:lstStyle/>
                    <a:p>
                      <a:r>
                        <a:rPr lang="en-US" smtClean="0"/>
                        <a:t>P3:1 </a:t>
                      </a:r>
                      <a:r>
                        <a:rPr lang="en-US" smtClean="0">
                          <a:sym typeface="Wingdings" pitchFamily="2" charset="2"/>
                        </a:rPr>
                        <a:t></a:t>
                      </a:r>
                      <a:endParaRPr lang="en-US"/>
                    </a:p>
                  </a:txBody>
                  <a:tcPr/>
                </a:tc>
                <a:tc>
                  <a:txBody>
                    <a:bodyPr/>
                    <a:lstStyle/>
                    <a:p>
                      <a:r>
                        <a:rPr lang="en-US" smtClean="0"/>
                        <a:t>4</a:t>
                      </a:r>
                      <a:endParaRPr lang="en-US"/>
                    </a:p>
                  </a:txBody>
                  <a:tcPr/>
                </a:tc>
                <a:tc>
                  <a:txBody>
                    <a:bodyPr/>
                    <a:lstStyle/>
                    <a:p>
                      <a:r>
                        <a:rPr lang="en-US" smtClean="0">
                          <a:solidFill>
                            <a:srgbClr val="008000"/>
                          </a:solidFill>
                        </a:rPr>
                        <a:t>P3</a:t>
                      </a:r>
                      <a:endParaRPr lang="en-US">
                        <a:solidFill>
                          <a:srgbClr val="008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8000"/>
                          </a:solidFill>
                        </a:rPr>
                        <a:t>P3:1</a:t>
                      </a:r>
                      <a:r>
                        <a:rPr lang="en-US" smtClean="0"/>
                        <a:t>, </a:t>
                      </a:r>
                      <a:r>
                        <a:rPr lang="en-US" smtClean="0">
                          <a:solidFill>
                            <a:srgbClr val="0000FF"/>
                          </a:solidFill>
                        </a:rPr>
                        <a:t>P2:2</a:t>
                      </a:r>
                      <a:r>
                        <a:rPr lang="en-US" smtClean="0"/>
                        <a:t>, </a:t>
                      </a:r>
                      <a:r>
                        <a:rPr lang="en-US" smtClean="0">
                          <a:solidFill>
                            <a:srgbClr val="FF0000"/>
                          </a:solidFill>
                        </a:rPr>
                        <a:t>P1:7</a:t>
                      </a:r>
                    </a:p>
                  </a:txBody>
                  <a:tcPr/>
                </a:tc>
              </a:tr>
              <a:tr h="370840">
                <a:tc>
                  <a:txBody>
                    <a:bodyPr/>
                    <a:lstStyle/>
                    <a:p>
                      <a:r>
                        <a:rPr lang="en-US" smtClean="0"/>
                        <a:t>P4:4 </a:t>
                      </a:r>
                      <a:r>
                        <a:rPr lang="en-US" smtClean="0">
                          <a:sym typeface="Wingdings" pitchFamily="2" charset="2"/>
                        </a:rPr>
                        <a:t></a:t>
                      </a:r>
                      <a:endParaRPr lang="en-US"/>
                    </a:p>
                  </a:txBody>
                  <a:tcPr/>
                </a:tc>
                <a:tc>
                  <a:txBody>
                    <a:bodyPr/>
                    <a:lstStyle/>
                    <a:p>
                      <a:r>
                        <a:rPr lang="en-US" smtClean="0"/>
                        <a:t>5</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r>
                        <a:rPr lang="en-US" smtClean="0">
                          <a:solidFill>
                            <a:srgbClr val="0000FF"/>
                          </a:solidFill>
                        </a:rPr>
                        <a:t>P2:2</a:t>
                      </a:r>
                      <a:r>
                        <a:rPr lang="en-US" smtClean="0"/>
                        <a:t>, </a:t>
                      </a:r>
                      <a:r>
                        <a:rPr lang="en-US" smtClean="0">
                          <a:solidFill>
                            <a:srgbClr val="7030A0"/>
                          </a:solidFill>
                        </a:rPr>
                        <a:t>P4:4</a:t>
                      </a:r>
                      <a:r>
                        <a:rPr lang="en-US" smtClean="0"/>
                        <a:t>, </a:t>
                      </a:r>
                      <a:r>
                        <a:rPr lang="en-US" smtClean="0">
                          <a:solidFill>
                            <a:srgbClr val="FF0000"/>
                          </a:solidFill>
                        </a:rPr>
                        <a:t>P1:7</a:t>
                      </a:r>
                      <a:endParaRPr lang="en-US">
                        <a:solidFill>
                          <a:srgbClr val="FF0000"/>
                        </a:solidFill>
                      </a:endParaRPr>
                    </a:p>
                  </a:txBody>
                  <a:tcPr/>
                </a:tc>
              </a:tr>
              <a:tr h="370840">
                <a:tc>
                  <a:txBody>
                    <a:bodyPr/>
                    <a:lstStyle/>
                    <a:p>
                      <a:endParaRPr lang="en-US"/>
                    </a:p>
                  </a:txBody>
                  <a:tcPr/>
                </a:tc>
                <a:tc>
                  <a:txBody>
                    <a:bodyPr/>
                    <a:lstStyle/>
                    <a:p>
                      <a:r>
                        <a:rPr lang="en-US" smtClean="0"/>
                        <a:t>6</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rPr>
                        <a:t>P2:1</a:t>
                      </a:r>
                      <a:r>
                        <a:rPr lang="en-US" smtClean="0"/>
                        <a:t>, </a:t>
                      </a:r>
                      <a:r>
                        <a:rPr lang="en-US" smtClean="0">
                          <a:solidFill>
                            <a:srgbClr val="7030A0"/>
                          </a:solidFill>
                        </a:rPr>
                        <a:t>P4:4,</a:t>
                      </a:r>
                      <a:r>
                        <a:rPr lang="en-US" smtClean="0"/>
                        <a:t> </a:t>
                      </a:r>
                      <a:r>
                        <a:rPr lang="en-US" smtClean="0">
                          <a:solidFill>
                            <a:srgbClr val="FF0000"/>
                          </a:solidFill>
                        </a:rPr>
                        <a:t>P1:7</a:t>
                      </a:r>
                    </a:p>
                  </a:txBody>
                  <a:tcPr/>
                </a:tc>
              </a:tr>
              <a:tr h="370840">
                <a:tc>
                  <a:txBody>
                    <a:bodyPr/>
                    <a:lstStyle/>
                    <a:p>
                      <a:endParaRPr lang="en-US"/>
                    </a:p>
                  </a:txBody>
                  <a:tcPr/>
                </a:tc>
                <a:tc>
                  <a:txBody>
                    <a:bodyPr/>
                    <a:lstStyle/>
                    <a:p>
                      <a:r>
                        <a:rPr lang="en-US" smtClean="0"/>
                        <a:t>7..10</a:t>
                      </a:r>
                      <a:endParaRPr lang="en-US"/>
                    </a:p>
                  </a:txBody>
                  <a:tcPr/>
                </a:tc>
                <a:tc>
                  <a:txBody>
                    <a:bodyPr/>
                    <a:lstStyle/>
                    <a:p>
                      <a:r>
                        <a:rPr lang="en-US" smtClean="0">
                          <a:solidFill>
                            <a:srgbClr val="7030A0"/>
                          </a:solidFill>
                        </a:rPr>
                        <a:t>P4</a:t>
                      </a:r>
                      <a:endParaRPr lang="en-US">
                        <a:solidFill>
                          <a:srgbClr val="7030A0"/>
                        </a:solidFill>
                      </a:endParaRPr>
                    </a:p>
                  </a:txBody>
                  <a:tcPr/>
                </a:tc>
                <a:tc>
                  <a:txBody>
                    <a:bodyPr/>
                    <a:lstStyle/>
                    <a:p>
                      <a:r>
                        <a:rPr lang="en-US" smtClean="0">
                          <a:solidFill>
                            <a:srgbClr val="7030A0"/>
                          </a:solidFill>
                        </a:rPr>
                        <a:t>P4:4</a:t>
                      </a:r>
                      <a:r>
                        <a:rPr lang="en-US" smtClean="0">
                          <a:solidFill>
                            <a:srgbClr val="7030A0"/>
                          </a:solidFill>
                          <a:sym typeface="Wingdings" pitchFamily="2" charset="2"/>
                        </a:rPr>
                        <a:t>0</a:t>
                      </a:r>
                      <a:r>
                        <a:rPr lang="en-US" smtClean="0"/>
                        <a:t>, </a:t>
                      </a:r>
                      <a:r>
                        <a:rPr lang="en-US" smtClean="0">
                          <a:solidFill>
                            <a:srgbClr val="FF0000"/>
                          </a:solidFill>
                        </a:rPr>
                        <a:t>P1:7</a:t>
                      </a:r>
                      <a:endParaRPr lang="en-US">
                        <a:solidFill>
                          <a:srgbClr val="FF0000"/>
                        </a:solidFill>
                      </a:endParaRPr>
                    </a:p>
                  </a:txBody>
                  <a:tcPr/>
                </a:tc>
              </a:tr>
              <a:tr h="370840">
                <a:tc>
                  <a:txBody>
                    <a:bodyPr/>
                    <a:lstStyle/>
                    <a:p>
                      <a:endParaRPr lang="en-US"/>
                    </a:p>
                  </a:txBody>
                  <a:tcPr/>
                </a:tc>
                <a:tc>
                  <a:txBody>
                    <a:bodyPr/>
                    <a:lstStyle/>
                    <a:p>
                      <a:r>
                        <a:rPr lang="en-US" smtClean="0"/>
                        <a:t>11..</a:t>
                      </a:r>
                      <a:r>
                        <a:rPr lang="en-US" baseline="0" smtClean="0"/>
                        <a:t> 17</a:t>
                      </a:r>
                      <a:endParaRPr lang="en-US"/>
                    </a:p>
                  </a:txBody>
                  <a:tcPr/>
                </a:tc>
                <a:tc>
                  <a:txBody>
                    <a:bodyPr/>
                    <a:lstStyle/>
                    <a:p>
                      <a:r>
                        <a:rPr lang="en-US" smtClean="0">
                          <a:solidFill>
                            <a:srgbClr val="FF0000"/>
                          </a:solidFill>
                        </a:rPr>
                        <a:t>P1</a:t>
                      </a:r>
                      <a:endParaRPr lang="en-US">
                        <a:solidFill>
                          <a:srgbClr val="FF0000"/>
                        </a:solidFill>
                      </a:endParaRPr>
                    </a:p>
                  </a:txBody>
                  <a:tcPr/>
                </a:tc>
                <a:tc>
                  <a:txBody>
                    <a:bodyPr/>
                    <a:lstStyle/>
                    <a:p>
                      <a:r>
                        <a:rPr lang="en-US" smtClean="0">
                          <a:solidFill>
                            <a:srgbClr val="FF0000"/>
                          </a:solidFill>
                        </a:rPr>
                        <a:t>P1:7 </a:t>
                      </a:r>
                      <a:r>
                        <a:rPr lang="en-US" smtClean="0">
                          <a:solidFill>
                            <a:srgbClr val="FF0000"/>
                          </a:solidFill>
                          <a:sym typeface="Wingdings" pitchFamily="2" charset="2"/>
                        </a:rPr>
                        <a:t> 0</a:t>
                      </a:r>
                      <a:endParaRPr lang="en-US">
                        <a:solidFill>
                          <a:srgbClr val="FF0000"/>
                        </a:solidFill>
                      </a:endParaRPr>
                    </a:p>
                  </a:txBody>
                  <a:tcPr/>
                </a:tc>
              </a:tr>
              <a:tr h="370840">
                <a:tc>
                  <a:txBody>
                    <a:bodyPr/>
                    <a:lstStyle/>
                    <a:p>
                      <a:endParaRPr lang="en-US"/>
                    </a:p>
                  </a:txBody>
                  <a:tcPr/>
                </a:tc>
                <a:tc>
                  <a:txBody>
                    <a:bodyPr/>
                    <a:lstStyle/>
                    <a:p>
                      <a:r>
                        <a:rPr lang="en-US" smtClean="0"/>
                        <a:t>18</a:t>
                      </a:r>
                      <a:endParaRPr lang="en-US"/>
                    </a:p>
                  </a:txBody>
                  <a:tcPr/>
                </a:tc>
                <a:tc>
                  <a:txBody>
                    <a:bodyPr/>
                    <a:lstStyle/>
                    <a:p>
                      <a:endParaRPr lang="en-US"/>
                    </a:p>
                  </a:txBody>
                  <a:tcPr/>
                </a:tc>
                <a:tc>
                  <a:txBody>
                    <a:bodyPr/>
                    <a:lstStyle/>
                    <a:p>
                      <a:r>
                        <a:rPr lang="en-US" smtClean="0"/>
                        <a:t>finished</a:t>
                      </a:r>
                      <a:endParaRPr lang="en-US"/>
                    </a:p>
                  </a:txBody>
                  <a:tcPr/>
                </a:tc>
              </a:tr>
            </a:tbl>
          </a:graphicData>
        </a:graphic>
      </p:graphicFrame>
      <p:graphicFrame>
        <p:nvGraphicFramePr>
          <p:cNvPr id="6" name="Table 5"/>
          <p:cNvGraphicFramePr>
            <a:graphicFrameLocks noGrp="1"/>
          </p:cNvGraphicFramePr>
          <p:nvPr/>
        </p:nvGraphicFramePr>
        <p:xfrm>
          <a:off x="5334000" y="2362200"/>
          <a:ext cx="3581400" cy="2595880"/>
        </p:xfrm>
        <a:graphic>
          <a:graphicData uri="http://schemas.openxmlformats.org/drawingml/2006/table">
            <a:tbl>
              <a:tblPr firstRow="1" bandRow="1">
                <a:tableStyleId>{5C22544A-7EE6-4342-B048-85BDC9FD1C3A}</a:tableStyleId>
              </a:tblPr>
              <a:tblGrid>
                <a:gridCol w="716280"/>
                <a:gridCol w="557107"/>
                <a:gridCol w="1241213"/>
                <a:gridCol w="1066800"/>
              </a:tblGrid>
              <a:tr h="370840">
                <a:tc>
                  <a:txBody>
                    <a:bodyPr/>
                    <a:lstStyle/>
                    <a:p>
                      <a:r>
                        <a:rPr lang="en-US" smtClean="0"/>
                        <a:t>P</a:t>
                      </a:r>
                      <a:endParaRPr lang="en-US"/>
                    </a:p>
                  </a:txBody>
                  <a:tcPr/>
                </a:tc>
                <a:tc>
                  <a:txBody>
                    <a:bodyPr/>
                    <a:lstStyle/>
                    <a:p>
                      <a:r>
                        <a:rPr lang="en-US" smtClean="0"/>
                        <a:t>BT</a:t>
                      </a:r>
                      <a:endParaRPr lang="en-US"/>
                    </a:p>
                  </a:txBody>
                  <a:tcPr/>
                </a:tc>
                <a:tc>
                  <a:txBody>
                    <a:bodyPr/>
                    <a:lstStyle/>
                    <a:p>
                      <a:r>
                        <a:rPr lang="en-US" smtClean="0"/>
                        <a:t>WT</a:t>
                      </a:r>
                      <a:endParaRPr lang="en-US"/>
                    </a:p>
                  </a:txBody>
                  <a:tcPr/>
                </a:tc>
                <a:tc>
                  <a:txBody>
                    <a:bodyPr/>
                    <a:lstStyle/>
                    <a:p>
                      <a:r>
                        <a:rPr lang="en-US" smtClean="0"/>
                        <a:t>TT</a:t>
                      </a:r>
                      <a:endParaRPr lang="en-US"/>
                    </a:p>
                  </a:txBody>
                  <a:tcPr/>
                </a:tc>
              </a:tr>
              <a:tr h="370840">
                <a:tc>
                  <a:txBody>
                    <a:bodyPr/>
                    <a:lstStyle/>
                    <a:p>
                      <a:r>
                        <a:rPr lang="en-US" smtClean="0"/>
                        <a:t>P1</a:t>
                      </a:r>
                      <a:endParaRPr lang="en-US"/>
                    </a:p>
                  </a:txBody>
                  <a:tcPr/>
                </a:tc>
                <a:tc>
                  <a:txBody>
                    <a:bodyPr/>
                    <a:lstStyle/>
                    <a:p>
                      <a:r>
                        <a:rPr lang="en-US" smtClean="0"/>
                        <a:t>9</a:t>
                      </a:r>
                      <a:endParaRPr lang="en-US"/>
                    </a:p>
                  </a:txBody>
                  <a:tcPr/>
                </a:tc>
                <a:tc>
                  <a:txBody>
                    <a:bodyPr/>
                    <a:lstStyle/>
                    <a:p>
                      <a:r>
                        <a:rPr lang="en-US" smtClean="0"/>
                        <a:t>0+(11-2)=9</a:t>
                      </a:r>
                      <a:endParaRPr lang="en-US"/>
                    </a:p>
                  </a:txBody>
                  <a:tcPr/>
                </a:tc>
                <a:tc>
                  <a:txBody>
                    <a:bodyPr/>
                    <a:lstStyle/>
                    <a:p>
                      <a:r>
                        <a:rPr lang="en-US" smtClean="0"/>
                        <a:t>18</a:t>
                      </a:r>
                      <a:endParaRPr lang="en-US"/>
                    </a:p>
                  </a:txBody>
                  <a:tcPr/>
                </a:tc>
              </a:tr>
              <a:tr h="370840">
                <a:tc>
                  <a:txBody>
                    <a:bodyPr/>
                    <a:lstStyle/>
                    <a:p>
                      <a:r>
                        <a:rPr lang="en-US" smtClean="0"/>
                        <a:t>P2</a:t>
                      </a:r>
                      <a:endParaRPr lang="en-US"/>
                    </a:p>
                  </a:txBody>
                  <a:tcPr/>
                </a:tc>
                <a:tc>
                  <a:txBody>
                    <a:bodyPr/>
                    <a:lstStyle/>
                    <a:p>
                      <a:r>
                        <a:rPr lang="en-US" smtClean="0"/>
                        <a:t>4</a:t>
                      </a:r>
                      <a:endParaRPr lang="en-US"/>
                    </a:p>
                  </a:txBody>
                  <a:tcPr/>
                </a:tc>
                <a:tc>
                  <a:txBody>
                    <a:bodyPr/>
                    <a:lstStyle/>
                    <a:p>
                      <a:r>
                        <a:rPr lang="en-US" smtClean="0"/>
                        <a:t>0+1=1</a:t>
                      </a:r>
                      <a:endParaRPr lang="en-US"/>
                    </a:p>
                  </a:txBody>
                  <a:tcPr/>
                </a:tc>
                <a:tc>
                  <a:txBody>
                    <a:bodyPr/>
                    <a:lstStyle/>
                    <a:p>
                      <a:r>
                        <a:rPr lang="en-US" smtClean="0"/>
                        <a:t>5</a:t>
                      </a:r>
                      <a:endParaRPr lang="en-US"/>
                    </a:p>
                  </a:txBody>
                  <a:tcPr/>
                </a:tc>
              </a:tr>
              <a:tr h="370840">
                <a:tc>
                  <a:txBody>
                    <a:bodyPr/>
                    <a:lstStyle/>
                    <a:p>
                      <a:r>
                        <a:rPr lang="en-US" smtClean="0"/>
                        <a:t>P3</a:t>
                      </a:r>
                      <a:endParaRPr lang="en-US"/>
                    </a:p>
                  </a:txBody>
                  <a:tcPr/>
                </a:tc>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1</a:t>
                      </a:r>
                      <a:endParaRPr lang="en-US"/>
                    </a:p>
                  </a:txBody>
                  <a:tcPr/>
                </a:tc>
              </a:tr>
              <a:tr h="370840">
                <a:tc>
                  <a:txBody>
                    <a:bodyPr/>
                    <a:lstStyle/>
                    <a:p>
                      <a:r>
                        <a:rPr lang="en-US" smtClean="0"/>
                        <a:t>P4</a:t>
                      </a:r>
                      <a:endParaRPr lang="en-US"/>
                    </a:p>
                  </a:txBody>
                  <a:tcPr/>
                </a:tc>
                <a:tc>
                  <a:txBody>
                    <a:bodyPr/>
                    <a:lstStyle/>
                    <a:p>
                      <a:r>
                        <a:rPr lang="en-US" smtClean="0"/>
                        <a:t>4</a:t>
                      </a:r>
                      <a:endParaRPr lang="en-US"/>
                    </a:p>
                  </a:txBody>
                  <a:tcPr/>
                </a:tc>
                <a:tc>
                  <a:txBody>
                    <a:bodyPr/>
                    <a:lstStyle/>
                    <a:p>
                      <a:r>
                        <a:rPr lang="en-US" smtClean="0"/>
                        <a:t>2</a:t>
                      </a:r>
                      <a:endParaRPr lang="en-US"/>
                    </a:p>
                  </a:txBody>
                  <a:tcPr/>
                </a:tc>
                <a:tc>
                  <a:txBody>
                    <a:bodyPr/>
                    <a:lstStyle/>
                    <a:p>
                      <a:r>
                        <a:rPr lang="en-US" smtClean="0"/>
                        <a:t>6</a:t>
                      </a:r>
                      <a:endParaRPr lang="en-US"/>
                    </a:p>
                  </a:txBody>
                  <a:tcPr/>
                </a:tc>
              </a:tr>
              <a:tr h="370840">
                <a:tc>
                  <a:txBody>
                    <a:bodyPr/>
                    <a:lstStyle/>
                    <a:p>
                      <a:r>
                        <a:rPr lang="en-US" smtClean="0"/>
                        <a:t>Sum</a:t>
                      </a:r>
                      <a:endParaRPr lang="en-US"/>
                    </a:p>
                  </a:txBody>
                  <a:tcPr/>
                </a:tc>
                <a:tc>
                  <a:txBody>
                    <a:bodyPr/>
                    <a:lstStyle/>
                    <a:p>
                      <a:r>
                        <a:rPr lang="en-US" smtClean="0"/>
                        <a:t>18</a:t>
                      </a:r>
                      <a:endParaRPr lang="en-US"/>
                    </a:p>
                  </a:txBody>
                  <a:tcPr/>
                </a:tc>
                <a:tc>
                  <a:txBody>
                    <a:bodyPr/>
                    <a:lstStyle/>
                    <a:p>
                      <a:r>
                        <a:rPr lang="en-US" smtClean="0"/>
                        <a:t>12</a:t>
                      </a:r>
                      <a:endParaRPr lang="en-US"/>
                    </a:p>
                  </a:txBody>
                  <a:tcPr/>
                </a:tc>
                <a:tc>
                  <a:txBody>
                    <a:bodyPr/>
                    <a:lstStyle/>
                    <a:p>
                      <a:r>
                        <a:rPr lang="en-US" smtClean="0"/>
                        <a:t>40</a:t>
                      </a:r>
                      <a:endParaRPr lang="en-US"/>
                    </a:p>
                  </a:txBody>
                  <a:tcPr/>
                </a:tc>
              </a:tr>
              <a:tr h="370840">
                <a:tc>
                  <a:txBody>
                    <a:bodyPr/>
                    <a:lstStyle/>
                    <a:p>
                      <a:r>
                        <a:rPr lang="en-US" b="1" smtClean="0">
                          <a:solidFill>
                            <a:srgbClr val="FF0000"/>
                          </a:solidFill>
                        </a:rPr>
                        <a:t>Avg</a:t>
                      </a:r>
                      <a:endParaRPr lang="en-US" b="1">
                        <a:solidFill>
                          <a:srgbClr val="FF0000"/>
                        </a:solidFill>
                      </a:endParaRPr>
                    </a:p>
                  </a:txBody>
                  <a:tcPr/>
                </a:tc>
                <a:tc>
                  <a:txBody>
                    <a:bodyPr/>
                    <a:lstStyle/>
                    <a:p>
                      <a:endParaRPr lang="en-US" b="1">
                        <a:solidFill>
                          <a:srgbClr val="FF0000"/>
                        </a:solidFill>
                      </a:endParaRPr>
                    </a:p>
                  </a:txBody>
                  <a:tcPr/>
                </a:tc>
                <a:tc>
                  <a:txBody>
                    <a:bodyPr/>
                    <a:lstStyle/>
                    <a:p>
                      <a:r>
                        <a:rPr lang="en-US" b="1" smtClean="0">
                          <a:solidFill>
                            <a:srgbClr val="FF0000"/>
                          </a:solidFill>
                        </a:rPr>
                        <a:t>12/4=3</a:t>
                      </a:r>
                      <a:endParaRPr lang="en-US" b="1">
                        <a:solidFill>
                          <a:srgbClr val="FF0000"/>
                        </a:solidFill>
                      </a:endParaRPr>
                    </a:p>
                  </a:txBody>
                  <a:tcPr/>
                </a:tc>
                <a:tc>
                  <a:txBody>
                    <a:bodyPr/>
                    <a:lstStyle/>
                    <a:p>
                      <a:r>
                        <a:rPr lang="en-US" b="1" smtClean="0">
                          <a:solidFill>
                            <a:srgbClr val="FF0000"/>
                          </a:solidFill>
                        </a:rPr>
                        <a:t>30/4=7.5</a:t>
                      </a:r>
                      <a:endParaRPr lang="en-US" b="1">
                        <a:solidFill>
                          <a:srgbClr val="FF0000"/>
                        </a:solidFill>
                      </a:endParaRPr>
                    </a:p>
                  </a:txBody>
                  <a:tcPr/>
                </a:tc>
              </a:tr>
            </a:tbl>
          </a:graphicData>
        </a:graphic>
      </p:graphicFrame>
      <p:sp>
        <p:nvSpPr>
          <p:cNvPr id="7" name="Slide Number Placeholder 6"/>
          <p:cNvSpPr>
            <a:spLocks noGrp="1"/>
          </p:cNvSpPr>
          <p:nvPr>
            <p:ph type="sldNum" sz="quarter" idx="12"/>
          </p:nvPr>
        </p:nvSpPr>
        <p:spPr/>
        <p:txBody>
          <a:bodyPr/>
          <a:lstStyle/>
          <a:p>
            <a:pPr>
              <a:defRPr/>
            </a:pPr>
            <a:fld id="{696F9EE9-CEE3-4698-8506-E8D34884CFD9}" type="slidenum">
              <a:rPr lang="en-US" smtClean="0"/>
              <a:pPr>
                <a:defRPr/>
              </a:pPr>
              <a:t>24</a:t>
            </a:fld>
            <a:r>
              <a:rPr lang="en-US" smtClean="0"/>
              <a:t>/57</a:t>
            </a:r>
            <a:endParaRPr lang="en-US"/>
          </a:p>
        </p:txBody>
      </p:sp>
      <p:sp>
        <p:nvSpPr>
          <p:cNvPr id="8" name="Footer Placeholder 7"/>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447800" y="381000"/>
            <a:ext cx="6324600" cy="762000"/>
          </a:xfrm>
        </p:spPr>
        <p:txBody>
          <a:bodyPr/>
          <a:lstStyle/>
          <a:p>
            <a:r>
              <a:rPr lang="en-US" sz="3200" b="1" smtClean="0">
                <a:latin typeface="Times New Roman" pitchFamily="18" charset="0"/>
                <a:cs typeface="Times New Roman" pitchFamily="18" charset="0"/>
              </a:rPr>
              <a:t>SRT  Algorithm Evaluation</a:t>
            </a:r>
            <a:endParaRPr lang="en-US" sz="3200" smtClean="0">
              <a:latin typeface="Times New Roman" pitchFamily="18" charset="0"/>
              <a:cs typeface="Times New Roman" pitchFamily="18" charset="0"/>
            </a:endParaRPr>
          </a:p>
        </p:txBody>
      </p:sp>
      <p:sp>
        <p:nvSpPr>
          <p:cNvPr id="40963" name="Rectangle 3"/>
          <p:cNvSpPr txBox="1">
            <a:spLocks/>
          </p:cNvSpPr>
          <p:nvPr/>
        </p:nvSpPr>
        <p:spPr bwMode="auto">
          <a:xfrm>
            <a:off x="1752600" y="1295400"/>
            <a:ext cx="5486400" cy="1143000"/>
          </a:xfrm>
          <a:prstGeom prst="rect">
            <a:avLst/>
          </a:prstGeom>
          <a:noFill/>
          <a:ln w="9525">
            <a:noFill/>
            <a:miter lim="800000"/>
            <a:headEnd/>
            <a:tailEnd/>
          </a:ln>
        </p:spPr>
        <p:txBody>
          <a:bodyPr/>
          <a:lstStyle/>
          <a:p>
            <a:pPr marL="342900" indent="-342900" algn="just">
              <a:lnSpc>
                <a:spcPct val="80000"/>
              </a:lnSpc>
              <a:spcBef>
                <a:spcPct val="20000"/>
              </a:spcBef>
            </a:pPr>
            <a:r>
              <a:rPr lang="en-US" sz="2400" b="1">
                <a:latin typeface="Times New Roman" pitchFamily="18" charset="0"/>
                <a:cs typeface="Times New Roman" pitchFamily="18" charset="0"/>
              </a:rPr>
              <a:t>Do </a:t>
            </a:r>
            <a:r>
              <a:rPr lang="en-US" sz="2400" b="1" smtClean="0">
                <a:latin typeface="Times New Roman" pitchFamily="18" charset="0"/>
                <a:cs typeface="Times New Roman" pitchFamily="18" charset="0"/>
              </a:rPr>
              <a:t>yourself</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 6 incoming processes</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waiting time= ?</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turnaround time = ?</a:t>
            </a:r>
          </a:p>
        </p:txBody>
      </p:sp>
      <p:graphicFrame>
        <p:nvGraphicFramePr>
          <p:cNvPr id="75" name="Table 74"/>
          <p:cNvGraphicFramePr>
            <a:graphicFrameLocks noGrp="1"/>
          </p:cNvGraphicFramePr>
          <p:nvPr/>
        </p:nvGraphicFramePr>
        <p:xfrm>
          <a:off x="1600200" y="28194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mtClean="0"/>
                        <a:t>Process</a:t>
                      </a:r>
                      <a:endParaRPr lang="en-US"/>
                    </a:p>
                  </a:txBody>
                  <a:tcPr/>
                </a:tc>
                <a:tc>
                  <a:txBody>
                    <a:bodyPr/>
                    <a:lstStyle/>
                    <a:p>
                      <a:r>
                        <a:rPr lang="en-US" smtClean="0"/>
                        <a:t>Arrival  Time</a:t>
                      </a:r>
                      <a:endParaRPr lang="en-US"/>
                    </a:p>
                  </a:txBody>
                  <a:tcPr/>
                </a:tc>
                <a:tc>
                  <a:txBody>
                    <a:bodyPr/>
                    <a:lstStyle/>
                    <a:p>
                      <a:r>
                        <a:rPr lang="en-US" smtClean="0"/>
                        <a:t>Service Time</a:t>
                      </a:r>
                      <a:endParaRPr lang="en-US"/>
                    </a:p>
                  </a:txBody>
                  <a:tcPr/>
                </a:tc>
              </a:tr>
              <a:tr h="370840">
                <a:tc>
                  <a:txBody>
                    <a:bodyPr/>
                    <a:lstStyle/>
                    <a:p>
                      <a:r>
                        <a:rPr lang="en-US" smtClean="0"/>
                        <a:t>A</a:t>
                      </a:r>
                      <a:endParaRPr lang="en-US"/>
                    </a:p>
                  </a:txBody>
                  <a:tcPr/>
                </a:tc>
                <a:tc>
                  <a:txBody>
                    <a:bodyPr/>
                    <a:lstStyle/>
                    <a:p>
                      <a:r>
                        <a:rPr lang="en-US" smtClean="0"/>
                        <a:t>0</a:t>
                      </a:r>
                      <a:endParaRPr lang="en-US"/>
                    </a:p>
                  </a:txBody>
                  <a:tcPr/>
                </a:tc>
                <a:tc>
                  <a:txBody>
                    <a:bodyPr/>
                    <a:lstStyle/>
                    <a:p>
                      <a:r>
                        <a:rPr lang="en-US" smtClean="0"/>
                        <a:t>5</a:t>
                      </a:r>
                      <a:endParaRPr lang="en-US"/>
                    </a:p>
                  </a:txBody>
                  <a:tcPr/>
                </a:tc>
              </a:tr>
              <a:tr h="370840">
                <a:tc>
                  <a:txBody>
                    <a:bodyPr/>
                    <a:lstStyle/>
                    <a:p>
                      <a:r>
                        <a:rPr lang="en-US" smtClean="0"/>
                        <a:t>B</a:t>
                      </a:r>
                      <a:endParaRPr lang="en-US"/>
                    </a:p>
                  </a:txBody>
                  <a:tcPr/>
                </a:tc>
                <a:tc>
                  <a:txBody>
                    <a:bodyPr/>
                    <a:lstStyle/>
                    <a:p>
                      <a:r>
                        <a:rPr lang="en-US" smtClean="0"/>
                        <a:t>1</a:t>
                      </a:r>
                      <a:endParaRPr lang="en-US"/>
                    </a:p>
                  </a:txBody>
                  <a:tcPr/>
                </a:tc>
                <a:tc>
                  <a:txBody>
                    <a:bodyPr/>
                    <a:lstStyle/>
                    <a:p>
                      <a:r>
                        <a:rPr lang="en-US" smtClean="0"/>
                        <a:t>3</a:t>
                      </a:r>
                      <a:endParaRPr lang="en-US"/>
                    </a:p>
                  </a:txBody>
                  <a:tcPr/>
                </a:tc>
              </a:tr>
              <a:tr h="370840">
                <a:tc>
                  <a:txBody>
                    <a:bodyPr/>
                    <a:lstStyle/>
                    <a:p>
                      <a:r>
                        <a:rPr lang="en-US" smtClean="0"/>
                        <a:t>C</a:t>
                      </a:r>
                      <a:endParaRPr lang="en-US"/>
                    </a:p>
                  </a:txBody>
                  <a:tcPr/>
                </a:tc>
                <a:tc>
                  <a:txBody>
                    <a:bodyPr/>
                    <a:lstStyle/>
                    <a:p>
                      <a:r>
                        <a:rPr lang="en-US" smtClean="0"/>
                        <a:t>2</a:t>
                      </a:r>
                      <a:endParaRPr lang="en-US"/>
                    </a:p>
                  </a:txBody>
                  <a:tcPr/>
                </a:tc>
                <a:tc>
                  <a:txBody>
                    <a:bodyPr/>
                    <a:lstStyle/>
                    <a:p>
                      <a:r>
                        <a:rPr lang="en-US" smtClean="0"/>
                        <a:t>2</a:t>
                      </a:r>
                      <a:endParaRPr lang="en-US"/>
                    </a:p>
                  </a:txBody>
                  <a:tcPr/>
                </a:tc>
              </a:tr>
              <a:tr h="370840">
                <a:tc>
                  <a:txBody>
                    <a:bodyPr/>
                    <a:lstStyle/>
                    <a:p>
                      <a:r>
                        <a:rPr lang="en-US" smtClean="0"/>
                        <a:t>D</a:t>
                      </a:r>
                      <a:endParaRPr lang="en-US"/>
                    </a:p>
                  </a:txBody>
                  <a:tcPr/>
                </a:tc>
                <a:tc>
                  <a:txBody>
                    <a:bodyPr/>
                    <a:lstStyle/>
                    <a:p>
                      <a:r>
                        <a:rPr lang="en-US" smtClean="0"/>
                        <a:t>3</a:t>
                      </a:r>
                      <a:endParaRPr lang="en-US"/>
                    </a:p>
                  </a:txBody>
                  <a:tcPr/>
                </a:tc>
                <a:tc>
                  <a:txBody>
                    <a:bodyPr/>
                    <a:lstStyle/>
                    <a:p>
                      <a:r>
                        <a:rPr lang="en-US" smtClean="0"/>
                        <a:t>1</a:t>
                      </a:r>
                      <a:endParaRPr lang="en-US"/>
                    </a:p>
                  </a:txBody>
                  <a:tcPr/>
                </a:tc>
              </a:tr>
              <a:tr h="370840">
                <a:tc>
                  <a:txBody>
                    <a:bodyPr/>
                    <a:lstStyle/>
                    <a:p>
                      <a:r>
                        <a:rPr lang="en-US" smtClean="0"/>
                        <a:t>E</a:t>
                      </a:r>
                      <a:endParaRPr lang="en-US"/>
                    </a:p>
                  </a:txBody>
                  <a:tcPr/>
                </a:tc>
                <a:tc>
                  <a:txBody>
                    <a:bodyPr/>
                    <a:lstStyle/>
                    <a:p>
                      <a:r>
                        <a:rPr lang="en-US" smtClean="0"/>
                        <a:t>4</a:t>
                      </a:r>
                      <a:endParaRPr lang="en-US"/>
                    </a:p>
                  </a:txBody>
                  <a:tcPr/>
                </a:tc>
                <a:tc>
                  <a:txBody>
                    <a:bodyPr/>
                    <a:lstStyle/>
                    <a:p>
                      <a:r>
                        <a:rPr lang="en-US" smtClean="0"/>
                        <a:t>7</a:t>
                      </a:r>
                      <a:endParaRPr lang="en-US"/>
                    </a:p>
                  </a:txBody>
                  <a:tcPr/>
                </a:tc>
              </a:tr>
              <a:tr h="370840">
                <a:tc>
                  <a:txBody>
                    <a:bodyPr/>
                    <a:lstStyle/>
                    <a:p>
                      <a:r>
                        <a:rPr lang="en-US" smtClean="0"/>
                        <a:t>F</a:t>
                      </a:r>
                      <a:endParaRPr lang="en-US"/>
                    </a:p>
                  </a:txBody>
                  <a:tcPr/>
                </a:tc>
                <a:tc>
                  <a:txBody>
                    <a:bodyPr/>
                    <a:lstStyle/>
                    <a:p>
                      <a:r>
                        <a:rPr lang="en-US" smtClean="0"/>
                        <a:t>5</a:t>
                      </a:r>
                      <a:endParaRPr lang="en-US"/>
                    </a:p>
                  </a:txBody>
                  <a:tcPr/>
                </a:tc>
                <a:tc>
                  <a:txBody>
                    <a:bodyPr/>
                    <a:lstStyle/>
                    <a:p>
                      <a:r>
                        <a:rPr lang="en-US" smtClean="0"/>
                        <a:t>4</a:t>
                      </a:r>
                      <a:endParaRPr lang="en-US"/>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304800" y="0"/>
            <a:ext cx="8839200" cy="838200"/>
          </a:xfrm>
        </p:spPr>
        <p:txBody>
          <a:bodyPr/>
          <a:lstStyle/>
          <a:p>
            <a:r>
              <a:rPr lang="en-US" sz="3600" b="1" smtClean="0">
                <a:latin typeface="Times New Roman" pitchFamily="18" charset="0"/>
                <a:cs typeface="Times New Roman" pitchFamily="18" charset="0"/>
              </a:rPr>
              <a:t>3.3- Scheduling in Interactive Systems</a:t>
            </a:r>
            <a:endParaRPr lang="en-US" sz="3600" smtClean="0">
              <a:latin typeface="Times New Roman" pitchFamily="18" charset="0"/>
              <a:cs typeface="Times New Roman" pitchFamily="18" charset="0"/>
            </a:endParaRPr>
          </a:p>
        </p:txBody>
      </p:sp>
      <p:sp>
        <p:nvSpPr>
          <p:cNvPr id="41987" name="Rectangle 3"/>
          <p:cNvSpPr>
            <a:spLocks noGrp="1"/>
          </p:cNvSpPr>
          <p:nvPr>
            <p:ph type="body" idx="1"/>
          </p:nvPr>
        </p:nvSpPr>
        <p:spPr>
          <a:xfrm>
            <a:off x="228600" y="990600"/>
            <a:ext cx="8458200" cy="5486400"/>
          </a:xfrm>
        </p:spPr>
        <p:txBody>
          <a:bodyPr>
            <a:normAutofit lnSpcReduction="10000"/>
          </a:bodyPr>
          <a:lstStyle/>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Interactive Program</a:t>
            </a:r>
            <a:r>
              <a:rPr lang="en-US" sz="2800" smtClean="0">
                <a:latin typeface="Times New Roman" pitchFamily="18" charset="0"/>
                <a:cs typeface="Times New Roman" pitchFamily="18" charset="0"/>
              </a:rPr>
              <a:t>: A program that exchanges output and input with the user, who typically views a display of some sort and uses an input device, such as a keyboard, mouse, or joystick, to provide responses to the program. </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Interactive System</a:t>
            </a:r>
            <a:r>
              <a:rPr lang="en-US" sz="2800" smtClean="0">
                <a:latin typeface="Times New Roman" pitchFamily="18" charset="0"/>
                <a:cs typeface="Times New Roman" pitchFamily="18" charset="0"/>
              </a:rPr>
              <a:t>: The OS supports interactive processes.</a:t>
            </a:r>
          </a:p>
          <a:p>
            <a:pPr algn="just" eaLnBrk="1" hangingPunct="1">
              <a:lnSpc>
                <a:spcPct val="80000"/>
              </a:lnSpc>
              <a:buClrTx/>
              <a:buSzTx/>
              <a:buFont typeface="Arial" charset="0"/>
              <a:buChar char="•"/>
            </a:pPr>
            <a:r>
              <a:rPr lang="en-US" sz="2800" b="1" smtClean="0">
                <a:latin typeface="Times New Roman" pitchFamily="18" charset="0"/>
                <a:cs typeface="Times New Roman" pitchFamily="18" charset="0"/>
              </a:rPr>
              <a:t>Pattern for interactive processes</a:t>
            </a:r>
            <a:r>
              <a:rPr lang="en-US" sz="2800" smtClean="0">
                <a:latin typeface="Times New Roman" pitchFamily="18" charset="0"/>
                <a:cs typeface="Times New Roman" pitchFamily="18" charset="0"/>
              </a:rPr>
              <a:t>: </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Wait for command, execute command, and so on.</a:t>
            </a:r>
          </a:p>
          <a:p>
            <a:pPr lvl="1" algn="just" eaLnBrk="1" hangingPunct="1">
              <a:lnSpc>
                <a:spcPct val="80000"/>
              </a:lnSpc>
              <a:buNone/>
            </a:pPr>
            <a:r>
              <a:rPr lang="en-US" sz="2400" smtClean="0">
                <a:latin typeface="Times New Roman" pitchFamily="18" charset="0"/>
                <a:cs typeface="Times New Roman" pitchFamily="18" charset="0"/>
                <a:sym typeface="Wingdings" pitchFamily="2" charset="2"/>
              </a:rPr>
              <a:t> C</a:t>
            </a:r>
            <a:r>
              <a:rPr lang="en-US" sz="2400" smtClean="0">
                <a:latin typeface="Times New Roman" pitchFamily="18" charset="0"/>
                <a:cs typeface="Times New Roman" pitchFamily="18" charset="0"/>
              </a:rPr>
              <a:t>ommand periods can be estimated.</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Algorithms</a:t>
            </a:r>
            <a:r>
              <a:rPr lang="en-US" sz="2800" smtClean="0">
                <a:latin typeface="Times New Roman" pitchFamily="18" charset="0"/>
                <a:cs typeface="Times New Roman" pitchFamily="18" charset="0"/>
              </a:rPr>
              <a:t>:</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Round Robin scheduling,                 Priority scheduling</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Multiple queues scheduling,             Shortest Process Next</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Guaranteed Scheduling,                    Lottery scheduling</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Fair-Share Scheduling</a:t>
            </a:r>
          </a:p>
          <a:p>
            <a:pPr lvl="1" algn="just" eaLnBrk="1" hangingPunct="1">
              <a:lnSpc>
                <a:spcPct val="80000"/>
              </a:lnSpc>
              <a:buFont typeface="Arial" charset="0"/>
              <a:buChar char="•"/>
            </a:pP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3.3.1- Round-Robin Scheduling (RR)</a:t>
            </a:r>
          </a:p>
        </p:txBody>
      </p:sp>
      <p:sp>
        <p:nvSpPr>
          <p:cNvPr id="43011" name="Rectangle 3"/>
          <p:cNvSpPr>
            <a:spLocks noGrp="1"/>
          </p:cNvSpPr>
          <p:nvPr>
            <p:ph type="body" idx="1"/>
          </p:nvPr>
        </p:nvSpPr>
        <p:spPr>
          <a:xfrm>
            <a:off x="228600" y="1066800"/>
            <a:ext cx="8610600" cy="36576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Oldest, simplest, fairest, most widely used.</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Assumption: All processes are equally important.</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Each process is assigned an equal time interval ( quantum/ time-slice).</a:t>
            </a:r>
          </a:p>
          <a:p>
            <a:pPr marL="342900" lvl="1" indent="-342900" algn="just" eaLnBrk="1" hangingPunct="1">
              <a:lnSpc>
                <a:spcPct val="80000"/>
              </a:lnSpc>
              <a:buFont typeface="Arial" charset="0"/>
              <a:buChar char="•"/>
            </a:pPr>
            <a:r>
              <a:rPr lang="en-US" smtClean="0">
                <a:latin typeface="Times New Roman" pitchFamily="18" charset="0"/>
                <a:cs typeface="Times New Roman" pitchFamily="18" charset="0"/>
              </a:rPr>
              <a:t>When the process uses up its quantum or it blocks, it is move to the end of the queue and CPU is assigned to the process at the head of the queue </a:t>
            </a:r>
            <a:r>
              <a:rPr lang="en-US" smtClean="0">
                <a:latin typeface="Times New Roman" pitchFamily="18" charset="0"/>
                <a:cs typeface="Times New Roman" pitchFamily="18" charset="0"/>
                <a:sym typeface="Wingdings" pitchFamily="2" charset="2"/>
              </a:rPr>
              <a:t> The </a:t>
            </a:r>
            <a:r>
              <a:rPr lang="en-US" smtClean="0">
                <a:latin typeface="Times New Roman" pitchFamily="18" charset="0"/>
                <a:cs typeface="Times New Roman" pitchFamily="18" charset="0"/>
              </a:rPr>
              <a:t>queue is treated as circular queue)</a:t>
            </a:r>
          </a:p>
          <a:p>
            <a:pPr algn="just">
              <a:lnSpc>
                <a:spcPct val="80000"/>
              </a:lnSpc>
              <a:buClrTx/>
              <a:buSzTx/>
              <a:buFont typeface="Arial" charset="0"/>
              <a:buChar char="•"/>
            </a:pPr>
            <a:r>
              <a:rPr lang="en-US" sz="2800" smtClean="0">
                <a:latin typeface="Times New Roman" pitchFamily="18" charset="0"/>
                <a:cs typeface="Times New Roman" pitchFamily="18" charset="0"/>
              </a:rPr>
              <a:t>It is similar to the First-Come-First-Served algorithm.</a:t>
            </a:r>
            <a:endParaRPr lang="en-US" sz="2400" smtClean="0">
              <a:latin typeface="Times New Roman" pitchFamily="18" charset="0"/>
              <a:cs typeface="Times New Roman" pitchFamily="18" charset="0"/>
            </a:endParaRPr>
          </a:p>
        </p:txBody>
      </p:sp>
      <p:sp>
        <p:nvSpPr>
          <p:cNvPr id="4" name="Rectangle 3"/>
          <p:cNvSpPr/>
          <p:nvPr/>
        </p:nvSpPr>
        <p:spPr>
          <a:xfrm>
            <a:off x="7620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P1</a:t>
            </a:r>
          </a:p>
        </p:txBody>
      </p:sp>
      <p:sp>
        <p:nvSpPr>
          <p:cNvPr id="5" name="Rectangle 4"/>
          <p:cNvSpPr/>
          <p:nvPr/>
        </p:nvSpPr>
        <p:spPr>
          <a:xfrm>
            <a:off x="16764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FF"/>
                </a:solidFill>
              </a:rPr>
              <a:t>P2</a:t>
            </a:r>
          </a:p>
        </p:txBody>
      </p:sp>
      <p:sp>
        <p:nvSpPr>
          <p:cNvPr id="6" name="Rectangle 5"/>
          <p:cNvSpPr/>
          <p:nvPr/>
        </p:nvSpPr>
        <p:spPr>
          <a:xfrm>
            <a:off x="25908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8000"/>
                </a:solidFill>
              </a:rPr>
              <a:t>P3</a:t>
            </a:r>
          </a:p>
        </p:txBody>
      </p:sp>
      <p:sp>
        <p:nvSpPr>
          <p:cNvPr id="7" name="Rectangle 6"/>
          <p:cNvSpPr/>
          <p:nvPr/>
        </p:nvSpPr>
        <p:spPr>
          <a:xfrm>
            <a:off x="35052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rPr>
              <a:t>P4</a:t>
            </a:r>
          </a:p>
        </p:txBody>
      </p:sp>
      <p:sp>
        <p:nvSpPr>
          <p:cNvPr id="13" name="Rectangle 12"/>
          <p:cNvSpPr/>
          <p:nvPr/>
        </p:nvSpPr>
        <p:spPr>
          <a:xfrm>
            <a:off x="228600" y="58674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Current </a:t>
            </a:r>
            <a:r>
              <a:rPr lang="en-US" sz="1400" smtClean="0">
                <a:solidFill>
                  <a:srgbClr val="FF0000"/>
                </a:solidFill>
              </a:rPr>
              <a:t>process</a:t>
            </a:r>
            <a:endParaRPr lang="en-US" sz="1400">
              <a:solidFill>
                <a:srgbClr val="FF0000"/>
              </a:solidFill>
            </a:endParaRPr>
          </a:p>
        </p:txBody>
      </p:sp>
      <p:sp>
        <p:nvSpPr>
          <p:cNvPr id="14" name="Rectangle 13"/>
          <p:cNvSpPr/>
          <p:nvPr/>
        </p:nvSpPr>
        <p:spPr>
          <a:xfrm>
            <a:off x="2133600" y="6019800"/>
            <a:ext cx="762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t=0</a:t>
            </a:r>
          </a:p>
        </p:txBody>
      </p:sp>
      <p:sp>
        <p:nvSpPr>
          <p:cNvPr id="15" name="Rectangle 14"/>
          <p:cNvSpPr/>
          <p:nvPr/>
        </p:nvSpPr>
        <p:spPr>
          <a:xfrm>
            <a:off x="4495800" y="58674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Current </a:t>
            </a:r>
            <a:r>
              <a:rPr lang="en-US" sz="1400" smtClean="0">
                <a:solidFill>
                  <a:srgbClr val="FF0000"/>
                </a:solidFill>
              </a:rPr>
              <a:t>process</a:t>
            </a:r>
            <a:endParaRPr lang="en-US" sz="1400">
              <a:solidFill>
                <a:srgbClr val="FF0000"/>
              </a:solidFill>
            </a:endParaRPr>
          </a:p>
        </p:txBody>
      </p:sp>
      <p:sp>
        <p:nvSpPr>
          <p:cNvPr id="16" name="Rectangle 15"/>
          <p:cNvSpPr/>
          <p:nvPr/>
        </p:nvSpPr>
        <p:spPr>
          <a:xfrm>
            <a:off x="6705600" y="6019800"/>
            <a:ext cx="685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t=3</a:t>
            </a:r>
          </a:p>
        </p:txBody>
      </p:sp>
      <p:sp>
        <p:nvSpPr>
          <p:cNvPr id="17" name="Rectangle 16"/>
          <p:cNvSpPr/>
          <p:nvPr/>
        </p:nvSpPr>
        <p:spPr>
          <a:xfrm>
            <a:off x="1143000" y="48006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Quantum=3</a:t>
            </a:r>
          </a:p>
        </p:txBody>
      </p:sp>
      <p:cxnSp>
        <p:nvCxnSpPr>
          <p:cNvPr id="19" name="Straight Connector 18"/>
          <p:cNvCxnSpPr>
            <a:stCxn id="4" idx="3"/>
            <a:endCxn id="5" idx="1"/>
          </p:cNvCxnSpPr>
          <p:nvPr/>
        </p:nvCxnSpPr>
        <p:spPr>
          <a:xfrm>
            <a:off x="14478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622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292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FF"/>
                </a:solidFill>
              </a:rPr>
              <a:t>P2</a:t>
            </a:r>
          </a:p>
        </p:txBody>
      </p:sp>
      <p:sp>
        <p:nvSpPr>
          <p:cNvPr id="23" name="Rectangle 22"/>
          <p:cNvSpPr/>
          <p:nvPr/>
        </p:nvSpPr>
        <p:spPr>
          <a:xfrm>
            <a:off x="59436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8000"/>
                </a:solidFill>
              </a:rPr>
              <a:t>P3</a:t>
            </a:r>
          </a:p>
        </p:txBody>
      </p:sp>
      <p:sp>
        <p:nvSpPr>
          <p:cNvPr id="24" name="Rectangle 23"/>
          <p:cNvSpPr/>
          <p:nvPr/>
        </p:nvSpPr>
        <p:spPr>
          <a:xfrm>
            <a:off x="68580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rPr>
              <a:t>P4</a:t>
            </a:r>
          </a:p>
        </p:txBody>
      </p:sp>
      <p:sp>
        <p:nvSpPr>
          <p:cNvPr id="25" name="Rectangle 24"/>
          <p:cNvSpPr/>
          <p:nvPr/>
        </p:nvSpPr>
        <p:spPr>
          <a:xfrm>
            <a:off x="77724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P1</a:t>
            </a:r>
          </a:p>
        </p:txBody>
      </p:sp>
      <p:cxnSp>
        <p:nvCxnSpPr>
          <p:cNvPr id="26" name="Straight Connector 25"/>
          <p:cNvCxnSpPr>
            <a:stCxn id="22" idx="3"/>
            <a:endCxn id="23" idx="1"/>
          </p:cNvCxnSpPr>
          <p:nvPr/>
        </p:nvCxnSpPr>
        <p:spPr>
          <a:xfrm>
            <a:off x="57150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294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5438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Slide Number Placeholder 28"/>
          <p:cNvSpPr>
            <a:spLocks noGrp="1"/>
          </p:cNvSpPr>
          <p:nvPr>
            <p:ph type="sldNum" sz="quarter" idx="12"/>
          </p:nvPr>
        </p:nvSpPr>
        <p:spPr/>
        <p:txBody>
          <a:bodyPr/>
          <a:lstStyle/>
          <a:p>
            <a:fld id="{190CC846-20B3-454D-AF77-DE04E39CF884}" type="slidenum">
              <a:rPr lang="en-US" smtClean="0"/>
              <a:pPr/>
              <a:t>27</a:t>
            </a:fld>
            <a:endParaRPr lang="en-US"/>
          </a:p>
        </p:txBody>
      </p:sp>
      <p:sp>
        <p:nvSpPr>
          <p:cNvPr id="30" name="Footer Placeholder 2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Round-Robin Scheduling (RR)…</a:t>
            </a:r>
          </a:p>
        </p:txBody>
      </p:sp>
      <p:sp>
        <p:nvSpPr>
          <p:cNvPr id="44035" name="Rectangle 3"/>
          <p:cNvSpPr>
            <a:spLocks noGrp="1"/>
          </p:cNvSpPr>
          <p:nvPr>
            <p:ph type="body" idx="1"/>
          </p:nvPr>
        </p:nvSpPr>
        <p:spPr>
          <a:xfrm>
            <a:off x="228600" y="1371600"/>
            <a:ext cx="8610600" cy="3886200"/>
          </a:xfrm>
        </p:spPr>
        <p:txBody>
          <a:bodyPr>
            <a:normAutofit lnSpcReduction="10000"/>
          </a:bodyPr>
          <a:lstStyle/>
          <a:p>
            <a:pPr eaLnBrk="1" hangingPunct="1">
              <a:lnSpc>
                <a:spcPct val="80000"/>
              </a:lnSpc>
              <a:buClrTx/>
              <a:buSzTx/>
              <a:buFont typeface="Arial" charset="0"/>
              <a:buChar char="•"/>
            </a:pPr>
            <a:r>
              <a:rPr lang="en-US" b="1" i="1" smtClean="0">
                <a:latin typeface="Times New Roman" pitchFamily="18" charset="0"/>
                <a:cs typeface="Times New Roman" pitchFamily="18" charset="0"/>
              </a:rPr>
              <a:t>The length of the quantum</a:t>
            </a:r>
          </a:p>
          <a:p>
            <a:pPr lvl="1" eaLnBrk="1" hangingPunct="1">
              <a:lnSpc>
                <a:spcPct val="80000"/>
              </a:lnSpc>
            </a:pPr>
            <a:r>
              <a:rPr lang="en-US" b="1" smtClean="0">
                <a:solidFill>
                  <a:srgbClr val="FF0000"/>
                </a:solidFill>
                <a:latin typeface="Times New Roman" pitchFamily="18" charset="0"/>
                <a:cs typeface="Times New Roman" pitchFamily="18" charset="0"/>
              </a:rPr>
              <a:t>Too short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lower the CPU efficiency and causes </a:t>
            </a:r>
            <a:r>
              <a:rPr lang="en-US" smtClean="0">
                <a:solidFill>
                  <a:srgbClr val="FF0000"/>
                </a:solidFill>
                <a:latin typeface="Times New Roman" pitchFamily="18" charset="0"/>
                <a:cs typeface="Times New Roman" pitchFamily="18" charset="0"/>
              </a:rPr>
              <a:t>too many process switches</a:t>
            </a:r>
            <a:r>
              <a:rPr lang="en-US" smtClean="0">
                <a:latin typeface="Times New Roman" pitchFamily="18" charset="0"/>
                <a:cs typeface="Times New Roman" pitchFamily="18" charset="0"/>
              </a:rPr>
              <a:t>. Ex: Quantum = 4 ms, swiching overhead= 1ms </a:t>
            </a:r>
          </a:p>
          <a:p>
            <a:pPr lvl="1" eaLnBrk="1" hangingPunct="1">
              <a:lnSpc>
                <a:spcPct val="80000"/>
              </a:lnSpc>
              <a:buFont typeface="Arial" charset="0"/>
              <a:buNone/>
            </a:pPr>
            <a:r>
              <a:rPr lang="en-US" smtClean="0">
                <a:latin typeface="Times New Roman" pitchFamily="18" charset="0"/>
                <a:cs typeface="Times New Roman" pitchFamily="18" charset="0"/>
                <a:sym typeface="Wingdings" pitchFamily="2" charset="2"/>
              </a:rPr>
              <a:t>     </a:t>
            </a:r>
            <a:r>
              <a:rPr lang="en-US" smtClean="0">
                <a:solidFill>
                  <a:srgbClr val="FF0000"/>
                </a:solidFill>
                <a:latin typeface="Times New Roman" pitchFamily="18" charset="0"/>
                <a:cs typeface="Times New Roman" pitchFamily="18" charset="0"/>
                <a:sym typeface="Wingdings" pitchFamily="2" charset="2"/>
              </a:rPr>
              <a:t>CPU waste = 1/(1+4)=20%</a:t>
            </a:r>
            <a:endParaRPr lang="en-US" smtClean="0">
              <a:solidFill>
                <a:srgbClr val="FF0000"/>
              </a:solidFill>
              <a:latin typeface="Times New Roman" pitchFamily="18" charset="0"/>
              <a:cs typeface="Times New Roman" pitchFamily="18" charset="0"/>
            </a:endParaRPr>
          </a:p>
          <a:p>
            <a:pPr lvl="1" eaLnBrk="1" hangingPunct="1">
              <a:lnSpc>
                <a:spcPct val="80000"/>
              </a:lnSpc>
            </a:pPr>
            <a:r>
              <a:rPr lang="en-US" b="1" smtClean="0">
                <a:solidFill>
                  <a:srgbClr val="0000FF"/>
                </a:solidFill>
                <a:latin typeface="Times New Roman" pitchFamily="18" charset="0"/>
                <a:cs typeface="Times New Roman" pitchFamily="18" charset="0"/>
              </a:rPr>
              <a:t>Too long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a:t>
            </a:r>
            <a:r>
              <a:rPr lang="en-US" smtClean="0">
                <a:solidFill>
                  <a:srgbClr val="0000FF"/>
                </a:solidFill>
                <a:latin typeface="Times New Roman" pitchFamily="18" charset="0"/>
                <a:cs typeface="Times New Roman" pitchFamily="18" charset="0"/>
              </a:rPr>
              <a:t>poor response to short interactive requests (the same disadvantage as in FCFS). </a:t>
            </a:r>
            <a:r>
              <a:rPr lang="en-US" smtClean="0">
                <a:latin typeface="Times New Roman" pitchFamily="18" charset="0"/>
                <a:cs typeface="Times New Roman" pitchFamily="18" charset="0"/>
              </a:rPr>
              <a:t>Ex: Quantum = 99ms, swiching overhead= 1ms </a:t>
            </a:r>
            <a:r>
              <a:rPr lang="en-US" smtClean="0">
                <a:latin typeface="Times New Roman" pitchFamily="18" charset="0"/>
                <a:cs typeface="Times New Roman" pitchFamily="18" charset="0"/>
                <a:sym typeface="Wingdings" pitchFamily="2" charset="2"/>
              </a:rPr>
              <a:t> CPU waste = 1%</a:t>
            </a:r>
            <a:endParaRPr lang="en-US" smtClean="0">
              <a:latin typeface="Times New Roman" pitchFamily="18" charset="0"/>
              <a:cs typeface="Times New Roman" pitchFamily="18" charset="0"/>
            </a:endParaRPr>
          </a:p>
          <a:p>
            <a:pPr lvl="1" eaLnBrk="1" hangingPunct="1">
              <a:lnSpc>
                <a:spcPct val="80000"/>
              </a:lnSpc>
            </a:pPr>
            <a:r>
              <a:rPr lang="en-US" smtClean="0">
                <a:latin typeface="Times New Roman" pitchFamily="18" charset="0"/>
                <a:cs typeface="Times New Roman" pitchFamily="18" charset="0"/>
              </a:rPr>
              <a:t>20-50 msec is a reasonable compromise.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Round-Robin Scheduling (RR)…</a:t>
            </a:r>
          </a:p>
        </p:txBody>
      </p:sp>
      <p:sp>
        <p:nvSpPr>
          <p:cNvPr id="45059" name="Rectangle 3"/>
          <p:cNvSpPr>
            <a:spLocks noGrp="1"/>
          </p:cNvSpPr>
          <p:nvPr>
            <p:ph type="body" idx="1"/>
          </p:nvPr>
        </p:nvSpPr>
        <p:spPr>
          <a:xfrm>
            <a:off x="228600" y="990600"/>
            <a:ext cx="8610600" cy="1752600"/>
          </a:xfrm>
        </p:spPr>
        <p:txBody>
          <a:bodyPr>
            <a:normAutofit lnSpcReduction="10000"/>
          </a:bodyPr>
          <a:lstStyle/>
          <a:p>
            <a:pPr>
              <a:lnSpc>
                <a:spcPct val="80000"/>
              </a:lnSpc>
              <a:buClrTx/>
              <a:buSzTx/>
              <a:buFont typeface="Wingdings" pitchFamily="2" charset="2"/>
              <a:buNone/>
            </a:pPr>
            <a:r>
              <a:rPr lang="en-US" sz="2400" b="1" i="1" smtClean="0">
                <a:latin typeface="Times New Roman" pitchFamily="18" charset="0"/>
                <a:cs typeface="Times New Roman" pitchFamily="18" charset="0"/>
              </a:rPr>
              <a:t>Ex</a:t>
            </a:r>
            <a:r>
              <a:rPr lang="en-US" sz="2400" smtClean="0">
                <a:latin typeface="Times New Roman" pitchFamily="18" charset="0"/>
                <a:cs typeface="Times New Roman" pitchFamily="18" charset="0"/>
              </a:rPr>
              <a:t>: With </a:t>
            </a:r>
            <a:r>
              <a:rPr lang="en-US" sz="2400" b="1" smtClean="0">
                <a:latin typeface="Times New Roman" pitchFamily="18" charset="0"/>
                <a:cs typeface="Times New Roman" pitchFamily="18" charset="0"/>
              </a:rPr>
              <a:t>quantum=4</a:t>
            </a:r>
            <a:r>
              <a:rPr lang="en-US" sz="2400" smtClean="0">
                <a:latin typeface="Times New Roman" pitchFamily="18" charset="0"/>
                <a:cs typeface="Times New Roman" pitchFamily="18" charset="0"/>
              </a:rPr>
              <a:t>, switching overhead=0, </a:t>
            </a:r>
          </a:p>
          <a:p>
            <a:pPr>
              <a:lnSpc>
                <a:spcPct val="80000"/>
              </a:lnSpc>
              <a:buClrTx/>
              <a:buSzTx/>
              <a:buFont typeface="Wingdings" pitchFamily="2" charset="2"/>
              <a:buNone/>
            </a:pPr>
            <a:r>
              <a:rPr lang="en-US" sz="2400" smtClean="0">
                <a:latin typeface="Times New Roman" pitchFamily="18" charset="0"/>
                <a:cs typeface="Times New Roman" pitchFamily="18" charset="0"/>
              </a:rPr>
              <a:t>3 processes come: </a:t>
            </a:r>
          </a:p>
          <a:p>
            <a:pPr>
              <a:lnSpc>
                <a:spcPct val="80000"/>
              </a:lnSpc>
              <a:buClrTx/>
              <a:buSzTx/>
              <a:buFont typeface="Wingdings" pitchFamily="2" charset="2"/>
              <a:buNone/>
            </a:pPr>
            <a:r>
              <a:rPr lang="en-US" sz="2400" smtClean="0">
                <a:latin typeface="Times New Roman" pitchFamily="18" charset="0"/>
                <a:cs typeface="Times New Roman" pitchFamily="18" charset="0"/>
              </a:rPr>
              <a:t>(Process:BurstTime) (P1:24), (P2:3), (P3:3)</a:t>
            </a:r>
          </a:p>
          <a:p>
            <a:pPr lvl="1" algn="just">
              <a:lnSpc>
                <a:spcPct val="80000"/>
              </a:lnSpc>
            </a:pPr>
            <a:r>
              <a:rPr lang="en-US" sz="2400" smtClean="0">
                <a:latin typeface="Times New Roman" pitchFamily="18" charset="0"/>
                <a:cs typeface="Times New Roman" pitchFamily="18" charset="0"/>
              </a:rPr>
              <a:t>Average waiting time = (6 + 7 + 4)/3 = 5.7</a:t>
            </a:r>
          </a:p>
          <a:p>
            <a:pPr lvl="1" algn="just">
              <a:lnSpc>
                <a:spcPct val="80000"/>
              </a:lnSpc>
            </a:pPr>
            <a:r>
              <a:rPr lang="en-US" sz="2400" smtClean="0">
                <a:latin typeface="Times New Roman" pitchFamily="18" charset="0"/>
                <a:cs typeface="Times New Roman" pitchFamily="18" charset="0"/>
              </a:rPr>
              <a:t>Average turnaround time = (30 + 7 + 10)/ 3 = 15.6</a:t>
            </a:r>
          </a:p>
        </p:txBody>
      </p:sp>
      <p:pic>
        <p:nvPicPr>
          <p:cNvPr id="45061" name="Picture 2"/>
          <p:cNvPicPr>
            <a:picLocks noChangeAspect="1" noChangeArrowheads="1"/>
          </p:cNvPicPr>
          <p:nvPr/>
        </p:nvPicPr>
        <p:blipFill>
          <a:blip r:embed="rId3"/>
          <a:srcRect/>
          <a:stretch>
            <a:fillRect/>
          </a:stretch>
        </p:blipFill>
        <p:spPr bwMode="auto">
          <a:xfrm>
            <a:off x="1447800" y="2819400"/>
            <a:ext cx="6096000" cy="1263650"/>
          </a:xfrm>
          <a:prstGeom prst="rect">
            <a:avLst/>
          </a:prstGeom>
          <a:noFill/>
          <a:ln w="9525">
            <a:noFill/>
            <a:miter lim="800000"/>
            <a:headEnd/>
            <a:tailEnd/>
          </a:ln>
        </p:spPr>
      </p:pic>
      <p:sp>
        <p:nvSpPr>
          <p:cNvPr id="6" name="Rectangle 5"/>
          <p:cNvSpPr/>
          <p:nvPr/>
        </p:nvSpPr>
        <p:spPr>
          <a:xfrm>
            <a:off x="304800" y="4343401"/>
            <a:ext cx="8458200" cy="904863"/>
          </a:xfrm>
          <a:prstGeom prst="rect">
            <a:avLst/>
          </a:prstGeom>
        </p:spPr>
        <p:txBody>
          <a:bodyPr wrap="square">
            <a:spAutoFit/>
          </a:bodyPr>
          <a:lstStyle/>
          <a:p>
            <a:pPr>
              <a:lnSpc>
                <a:spcPct val="80000"/>
              </a:lnSpc>
              <a:buClrTx/>
              <a:buSzTx/>
              <a:buFont typeface="Wingdings" pitchFamily="2" charset="2"/>
              <a:buNone/>
            </a:pPr>
            <a:r>
              <a:rPr lang="en-US" sz="2200" b="1" i="1" smtClean="0">
                <a:latin typeface="Times New Roman" pitchFamily="18" charset="0"/>
                <a:cs typeface="Times New Roman" pitchFamily="18" charset="0"/>
              </a:rPr>
              <a:t>Ex</a:t>
            </a:r>
            <a:r>
              <a:rPr lang="en-US" sz="2200" smtClean="0">
                <a:latin typeface="Times New Roman" pitchFamily="18" charset="0"/>
                <a:cs typeface="Times New Roman" pitchFamily="18" charset="0"/>
              </a:rPr>
              <a:t>: With </a:t>
            </a:r>
            <a:r>
              <a:rPr lang="en-US" sz="2200" b="1" smtClean="0">
                <a:latin typeface="Times New Roman" pitchFamily="18" charset="0"/>
                <a:cs typeface="Times New Roman" pitchFamily="18" charset="0"/>
              </a:rPr>
              <a:t>quantum=4</a:t>
            </a:r>
            <a:r>
              <a:rPr lang="en-US" sz="2200" smtClean="0">
                <a:latin typeface="Times New Roman" pitchFamily="18" charset="0"/>
                <a:cs typeface="Times New Roman" pitchFamily="18" charset="0"/>
              </a:rPr>
              <a:t>, switching overhead=1</a:t>
            </a:r>
          </a:p>
          <a:p>
            <a:pPr lvl="1" algn="just">
              <a:lnSpc>
                <a:spcPct val="80000"/>
              </a:lnSpc>
            </a:pPr>
            <a:r>
              <a:rPr lang="en-US" sz="2200" smtClean="0">
                <a:latin typeface="Times New Roman" pitchFamily="18" charset="0"/>
                <a:cs typeface="Times New Roman" pitchFamily="18" charset="0"/>
              </a:rPr>
              <a:t>- Average waiting time = ((13-4) + (5-0) + (9-0))/3 = 23/3 = 7.8</a:t>
            </a:r>
          </a:p>
          <a:p>
            <a:pPr lvl="1" algn="just">
              <a:lnSpc>
                <a:spcPct val="80000"/>
              </a:lnSpc>
            </a:pPr>
            <a:r>
              <a:rPr lang="en-US" sz="2200" smtClean="0">
                <a:latin typeface="Times New Roman" pitchFamily="18" charset="0"/>
                <a:cs typeface="Times New Roman" pitchFamily="18" charset="0"/>
              </a:rPr>
              <a:t>Average turnaround time = ((33-0) + (8-0) + (12-0))/ 3 = 53/3=17.8 </a:t>
            </a:r>
          </a:p>
        </p:txBody>
      </p:sp>
      <p:graphicFrame>
        <p:nvGraphicFramePr>
          <p:cNvPr id="7" name="Table 6"/>
          <p:cNvGraphicFramePr>
            <a:graphicFrameLocks noGrp="1"/>
          </p:cNvGraphicFramePr>
          <p:nvPr/>
        </p:nvGraphicFramePr>
        <p:xfrm>
          <a:off x="1066800" y="5486400"/>
          <a:ext cx="7467600" cy="741680"/>
        </p:xfrm>
        <a:graphic>
          <a:graphicData uri="http://schemas.openxmlformats.org/drawingml/2006/table">
            <a:tbl>
              <a:tblPr firstRow="1" bandRow="1">
                <a:tableStyleId>{5C22544A-7EE6-4342-B048-85BDC9FD1C3A}</a:tableStyleId>
              </a:tblPr>
              <a:tblGrid>
                <a:gridCol w="933450"/>
                <a:gridCol w="933450"/>
                <a:gridCol w="933450"/>
                <a:gridCol w="933450"/>
                <a:gridCol w="933450"/>
                <a:gridCol w="933450"/>
                <a:gridCol w="800100"/>
                <a:gridCol w="1066800"/>
              </a:tblGrid>
              <a:tr h="370840">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8</a:t>
                      </a:r>
                      <a:endParaRPr lang="en-US"/>
                    </a:p>
                  </a:txBody>
                  <a:tcPr/>
                </a:tc>
                <a:tc>
                  <a:txBody>
                    <a:bodyPr/>
                    <a:lstStyle/>
                    <a:p>
                      <a:r>
                        <a:rPr lang="en-US" smtClean="0"/>
                        <a:t>9</a:t>
                      </a:r>
                      <a:endParaRPr lang="en-US"/>
                    </a:p>
                  </a:txBody>
                  <a:tcPr/>
                </a:tc>
                <a:tc>
                  <a:txBody>
                    <a:bodyPr/>
                    <a:lstStyle/>
                    <a:p>
                      <a:r>
                        <a:rPr lang="en-US" smtClean="0"/>
                        <a:t>12</a:t>
                      </a:r>
                      <a:endParaRPr lang="en-US"/>
                    </a:p>
                  </a:txBody>
                  <a:tcPr/>
                </a:tc>
                <a:tc>
                  <a:txBody>
                    <a:bodyPr/>
                    <a:lstStyle/>
                    <a:p>
                      <a:r>
                        <a:rPr lang="en-US" smtClean="0"/>
                        <a:t>13</a:t>
                      </a:r>
                      <a:endParaRPr lang="en-US"/>
                    </a:p>
                  </a:txBody>
                  <a:tcPr/>
                </a:tc>
                <a:tc>
                  <a:txBody>
                    <a:bodyPr/>
                    <a:lstStyle/>
                    <a:p>
                      <a:r>
                        <a:rPr lang="en-US" smtClean="0"/>
                        <a:t>33</a:t>
                      </a:r>
                      <a:endParaRPr lang="en-US"/>
                    </a:p>
                  </a:txBody>
                  <a:tcPr/>
                </a:tc>
              </a:tr>
              <a:tr h="370840">
                <a:tc>
                  <a:txBody>
                    <a:bodyPr/>
                    <a:lstStyle/>
                    <a:p>
                      <a:r>
                        <a:rPr lang="en-US" smtClean="0"/>
                        <a:t>P1</a:t>
                      </a:r>
                      <a:endParaRPr lang="en-US"/>
                    </a:p>
                  </a:txBody>
                  <a:tcPr/>
                </a:tc>
                <a:tc>
                  <a:txBody>
                    <a:bodyPr/>
                    <a:lstStyle/>
                    <a:p>
                      <a:r>
                        <a:rPr lang="en-US" smtClean="0">
                          <a:solidFill>
                            <a:schemeClr val="bg1"/>
                          </a:solidFill>
                        </a:rPr>
                        <a:t>Switch</a:t>
                      </a:r>
                      <a:endParaRPr lang="en-US">
                        <a:solidFill>
                          <a:schemeClr val="bg1"/>
                        </a:solidFill>
                      </a:endParaRPr>
                    </a:p>
                  </a:txBody>
                  <a:tcPr>
                    <a:solidFill>
                      <a:srgbClr val="FF0000"/>
                    </a:solidFill>
                  </a:tcPr>
                </a:tc>
                <a:tc>
                  <a:txBody>
                    <a:bodyPr/>
                    <a:lstStyle/>
                    <a:p>
                      <a:r>
                        <a:rPr lang="en-US" smtClean="0"/>
                        <a:t>P2</a:t>
                      </a:r>
                      <a:endParaRPr lang="en-US"/>
                    </a:p>
                  </a:txBody>
                  <a:tcPr/>
                </a:tc>
                <a:tc>
                  <a:txBody>
                    <a:bodyPr/>
                    <a:lstStyle/>
                    <a:p>
                      <a:r>
                        <a:rPr lang="en-US" smtClean="0">
                          <a:solidFill>
                            <a:schemeClr val="bg1"/>
                          </a:solidFill>
                        </a:rPr>
                        <a:t>Switch</a:t>
                      </a:r>
                      <a:endParaRPr lang="en-US">
                        <a:solidFill>
                          <a:schemeClr val="bg1"/>
                        </a:solidFill>
                      </a:endParaRPr>
                    </a:p>
                  </a:txBody>
                  <a:tcPr>
                    <a:solidFill>
                      <a:srgbClr val="FF0000"/>
                    </a:solidFill>
                  </a:tcPr>
                </a:tc>
                <a:tc>
                  <a:txBody>
                    <a:bodyPr/>
                    <a:lstStyle/>
                    <a:p>
                      <a:r>
                        <a:rPr lang="en-US" smtClean="0"/>
                        <a:t>P3</a:t>
                      </a:r>
                      <a:endParaRPr lang="en-US"/>
                    </a:p>
                  </a:txBody>
                  <a:tcPr/>
                </a:tc>
                <a:tc>
                  <a:txBody>
                    <a:bodyPr/>
                    <a:lstStyle/>
                    <a:p>
                      <a:r>
                        <a:rPr lang="en-US" smtClean="0">
                          <a:solidFill>
                            <a:schemeClr val="bg1"/>
                          </a:solidFill>
                        </a:rPr>
                        <a:t>Switch</a:t>
                      </a:r>
                      <a:endParaRPr lang="en-US">
                        <a:solidFill>
                          <a:schemeClr val="bg1"/>
                        </a:solidFill>
                      </a:endParaRPr>
                    </a:p>
                  </a:txBody>
                  <a:tcPr>
                    <a:solidFill>
                      <a:srgbClr val="FF0000"/>
                    </a:solidFill>
                  </a:tcPr>
                </a:tc>
                <a:tc>
                  <a:txBody>
                    <a:bodyPr/>
                    <a:lstStyle/>
                    <a:p>
                      <a:r>
                        <a:rPr lang="en-US" smtClean="0"/>
                        <a:t>P1</a:t>
                      </a:r>
                      <a:endParaRPr lang="en-US"/>
                    </a:p>
                  </a:txBody>
                  <a:tcPr/>
                </a:tc>
                <a:tc>
                  <a:txBody>
                    <a:bodyPr/>
                    <a:lstStyle/>
                    <a:p>
                      <a:r>
                        <a:rPr lang="en-US" smtClean="0"/>
                        <a:t>Finished</a:t>
                      </a:r>
                      <a:endParaRPr lang="en-US"/>
                    </a:p>
                  </a:txBody>
                  <a:tcPr/>
                </a:tc>
              </a:tr>
            </a:tbl>
          </a:graphicData>
        </a:graphic>
      </p:graphicFrame>
      <p:sp>
        <p:nvSpPr>
          <p:cNvPr id="8" name="Slide Number Placeholder 7"/>
          <p:cNvSpPr>
            <a:spLocks noGrp="1"/>
          </p:cNvSpPr>
          <p:nvPr>
            <p:ph type="sldNum" sz="quarter" idx="12"/>
          </p:nvPr>
        </p:nvSpPr>
        <p:spPr/>
        <p:txBody>
          <a:bodyPr/>
          <a:lstStyle/>
          <a:p>
            <a:fld id="{190CC846-20B3-454D-AF77-DE04E39CF884}"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066800"/>
          </a:xfrm>
        </p:spPr>
        <p:txBody>
          <a:bodyPr/>
          <a:lstStyle/>
          <a:p>
            <a:r>
              <a:rPr lang="en-US" sz="3600" b="1" smtClean="0">
                <a:latin typeface="Times New Roman" pitchFamily="18" charset="0"/>
                <a:cs typeface="Times New Roman" pitchFamily="18" charset="0"/>
              </a:rPr>
              <a:t>3.1- Introduction to Scheduling</a:t>
            </a:r>
          </a:p>
        </p:txBody>
      </p:sp>
      <p:sp>
        <p:nvSpPr>
          <p:cNvPr id="19459" name="Rectangle 3"/>
          <p:cNvSpPr>
            <a:spLocks noGrp="1"/>
          </p:cNvSpPr>
          <p:nvPr>
            <p:ph type="body" idx="1"/>
          </p:nvPr>
        </p:nvSpPr>
        <p:spPr>
          <a:xfrm>
            <a:off x="152400" y="990600"/>
            <a:ext cx="8610600" cy="5181600"/>
          </a:xfrm>
        </p:spPr>
        <p:txBody>
          <a:bodyPr>
            <a:normAutofit lnSpcReduction="10000"/>
          </a:bodyPr>
          <a:lstStyle/>
          <a:p>
            <a:pPr algn="just" eaLnBrk="1" hangingPunct="1">
              <a:lnSpc>
                <a:spcPct val="90000"/>
              </a:lnSpc>
              <a:buClrTx/>
              <a:buSzTx/>
              <a:buFont typeface="Arial" charset="0"/>
              <a:buChar char="•"/>
            </a:pPr>
            <a:r>
              <a:rPr lang="en-US" sz="2800" b="1" i="1" smtClean="0">
                <a:solidFill>
                  <a:srgbClr val="FF0000"/>
                </a:solidFill>
                <a:latin typeface="Times New Roman" pitchFamily="18" charset="0"/>
                <a:cs typeface="Times New Roman" pitchFamily="18" charset="0"/>
              </a:rPr>
              <a:t>Scheduler</a:t>
            </a:r>
          </a:p>
          <a:p>
            <a:pPr lvl="1" algn="just" eaLnBrk="1" hangingPunct="1">
              <a:lnSpc>
                <a:spcPct val="90000"/>
              </a:lnSpc>
            </a:pPr>
            <a:r>
              <a:rPr lang="en-US" sz="2400" smtClean="0">
                <a:solidFill>
                  <a:srgbClr val="FF0000"/>
                </a:solidFill>
                <a:latin typeface="Times New Roman" pitchFamily="18" charset="0"/>
                <a:cs typeface="Times New Roman" pitchFamily="18" charset="0"/>
              </a:rPr>
              <a:t>It is an OS component that decides what process will be run and for how long based on some scheduling algorithms.</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On OSs that support kernel-level threads, threads are  scheduled also.</a:t>
            </a:r>
          </a:p>
          <a:p>
            <a:pPr algn="just" eaLnBrk="1" hangingPunct="1">
              <a:lnSpc>
                <a:spcPct val="90000"/>
              </a:lnSpc>
              <a:buClrTx/>
              <a:buSzTx/>
              <a:buFont typeface="Arial" charset="0"/>
              <a:buChar char="•"/>
            </a:pPr>
            <a:r>
              <a:rPr lang="en-US" sz="2800" b="1" i="1" smtClean="0">
                <a:latin typeface="Times New Roman" pitchFamily="18" charset="0"/>
                <a:cs typeface="Times New Roman" pitchFamily="18" charset="0"/>
              </a:rPr>
              <a:t>History</a:t>
            </a:r>
          </a:p>
          <a:p>
            <a:pPr lvl="1" algn="just" eaLnBrk="1" hangingPunct="1">
              <a:lnSpc>
                <a:spcPct val="90000"/>
              </a:lnSpc>
            </a:pPr>
            <a:r>
              <a:rPr lang="en-US" sz="2400" smtClean="0">
                <a:latin typeface="Times New Roman" pitchFamily="18" charset="0"/>
                <a:cs typeface="Times New Roman" pitchFamily="18" charset="0"/>
              </a:rPr>
              <a:t>In the old days of batch system with input the form of card images on a magnetic tape: just run the next job on the tape.</a:t>
            </a:r>
          </a:p>
          <a:p>
            <a:pPr lvl="1" algn="just" eaLnBrk="1" hangingPunct="1">
              <a:lnSpc>
                <a:spcPct val="90000"/>
              </a:lnSpc>
            </a:pPr>
            <a:r>
              <a:rPr lang="en-US" sz="2400" smtClean="0">
                <a:latin typeface="Times New Roman" pitchFamily="18" charset="0"/>
                <a:cs typeface="Times New Roman" pitchFamily="18" charset="0"/>
              </a:rPr>
              <a:t>In early computers, CPU time was a scarce (khan hiếm) resource: good scheduling was of paramount (tối cao) importance!</a:t>
            </a:r>
          </a:p>
          <a:p>
            <a:pPr lvl="1" algn="just" eaLnBrk="1" hangingPunct="1">
              <a:lnSpc>
                <a:spcPct val="90000"/>
              </a:lnSpc>
            </a:pPr>
            <a:r>
              <a:rPr lang="en-US" sz="2400" smtClean="0">
                <a:latin typeface="Times New Roman" pitchFamily="18" charset="0"/>
                <a:cs typeface="Times New Roman" pitchFamily="18" charset="0"/>
              </a:rPr>
              <a:t>Nowadays, the CPU is not a scarce resource any more! Furthermore, in PCs there aren’t many users competing… However, scheduling algorithms have become more sophisticated!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Round-Robin Scheduling (RR)…</a:t>
            </a:r>
          </a:p>
        </p:txBody>
      </p:sp>
      <p:sp>
        <p:nvSpPr>
          <p:cNvPr id="45060" name="Rectangle 3"/>
          <p:cNvSpPr txBox="1">
            <a:spLocks/>
          </p:cNvSpPr>
          <p:nvPr/>
        </p:nvSpPr>
        <p:spPr bwMode="auto">
          <a:xfrm>
            <a:off x="304800" y="1600200"/>
            <a:ext cx="8610600" cy="2895600"/>
          </a:xfrm>
          <a:prstGeom prst="rect">
            <a:avLst/>
          </a:prstGeom>
          <a:noFill/>
          <a:ln w="9525">
            <a:noFill/>
            <a:miter lim="800000"/>
            <a:headEnd/>
            <a:tailEnd/>
          </a:ln>
        </p:spPr>
        <p:txBody>
          <a:bodyPr/>
          <a:lstStyle/>
          <a:p>
            <a:pPr marL="342900" indent="-342900" algn="just" eaLnBrk="0" hangingPunct="0">
              <a:lnSpc>
                <a:spcPct val="80000"/>
              </a:lnSpc>
              <a:spcBef>
                <a:spcPct val="20000"/>
              </a:spcBef>
            </a:pPr>
            <a:r>
              <a:rPr lang="en-US" sz="2400" b="1">
                <a:latin typeface="Times New Roman" pitchFamily="18" charset="0"/>
                <a:cs typeface="Times New Roman" pitchFamily="18" charset="0"/>
              </a:rPr>
              <a:t>Do yourself</a:t>
            </a:r>
            <a:r>
              <a:rPr lang="en-US" sz="2400">
                <a:latin typeface="Times New Roman" pitchFamily="18" charset="0"/>
                <a:cs typeface="Times New Roman" pitchFamily="18" charset="0"/>
              </a:rPr>
              <a:t>: </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With </a:t>
            </a:r>
            <a:r>
              <a:rPr lang="en-US" sz="2400" b="1">
                <a:latin typeface="Times New Roman" pitchFamily="18" charset="0"/>
                <a:cs typeface="Times New Roman" pitchFamily="18" charset="0"/>
              </a:rPr>
              <a:t>quantum=5</a:t>
            </a:r>
            <a:r>
              <a:rPr lang="en-US" sz="2400">
                <a:latin typeface="Times New Roman" pitchFamily="18" charset="0"/>
                <a:cs typeface="Times New Roman" pitchFamily="18" charset="0"/>
              </a:rPr>
              <a:t>, switching overhead=0, 6 processes come with burst time of each: </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(P1:2), (P2:5), (P3:7), (P4:9), (P5:27), (P6:8)</a:t>
            </a:r>
          </a:p>
          <a:p>
            <a:pPr marL="742950" lvl="1" indent="-28575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Average waiting time =?</a:t>
            </a:r>
          </a:p>
          <a:p>
            <a:pPr marL="742950" lvl="1" indent="-28575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Average turnaround time = </a:t>
            </a:r>
            <a:r>
              <a:rPr lang="en-US" sz="2400" smtClean="0">
                <a:latin typeface="Times New Roman" pitchFamily="18" charset="0"/>
                <a:cs typeface="Times New Roman" pitchFamily="18" charset="0"/>
              </a:rPr>
              <a:t>?</a:t>
            </a:r>
          </a:p>
          <a:p>
            <a:pPr marL="285750" indent="-285750" algn="just" eaLnBrk="0" hangingPunct="0">
              <a:lnSpc>
                <a:spcPct val="80000"/>
              </a:lnSpc>
              <a:spcBef>
                <a:spcPct val="20000"/>
              </a:spcBef>
              <a:buFont typeface="Arial" pitchFamily="34" charset="0"/>
              <a:buChar char="•"/>
            </a:pPr>
            <a:r>
              <a:rPr lang="en-US" sz="2400" smtClean="0">
                <a:latin typeface="Times New Roman" pitchFamily="18" charset="0"/>
                <a:cs typeface="Times New Roman" pitchFamily="18" charset="0"/>
              </a:rPr>
              <a:t>The same problem but switching overhead = 1.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447800" y="0"/>
            <a:ext cx="7696200" cy="914400"/>
          </a:xfrm>
        </p:spPr>
        <p:txBody>
          <a:bodyPr/>
          <a:lstStyle/>
          <a:p>
            <a:r>
              <a:rPr lang="en-US" sz="3200" b="1" smtClean="0">
                <a:latin typeface="Times New Roman" pitchFamily="18" charset="0"/>
                <a:cs typeface="Times New Roman" pitchFamily="18" charset="0"/>
              </a:rPr>
              <a:t>Round-Robin Scheduling (RR)…</a:t>
            </a:r>
            <a:endParaRPr lang="en-US" sz="3200" smtClean="0">
              <a:latin typeface="Times New Roman" pitchFamily="18" charset="0"/>
              <a:cs typeface="Times New Roman" pitchFamily="18" charset="0"/>
            </a:endParaRPr>
          </a:p>
        </p:txBody>
      </p:sp>
      <p:sp>
        <p:nvSpPr>
          <p:cNvPr id="46127" name="Text Box 126"/>
          <p:cNvSpPr txBox="1">
            <a:spLocks noChangeArrowheads="1"/>
          </p:cNvSpPr>
          <p:nvPr/>
        </p:nvSpPr>
        <p:spPr bwMode="auto">
          <a:xfrm>
            <a:off x="4038600" y="4495800"/>
            <a:ext cx="4191000" cy="1785104"/>
          </a:xfrm>
          <a:prstGeom prst="rect">
            <a:avLst/>
          </a:prstGeom>
          <a:noFill/>
          <a:ln w="9525">
            <a:noFill/>
            <a:miter lim="800000"/>
            <a:headEnd/>
            <a:tailEnd/>
          </a:ln>
        </p:spPr>
        <p:txBody>
          <a:bodyPr wrap="square">
            <a:spAutoFit/>
          </a:bodyPr>
          <a:lstStyle/>
          <a:p>
            <a:pPr>
              <a:spcBef>
                <a:spcPct val="50000"/>
              </a:spcBef>
            </a:pPr>
            <a:r>
              <a:rPr lang="en-US" sz="2000">
                <a:latin typeface="Times New Roman" pitchFamily="18" charset="0"/>
                <a:cs typeface="Times New Roman" pitchFamily="18" charset="0"/>
              </a:rPr>
              <a:t>Quantum=1</a:t>
            </a:r>
          </a:p>
          <a:p>
            <a:pPr>
              <a:spcBef>
                <a:spcPct val="50000"/>
              </a:spcBef>
            </a:pPr>
            <a:r>
              <a:rPr lang="en-US" sz="2000">
                <a:latin typeface="Times New Roman" pitchFamily="18" charset="0"/>
                <a:cs typeface="Times New Roman" pitchFamily="18" charset="0"/>
              </a:rPr>
              <a:t>Avg waiting time = </a:t>
            </a:r>
            <a:r>
              <a:rPr lang="en-US" sz="2000" smtClean="0">
                <a:latin typeface="Times New Roman" pitchFamily="18" charset="0"/>
                <a:cs typeface="Times New Roman" pitchFamily="18" charset="0"/>
              </a:rPr>
              <a:t>6.8</a:t>
            </a:r>
            <a:endParaRPr lang="en-US" sz="2000">
              <a:latin typeface="Times New Roman" pitchFamily="18" charset="0"/>
              <a:cs typeface="Times New Roman" pitchFamily="18" charset="0"/>
            </a:endParaRPr>
          </a:p>
          <a:p>
            <a:pPr>
              <a:spcBef>
                <a:spcPct val="50000"/>
              </a:spcBef>
            </a:pPr>
            <a:r>
              <a:rPr lang="en-US" sz="2000">
                <a:latin typeface="Times New Roman" pitchFamily="18" charset="0"/>
                <a:cs typeface="Times New Roman" pitchFamily="18" charset="0"/>
              </a:rPr>
              <a:t>Avg turnaround time = 10.8</a:t>
            </a:r>
          </a:p>
          <a:p>
            <a:pPr>
              <a:spcBef>
                <a:spcPct val="50000"/>
              </a:spcBef>
            </a:pPr>
            <a:r>
              <a:rPr lang="en-US" sz="2000" b="1">
                <a:solidFill>
                  <a:srgbClr val="FF0000"/>
                </a:solidFill>
                <a:latin typeface="Times New Roman" pitchFamily="18" charset="0"/>
                <a:cs typeface="Times New Roman" pitchFamily="18" charset="0"/>
              </a:rPr>
              <a:t>Check these results.</a:t>
            </a:r>
          </a:p>
        </p:txBody>
      </p:sp>
      <p:graphicFrame>
        <p:nvGraphicFramePr>
          <p:cNvPr id="124" name="Table 123"/>
          <p:cNvGraphicFramePr>
            <a:graphicFrameLocks noGrp="1"/>
          </p:cNvGraphicFramePr>
          <p:nvPr/>
        </p:nvGraphicFramePr>
        <p:xfrm>
          <a:off x="228600" y="1325880"/>
          <a:ext cx="8610609" cy="3169920"/>
        </p:xfrm>
        <a:graphic>
          <a:graphicData uri="http://schemas.openxmlformats.org/drawingml/2006/table">
            <a:tbl>
              <a:tblPr firstRow="1" bandRow="1">
                <a:tableStyleId>{5C22544A-7EE6-4342-B048-85BDC9FD1C3A}</a:tableStyleId>
              </a:tblPr>
              <a:tblGrid>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tblGrid>
              <a:tr h="370840">
                <a:tc>
                  <a:txBody>
                    <a:bodyPr/>
                    <a:lstStyle/>
                    <a:p>
                      <a:r>
                        <a:rPr lang="en-US" sz="1600" smtClean="0"/>
                        <a:t>0</a:t>
                      </a:r>
                      <a:endParaRPr lang="en-US" sz="1600"/>
                    </a:p>
                  </a:txBody>
                  <a:tcPr/>
                </a:tc>
                <a:tc>
                  <a:txBody>
                    <a:bodyPr/>
                    <a:lstStyle/>
                    <a:p>
                      <a:r>
                        <a:rPr lang="en-US" sz="1600" smtClean="0"/>
                        <a:t>1</a:t>
                      </a:r>
                      <a:endParaRPr lang="en-US" sz="1600"/>
                    </a:p>
                  </a:txBody>
                  <a:tcPr/>
                </a:tc>
                <a:tc>
                  <a:txBody>
                    <a:bodyPr/>
                    <a:lstStyle/>
                    <a:p>
                      <a:r>
                        <a:rPr lang="en-US" sz="1600" smtClean="0"/>
                        <a:t>2</a:t>
                      </a:r>
                      <a:endParaRPr lang="en-US" sz="1600"/>
                    </a:p>
                  </a:txBody>
                  <a:tcPr/>
                </a:tc>
                <a:tc>
                  <a:txBody>
                    <a:bodyPr/>
                    <a:lstStyle/>
                    <a:p>
                      <a:r>
                        <a:rPr lang="en-US" sz="1600" smtClean="0"/>
                        <a:t>3</a:t>
                      </a:r>
                      <a:endParaRPr lang="en-US" sz="1600"/>
                    </a:p>
                  </a:txBody>
                  <a:tcPr/>
                </a:tc>
                <a:tc>
                  <a:txBody>
                    <a:bodyPr/>
                    <a:lstStyle/>
                    <a:p>
                      <a:r>
                        <a:rPr lang="en-US" sz="1600" smtClean="0"/>
                        <a:t>4</a:t>
                      </a:r>
                      <a:endParaRPr lang="en-US" sz="1600"/>
                    </a:p>
                  </a:txBody>
                  <a:tcPr/>
                </a:tc>
                <a:tc>
                  <a:txBody>
                    <a:bodyPr/>
                    <a:lstStyle/>
                    <a:p>
                      <a:r>
                        <a:rPr lang="en-US" sz="1600" smtClean="0"/>
                        <a:t>5</a:t>
                      </a:r>
                      <a:endParaRPr lang="en-US" sz="1600"/>
                    </a:p>
                  </a:txBody>
                  <a:tcPr/>
                </a:tc>
                <a:tc>
                  <a:txBody>
                    <a:bodyPr/>
                    <a:lstStyle/>
                    <a:p>
                      <a:r>
                        <a:rPr lang="en-US" sz="1600" smtClean="0"/>
                        <a:t>6</a:t>
                      </a:r>
                      <a:endParaRPr lang="en-US" sz="1600"/>
                    </a:p>
                  </a:txBody>
                  <a:tcPr/>
                </a:tc>
                <a:tc>
                  <a:txBody>
                    <a:bodyPr/>
                    <a:lstStyle/>
                    <a:p>
                      <a:r>
                        <a:rPr lang="en-US" sz="1600" smtClean="0"/>
                        <a:t>7</a:t>
                      </a:r>
                      <a:endParaRPr lang="en-US" sz="1600"/>
                    </a:p>
                  </a:txBody>
                  <a:tcPr/>
                </a:tc>
                <a:tc>
                  <a:txBody>
                    <a:bodyPr/>
                    <a:lstStyle/>
                    <a:p>
                      <a:r>
                        <a:rPr lang="en-US" sz="1600" smtClean="0"/>
                        <a:t>8</a:t>
                      </a:r>
                      <a:endParaRPr lang="en-US" sz="1600"/>
                    </a:p>
                  </a:txBody>
                  <a:tcPr/>
                </a:tc>
                <a:tc>
                  <a:txBody>
                    <a:bodyPr/>
                    <a:lstStyle/>
                    <a:p>
                      <a:r>
                        <a:rPr lang="en-US" sz="1600" smtClean="0"/>
                        <a:t>9</a:t>
                      </a:r>
                      <a:endParaRPr lang="en-US" sz="1600"/>
                    </a:p>
                  </a:txBody>
                  <a:tcPr/>
                </a:tc>
                <a:tc>
                  <a:txBody>
                    <a:bodyPr/>
                    <a:lstStyle/>
                    <a:p>
                      <a:r>
                        <a:rPr lang="en-US" sz="1600" smtClean="0"/>
                        <a:t>10</a:t>
                      </a:r>
                      <a:endParaRPr lang="en-US" sz="1600"/>
                    </a:p>
                  </a:txBody>
                  <a:tcPr/>
                </a:tc>
                <a:tc>
                  <a:txBody>
                    <a:bodyPr/>
                    <a:lstStyle/>
                    <a:p>
                      <a:r>
                        <a:rPr lang="en-US" sz="1600" smtClean="0"/>
                        <a:t>11</a:t>
                      </a:r>
                      <a:endParaRPr lang="en-US" sz="1600"/>
                    </a:p>
                  </a:txBody>
                  <a:tcPr/>
                </a:tc>
                <a:tc>
                  <a:txBody>
                    <a:bodyPr/>
                    <a:lstStyle/>
                    <a:p>
                      <a:r>
                        <a:rPr lang="en-US" sz="1600" smtClean="0"/>
                        <a:t>12</a:t>
                      </a:r>
                      <a:endParaRPr lang="en-US" sz="1600"/>
                    </a:p>
                  </a:txBody>
                  <a:tcPr/>
                </a:tc>
                <a:tc>
                  <a:txBody>
                    <a:bodyPr/>
                    <a:lstStyle/>
                    <a:p>
                      <a:r>
                        <a:rPr lang="en-US" sz="1600" smtClean="0"/>
                        <a:t>13</a:t>
                      </a:r>
                      <a:endParaRPr lang="en-US" sz="1600"/>
                    </a:p>
                  </a:txBody>
                  <a:tcPr/>
                </a:tc>
                <a:tc>
                  <a:txBody>
                    <a:bodyPr/>
                    <a:lstStyle/>
                    <a:p>
                      <a:r>
                        <a:rPr lang="en-US" sz="1600" smtClean="0"/>
                        <a:t>14</a:t>
                      </a:r>
                      <a:endParaRPr lang="en-US" sz="1600"/>
                    </a:p>
                  </a:txBody>
                  <a:tcPr/>
                </a:tc>
                <a:tc>
                  <a:txBody>
                    <a:bodyPr/>
                    <a:lstStyle/>
                    <a:p>
                      <a:r>
                        <a:rPr lang="en-US" sz="1600" smtClean="0"/>
                        <a:t>15</a:t>
                      </a:r>
                      <a:endParaRPr lang="en-US" sz="1600"/>
                    </a:p>
                  </a:txBody>
                  <a:tcPr/>
                </a:tc>
                <a:tc>
                  <a:txBody>
                    <a:bodyPr/>
                    <a:lstStyle/>
                    <a:p>
                      <a:r>
                        <a:rPr lang="en-US" sz="1600" smtClean="0"/>
                        <a:t>16</a:t>
                      </a:r>
                      <a:endParaRPr lang="en-US" sz="1600"/>
                    </a:p>
                  </a:txBody>
                  <a:tcPr/>
                </a:tc>
                <a:tc>
                  <a:txBody>
                    <a:bodyPr/>
                    <a:lstStyle/>
                    <a:p>
                      <a:r>
                        <a:rPr lang="en-US" sz="1600" smtClean="0"/>
                        <a:t>17</a:t>
                      </a:r>
                      <a:endParaRPr lang="en-US" sz="1600"/>
                    </a:p>
                  </a:txBody>
                  <a:tcPr/>
                </a:tc>
                <a:tc>
                  <a:txBody>
                    <a:bodyPr/>
                    <a:lstStyle/>
                    <a:p>
                      <a:r>
                        <a:rPr lang="en-US" sz="1600" smtClean="0"/>
                        <a:t>18</a:t>
                      </a:r>
                      <a:endParaRPr lang="en-US" sz="1600"/>
                    </a:p>
                  </a:txBody>
                  <a:tcPr/>
                </a:tc>
                <a:tc>
                  <a:txBody>
                    <a:bodyPr/>
                    <a:lstStyle/>
                    <a:p>
                      <a:r>
                        <a:rPr lang="en-US" sz="1600" smtClean="0"/>
                        <a:t>19</a:t>
                      </a:r>
                      <a:endParaRPr lang="en-US" sz="1600"/>
                    </a:p>
                  </a:txBody>
                  <a:tcPr/>
                </a:tc>
                <a:tc>
                  <a:txBody>
                    <a:bodyPr/>
                    <a:lstStyle/>
                    <a:p>
                      <a:r>
                        <a:rPr lang="en-US" sz="1600" smtClean="0"/>
                        <a:t>20</a:t>
                      </a:r>
                      <a:endParaRPr lang="en-US" sz="1600"/>
                    </a:p>
                  </a:txBody>
                  <a:tcPr/>
                </a:tc>
              </a:tr>
              <a:tr h="370840">
                <a:tc>
                  <a:txBody>
                    <a:bodyPr/>
                    <a:lstStyle/>
                    <a:p>
                      <a:r>
                        <a:rPr lang="en-US" smtClean="0"/>
                        <a:t>A</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t>B</a:t>
                      </a:r>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solidFill>
                      <a:schemeClr val="bg1">
                        <a:lumMod val="95000"/>
                      </a:schemeClr>
                    </a:solidFill>
                  </a:tcPr>
                </a:tc>
                <a:tc>
                  <a:txBody>
                    <a:bodyPr/>
                    <a:lstStyle/>
                    <a:p>
                      <a:endParaRPr lang="en-US"/>
                    </a:p>
                  </a:txBody>
                  <a:tcPr>
                    <a:solidFill>
                      <a:schemeClr val="bg1">
                        <a:lumMod val="95000"/>
                      </a:schemeClr>
                    </a:solidFill>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C</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D</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E</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smtClean="0"/>
                        <a:t>Li</a:t>
                      </a:r>
                    </a:p>
                    <a:p>
                      <a:r>
                        <a:rPr lang="en-US" sz="1400" smtClean="0"/>
                        <a:t>st</a:t>
                      </a:r>
                      <a:endParaRPr lang="en-US" sz="1400"/>
                    </a:p>
                  </a:txBody>
                  <a:tcPr/>
                </a:tc>
                <a:tc>
                  <a:txBody>
                    <a:bodyPr/>
                    <a:lstStyle/>
                    <a:p>
                      <a:endParaRPr lang="en-US" sz="1400"/>
                    </a:p>
                  </a:txBody>
                  <a:tcPr/>
                </a:tc>
                <a:tc>
                  <a:txBody>
                    <a:bodyPr/>
                    <a:lstStyle/>
                    <a:p>
                      <a:r>
                        <a:rPr lang="en-US" sz="1400" b="1" smtClean="0"/>
                        <a:t>B6</a:t>
                      </a:r>
                    </a:p>
                    <a:p>
                      <a:r>
                        <a:rPr lang="en-US" sz="1400" smtClean="0"/>
                        <a:t>A1</a:t>
                      </a:r>
                      <a:endParaRPr lang="en-US" sz="1400"/>
                    </a:p>
                  </a:txBody>
                  <a:tcPr/>
                </a:tc>
                <a:tc>
                  <a:txBody>
                    <a:bodyPr/>
                    <a:lstStyle/>
                    <a:p>
                      <a:r>
                        <a:rPr lang="en-US" sz="1400" smtClean="0"/>
                        <a:t>A1</a:t>
                      </a:r>
                    </a:p>
                    <a:p>
                      <a:r>
                        <a:rPr lang="en-US" sz="1400" smtClean="0"/>
                        <a:t>B5</a:t>
                      </a:r>
                      <a:endParaRPr lang="en-US" sz="1400"/>
                    </a:p>
                  </a:txBody>
                  <a:tcPr/>
                </a:tc>
                <a:tc>
                  <a:txBody>
                    <a:bodyPr/>
                    <a:lstStyle/>
                    <a:p>
                      <a:r>
                        <a:rPr lang="en-US" sz="1400" smtClean="0"/>
                        <a:t>B5</a:t>
                      </a:r>
                    </a:p>
                    <a:p>
                      <a:r>
                        <a:rPr lang="en-US" sz="1400" smtClean="0"/>
                        <a:t>C4</a:t>
                      </a:r>
                      <a:endParaRPr lang="en-US" sz="1400"/>
                    </a:p>
                  </a:txBody>
                  <a:tcPr/>
                </a:tc>
                <a:tc>
                  <a:txBody>
                    <a:bodyPr/>
                    <a:lstStyle/>
                    <a:p>
                      <a:r>
                        <a:rPr lang="en-US" sz="1400" smtClean="0"/>
                        <a:t>C4</a:t>
                      </a:r>
                    </a:p>
                    <a:p>
                      <a:r>
                        <a:rPr lang="en-US" sz="1400" smtClean="0"/>
                        <a:t>B4</a:t>
                      </a:r>
                      <a:endParaRPr lang="en-US" sz="1400"/>
                    </a:p>
                  </a:txBody>
                  <a:tcPr/>
                </a:tc>
                <a:tc>
                  <a:txBody>
                    <a:bodyPr/>
                    <a:lstStyle/>
                    <a:p>
                      <a:r>
                        <a:rPr lang="en-US" sz="1400" smtClean="0"/>
                        <a:t>B4</a:t>
                      </a:r>
                    </a:p>
                    <a:p>
                      <a:r>
                        <a:rPr lang="en-US" sz="1400" b="1" smtClean="0"/>
                        <a:t>D5</a:t>
                      </a:r>
                    </a:p>
                    <a:p>
                      <a:r>
                        <a:rPr lang="en-US" sz="1400" smtClean="0"/>
                        <a:t>C3</a:t>
                      </a:r>
                      <a:endParaRPr lang="en-US" sz="1400"/>
                    </a:p>
                  </a:txBody>
                  <a:tcPr/>
                </a:tc>
                <a:tc>
                  <a:txBody>
                    <a:bodyPr/>
                    <a:lstStyle/>
                    <a:p>
                      <a:r>
                        <a:rPr lang="en-US" sz="1400" smtClean="0"/>
                        <a:t>D5</a:t>
                      </a:r>
                    </a:p>
                    <a:p>
                      <a:r>
                        <a:rPr lang="en-US" sz="1400" smtClean="0"/>
                        <a:t>C3</a:t>
                      </a:r>
                    </a:p>
                    <a:p>
                      <a:r>
                        <a:rPr lang="en-US" sz="1400" smtClean="0"/>
                        <a:t>B3</a:t>
                      </a:r>
                    </a:p>
                  </a:txBody>
                  <a:tcPr/>
                </a:tc>
                <a:tc>
                  <a:txBody>
                    <a:bodyPr/>
                    <a:lstStyle/>
                    <a:p>
                      <a:r>
                        <a:rPr lang="en-US" sz="1400" smtClean="0"/>
                        <a:t>C3</a:t>
                      </a:r>
                    </a:p>
                    <a:p>
                      <a:r>
                        <a:rPr lang="en-US" sz="1400" smtClean="0"/>
                        <a:t>B3</a:t>
                      </a:r>
                    </a:p>
                    <a:p>
                      <a:r>
                        <a:rPr lang="en-US" sz="1400" kern="1200" smtClean="0">
                          <a:solidFill>
                            <a:schemeClr val="dk1"/>
                          </a:solidFill>
                          <a:latin typeface="+mn-lt"/>
                          <a:ea typeface="+mn-ea"/>
                          <a:cs typeface="+mn-cs"/>
                        </a:rPr>
                        <a:t>E2</a:t>
                      </a:r>
                    </a:p>
                    <a:p>
                      <a:r>
                        <a:rPr lang="en-US" sz="1400" kern="1200" smtClean="0">
                          <a:solidFill>
                            <a:schemeClr val="dk1"/>
                          </a:solidFill>
                          <a:latin typeface="+mn-lt"/>
                          <a:ea typeface="+mn-ea"/>
                          <a:cs typeface="+mn-cs"/>
                        </a:rPr>
                        <a:t>D4</a:t>
                      </a:r>
                      <a:endParaRPr lang="en-US" sz="1400" kern="1200">
                        <a:solidFill>
                          <a:schemeClr val="dk1"/>
                        </a:solidFill>
                        <a:latin typeface="+mn-lt"/>
                        <a:ea typeface="+mn-ea"/>
                        <a:cs typeface="+mn-cs"/>
                      </a:endParaRPr>
                    </a:p>
                  </a:txBody>
                  <a:tcPr>
                    <a:solidFill>
                      <a:schemeClr val="bg1">
                        <a:lumMod val="95000"/>
                      </a:schemeClr>
                    </a:solidFill>
                  </a:tcPr>
                </a:tc>
                <a:tc>
                  <a:txBody>
                    <a:bodyPr/>
                    <a:lstStyle/>
                    <a:p>
                      <a:r>
                        <a:rPr lang="en-US" sz="1400" smtClean="0"/>
                        <a:t>B3</a:t>
                      </a:r>
                    </a:p>
                    <a:p>
                      <a:r>
                        <a:rPr lang="en-US" sz="1400" kern="1200" smtClean="0">
                          <a:solidFill>
                            <a:schemeClr val="dk1"/>
                          </a:solidFill>
                          <a:latin typeface="+mn-lt"/>
                          <a:ea typeface="+mn-ea"/>
                          <a:cs typeface="+mn-cs"/>
                        </a:rPr>
                        <a:t>E2</a:t>
                      </a:r>
                    </a:p>
                    <a:p>
                      <a:r>
                        <a:rPr lang="en-US" sz="1400" kern="1200" smtClean="0">
                          <a:solidFill>
                            <a:schemeClr val="dk1"/>
                          </a:solidFill>
                          <a:latin typeface="+mn-lt"/>
                          <a:ea typeface="+mn-ea"/>
                          <a:cs typeface="+mn-cs"/>
                        </a:rPr>
                        <a:t>D4</a:t>
                      </a:r>
                    </a:p>
                    <a:p>
                      <a:r>
                        <a:rPr lang="en-US" sz="1400" smtClean="0"/>
                        <a:t>C2</a:t>
                      </a:r>
                      <a:endParaRPr lang="en-US" sz="1400"/>
                    </a:p>
                  </a:txBody>
                  <a:tcPr/>
                </a:tc>
                <a:tc>
                  <a:txBody>
                    <a:bodyPr/>
                    <a:lstStyle/>
                    <a:p>
                      <a:r>
                        <a:rPr lang="en-US" sz="1400" kern="1200" smtClean="0">
                          <a:solidFill>
                            <a:schemeClr val="dk1"/>
                          </a:solidFill>
                          <a:latin typeface="+mn-lt"/>
                          <a:ea typeface="+mn-ea"/>
                          <a:cs typeface="+mn-cs"/>
                        </a:rPr>
                        <a:t>E2</a:t>
                      </a:r>
                    </a:p>
                    <a:p>
                      <a:r>
                        <a:rPr lang="en-US" sz="1400" kern="1200" smtClean="0">
                          <a:solidFill>
                            <a:schemeClr val="dk1"/>
                          </a:solidFill>
                          <a:latin typeface="+mn-lt"/>
                          <a:ea typeface="+mn-ea"/>
                          <a:cs typeface="+mn-cs"/>
                        </a:rPr>
                        <a:t>D4</a:t>
                      </a:r>
                    </a:p>
                    <a:p>
                      <a:r>
                        <a:rPr lang="en-US" sz="1400" smtClean="0"/>
                        <a:t>C2</a:t>
                      </a:r>
                    </a:p>
                    <a:p>
                      <a:r>
                        <a:rPr lang="en-US" sz="1400" smtClean="0"/>
                        <a:t>B2</a:t>
                      </a:r>
                      <a:endParaRPr lang="en-US" sz="1400"/>
                    </a:p>
                  </a:txBody>
                  <a:tcPr/>
                </a:tc>
                <a:tc>
                  <a:txBody>
                    <a:bodyPr/>
                    <a:lstStyle/>
                    <a:p>
                      <a:r>
                        <a:rPr lang="en-US" sz="1400" kern="1200" smtClean="0">
                          <a:solidFill>
                            <a:schemeClr val="dk1"/>
                          </a:solidFill>
                          <a:latin typeface="+mn-lt"/>
                          <a:ea typeface="+mn-ea"/>
                          <a:cs typeface="+mn-cs"/>
                        </a:rPr>
                        <a:t>D4</a:t>
                      </a:r>
                    </a:p>
                    <a:p>
                      <a:r>
                        <a:rPr lang="en-US" sz="1400" smtClean="0"/>
                        <a:t>C2</a:t>
                      </a:r>
                    </a:p>
                    <a:p>
                      <a:r>
                        <a:rPr lang="en-US" sz="1400" smtClean="0"/>
                        <a:t>B2</a:t>
                      </a:r>
                    </a:p>
                    <a:p>
                      <a:r>
                        <a:rPr lang="en-US" sz="1400" smtClean="0"/>
                        <a:t>E1</a:t>
                      </a:r>
                      <a:endParaRPr lang="en-US" sz="1400"/>
                    </a:p>
                  </a:txBody>
                  <a:tcPr>
                    <a:solidFill>
                      <a:schemeClr val="bg1">
                        <a:lumMod val="95000"/>
                      </a:schemeClr>
                    </a:solidFill>
                  </a:tcPr>
                </a:tc>
                <a:tc>
                  <a:txBody>
                    <a:bodyPr/>
                    <a:lstStyle/>
                    <a:p>
                      <a:r>
                        <a:rPr lang="en-US" sz="1400" smtClean="0"/>
                        <a:t>C2</a:t>
                      </a:r>
                    </a:p>
                    <a:p>
                      <a:r>
                        <a:rPr lang="en-US" sz="1400" smtClean="0"/>
                        <a:t>B2</a:t>
                      </a:r>
                    </a:p>
                    <a:p>
                      <a:r>
                        <a:rPr lang="en-US" sz="1400" smtClean="0"/>
                        <a:t>E1</a:t>
                      </a:r>
                    </a:p>
                    <a:p>
                      <a:r>
                        <a:rPr lang="en-US" sz="1400" smtClean="0"/>
                        <a:t>D3</a:t>
                      </a:r>
                      <a:endParaRPr lang="en-US" sz="1400"/>
                    </a:p>
                  </a:txBody>
                  <a:tcPr/>
                </a:tc>
                <a:tc>
                  <a:txBody>
                    <a:bodyPr/>
                    <a:lstStyle/>
                    <a:p>
                      <a:r>
                        <a:rPr lang="en-US" sz="1400" smtClean="0"/>
                        <a:t>B2</a:t>
                      </a:r>
                    </a:p>
                    <a:p>
                      <a:r>
                        <a:rPr lang="en-US" sz="1400" smtClean="0"/>
                        <a:t>E1</a:t>
                      </a:r>
                    </a:p>
                    <a:p>
                      <a:r>
                        <a:rPr lang="en-US" sz="1400" smtClean="0"/>
                        <a:t>D3</a:t>
                      </a:r>
                    </a:p>
                    <a:p>
                      <a:r>
                        <a:rPr lang="en-US" sz="1400" smtClean="0"/>
                        <a:t>C1</a:t>
                      </a:r>
                      <a:endParaRPr lang="en-US" sz="1400"/>
                    </a:p>
                  </a:txBody>
                  <a:tcPr/>
                </a:tc>
                <a:tc>
                  <a:txBody>
                    <a:bodyPr/>
                    <a:lstStyle/>
                    <a:p>
                      <a:r>
                        <a:rPr lang="en-US" sz="1400" smtClean="0"/>
                        <a:t>E1</a:t>
                      </a:r>
                    </a:p>
                    <a:p>
                      <a:r>
                        <a:rPr lang="en-US" sz="1400" smtClean="0"/>
                        <a:t>D3</a:t>
                      </a:r>
                    </a:p>
                    <a:p>
                      <a:r>
                        <a:rPr lang="en-US" sz="1400" smtClean="0"/>
                        <a:t>C1</a:t>
                      </a:r>
                    </a:p>
                    <a:p>
                      <a:r>
                        <a:rPr lang="en-US" sz="1400" smtClean="0"/>
                        <a:t>B1</a:t>
                      </a:r>
                    </a:p>
                  </a:txBody>
                  <a:tcPr/>
                </a:tc>
                <a:tc>
                  <a:txBody>
                    <a:bodyPr/>
                    <a:lstStyle/>
                    <a:p>
                      <a:r>
                        <a:rPr lang="en-US" sz="1400" smtClean="0"/>
                        <a:t>D3</a:t>
                      </a:r>
                    </a:p>
                    <a:p>
                      <a:r>
                        <a:rPr lang="en-US" sz="1400" smtClean="0"/>
                        <a:t>C1</a:t>
                      </a:r>
                    </a:p>
                    <a:p>
                      <a:r>
                        <a:rPr lang="en-US" sz="1400" smtClean="0"/>
                        <a:t>B1</a:t>
                      </a:r>
                      <a:endParaRPr lang="en-US" sz="1400"/>
                    </a:p>
                  </a:txBody>
                  <a:tcPr/>
                </a:tc>
                <a:tc>
                  <a:txBody>
                    <a:bodyPr/>
                    <a:lstStyle/>
                    <a:p>
                      <a:r>
                        <a:rPr lang="en-US" sz="1400" smtClean="0"/>
                        <a:t>C1</a:t>
                      </a:r>
                    </a:p>
                    <a:p>
                      <a:r>
                        <a:rPr lang="en-US" sz="1400" smtClean="0"/>
                        <a:t>B1</a:t>
                      </a:r>
                    </a:p>
                    <a:p>
                      <a:r>
                        <a:rPr lang="en-US" sz="1400" smtClean="0"/>
                        <a:t>D2</a:t>
                      </a:r>
                      <a:endParaRPr lang="en-US" sz="1400"/>
                    </a:p>
                  </a:txBody>
                  <a:tcPr/>
                </a:tc>
                <a:tc>
                  <a:txBody>
                    <a:bodyPr/>
                    <a:lstStyle/>
                    <a:p>
                      <a:r>
                        <a:rPr lang="en-US" sz="1400" smtClean="0"/>
                        <a:t>B1D2</a:t>
                      </a:r>
                      <a:endParaRPr lang="en-US" sz="1400"/>
                    </a:p>
                  </a:txBody>
                  <a:tcPr/>
                </a:tc>
                <a:tc>
                  <a:txBody>
                    <a:bodyPr/>
                    <a:lstStyle/>
                    <a:p>
                      <a:r>
                        <a:rPr lang="en-US" sz="1400" smtClean="0"/>
                        <a:t>D2</a:t>
                      </a:r>
                      <a:endParaRPr lang="en-US" sz="1400"/>
                    </a:p>
                  </a:txBody>
                  <a:tcPr/>
                </a:tc>
                <a:tc>
                  <a:txBody>
                    <a:bodyPr/>
                    <a:lstStyle/>
                    <a:p>
                      <a:r>
                        <a:rPr lang="en-US" sz="1400" smtClean="0"/>
                        <a:t>D1</a:t>
                      </a:r>
                      <a:endParaRPr lang="en-US" sz="1400"/>
                    </a:p>
                  </a:txBody>
                  <a:tcPr/>
                </a:tc>
                <a:tc>
                  <a:txBody>
                    <a:bodyPr/>
                    <a:lstStyle/>
                    <a:p>
                      <a:endParaRPr lang="en-US" sz="1400"/>
                    </a:p>
                  </a:txBody>
                  <a:tcPr/>
                </a:tc>
              </a:tr>
            </a:tbl>
          </a:graphicData>
        </a:graphic>
      </p:graphicFrame>
      <p:pic>
        <p:nvPicPr>
          <p:cNvPr id="46128" name="Picture 124"/>
          <p:cNvPicPr>
            <a:picLocks noChangeAspect="1" noChangeArrowheads="1"/>
          </p:cNvPicPr>
          <p:nvPr/>
        </p:nvPicPr>
        <p:blipFill>
          <a:blip r:embed="rId3"/>
          <a:srcRect/>
          <a:stretch>
            <a:fillRect/>
          </a:stretch>
        </p:blipFill>
        <p:spPr bwMode="auto">
          <a:xfrm>
            <a:off x="304800" y="4388903"/>
            <a:ext cx="3048000" cy="193569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1524000" y="0"/>
            <a:ext cx="6934200" cy="838200"/>
          </a:xfrm>
        </p:spPr>
        <p:txBody>
          <a:bodyPr/>
          <a:lstStyle/>
          <a:p>
            <a:r>
              <a:rPr lang="en-US" sz="3600" b="1" smtClean="0">
                <a:latin typeface="Times New Roman" pitchFamily="18" charset="0"/>
                <a:cs typeface="Times New Roman" pitchFamily="18" charset="0"/>
              </a:rPr>
              <a:t>3.3.2-Priority Scheduling</a:t>
            </a:r>
          </a:p>
        </p:txBody>
      </p:sp>
      <p:sp>
        <p:nvSpPr>
          <p:cNvPr id="47107" name="Rectangle 3"/>
          <p:cNvSpPr>
            <a:spLocks noGrp="1"/>
          </p:cNvSpPr>
          <p:nvPr>
            <p:ph type="body" idx="1"/>
          </p:nvPr>
        </p:nvSpPr>
        <p:spPr>
          <a:xfrm>
            <a:off x="228600" y="1219200"/>
            <a:ext cx="8610600" cy="4953000"/>
          </a:xfrm>
        </p:spPr>
        <p:txBody>
          <a:bodyPr/>
          <a:lstStyle/>
          <a:p>
            <a:pPr eaLnBrk="1" hangingPunct="1">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Each process has a priority assigned, an external factor.</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greatest priority (minimum value) runnable process is always run </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Give a chance to other processes </a:t>
            </a: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 change the priority of the running process or assign it a quantum</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Priorities assignment</a:t>
            </a:r>
          </a:p>
          <a:p>
            <a:pPr lvl="1" algn="just" eaLnBrk="1" hangingPunct="1">
              <a:lnSpc>
                <a:spcPct val="90000"/>
              </a:lnSpc>
            </a:pPr>
            <a:r>
              <a:rPr lang="en-US" sz="2400" smtClean="0">
                <a:solidFill>
                  <a:srgbClr val="0000FF"/>
                </a:solidFill>
                <a:latin typeface="Times New Roman" pitchFamily="18" charset="0"/>
                <a:cs typeface="Times New Roman" pitchFamily="18" charset="0"/>
              </a:rPr>
              <a:t>Statically</a:t>
            </a:r>
            <a:r>
              <a:rPr lang="en-US" sz="2400" smtClean="0">
                <a:latin typeface="Times New Roman" pitchFamily="18" charset="0"/>
                <a:cs typeface="Times New Roman" pitchFamily="18" charset="0"/>
              </a:rPr>
              <a:t>: </a:t>
            </a:r>
            <a:r>
              <a:rPr lang="en-US" sz="2000" smtClean="0">
                <a:latin typeface="Times New Roman" pitchFamily="18" charset="0"/>
                <a:cs typeface="Times New Roman" pitchFamily="18" charset="0"/>
              </a:rPr>
              <a:t>Static (or externally defined) priorities are predetermined for each process: E.g., </a:t>
            </a:r>
            <a:r>
              <a:rPr lang="en-US" sz="2000" smtClean="0">
                <a:solidFill>
                  <a:srgbClr val="0000FF"/>
                </a:solidFill>
                <a:latin typeface="Times New Roman" pitchFamily="18" charset="0"/>
                <a:cs typeface="Times New Roman" pitchFamily="18" charset="0"/>
              </a:rPr>
              <a:t>the process of the boss; or the process of the guy </a:t>
            </a:r>
            <a:r>
              <a:rPr lang="en-US" sz="2000" smtClean="0">
                <a:latin typeface="Times New Roman" pitchFamily="18" charset="0"/>
                <a:cs typeface="Times New Roman" pitchFamily="18" charset="0"/>
              </a:rPr>
              <a:t>who paid more than others to run on this machine</a:t>
            </a:r>
          </a:p>
          <a:p>
            <a:pPr lvl="1" algn="just" eaLnBrk="1" hangingPunct="1">
              <a:lnSpc>
                <a:spcPct val="90000"/>
              </a:lnSpc>
            </a:pPr>
            <a:r>
              <a:rPr lang="en-US" sz="2400" smtClean="0">
                <a:solidFill>
                  <a:srgbClr val="FF0000"/>
                </a:solidFill>
                <a:latin typeface="Times New Roman" pitchFamily="18" charset="0"/>
                <a:cs typeface="Times New Roman" pitchFamily="18" charset="0"/>
              </a:rPr>
              <a:t>Dynamically</a:t>
            </a:r>
            <a:r>
              <a:rPr lang="en-US" sz="2400" smtClean="0">
                <a:latin typeface="Times New Roman" pitchFamily="18" charset="0"/>
                <a:cs typeface="Times New Roman" pitchFamily="18" charset="0"/>
              </a:rPr>
              <a:t>: </a:t>
            </a:r>
            <a:r>
              <a:rPr lang="en-US" sz="2000" smtClean="0">
                <a:latin typeface="Times New Roman" pitchFamily="18" charset="0"/>
                <a:cs typeface="Times New Roman" pitchFamily="18" charset="0"/>
              </a:rPr>
              <a:t>Dynamic (or internally defined) priorities are </a:t>
            </a:r>
            <a:r>
              <a:rPr lang="en-US" sz="2000" smtClean="0">
                <a:solidFill>
                  <a:srgbClr val="FF0000"/>
                </a:solidFill>
                <a:latin typeface="Times New Roman" pitchFamily="18" charset="0"/>
                <a:cs typeface="Times New Roman" pitchFamily="18" charset="0"/>
              </a:rPr>
              <a:t>assigned by the system to achieve certain goals</a:t>
            </a:r>
            <a:r>
              <a:rPr lang="en-US" sz="2000" smtClean="0">
                <a:latin typeface="Times New Roman" pitchFamily="18" charset="0"/>
                <a:cs typeface="Times New Roman" pitchFamily="18" charset="0"/>
              </a:rPr>
              <a:t>: E.g., boost the priority of I/O-bound processes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524000" y="0"/>
            <a:ext cx="7620000" cy="914400"/>
          </a:xfrm>
        </p:spPr>
        <p:txBody>
          <a:bodyPr/>
          <a:lstStyle/>
          <a:p>
            <a:r>
              <a:rPr lang="en-US" sz="3600" b="1" smtClean="0">
                <a:latin typeface="Times New Roman" pitchFamily="18" charset="0"/>
                <a:cs typeface="Times New Roman" pitchFamily="18" charset="0"/>
              </a:rPr>
              <a:t>Priority Scheduling …</a:t>
            </a:r>
          </a:p>
        </p:txBody>
      </p:sp>
      <p:sp>
        <p:nvSpPr>
          <p:cNvPr id="33795" name="Rectangle 3"/>
          <p:cNvSpPr>
            <a:spLocks noGrp="1"/>
          </p:cNvSpPr>
          <p:nvPr>
            <p:ph type="body" idx="1"/>
          </p:nvPr>
        </p:nvSpPr>
        <p:spPr>
          <a:xfrm>
            <a:off x="228600" y="1295400"/>
            <a:ext cx="8534400" cy="3429000"/>
          </a:xfrm>
        </p:spPr>
        <p:txBody>
          <a:bodyPr>
            <a:normAutofit lnSpcReduction="10000"/>
          </a:bodyPr>
          <a:lstStyle/>
          <a:p>
            <a:pPr algn="just" eaLnBrk="1" hangingPunct="1">
              <a:lnSpc>
                <a:spcPct val="90000"/>
              </a:lnSpc>
              <a:buClrTx/>
              <a:buSzTx/>
              <a:buFont typeface="Arial" charset="0"/>
              <a:buChar char="•"/>
              <a:defRPr/>
            </a:pPr>
            <a:r>
              <a:rPr lang="en-US" sz="2800" smtClean="0">
                <a:latin typeface="Times New Roman" pitchFamily="18" charset="0"/>
                <a:cs typeface="Times New Roman" pitchFamily="18" charset="0"/>
              </a:rPr>
              <a:t>Priority classes (some processes are assigned the same priority)</a:t>
            </a:r>
          </a:p>
          <a:p>
            <a:pPr lvl="1" algn="just" eaLnBrk="1" hangingPunct="1">
              <a:lnSpc>
                <a:spcPct val="90000"/>
              </a:lnSpc>
              <a:defRPr/>
            </a:pPr>
            <a:r>
              <a:rPr lang="en-US" sz="2400" smtClean="0">
                <a:latin typeface="Times New Roman" pitchFamily="18" charset="0"/>
                <a:cs typeface="Times New Roman" pitchFamily="18" charset="0"/>
              </a:rPr>
              <a:t>Use priority scheduling between classes (4 class 1 – 4). </a:t>
            </a:r>
            <a:r>
              <a:rPr lang="en-US" sz="2400" smtClean="0">
                <a:solidFill>
                  <a:srgbClr val="FF0000"/>
                </a:solidFill>
                <a:latin typeface="Times New Roman" pitchFamily="18" charset="0"/>
                <a:cs typeface="Times New Roman" pitchFamily="18" charset="0"/>
              </a:rPr>
              <a:t>Smaller number, the higher priority.</a:t>
            </a:r>
          </a:p>
          <a:p>
            <a:pPr lvl="1" algn="just" eaLnBrk="1" hangingPunct="1">
              <a:lnSpc>
                <a:spcPct val="90000"/>
              </a:lnSpc>
              <a:defRPr/>
            </a:pPr>
            <a:r>
              <a:rPr lang="en-US" sz="2400" smtClean="0">
                <a:latin typeface="Times New Roman" pitchFamily="18" charset="0"/>
                <a:cs typeface="Times New Roman" pitchFamily="18" charset="0"/>
              </a:rPr>
              <a:t>Use another scheduling algorithm with each class.</a:t>
            </a:r>
          </a:p>
          <a:p>
            <a:pPr algn="just" eaLnBrk="1" hangingPunct="1">
              <a:lnSpc>
                <a:spcPct val="80000"/>
              </a:lnSpc>
              <a:defRPr/>
            </a:pPr>
            <a:r>
              <a:rPr lang="en-US" sz="2800" smtClean="0">
                <a:latin typeface="Times New Roman" pitchFamily="18" charset="0"/>
                <a:cs typeface="Times New Roman" pitchFamily="18" charset="0"/>
              </a:rPr>
              <a:t>Ex: (Process:BurstTime:Priority) </a:t>
            </a:r>
          </a:p>
          <a:p>
            <a:pPr lvl="1" algn="just" eaLnBrk="1" hangingPunct="1">
              <a:lnSpc>
                <a:spcPct val="80000"/>
              </a:lnSpc>
              <a:defRPr/>
            </a:pPr>
            <a:r>
              <a:rPr lang="en-US" sz="2400" smtClean="0">
                <a:latin typeface="Times New Roman" pitchFamily="18" charset="0"/>
                <a:cs typeface="Times New Roman" pitchFamily="18" charset="0"/>
              </a:rPr>
              <a:t>(P1:10:3), (P2:1:1), (P3:2:4), (P4:1:2) </a:t>
            </a:r>
            <a:r>
              <a:rPr lang="en-US" sz="2400" smtClean="0">
                <a:latin typeface="Times New Roman" pitchFamily="18" charset="0"/>
                <a:cs typeface="Times New Roman" pitchFamily="18" charset="0"/>
                <a:sym typeface="Wingdings" pitchFamily="2" charset="2"/>
              </a:rPr>
              <a:t> P2, P4, P1, P3</a:t>
            </a:r>
            <a:endParaRPr lang="en-US" sz="2400" smtClean="0">
              <a:latin typeface="Times New Roman" pitchFamily="18" charset="0"/>
              <a:cs typeface="Times New Roman" pitchFamily="18" charset="0"/>
            </a:endParaRPr>
          </a:p>
          <a:p>
            <a:pPr lvl="1" algn="just" eaLnBrk="1" hangingPunct="1">
              <a:lnSpc>
                <a:spcPct val="80000"/>
              </a:lnSpc>
              <a:defRPr/>
            </a:pPr>
            <a:r>
              <a:rPr lang="en-US" sz="2400" smtClean="0">
                <a:latin typeface="Times New Roman" pitchFamily="18" charset="0"/>
                <a:cs typeface="Times New Roman" pitchFamily="18" charset="0"/>
              </a:rPr>
              <a:t>Average waiting time: (2 + 0 + 12 + 1)/ 4 = 3.75</a:t>
            </a:r>
          </a:p>
          <a:p>
            <a:pPr lvl="1" algn="just" eaLnBrk="1" hangingPunct="1">
              <a:lnSpc>
                <a:spcPct val="80000"/>
              </a:lnSpc>
              <a:defRPr/>
            </a:pPr>
            <a:r>
              <a:rPr lang="en-US" sz="2400" smtClean="0">
                <a:latin typeface="Times New Roman" pitchFamily="18" charset="0"/>
                <a:cs typeface="Times New Roman" pitchFamily="18" charset="0"/>
              </a:rPr>
              <a:t>Average turnaround time: (12 + 1 + 14 + 2)/ 4 = 7.25</a:t>
            </a:r>
            <a:endParaRPr lang="en-US" smtClean="0">
              <a:latin typeface="Times New Roman" pitchFamily="18" charset="0"/>
              <a:cs typeface="Times New Roman" pitchFamily="18" charset="0"/>
            </a:endParaRPr>
          </a:p>
        </p:txBody>
      </p:sp>
      <p:pic>
        <p:nvPicPr>
          <p:cNvPr id="48132" name="Picture 4"/>
          <p:cNvPicPr>
            <a:picLocks noChangeAspect="1" noChangeArrowheads="1"/>
          </p:cNvPicPr>
          <p:nvPr/>
        </p:nvPicPr>
        <p:blipFill>
          <a:blip r:embed="rId3"/>
          <a:srcRect/>
          <a:stretch>
            <a:fillRect/>
          </a:stretch>
        </p:blipFill>
        <p:spPr bwMode="auto">
          <a:xfrm>
            <a:off x="407988" y="4953000"/>
            <a:ext cx="8202612" cy="1066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990600" y="0"/>
            <a:ext cx="7696200" cy="914400"/>
          </a:xfrm>
        </p:spPr>
        <p:txBody>
          <a:bodyPr/>
          <a:lstStyle/>
          <a:p>
            <a:r>
              <a:rPr lang="en-US" sz="4000" b="1" smtClean="0">
                <a:latin typeface="Times New Roman" pitchFamily="18" charset="0"/>
                <a:cs typeface="Times New Roman" pitchFamily="18" charset="0"/>
              </a:rPr>
              <a:t>Priority Scheduling… Example</a:t>
            </a:r>
            <a:endParaRPr lang="en-US" sz="3200" smtClean="0">
              <a:latin typeface="Times New Roman" pitchFamily="18" charset="0"/>
              <a:cs typeface="Times New Roman" pitchFamily="18" charset="0"/>
            </a:endParaRPr>
          </a:p>
        </p:txBody>
      </p:sp>
      <p:sp>
        <p:nvSpPr>
          <p:cNvPr id="20546" name="Text Box 66"/>
          <p:cNvSpPr txBox="1">
            <a:spLocks noChangeArrowheads="1"/>
          </p:cNvSpPr>
          <p:nvPr/>
        </p:nvSpPr>
        <p:spPr bwMode="auto">
          <a:xfrm>
            <a:off x="4419600" y="1981200"/>
            <a:ext cx="2971800" cy="1323439"/>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Avg waiting time = 4.2</a:t>
            </a:r>
          </a:p>
          <a:p>
            <a:pPr>
              <a:spcBef>
                <a:spcPct val="50000"/>
              </a:spcBef>
            </a:pPr>
            <a:r>
              <a:rPr lang="en-US" sz="2000">
                <a:latin typeface="Times New Roman" pitchFamily="18" charset="0"/>
                <a:cs typeface="Times New Roman" pitchFamily="18" charset="0"/>
              </a:rPr>
              <a:t>Avg turnaround time = </a:t>
            </a:r>
            <a:r>
              <a:rPr lang="en-US" sz="2000" smtClean="0">
                <a:latin typeface="Times New Roman" pitchFamily="18" charset="0"/>
                <a:cs typeface="Times New Roman" pitchFamily="18" charset="0"/>
              </a:rPr>
              <a:t>8.2</a:t>
            </a:r>
          </a:p>
          <a:p>
            <a:pPr>
              <a:spcBef>
                <a:spcPct val="50000"/>
              </a:spcBef>
            </a:pPr>
            <a:r>
              <a:rPr lang="en-US" sz="2000" smtClean="0">
                <a:latin typeface="Times New Roman" pitchFamily="18" charset="0"/>
                <a:cs typeface="Times New Roman" pitchFamily="18" charset="0"/>
              </a:rPr>
              <a:t>Check results!</a:t>
            </a:r>
            <a:endParaRPr lang="en-US" sz="2000">
              <a:latin typeface="Times New Roman" pitchFamily="18" charset="0"/>
              <a:cs typeface="Times New Roman" pitchFamily="18" charset="0"/>
            </a:endParaRPr>
          </a:p>
        </p:txBody>
      </p:sp>
      <p:graphicFrame>
        <p:nvGraphicFramePr>
          <p:cNvPr id="63" name="Table 62"/>
          <p:cNvGraphicFramePr>
            <a:graphicFrameLocks noGrp="1"/>
          </p:cNvGraphicFramePr>
          <p:nvPr/>
        </p:nvGraphicFramePr>
        <p:xfrm>
          <a:off x="228600" y="1143000"/>
          <a:ext cx="3505200" cy="2194560"/>
        </p:xfrm>
        <a:graphic>
          <a:graphicData uri="http://schemas.openxmlformats.org/drawingml/2006/table">
            <a:tbl>
              <a:tblPr firstRow="1" bandRow="1">
                <a:tableStyleId>{5C22544A-7EE6-4342-B048-85BDC9FD1C3A}</a:tableStyleId>
              </a:tblPr>
              <a:tblGrid>
                <a:gridCol w="876300"/>
                <a:gridCol w="876300"/>
                <a:gridCol w="876300"/>
                <a:gridCol w="876300"/>
              </a:tblGrid>
              <a:tr h="326435">
                <a:tc>
                  <a:txBody>
                    <a:bodyPr/>
                    <a:lstStyle/>
                    <a:p>
                      <a:pPr algn="ctr"/>
                      <a:r>
                        <a:rPr lang="en-US" sz="1400" smtClean="0"/>
                        <a:t>Process</a:t>
                      </a:r>
                      <a:endParaRPr lang="en-US" sz="1400"/>
                    </a:p>
                  </a:txBody>
                  <a:tcPr/>
                </a:tc>
                <a:tc>
                  <a:txBody>
                    <a:bodyPr/>
                    <a:lstStyle/>
                    <a:p>
                      <a:pPr algn="ctr"/>
                      <a:r>
                        <a:rPr lang="en-US" sz="1400" smtClean="0"/>
                        <a:t>Arrival time</a:t>
                      </a:r>
                      <a:endParaRPr lang="en-US" sz="1400"/>
                    </a:p>
                  </a:txBody>
                  <a:tcPr/>
                </a:tc>
                <a:tc>
                  <a:txBody>
                    <a:bodyPr/>
                    <a:lstStyle/>
                    <a:p>
                      <a:pPr algn="ctr"/>
                      <a:r>
                        <a:rPr lang="en-US" sz="1400" smtClean="0"/>
                        <a:t>Service time</a:t>
                      </a:r>
                      <a:endParaRPr lang="en-US" sz="1400"/>
                    </a:p>
                  </a:txBody>
                  <a:tcPr/>
                </a:tc>
                <a:tc>
                  <a:txBody>
                    <a:bodyPr/>
                    <a:lstStyle/>
                    <a:p>
                      <a:pPr algn="ctr"/>
                      <a:r>
                        <a:rPr lang="en-US" sz="1400" smtClean="0"/>
                        <a:t>Priority</a:t>
                      </a:r>
                      <a:endParaRPr lang="en-US" sz="1400"/>
                    </a:p>
                  </a:txBody>
                  <a:tcPr/>
                </a:tc>
              </a:tr>
              <a:tr h="209033">
                <a:tc>
                  <a:txBody>
                    <a:bodyPr/>
                    <a:lstStyle/>
                    <a:p>
                      <a:r>
                        <a:rPr lang="en-US" sz="1600" b="1" smtClean="0"/>
                        <a:t>A</a:t>
                      </a:r>
                      <a:endParaRPr lang="en-US" sz="1600" b="1"/>
                    </a:p>
                  </a:txBody>
                  <a:tcPr/>
                </a:tc>
                <a:tc>
                  <a:txBody>
                    <a:bodyPr/>
                    <a:lstStyle/>
                    <a:p>
                      <a:r>
                        <a:rPr lang="en-US" sz="1600" b="1" smtClean="0"/>
                        <a:t>0</a:t>
                      </a:r>
                      <a:endParaRPr lang="en-US" sz="1600" b="1"/>
                    </a:p>
                  </a:txBody>
                  <a:tcPr/>
                </a:tc>
                <a:tc>
                  <a:txBody>
                    <a:bodyPr/>
                    <a:lstStyle/>
                    <a:p>
                      <a:r>
                        <a:rPr lang="en-US" sz="1600" b="1" smtClean="0"/>
                        <a:t>3</a:t>
                      </a:r>
                      <a:endParaRPr lang="en-US" sz="1600" b="1"/>
                    </a:p>
                  </a:txBody>
                  <a:tcPr/>
                </a:tc>
                <a:tc>
                  <a:txBody>
                    <a:bodyPr/>
                    <a:lstStyle/>
                    <a:p>
                      <a:r>
                        <a:rPr lang="en-US" sz="1600" b="1" smtClean="0"/>
                        <a:t>4</a:t>
                      </a:r>
                      <a:endParaRPr lang="en-US" sz="1600" b="1"/>
                    </a:p>
                  </a:txBody>
                  <a:tcPr/>
                </a:tc>
              </a:tr>
              <a:tr h="209033">
                <a:tc>
                  <a:txBody>
                    <a:bodyPr/>
                    <a:lstStyle/>
                    <a:p>
                      <a:r>
                        <a:rPr lang="en-US" sz="1600" b="1" smtClean="0"/>
                        <a:t>B</a:t>
                      </a:r>
                      <a:endParaRPr lang="en-US" sz="1600" b="1"/>
                    </a:p>
                  </a:txBody>
                  <a:tcPr/>
                </a:tc>
                <a:tc>
                  <a:txBody>
                    <a:bodyPr/>
                    <a:lstStyle/>
                    <a:p>
                      <a:r>
                        <a:rPr lang="en-US" sz="1600" b="1" smtClean="0"/>
                        <a:t>2</a:t>
                      </a:r>
                      <a:endParaRPr lang="en-US" sz="1600" b="1"/>
                    </a:p>
                  </a:txBody>
                  <a:tcPr/>
                </a:tc>
                <a:tc>
                  <a:txBody>
                    <a:bodyPr/>
                    <a:lstStyle/>
                    <a:p>
                      <a:r>
                        <a:rPr lang="en-US" sz="1600" b="1" smtClean="0"/>
                        <a:t>6</a:t>
                      </a:r>
                      <a:endParaRPr lang="en-US" sz="1600" b="1"/>
                    </a:p>
                  </a:txBody>
                  <a:tcPr/>
                </a:tc>
                <a:tc>
                  <a:txBody>
                    <a:bodyPr/>
                    <a:lstStyle/>
                    <a:p>
                      <a:r>
                        <a:rPr lang="en-US" sz="1600" b="1" smtClean="0"/>
                        <a:t>5</a:t>
                      </a:r>
                      <a:endParaRPr lang="en-US" sz="1600" b="1"/>
                    </a:p>
                  </a:txBody>
                  <a:tcPr/>
                </a:tc>
              </a:tr>
              <a:tr h="209033">
                <a:tc>
                  <a:txBody>
                    <a:bodyPr/>
                    <a:lstStyle/>
                    <a:p>
                      <a:r>
                        <a:rPr lang="en-US" sz="1600" b="1" smtClean="0"/>
                        <a:t>C</a:t>
                      </a:r>
                      <a:endParaRPr lang="en-US" sz="1600" b="1"/>
                    </a:p>
                  </a:txBody>
                  <a:tcPr/>
                </a:tc>
                <a:tc>
                  <a:txBody>
                    <a:bodyPr/>
                    <a:lstStyle/>
                    <a:p>
                      <a:r>
                        <a:rPr lang="en-US" sz="1600" b="1" smtClean="0"/>
                        <a:t>3</a:t>
                      </a:r>
                      <a:endParaRPr lang="en-US" sz="1600" b="1"/>
                    </a:p>
                  </a:txBody>
                  <a:tcPr/>
                </a:tc>
                <a:tc>
                  <a:txBody>
                    <a:bodyPr/>
                    <a:lstStyle/>
                    <a:p>
                      <a:r>
                        <a:rPr lang="en-US" sz="1600" b="1" smtClean="0"/>
                        <a:t>4</a:t>
                      </a:r>
                      <a:endParaRPr lang="en-US" sz="1600" b="1"/>
                    </a:p>
                  </a:txBody>
                  <a:tcPr/>
                </a:tc>
                <a:tc>
                  <a:txBody>
                    <a:bodyPr/>
                    <a:lstStyle/>
                    <a:p>
                      <a:r>
                        <a:rPr lang="en-US" sz="1600" b="1" smtClean="0"/>
                        <a:t>3</a:t>
                      </a:r>
                      <a:endParaRPr lang="en-US" sz="1600" b="1"/>
                    </a:p>
                  </a:txBody>
                  <a:tcPr/>
                </a:tc>
              </a:tr>
              <a:tr h="209033">
                <a:tc>
                  <a:txBody>
                    <a:bodyPr/>
                    <a:lstStyle/>
                    <a:p>
                      <a:r>
                        <a:rPr lang="en-US" sz="1600" b="1" smtClean="0"/>
                        <a:t>D</a:t>
                      </a:r>
                      <a:endParaRPr lang="en-US" sz="1600" b="1"/>
                    </a:p>
                  </a:txBody>
                  <a:tcPr/>
                </a:tc>
                <a:tc>
                  <a:txBody>
                    <a:bodyPr/>
                    <a:lstStyle/>
                    <a:p>
                      <a:r>
                        <a:rPr lang="en-US" sz="1600" b="1" smtClean="0"/>
                        <a:t>4</a:t>
                      </a:r>
                      <a:endParaRPr lang="en-US" sz="1600" b="1"/>
                    </a:p>
                  </a:txBody>
                  <a:tcPr/>
                </a:tc>
                <a:tc>
                  <a:txBody>
                    <a:bodyPr/>
                    <a:lstStyle/>
                    <a:p>
                      <a:r>
                        <a:rPr lang="en-US" sz="1600" b="1" smtClean="0"/>
                        <a:t>5</a:t>
                      </a:r>
                      <a:endParaRPr lang="en-US" sz="1600" b="1"/>
                    </a:p>
                  </a:txBody>
                  <a:tcPr/>
                </a:tc>
                <a:tc>
                  <a:txBody>
                    <a:bodyPr/>
                    <a:lstStyle/>
                    <a:p>
                      <a:r>
                        <a:rPr lang="en-US" sz="1600" b="1" smtClean="0"/>
                        <a:t>1</a:t>
                      </a:r>
                      <a:endParaRPr lang="en-US" sz="1600" b="1"/>
                    </a:p>
                  </a:txBody>
                  <a:tcPr/>
                </a:tc>
              </a:tr>
              <a:tr h="209033">
                <a:tc>
                  <a:txBody>
                    <a:bodyPr/>
                    <a:lstStyle/>
                    <a:p>
                      <a:r>
                        <a:rPr lang="en-US" sz="1600" b="1" smtClean="0"/>
                        <a:t>E</a:t>
                      </a:r>
                      <a:endParaRPr lang="en-US" sz="1600" b="1"/>
                    </a:p>
                  </a:txBody>
                  <a:tcPr/>
                </a:tc>
                <a:tc>
                  <a:txBody>
                    <a:bodyPr/>
                    <a:lstStyle/>
                    <a:p>
                      <a:r>
                        <a:rPr lang="en-US" sz="1600" b="1" smtClean="0"/>
                        <a:t>6</a:t>
                      </a:r>
                      <a:endParaRPr lang="en-US" sz="1600" b="1"/>
                    </a:p>
                  </a:txBody>
                  <a:tcPr/>
                </a:tc>
                <a:tc>
                  <a:txBody>
                    <a:bodyPr/>
                    <a:lstStyle/>
                    <a:p>
                      <a:r>
                        <a:rPr lang="en-US" sz="1600" b="1" smtClean="0"/>
                        <a:t>2</a:t>
                      </a:r>
                      <a:endParaRPr lang="en-US" sz="1600" b="1"/>
                    </a:p>
                  </a:txBody>
                  <a:tcPr/>
                </a:tc>
                <a:tc>
                  <a:txBody>
                    <a:bodyPr/>
                    <a:lstStyle/>
                    <a:p>
                      <a:r>
                        <a:rPr lang="en-US" sz="1600" b="1" smtClean="0"/>
                        <a:t>2</a:t>
                      </a:r>
                      <a:endParaRPr lang="en-US" sz="1600" b="1"/>
                    </a:p>
                  </a:txBody>
                  <a:tcPr/>
                </a:tc>
              </a:tr>
            </a:tbl>
          </a:graphicData>
        </a:graphic>
      </p:graphicFrame>
      <p:graphicFrame>
        <p:nvGraphicFramePr>
          <p:cNvPr id="76" name="Table 75"/>
          <p:cNvGraphicFramePr>
            <a:graphicFrameLocks noGrp="1"/>
          </p:cNvGraphicFramePr>
          <p:nvPr/>
        </p:nvGraphicFramePr>
        <p:xfrm>
          <a:off x="228600" y="3444240"/>
          <a:ext cx="8762996" cy="2956560"/>
        </p:xfrm>
        <a:graphic>
          <a:graphicData uri="http://schemas.openxmlformats.org/drawingml/2006/table">
            <a:tbl>
              <a:tblPr firstRow="1" bandRow="1">
                <a:tableStyleId>{5C22544A-7EE6-4342-B048-85BDC9FD1C3A}</a:tableStyleId>
              </a:tblPr>
              <a:tblGrid>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tblGrid>
              <a:tr h="370840">
                <a:tc>
                  <a:txBody>
                    <a:bodyPr/>
                    <a:lstStyle/>
                    <a:p>
                      <a:r>
                        <a:rPr lang="en-US" sz="1400" smtClean="0"/>
                        <a:t>0</a:t>
                      </a:r>
                      <a:endParaRPr lang="en-US" sz="1400"/>
                    </a:p>
                  </a:txBody>
                  <a:tcPr/>
                </a:tc>
                <a:tc>
                  <a:txBody>
                    <a:bodyPr/>
                    <a:lstStyle/>
                    <a:p>
                      <a:r>
                        <a:rPr lang="en-US" sz="1400" smtClean="0"/>
                        <a:t>1</a:t>
                      </a:r>
                      <a:endParaRPr lang="en-US" sz="1400"/>
                    </a:p>
                  </a:txBody>
                  <a:tcPr/>
                </a:tc>
                <a:tc>
                  <a:txBody>
                    <a:bodyPr/>
                    <a:lstStyle/>
                    <a:p>
                      <a:r>
                        <a:rPr lang="en-US" sz="1400" smtClean="0"/>
                        <a:t>2</a:t>
                      </a:r>
                      <a:endParaRPr lang="en-US" sz="1400"/>
                    </a:p>
                  </a:txBody>
                  <a:tcPr/>
                </a:tc>
                <a:tc>
                  <a:txBody>
                    <a:bodyPr/>
                    <a:lstStyle/>
                    <a:p>
                      <a:r>
                        <a:rPr lang="en-US" sz="1400" smtClean="0"/>
                        <a:t>3</a:t>
                      </a:r>
                      <a:endParaRPr lang="en-US" sz="1400"/>
                    </a:p>
                  </a:txBody>
                  <a:tcPr/>
                </a:tc>
                <a:tc>
                  <a:txBody>
                    <a:bodyPr/>
                    <a:lstStyle/>
                    <a:p>
                      <a:r>
                        <a:rPr lang="en-US" sz="1400" smtClean="0"/>
                        <a:t>4</a:t>
                      </a:r>
                      <a:endParaRPr lang="en-US" sz="1400"/>
                    </a:p>
                  </a:txBody>
                  <a:tcPr/>
                </a:tc>
                <a:tc>
                  <a:txBody>
                    <a:bodyPr/>
                    <a:lstStyle/>
                    <a:p>
                      <a:r>
                        <a:rPr lang="en-US" sz="1400" smtClean="0"/>
                        <a:t>5</a:t>
                      </a:r>
                      <a:endParaRPr lang="en-US" sz="1400"/>
                    </a:p>
                  </a:txBody>
                  <a:tcPr/>
                </a:tc>
                <a:tc>
                  <a:txBody>
                    <a:bodyPr/>
                    <a:lstStyle/>
                    <a:p>
                      <a:r>
                        <a:rPr lang="en-US" sz="1400" smtClean="0"/>
                        <a:t>6</a:t>
                      </a:r>
                      <a:endParaRPr lang="en-US" sz="1400"/>
                    </a:p>
                  </a:txBody>
                  <a:tcPr/>
                </a:tc>
                <a:tc>
                  <a:txBody>
                    <a:bodyPr/>
                    <a:lstStyle/>
                    <a:p>
                      <a:r>
                        <a:rPr lang="en-US" sz="1400" smtClean="0"/>
                        <a:t>7</a:t>
                      </a:r>
                      <a:endParaRPr lang="en-US" sz="1400"/>
                    </a:p>
                  </a:txBody>
                  <a:tcPr/>
                </a:tc>
                <a:tc>
                  <a:txBody>
                    <a:bodyPr/>
                    <a:lstStyle/>
                    <a:p>
                      <a:r>
                        <a:rPr lang="en-US" sz="1400" smtClean="0"/>
                        <a:t>8</a:t>
                      </a:r>
                      <a:endParaRPr lang="en-US" sz="1400"/>
                    </a:p>
                  </a:txBody>
                  <a:tcPr/>
                </a:tc>
                <a:tc>
                  <a:txBody>
                    <a:bodyPr/>
                    <a:lstStyle/>
                    <a:p>
                      <a:r>
                        <a:rPr lang="en-US" sz="1400" smtClean="0"/>
                        <a:t>9</a:t>
                      </a:r>
                      <a:endParaRPr lang="en-US" sz="1400"/>
                    </a:p>
                  </a:txBody>
                  <a:tcPr/>
                </a:tc>
                <a:tc>
                  <a:txBody>
                    <a:bodyPr/>
                    <a:lstStyle/>
                    <a:p>
                      <a:r>
                        <a:rPr lang="en-US" sz="1400" smtClean="0"/>
                        <a:t>10</a:t>
                      </a:r>
                      <a:endParaRPr lang="en-US" sz="1400"/>
                    </a:p>
                  </a:txBody>
                  <a:tcPr/>
                </a:tc>
                <a:tc>
                  <a:txBody>
                    <a:bodyPr/>
                    <a:lstStyle/>
                    <a:p>
                      <a:r>
                        <a:rPr lang="en-US" sz="1400" smtClean="0"/>
                        <a:t>11</a:t>
                      </a:r>
                      <a:endParaRPr lang="en-US" sz="1400"/>
                    </a:p>
                  </a:txBody>
                  <a:tcPr/>
                </a:tc>
                <a:tc>
                  <a:txBody>
                    <a:bodyPr/>
                    <a:lstStyle/>
                    <a:p>
                      <a:r>
                        <a:rPr lang="en-US" sz="1400" smtClean="0"/>
                        <a:t>12</a:t>
                      </a:r>
                      <a:endParaRPr lang="en-US" sz="1400"/>
                    </a:p>
                  </a:txBody>
                  <a:tcPr/>
                </a:tc>
                <a:tc>
                  <a:txBody>
                    <a:bodyPr/>
                    <a:lstStyle/>
                    <a:p>
                      <a:r>
                        <a:rPr lang="en-US" sz="1400" smtClean="0"/>
                        <a:t>13</a:t>
                      </a:r>
                      <a:endParaRPr lang="en-US" sz="1400"/>
                    </a:p>
                  </a:txBody>
                  <a:tcPr/>
                </a:tc>
                <a:tc>
                  <a:txBody>
                    <a:bodyPr/>
                    <a:lstStyle/>
                    <a:p>
                      <a:r>
                        <a:rPr lang="en-US" sz="1400" smtClean="0"/>
                        <a:t>14</a:t>
                      </a:r>
                      <a:endParaRPr lang="en-US" sz="1400"/>
                    </a:p>
                  </a:txBody>
                  <a:tcPr/>
                </a:tc>
                <a:tc>
                  <a:txBody>
                    <a:bodyPr/>
                    <a:lstStyle/>
                    <a:p>
                      <a:r>
                        <a:rPr lang="en-US" sz="1400" smtClean="0"/>
                        <a:t>15</a:t>
                      </a:r>
                      <a:endParaRPr lang="en-US" sz="1400"/>
                    </a:p>
                  </a:txBody>
                  <a:tcPr/>
                </a:tc>
                <a:tc>
                  <a:txBody>
                    <a:bodyPr/>
                    <a:lstStyle/>
                    <a:p>
                      <a:r>
                        <a:rPr lang="en-US" sz="1400" smtClean="0"/>
                        <a:t>16</a:t>
                      </a:r>
                      <a:endParaRPr lang="en-US" sz="1400"/>
                    </a:p>
                  </a:txBody>
                  <a:tcPr/>
                </a:tc>
                <a:tc>
                  <a:txBody>
                    <a:bodyPr/>
                    <a:lstStyle/>
                    <a:p>
                      <a:r>
                        <a:rPr lang="en-US" sz="1400" smtClean="0"/>
                        <a:t>17</a:t>
                      </a:r>
                      <a:endParaRPr lang="en-US" sz="1400"/>
                    </a:p>
                  </a:txBody>
                  <a:tcPr/>
                </a:tc>
                <a:tc>
                  <a:txBody>
                    <a:bodyPr/>
                    <a:lstStyle/>
                    <a:p>
                      <a:r>
                        <a:rPr lang="en-US" sz="1400" smtClean="0"/>
                        <a:t>18</a:t>
                      </a:r>
                      <a:endParaRPr lang="en-US" sz="1400"/>
                    </a:p>
                  </a:txBody>
                  <a:tcPr/>
                </a:tc>
                <a:tc>
                  <a:txBody>
                    <a:bodyPr/>
                    <a:lstStyle/>
                    <a:p>
                      <a:r>
                        <a:rPr lang="en-US" sz="1400" smtClean="0"/>
                        <a:t>19</a:t>
                      </a:r>
                      <a:endParaRPr lang="en-US" sz="1400"/>
                    </a:p>
                  </a:txBody>
                  <a:tcPr/>
                </a:tc>
                <a:tc>
                  <a:txBody>
                    <a:bodyPr/>
                    <a:lstStyle/>
                    <a:p>
                      <a:r>
                        <a:rPr lang="en-US" sz="1400" smtClean="0"/>
                        <a:t>20</a:t>
                      </a:r>
                      <a:endParaRPr lang="en-US" sz="1400"/>
                    </a:p>
                  </a:txBody>
                  <a:tcPr/>
                </a:tc>
                <a:tc>
                  <a:txBody>
                    <a:bodyPr/>
                    <a:lstStyle/>
                    <a:p>
                      <a:r>
                        <a:rPr lang="en-US" sz="1400" smtClean="0"/>
                        <a:t>21</a:t>
                      </a:r>
                      <a:endParaRPr lang="en-US" sz="1400"/>
                    </a:p>
                  </a:txBody>
                  <a:tcPr/>
                </a:tc>
              </a:tr>
              <a:tr h="370840">
                <a:tc>
                  <a:txBody>
                    <a:bodyPr/>
                    <a:lstStyle/>
                    <a:p>
                      <a:r>
                        <a:rPr lang="en-US" smtClean="0"/>
                        <a:t>A</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t>B</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C</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D</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gridSpan="4">
                  <a:txBody>
                    <a:bodyPr/>
                    <a:lstStyle/>
                    <a:p>
                      <a:r>
                        <a:rPr lang="en-US" b="1" smtClean="0"/>
                        <a:t>Queue</a:t>
                      </a:r>
                      <a:endParaRPr lang="en-US" b="1"/>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E</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smtClean="0"/>
                        <a:t>A4</a:t>
                      </a:r>
                      <a:endParaRPr lang="en-US" sz="1400"/>
                    </a:p>
                  </a:txBody>
                  <a:tcPr/>
                </a:tc>
                <a:tc>
                  <a:txBody>
                    <a:bodyPr/>
                    <a:lstStyle/>
                    <a:p>
                      <a:endParaRPr lang="en-US" sz="1400" smtClean="0"/>
                    </a:p>
                    <a:p>
                      <a:endParaRPr lang="en-US" sz="1400"/>
                    </a:p>
                  </a:txBody>
                  <a:tcPr/>
                </a:tc>
                <a:tc>
                  <a:txBody>
                    <a:bodyPr/>
                    <a:lstStyle/>
                    <a:p>
                      <a:r>
                        <a:rPr lang="en-US" sz="1400" smtClean="0"/>
                        <a:t>B5</a:t>
                      </a:r>
                      <a:endParaRPr lang="en-US" sz="1400"/>
                    </a:p>
                  </a:txBody>
                  <a:tcPr/>
                </a:tc>
                <a:tc>
                  <a:txBody>
                    <a:bodyPr/>
                    <a:lstStyle/>
                    <a:p>
                      <a:r>
                        <a:rPr lang="en-US" sz="1400" smtClean="0"/>
                        <a:t>C3</a:t>
                      </a:r>
                    </a:p>
                    <a:p>
                      <a:r>
                        <a:rPr lang="en-US" sz="1400" smtClean="0"/>
                        <a:t>B5</a:t>
                      </a:r>
                    </a:p>
                    <a:p>
                      <a:endParaRPr lang="en-US" sz="1400"/>
                    </a:p>
                  </a:txBody>
                  <a:tcPr/>
                </a:tc>
                <a:tc>
                  <a:txBody>
                    <a:bodyPr/>
                    <a:lstStyle/>
                    <a:p>
                      <a:r>
                        <a:rPr lang="en-US" sz="1400" smtClean="0"/>
                        <a:t>D1</a:t>
                      </a:r>
                    </a:p>
                    <a:p>
                      <a:r>
                        <a:rPr lang="en-US" sz="1400" smtClean="0"/>
                        <a:t>B5</a:t>
                      </a:r>
                      <a:endParaRPr lang="en-US" sz="1400"/>
                    </a:p>
                  </a:txBody>
                  <a:tcPr/>
                </a:tc>
                <a:tc>
                  <a:txBody>
                    <a:bodyPr/>
                    <a:lstStyle/>
                    <a:p>
                      <a:endParaRPr lang="en-US" sz="1400"/>
                    </a:p>
                  </a:txBody>
                  <a:tcPr/>
                </a:tc>
                <a:tc>
                  <a:txBody>
                    <a:bodyPr/>
                    <a:lstStyle/>
                    <a:p>
                      <a:r>
                        <a:rPr lang="en-US" sz="1400" smtClean="0"/>
                        <a:t>D1</a:t>
                      </a:r>
                    </a:p>
                    <a:p>
                      <a:r>
                        <a:rPr lang="en-US" sz="1400" smtClean="0"/>
                        <a:t>E2</a:t>
                      </a:r>
                    </a:p>
                    <a:p>
                      <a:r>
                        <a:rPr lang="en-US" sz="1400" smtClean="0"/>
                        <a:t>B5</a:t>
                      </a:r>
                      <a:endParaRPr lang="en-US" sz="1400"/>
                    </a:p>
                  </a:txBody>
                  <a:tcPr/>
                </a:tc>
                <a:tc>
                  <a:txBody>
                    <a:bodyPr/>
                    <a:lstStyle/>
                    <a:p>
                      <a:r>
                        <a:rPr lang="en-US" sz="1400" smtClean="0"/>
                        <a:t>E2</a:t>
                      </a:r>
                    </a:p>
                    <a:p>
                      <a:r>
                        <a:rPr lang="en-US" sz="1400" smtClean="0"/>
                        <a:t>B5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B5</a:t>
                      </a:r>
                    </a:p>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546"/>
                                        </p:tgtEl>
                                        <p:attrNameLst>
                                          <p:attrName>style.visibility</p:attrName>
                                        </p:attrNameLst>
                                      </p:cBhvr>
                                      <p:to>
                                        <p:strVal val="visible"/>
                                      </p:to>
                                    </p:set>
                                    <p:animEffect transition="in" filter="box(in)">
                                      <p:cBhvr>
                                        <p:cTn id="7"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1524000" y="0"/>
            <a:ext cx="7620000" cy="914400"/>
          </a:xfrm>
        </p:spPr>
        <p:txBody>
          <a:bodyPr/>
          <a:lstStyle/>
          <a:p>
            <a:r>
              <a:rPr lang="en-US" sz="3600" b="1" smtClean="0">
                <a:latin typeface="Times New Roman" pitchFamily="18" charset="0"/>
                <a:cs typeface="Times New Roman" pitchFamily="18" charset="0"/>
              </a:rPr>
              <a:t>Priority Scheduling…</a:t>
            </a:r>
          </a:p>
        </p:txBody>
      </p:sp>
      <p:sp>
        <p:nvSpPr>
          <p:cNvPr id="49155" name="Rectangle 3"/>
          <p:cNvSpPr>
            <a:spLocks noGrp="1"/>
          </p:cNvSpPr>
          <p:nvPr>
            <p:ph type="body" idx="4294967295"/>
          </p:nvPr>
        </p:nvSpPr>
        <p:spPr>
          <a:xfrm>
            <a:off x="228600" y="914400"/>
            <a:ext cx="8610600" cy="5181600"/>
          </a:xfrm>
        </p:spPr>
        <p:txBody>
          <a:bodyPr/>
          <a:lstStyle/>
          <a:p>
            <a:pPr algn="just" eaLnBrk="1" hangingPunct="1">
              <a:lnSpc>
                <a:spcPct val="80000"/>
              </a:lnSpc>
            </a:pPr>
            <a:r>
              <a:rPr lang="en-US" b="1" smtClean="0">
                <a:solidFill>
                  <a:srgbClr val="FF0000"/>
                </a:solidFill>
                <a:latin typeface="Times New Roman" pitchFamily="18" charset="0"/>
                <a:cs typeface="Times New Roman" pitchFamily="18" charset="0"/>
              </a:rPr>
              <a:t>Problem: Starvation</a:t>
            </a:r>
          </a:p>
          <a:p>
            <a:pPr lvl="2" algn="just" eaLnBrk="1" hangingPunct="1">
              <a:lnSpc>
                <a:spcPct val="80000"/>
              </a:lnSpc>
            </a:pPr>
            <a:r>
              <a:rPr lang="en-US" sz="2800" smtClean="0">
                <a:solidFill>
                  <a:srgbClr val="FF0000"/>
                </a:solidFill>
                <a:latin typeface="Times New Roman" pitchFamily="18" charset="0"/>
                <a:cs typeface="Times New Roman" pitchFamily="18" charset="0"/>
              </a:rPr>
              <a:t>The low priority processes can be waited indefinitely</a:t>
            </a:r>
            <a:r>
              <a:rPr lang="en-US" sz="2800" smtClean="0">
                <a:latin typeface="Times New Roman" pitchFamily="18" charset="0"/>
                <a:cs typeface="Times New Roman" pitchFamily="18" charset="0"/>
              </a:rPr>
              <a:t> (cannot be executed if the system occurred errors in runtime) for CPU by higher priority processes</a:t>
            </a:r>
          </a:p>
          <a:p>
            <a:pPr algn="just" eaLnBrk="1" hangingPunct="1">
              <a:lnSpc>
                <a:spcPct val="80000"/>
              </a:lnSpc>
            </a:pPr>
            <a:r>
              <a:rPr lang="en-US" sz="2800" b="1" smtClean="0">
                <a:solidFill>
                  <a:srgbClr val="0000FF"/>
                </a:solidFill>
                <a:latin typeface="Times New Roman" pitchFamily="18" charset="0"/>
                <a:cs typeface="Times New Roman" pitchFamily="18" charset="0"/>
              </a:rPr>
              <a:t>Solution: </a:t>
            </a:r>
            <a:r>
              <a:rPr lang="en-US" b="1" i="1" smtClean="0">
                <a:solidFill>
                  <a:srgbClr val="0000FF"/>
                </a:solidFill>
                <a:latin typeface="Times New Roman" pitchFamily="18" charset="0"/>
                <a:cs typeface="Times New Roman" pitchFamily="18" charset="0"/>
              </a:rPr>
              <a:t>Aging</a:t>
            </a:r>
          </a:p>
          <a:p>
            <a:pPr lvl="2" algn="just" eaLnBrk="1" hangingPunct="1">
              <a:lnSpc>
                <a:spcPct val="80000"/>
              </a:lnSpc>
            </a:pPr>
            <a:r>
              <a:rPr lang="en-US" sz="2800" smtClean="0">
                <a:solidFill>
                  <a:srgbClr val="0000FF"/>
                </a:solidFill>
                <a:latin typeface="Times New Roman" pitchFamily="18" charset="0"/>
                <a:cs typeface="Times New Roman" pitchFamily="18" charset="0"/>
              </a:rPr>
              <a:t>Is a technique of </a:t>
            </a:r>
            <a:r>
              <a:rPr lang="en-US" sz="2800" i="1" u="sng" smtClean="0">
                <a:solidFill>
                  <a:srgbClr val="0000FF"/>
                </a:solidFill>
                <a:latin typeface="Times New Roman" pitchFamily="18" charset="0"/>
                <a:cs typeface="Times New Roman" pitchFamily="18" charset="0"/>
              </a:rPr>
              <a:t>gradually increasing the priority of processes that wait in the system for a long time </a:t>
            </a:r>
            <a:r>
              <a:rPr lang="en-US" sz="2800" smtClean="0">
                <a:solidFill>
                  <a:srgbClr val="0000FF"/>
                </a:solidFill>
                <a:latin typeface="Times New Roman" pitchFamily="18" charset="0"/>
                <a:cs typeface="Times New Roman" pitchFamily="18" charset="0"/>
              </a:rPr>
              <a:t>(using the clock interrupt)</a:t>
            </a:r>
          </a:p>
          <a:p>
            <a:pPr lvl="2" algn="just" eaLnBrk="1" hangingPunct="1">
              <a:lnSpc>
                <a:spcPct val="80000"/>
              </a:lnSpc>
            </a:pPr>
            <a:r>
              <a:rPr lang="en-US" sz="2800" smtClean="0">
                <a:latin typeface="Times New Roman" pitchFamily="18" charset="0"/>
                <a:cs typeface="Times New Roman" pitchFamily="18" charset="0"/>
              </a:rPr>
              <a:t>Ex: every 15 minutes, decreasing the priority of a waiting process from (1 → 127), means that the priority with 127 → 1 at least 32 hours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1447800" y="0"/>
            <a:ext cx="7696200" cy="762000"/>
          </a:xfrm>
        </p:spPr>
        <p:txBody>
          <a:bodyPr/>
          <a:lstStyle/>
          <a:p>
            <a:r>
              <a:rPr lang="en-US" sz="3600" b="1" smtClean="0">
                <a:latin typeface="Times New Roman" pitchFamily="18" charset="0"/>
                <a:cs typeface="Times New Roman" pitchFamily="18" charset="0"/>
              </a:rPr>
              <a:t>3.3.3-Multiple Queues</a:t>
            </a:r>
          </a:p>
        </p:txBody>
      </p:sp>
      <p:sp>
        <p:nvSpPr>
          <p:cNvPr id="51203" name="Rectangle 3"/>
          <p:cNvSpPr>
            <a:spLocks noGrp="1"/>
          </p:cNvSpPr>
          <p:nvPr>
            <p:ph type="body" idx="1"/>
          </p:nvPr>
        </p:nvSpPr>
        <p:spPr>
          <a:xfrm>
            <a:off x="304800" y="990600"/>
            <a:ext cx="8458200" cy="5334000"/>
          </a:xfrm>
        </p:spPr>
        <p:txBody>
          <a:bodyPr>
            <a:normAutofit lnSpcReduction="10000"/>
          </a:bodyPr>
          <a:lstStyle/>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One simple way </a:t>
            </a:r>
            <a:r>
              <a:rPr lang="en-US" sz="2800" smtClean="0">
                <a:latin typeface="Times New Roman" pitchFamily="18" charset="0"/>
                <a:cs typeface="Times New Roman" pitchFamily="18" charset="0"/>
              </a:rPr>
              <a:t>of mapping priorities onto actual scheduling decisions would be to give to each process a time slice related to its priority (e.g., </a:t>
            </a:r>
            <a:r>
              <a:rPr lang="en-US" sz="2800" smtClean="0">
                <a:solidFill>
                  <a:srgbClr val="0000FF"/>
                </a:solidFill>
                <a:latin typeface="Times New Roman" pitchFamily="18" charset="0"/>
                <a:cs typeface="Times New Roman" pitchFamily="18" charset="0"/>
              </a:rPr>
              <a:t>more time slice to higher-priority</a:t>
            </a:r>
            <a:r>
              <a:rPr lang="en-US" sz="2800" smtClean="0">
                <a:latin typeface="Times New Roman" pitchFamily="18" charset="0"/>
                <a:cs typeface="Times New Roman" pitchFamily="18" charset="0"/>
              </a:rPr>
              <a:t> threads)</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A more convenient approach </a:t>
            </a:r>
            <a:r>
              <a:rPr lang="en-US" sz="2800" smtClean="0">
                <a:latin typeface="Times New Roman" pitchFamily="18" charset="0"/>
                <a:cs typeface="Times New Roman" pitchFamily="18" charset="0"/>
              </a:rPr>
              <a:t>is to view the ready state as not only one queue of processes, but </a:t>
            </a:r>
            <a:r>
              <a:rPr lang="en-US" sz="2800" smtClean="0">
                <a:solidFill>
                  <a:srgbClr val="008000"/>
                </a:solidFill>
                <a:latin typeface="Times New Roman" pitchFamily="18" charset="0"/>
                <a:cs typeface="Times New Roman" pitchFamily="18" charset="0"/>
              </a:rPr>
              <a:t>multiple queues</a:t>
            </a:r>
            <a:r>
              <a:rPr lang="en-US" sz="2800" smtClean="0">
                <a:latin typeface="Times New Roman" pitchFamily="18" charset="0"/>
                <a:cs typeface="Times New Roman" pitchFamily="18" charset="0"/>
              </a:rPr>
              <a:t>, each with its own priority! </a:t>
            </a:r>
          </a:p>
          <a:p>
            <a:pPr algn="just">
              <a:lnSpc>
                <a:spcPct val="90000"/>
              </a:lnSpc>
              <a:buClrTx/>
              <a:buSzTx/>
              <a:buFont typeface="Arial" charset="0"/>
              <a:buChar char="•"/>
            </a:pPr>
            <a:r>
              <a:rPr lang="en-US" sz="2800" smtClean="0">
                <a:latin typeface="Times New Roman" pitchFamily="18" charset="0"/>
                <a:cs typeface="Times New Roman" pitchFamily="18" charset="0"/>
              </a:rPr>
              <a:t>Again, several options may exist:</a:t>
            </a:r>
          </a:p>
          <a:p>
            <a:pPr lvl="1" algn="just">
              <a:lnSpc>
                <a:spcPct val="90000"/>
              </a:lnSpc>
            </a:pPr>
            <a:r>
              <a:rPr lang="en-US" sz="2400" smtClean="0">
                <a:latin typeface="Times New Roman" pitchFamily="18" charset="0"/>
                <a:cs typeface="Times New Roman" pitchFamily="18" charset="0"/>
              </a:rPr>
              <a:t>Processes of queues of higher priority may have to complete before processes of queues of lower priority start running!</a:t>
            </a:r>
          </a:p>
          <a:p>
            <a:pPr lvl="1" algn="just">
              <a:lnSpc>
                <a:spcPct val="90000"/>
              </a:lnSpc>
            </a:pPr>
            <a:r>
              <a:rPr lang="en-US" sz="2400" smtClean="0">
                <a:latin typeface="Times New Roman" pitchFamily="18" charset="0"/>
                <a:cs typeface="Times New Roman" pitchFamily="18" charset="0"/>
              </a:rPr>
              <a:t>Higher priority queues may get more time than lower priority queues!</a:t>
            </a:r>
          </a:p>
          <a:p>
            <a:pPr lvl="1" algn="just">
              <a:lnSpc>
                <a:spcPct val="90000"/>
              </a:lnSpc>
            </a:pPr>
            <a:r>
              <a:rPr lang="en-US" sz="2400" b="1" smtClean="0">
                <a:latin typeface="Times New Roman" pitchFamily="18" charset="0"/>
                <a:cs typeface="Times New Roman" pitchFamily="18" charset="0"/>
              </a:rPr>
              <a:t>Processes may move between queues </a:t>
            </a:r>
            <a:r>
              <a:rPr lang="en-US" sz="2400" smtClean="0">
                <a:latin typeface="Times New Roman" pitchFamily="18" charset="0"/>
                <a:cs typeface="Times New Roman" pitchFamily="18" charset="0"/>
              </a:rPr>
              <a:t>(dynamically adjusted priority)</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1143000" y="0"/>
            <a:ext cx="8001000" cy="762000"/>
          </a:xfrm>
        </p:spPr>
        <p:txBody>
          <a:bodyPr/>
          <a:lstStyle/>
          <a:p>
            <a:r>
              <a:rPr lang="en-US" sz="3600" b="1" smtClean="0">
                <a:latin typeface="Times New Roman" pitchFamily="18" charset="0"/>
                <a:cs typeface="Times New Roman" pitchFamily="18" charset="0"/>
              </a:rPr>
              <a:t>Multiple Queues…</a:t>
            </a:r>
          </a:p>
        </p:txBody>
      </p:sp>
      <p:pic>
        <p:nvPicPr>
          <p:cNvPr id="52227" name="Picture 11"/>
          <p:cNvPicPr>
            <a:picLocks noChangeAspect="1" noChangeArrowheads="1"/>
          </p:cNvPicPr>
          <p:nvPr/>
        </p:nvPicPr>
        <p:blipFill>
          <a:blip r:embed="rId3"/>
          <a:srcRect/>
          <a:stretch>
            <a:fillRect/>
          </a:stretch>
        </p:blipFill>
        <p:spPr bwMode="auto">
          <a:xfrm>
            <a:off x="304800" y="838200"/>
            <a:ext cx="8077200" cy="5645150"/>
          </a:xfrm>
          <a:prstGeom prst="rect">
            <a:avLst/>
          </a:prstGeom>
          <a:noFill/>
          <a:ln w="9525">
            <a:noFill/>
            <a:miter lim="800000"/>
            <a:headEnd/>
            <a:tailEnd/>
          </a:ln>
        </p:spPr>
      </p:pic>
      <p:sp>
        <p:nvSpPr>
          <p:cNvPr id="4" name="Rectangle 3"/>
          <p:cNvSpPr/>
          <p:nvPr/>
        </p:nvSpPr>
        <p:spPr>
          <a:xfrm>
            <a:off x="7010400" y="5181600"/>
            <a:ext cx="1981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Blocked processes are moved to the lowest priority queue</a:t>
            </a:r>
            <a:endParaRPr lang="en-US"/>
          </a:p>
        </p:txBody>
      </p:sp>
      <p:sp>
        <p:nvSpPr>
          <p:cNvPr id="5" name="Rectangle 4"/>
          <p:cNvSpPr/>
          <p:nvPr/>
        </p:nvSpPr>
        <p:spPr>
          <a:xfrm>
            <a:off x="304800" y="58674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New process is put into the appropriate queue based on it’s priority</a:t>
            </a:r>
            <a:endParaRPr lang="en-US"/>
          </a:p>
        </p:txBody>
      </p:sp>
      <p:sp>
        <p:nvSpPr>
          <p:cNvPr id="6" name="Slide Number Placeholder 5"/>
          <p:cNvSpPr>
            <a:spLocks noGrp="1"/>
          </p:cNvSpPr>
          <p:nvPr>
            <p:ph type="sldNum" sz="quarter" idx="12"/>
          </p:nvPr>
        </p:nvSpPr>
        <p:spPr/>
        <p:txBody>
          <a:bodyPr/>
          <a:lstStyle/>
          <a:p>
            <a:pPr>
              <a:defRPr/>
            </a:pPr>
            <a:fld id="{419F947B-7122-429D-90EC-1FF9C174A1F9}" type="slidenum">
              <a:rPr lang="en-US" smtClean="0"/>
              <a:pPr>
                <a:defRPr/>
              </a:pPr>
              <a:t>37</a:t>
            </a:fld>
            <a:r>
              <a:rPr lang="en-US" smtClean="0"/>
              <a:t>/57</a:t>
            </a:r>
            <a:endParaRPr lang="en-US"/>
          </a:p>
        </p:txBody>
      </p:sp>
      <p:sp>
        <p:nvSpPr>
          <p:cNvPr id="7" name="Footer Placeholder 6"/>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type="body" sz="half" idx="1"/>
          </p:nvPr>
        </p:nvSpPr>
        <p:spPr>
          <a:xfrm>
            <a:off x="228600" y="990600"/>
            <a:ext cx="8610600" cy="5410200"/>
          </a:xfrm>
        </p:spPr>
        <p:txBody>
          <a:bodyPr/>
          <a:lstStyle/>
          <a:p>
            <a:pPr algn="just"/>
            <a:r>
              <a:rPr lang="en-US" sz="2800" smtClean="0">
                <a:latin typeface="Times New Roman" pitchFamily="18" charset="0"/>
                <a:cs typeface="Times New Roman" pitchFamily="18" charset="0"/>
              </a:rPr>
              <a:t>Non-preemptive policy (no external factor is used).</a:t>
            </a:r>
          </a:p>
          <a:p>
            <a:pPr algn="just"/>
            <a:r>
              <a:rPr lang="en-US" sz="2800" smtClean="0">
                <a:latin typeface="Times New Roman" pitchFamily="18" charset="0"/>
                <a:cs typeface="Times New Roman" pitchFamily="18" charset="0"/>
              </a:rPr>
              <a:t>The </a:t>
            </a:r>
            <a:r>
              <a:rPr lang="en-US" sz="2800" b="1" smtClean="0">
                <a:latin typeface="Times New Roman" pitchFamily="18" charset="0"/>
                <a:cs typeface="Times New Roman" pitchFamily="18" charset="0"/>
              </a:rPr>
              <a:t>shortest process</a:t>
            </a:r>
            <a:r>
              <a:rPr lang="en-US" sz="2800" smtClean="0">
                <a:latin typeface="Times New Roman" pitchFamily="18" charset="0"/>
                <a:cs typeface="Times New Roman" pitchFamily="18" charset="0"/>
              </a:rPr>
              <a:t> will be choosen </a:t>
            </a:r>
            <a:r>
              <a:rPr lang="en-US" sz="2800" b="1" smtClean="0">
                <a:latin typeface="Times New Roman" pitchFamily="18" charset="0"/>
                <a:cs typeface="Times New Roman" pitchFamily="18" charset="0"/>
              </a:rPr>
              <a:t>based on estimating</a:t>
            </a:r>
            <a:r>
              <a:rPr lang="en-US" sz="2800" smtClean="0">
                <a:latin typeface="Times New Roman" pitchFamily="18" charset="0"/>
                <a:cs typeface="Times New Roman" pitchFamily="18" charset="0"/>
              </a:rPr>
              <a:t>.</a:t>
            </a:r>
          </a:p>
          <a:p>
            <a:pPr algn="just"/>
            <a:r>
              <a:rPr lang="en-US" sz="2800" b="1" smtClean="0">
                <a:latin typeface="Times New Roman" pitchFamily="18" charset="0"/>
                <a:cs typeface="Times New Roman" pitchFamily="18" charset="0"/>
              </a:rPr>
              <a:t>How to update the estimate of each process?</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The technique of estimating the next value in a series by taking the weighted average of the current measured value and the previous estimate is sometimes (the aging factor: 0≤</a:t>
            </a:r>
            <a:r>
              <a:rPr lang="en-US" sz="2800" b="1" smtClean="0">
                <a:latin typeface="Times New Roman" pitchFamily="18" charset="0"/>
                <a:cs typeface="Times New Roman" pitchFamily="18" charset="0"/>
              </a:rPr>
              <a:t>a</a:t>
            </a:r>
            <a:r>
              <a:rPr lang="en-US" sz="2800" smtClean="0">
                <a:latin typeface="Times New Roman" pitchFamily="18" charset="0"/>
                <a:cs typeface="Times New Roman" pitchFamily="18" charset="0"/>
              </a:rPr>
              <a:t>≤ 1). Its usual value is </a:t>
            </a:r>
            <a:r>
              <a:rPr lang="en-US" sz="2800" smtClean="0">
                <a:solidFill>
                  <a:srgbClr val="0000FF"/>
                </a:solidFill>
                <a:latin typeface="Times New Roman" pitchFamily="18" charset="0"/>
                <a:cs typeface="Times New Roman" pitchFamily="18" charset="0"/>
              </a:rPr>
              <a:t>½ due to the right-shift operation will be carried out very fast</a:t>
            </a:r>
            <a:r>
              <a:rPr lang="en-US" sz="2800" smtClean="0">
                <a:latin typeface="Times New Roman" pitchFamily="18" charset="0"/>
                <a:cs typeface="Times New Roman" pitchFamily="18" charset="0"/>
              </a:rPr>
              <a:t>. Suppose that the estimated time per command for some terminal is T</a:t>
            </a:r>
            <a:r>
              <a:rPr lang="en-US" sz="2800" baseline="-25000" smtClean="0">
                <a:latin typeface="Times New Roman" pitchFamily="18" charset="0"/>
                <a:cs typeface="Times New Roman" pitchFamily="18" charset="0"/>
              </a:rPr>
              <a:t>0</a:t>
            </a:r>
            <a:r>
              <a:rPr lang="en-US" sz="2800" smtClean="0">
                <a:latin typeface="Times New Roman" pitchFamily="18" charset="0"/>
                <a:cs typeface="Times New Roman" pitchFamily="18" charset="0"/>
              </a:rPr>
              <a:t> . T</a:t>
            </a:r>
            <a:r>
              <a:rPr lang="en-US" sz="2800" baseline="-25000" smtClean="0">
                <a:latin typeface="Times New Roman" pitchFamily="18" charset="0"/>
                <a:cs typeface="Times New Roman" pitchFamily="18" charset="0"/>
              </a:rPr>
              <a:t>1</a:t>
            </a:r>
            <a:r>
              <a:rPr lang="en-US" sz="2800" smtClean="0">
                <a:latin typeface="Times New Roman" pitchFamily="18" charset="0"/>
                <a:cs typeface="Times New Roman" pitchFamily="18" charset="0"/>
              </a:rPr>
              <a:t> is real duaration of the next run. The new estimate will be:    </a:t>
            </a:r>
            <a:r>
              <a:rPr lang="en-US" sz="2800" b="1" smtClean="0">
                <a:solidFill>
                  <a:srgbClr val="FF0000"/>
                </a:solidFill>
                <a:latin typeface="Times New Roman" pitchFamily="18" charset="0"/>
                <a:cs typeface="Times New Roman" pitchFamily="18" charset="0"/>
              </a:rPr>
              <a:t>aT</a:t>
            </a:r>
            <a:r>
              <a:rPr lang="en-US" sz="2800" b="1" baseline="-25000" smtClean="0">
                <a:solidFill>
                  <a:srgbClr val="FF0000"/>
                </a:solidFill>
                <a:latin typeface="Times New Roman" pitchFamily="18" charset="0"/>
                <a:cs typeface="Times New Roman" pitchFamily="18" charset="0"/>
              </a:rPr>
              <a:t>0</a:t>
            </a:r>
            <a:r>
              <a:rPr lang="en-US" sz="2800" b="1" smtClean="0">
                <a:solidFill>
                  <a:srgbClr val="FF0000"/>
                </a:solidFill>
                <a:latin typeface="Times New Roman" pitchFamily="18" charset="0"/>
                <a:cs typeface="Times New Roman" pitchFamily="18" charset="0"/>
              </a:rPr>
              <a:t> + (1 – a)T</a:t>
            </a:r>
            <a:r>
              <a:rPr lang="en-US" sz="2800" b="1" baseline="-25000" smtClean="0">
                <a:solidFill>
                  <a:srgbClr val="FF0000"/>
                </a:solidFill>
                <a:latin typeface="Times New Roman" pitchFamily="18" charset="0"/>
                <a:cs typeface="Times New Roman" pitchFamily="18" charset="0"/>
              </a:rPr>
              <a:t>1</a:t>
            </a:r>
            <a:r>
              <a:rPr lang="en-US" sz="2800" b="1" smtClean="0">
                <a:solidFill>
                  <a:srgbClr val="FF0000"/>
                </a:solidFill>
                <a:latin typeface="Times New Roman" pitchFamily="18" charset="0"/>
                <a:cs typeface="Times New Roman" pitchFamily="18" charset="0"/>
              </a:rPr>
              <a:t> (general: T</a:t>
            </a:r>
            <a:r>
              <a:rPr lang="en-US" sz="2800" b="1" baseline="-25000" smtClean="0">
                <a:solidFill>
                  <a:srgbClr val="FF0000"/>
                </a:solidFill>
                <a:latin typeface="Times New Roman" pitchFamily="18" charset="0"/>
                <a:cs typeface="Times New Roman" pitchFamily="18" charset="0"/>
              </a:rPr>
              <a:t>n+1</a:t>
            </a:r>
            <a:r>
              <a:rPr lang="en-US" sz="2800" b="1" smtClean="0">
                <a:solidFill>
                  <a:srgbClr val="FF0000"/>
                </a:solidFill>
                <a:latin typeface="Times New Roman" pitchFamily="18" charset="0"/>
                <a:cs typeface="Times New Roman" pitchFamily="18" charset="0"/>
              </a:rPr>
              <a:t> = aT</a:t>
            </a:r>
            <a:r>
              <a:rPr lang="en-US" sz="2800" b="1" baseline="-25000" smtClean="0">
                <a:solidFill>
                  <a:srgbClr val="FF0000"/>
                </a:solidFill>
                <a:latin typeface="Times New Roman" pitchFamily="18" charset="0"/>
                <a:cs typeface="Times New Roman" pitchFamily="18" charset="0"/>
              </a:rPr>
              <a:t>n</a:t>
            </a:r>
            <a:r>
              <a:rPr lang="en-US" sz="2800" b="1" smtClean="0">
                <a:solidFill>
                  <a:srgbClr val="FF0000"/>
                </a:solidFill>
                <a:latin typeface="Times New Roman" pitchFamily="18" charset="0"/>
                <a:cs typeface="Times New Roman" pitchFamily="18" charset="0"/>
              </a:rPr>
              <a:t> + (1 – a)</a:t>
            </a:r>
            <a:r>
              <a:rPr lang="en-US" sz="2800" b="1" smtClean="0">
                <a:solidFill>
                  <a:srgbClr val="FF0000"/>
                </a:solidFill>
                <a:latin typeface="Times New Roman" pitchFamily="18" charset="0"/>
                <a:cs typeface="Times New Roman" pitchFamily="18" charset="0"/>
                <a:sym typeface="Symbol" pitchFamily="18" charset="2"/>
              </a:rPr>
              <a:t></a:t>
            </a:r>
            <a:r>
              <a:rPr lang="en-US" sz="2800" b="1" baseline="-25000" smtClean="0">
                <a:solidFill>
                  <a:srgbClr val="FF0000"/>
                </a:solidFill>
                <a:latin typeface="Times New Roman" pitchFamily="18" charset="0"/>
                <a:cs typeface="Times New Roman" pitchFamily="18" charset="0"/>
                <a:sym typeface="Symbol" pitchFamily="18" charset="2"/>
              </a:rPr>
              <a:t>n+1</a:t>
            </a:r>
            <a:endParaRPr lang="en-US" sz="2800" b="1" smtClean="0">
              <a:solidFill>
                <a:srgbClr val="FF0000"/>
              </a:solidFill>
              <a:latin typeface="Times New Roman" pitchFamily="18" charset="0"/>
              <a:cs typeface="Times New Roman" pitchFamily="18" charset="0"/>
            </a:endParaRPr>
          </a:p>
        </p:txBody>
      </p:sp>
      <p:sp>
        <p:nvSpPr>
          <p:cNvPr id="53251" name="Rectangle 11"/>
          <p:cNvSpPr>
            <a:spLocks noGrp="1"/>
          </p:cNvSpPr>
          <p:nvPr>
            <p:ph type="title"/>
          </p:nvPr>
        </p:nvSpPr>
        <p:spPr>
          <a:xfrm>
            <a:off x="381000" y="0"/>
            <a:ext cx="8382000" cy="914400"/>
          </a:xfrm>
          <a:noFill/>
        </p:spPr>
        <p:txBody>
          <a:bodyPr/>
          <a:lstStyle/>
          <a:p>
            <a:r>
              <a:rPr lang="en-US" sz="3600" b="1" smtClean="0">
                <a:latin typeface="Times New Roman" pitchFamily="18" charset="0"/>
                <a:cs typeface="Times New Roman" pitchFamily="18" charset="0"/>
              </a:rPr>
              <a:t>3.3.4- Shortest Process Next (SPT)</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38</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type="body" sz="half" idx="1"/>
          </p:nvPr>
        </p:nvSpPr>
        <p:spPr>
          <a:xfrm>
            <a:off x="228600" y="1447800"/>
            <a:ext cx="8610600" cy="838200"/>
          </a:xfrm>
        </p:spPr>
        <p:txBody>
          <a:bodyPr/>
          <a:lstStyle/>
          <a:p>
            <a:pPr algn="just"/>
            <a:r>
              <a:rPr lang="en-US" sz="2400" smtClean="0">
                <a:latin typeface="Times New Roman" pitchFamily="18" charset="0"/>
                <a:cs typeface="Times New Roman" pitchFamily="18" charset="0"/>
              </a:rPr>
              <a:t>Ex:  a= ½, estimating time slice of a process: </a:t>
            </a:r>
          </a:p>
          <a:p>
            <a:pPr algn="just">
              <a:buFont typeface="Arial" charset="0"/>
              <a:buNone/>
            </a:pPr>
            <a:endParaRPr lang="en-US" sz="2400" smtClean="0">
              <a:latin typeface="Times New Roman" pitchFamily="18" charset="0"/>
              <a:cs typeface="Times New Roman" pitchFamily="18" charset="0"/>
            </a:endParaRPr>
          </a:p>
          <a:p>
            <a:pPr algn="just"/>
            <a:endParaRPr lang="en-US" sz="2400" smtClean="0">
              <a:latin typeface="Times New Roman" pitchFamily="18" charset="0"/>
              <a:cs typeface="Times New Roman" pitchFamily="18" charset="0"/>
            </a:endParaRPr>
          </a:p>
          <a:p>
            <a:pPr algn="just">
              <a:buFont typeface="Arial" charset="0"/>
              <a:buNone/>
            </a:pPr>
            <a:endParaRPr lang="en-US" sz="2400" smtClean="0">
              <a:latin typeface="Times New Roman" pitchFamily="18" charset="0"/>
              <a:cs typeface="Times New Roman" pitchFamily="18" charset="0"/>
            </a:endParaRPr>
          </a:p>
        </p:txBody>
      </p:sp>
      <p:sp>
        <p:nvSpPr>
          <p:cNvPr id="54275" name="Rectangle 11"/>
          <p:cNvSpPr>
            <a:spLocks noGrp="1"/>
          </p:cNvSpPr>
          <p:nvPr>
            <p:ph type="title"/>
          </p:nvPr>
        </p:nvSpPr>
        <p:spPr>
          <a:xfrm>
            <a:off x="1447800" y="0"/>
            <a:ext cx="7696200" cy="1066800"/>
          </a:xfrm>
          <a:noFill/>
        </p:spPr>
        <p:txBody>
          <a:bodyPr/>
          <a:lstStyle/>
          <a:p>
            <a:r>
              <a:rPr lang="en-US" sz="3600" b="1" smtClean="0">
                <a:latin typeface="Times New Roman" pitchFamily="18" charset="0"/>
                <a:cs typeface="Times New Roman" pitchFamily="18" charset="0"/>
              </a:rPr>
              <a:t>Shortest Process Next (SPT)</a:t>
            </a:r>
          </a:p>
        </p:txBody>
      </p:sp>
      <p:pic>
        <p:nvPicPr>
          <p:cNvPr id="28679" name="Picture 7"/>
          <p:cNvPicPr>
            <a:picLocks noChangeAspect="1" noChangeArrowheads="1"/>
          </p:cNvPicPr>
          <p:nvPr/>
        </p:nvPicPr>
        <p:blipFill>
          <a:blip r:embed="rId3"/>
          <a:srcRect/>
          <a:stretch>
            <a:fillRect/>
          </a:stretch>
        </p:blipFill>
        <p:spPr bwMode="auto">
          <a:xfrm>
            <a:off x="685800" y="2743200"/>
            <a:ext cx="7696200" cy="1174750"/>
          </a:xfrm>
          <a:prstGeom prst="rect">
            <a:avLst/>
          </a:prstGeom>
          <a:noFill/>
          <a:ln w="9525">
            <a:noFill/>
            <a:miter lim="800000"/>
            <a:headEnd/>
            <a:tailEnd/>
          </a:ln>
        </p:spPr>
      </p:pic>
      <p:sp>
        <p:nvSpPr>
          <p:cNvPr id="5" name="Rectangle 4"/>
          <p:cNvSpPr/>
          <p:nvPr/>
        </p:nvSpPr>
        <p:spPr>
          <a:xfrm>
            <a:off x="762000" y="4572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10/2 + 6/2= 8</a:t>
            </a:r>
          </a:p>
        </p:txBody>
      </p:sp>
      <p:cxnSp>
        <p:nvCxnSpPr>
          <p:cNvPr id="7" name="Straight Arrow Connector 6"/>
          <p:cNvCxnSpPr/>
          <p:nvPr/>
        </p:nvCxnSpPr>
        <p:spPr>
          <a:xfrm flipV="1">
            <a:off x="1143000" y="3886200"/>
            <a:ext cx="9906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638300" y="3619500"/>
            <a:ext cx="12954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133600" y="4114800"/>
            <a:ext cx="914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pPr>
              <a:defRPr/>
            </a:pPr>
            <a:fld id="{419F947B-7122-429D-90EC-1FF9C174A1F9}" type="slidenum">
              <a:rPr lang="en-US" smtClean="0"/>
              <a:pPr>
                <a:defRPr/>
              </a:pPr>
              <a:t>39</a:t>
            </a:fld>
            <a:r>
              <a:rPr lang="en-US" smtClean="0"/>
              <a:t>/57</a:t>
            </a:r>
            <a:endParaRPr lang="en-US"/>
          </a:p>
        </p:txBody>
      </p:sp>
      <p:sp>
        <p:nvSpPr>
          <p:cNvPr id="10" name="Footer Placeholder 9"/>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box(i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533400" y="152400"/>
            <a:ext cx="8229600" cy="838200"/>
          </a:xfrm>
        </p:spPr>
        <p:txBody>
          <a:bodyPr/>
          <a:lstStyle/>
          <a:p>
            <a:r>
              <a:rPr lang="en-US" sz="4000" b="1" smtClean="0">
                <a:latin typeface="Times New Roman" pitchFamily="18" charset="0"/>
                <a:cs typeface="Times New Roman" pitchFamily="18" charset="0"/>
              </a:rPr>
              <a:t>Introduction: </a:t>
            </a:r>
            <a:r>
              <a:rPr lang="en-US" sz="3600" b="1" smtClean="0">
                <a:latin typeface="Times New Roman" pitchFamily="18" charset="0"/>
                <a:cs typeface="Times New Roman" pitchFamily="18" charset="0"/>
              </a:rPr>
              <a:t>Process Behavior</a:t>
            </a:r>
          </a:p>
        </p:txBody>
      </p:sp>
      <p:sp>
        <p:nvSpPr>
          <p:cNvPr id="20483" name="Rectangle 3"/>
          <p:cNvSpPr>
            <a:spLocks noGrp="1"/>
          </p:cNvSpPr>
          <p:nvPr>
            <p:ph type="body" idx="1"/>
          </p:nvPr>
        </p:nvSpPr>
        <p:spPr>
          <a:xfrm>
            <a:off x="457200" y="1143000"/>
            <a:ext cx="8458200" cy="3276600"/>
          </a:xfrm>
        </p:spPr>
        <p:txBody>
          <a:bodyPr>
            <a:normAutofit fontScale="92500"/>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All process execution consists of a cycle of bursts of computing (CPU execution) and I/O request (I/O wait)</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Based on CPU burst, processes are classified in to 2 types:</a:t>
            </a:r>
          </a:p>
          <a:p>
            <a:pPr lvl="1" algn="just">
              <a:lnSpc>
                <a:spcPct val="80000"/>
              </a:lnSpc>
              <a:buFont typeface="Arial" charset="0"/>
              <a:buChar char="•"/>
            </a:pPr>
            <a:r>
              <a:rPr lang="en-US" sz="2400" b="1" smtClean="0">
                <a:latin typeface="Times New Roman" pitchFamily="18" charset="0"/>
                <a:cs typeface="Times New Roman" pitchFamily="18" charset="0"/>
              </a:rPr>
              <a:t>Compute-bound processes</a:t>
            </a:r>
          </a:p>
          <a:p>
            <a:pPr marL="1497013" lvl="1" algn="just" eaLnBrk="1" hangingPunct="1">
              <a:lnSpc>
                <a:spcPct val="80000"/>
              </a:lnSpc>
            </a:pPr>
            <a:r>
              <a:rPr lang="en-US" sz="2400" smtClean="0">
                <a:latin typeface="Times New Roman" pitchFamily="18" charset="0"/>
                <a:cs typeface="Times New Roman" pitchFamily="18" charset="0"/>
              </a:rPr>
              <a:t>Spend most of their time computing</a:t>
            </a:r>
          </a:p>
          <a:p>
            <a:pPr marL="1497013" lvl="1" algn="just" eaLnBrk="1" hangingPunct="1">
              <a:lnSpc>
                <a:spcPct val="80000"/>
              </a:lnSpc>
            </a:pPr>
            <a:r>
              <a:rPr lang="en-US" sz="2400" smtClean="0">
                <a:latin typeface="Times New Roman" pitchFamily="18" charset="0"/>
                <a:cs typeface="Times New Roman" pitchFamily="18" charset="0"/>
              </a:rPr>
              <a:t>Have long CPU bursts and thus infrequent I/O waits</a:t>
            </a:r>
          </a:p>
          <a:p>
            <a:pPr lvl="1" algn="just">
              <a:lnSpc>
                <a:spcPct val="80000"/>
              </a:lnSpc>
              <a:buFont typeface="Arial" charset="0"/>
              <a:buChar char="•"/>
            </a:pPr>
            <a:r>
              <a:rPr lang="en-US" sz="2400" b="1" smtClean="0">
                <a:latin typeface="Times New Roman" pitchFamily="18" charset="0"/>
                <a:cs typeface="Times New Roman" pitchFamily="18" charset="0"/>
              </a:rPr>
              <a:t>I/O-bound processes</a:t>
            </a:r>
          </a:p>
          <a:p>
            <a:pPr marL="1497013" lvl="1" algn="just" eaLnBrk="1" hangingPunct="1">
              <a:lnSpc>
                <a:spcPct val="80000"/>
              </a:lnSpc>
            </a:pPr>
            <a:r>
              <a:rPr lang="en-US" sz="2400" smtClean="0">
                <a:latin typeface="Times New Roman" pitchFamily="18" charset="0"/>
                <a:cs typeface="Times New Roman" pitchFamily="18" charset="0"/>
              </a:rPr>
              <a:t>Spend most of their time waiting for I/O</a:t>
            </a:r>
          </a:p>
          <a:p>
            <a:pPr marL="1497013" lvl="1" algn="just" eaLnBrk="1" hangingPunct="1">
              <a:lnSpc>
                <a:spcPct val="80000"/>
              </a:lnSpc>
            </a:pPr>
            <a:r>
              <a:rPr lang="en-US" sz="2400" smtClean="0">
                <a:latin typeface="Times New Roman" pitchFamily="18" charset="0"/>
                <a:cs typeface="Times New Roman" pitchFamily="18" charset="0"/>
              </a:rPr>
              <a:t>Have  short CPU bursts and thus frequent I/O waits</a:t>
            </a:r>
          </a:p>
        </p:txBody>
      </p:sp>
      <p:sp>
        <p:nvSpPr>
          <p:cNvPr id="20484" name="Text Box 4"/>
          <p:cNvSpPr txBox="1">
            <a:spLocks noChangeArrowheads="1"/>
          </p:cNvSpPr>
          <p:nvPr/>
        </p:nvSpPr>
        <p:spPr bwMode="auto">
          <a:xfrm>
            <a:off x="7010400" y="5410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2-38.</a:t>
            </a:r>
          </a:p>
        </p:txBody>
      </p:sp>
      <p:sp>
        <p:nvSpPr>
          <p:cNvPr id="20487" name="Rectangle 7"/>
          <p:cNvSpPr>
            <a:spLocks noChangeArrowheads="1"/>
          </p:cNvSpPr>
          <p:nvPr/>
        </p:nvSpPr>
        <p:spPr bwMode="auto">
          <a:xfrm>
            <a:off x="228600" y="2438400"/>
            <a:ext cx="1143000" cy="534988"/>
          </a:xfrm>
          <a:prstGeom prst="rect">
            <a:avLst/>
          </a:prstGeom>
          <a:noFill/>
          <a:ln w="9525">
            <a:noFill/>
            <a:miter lim="800000"/>
            <a:headEnd/>
            <a:tailEnd/>
          </a:ln>
        </p:spPr>
        <p:txBody>
          <a:bodyPr wrap="none">
            <a:spAutoFit/>
          </a:bodyPr>
          <a:lstStyle/>
          <a:p>
            <a:pPr algn="ctr">
              <a:lnSpc>
                <a:spcPct val="80000"/>
              </a:lnSpc>
            </a:pPr>
            <a:r>
              <a:rPr lang="en-US" b="1">
                <a:solidFill>
                  <a:srgbClr val="FF0000"/>
                </a:solidFill>
                <a:latin typeface="Times New Roman" pitchFamily="18" charset="0"/>
                <a:cs typeface="Times New Roman" pitchFamily="18" charset="0"/>
              </a:rPr>
              <a:t>2 process </a:t>
            </a:r>
          </a:p>
          <a:p>
            <a:pPr algn="ctr">
              <a:lnSpc>
                <a:spcPct val="80000"/>
              </a:lnSpc>
            </a:pPr>
            <a:r>
              <a:rPr lang="en-US" b="1">
                <a:solidFill>
                  <a:srgbClr val="FF0000"/>
                </a:solidFill>
                <a:latin typeface="Times New Roman" pitchFamily="18" charset="0"/>
                <a:cs typeface="Times New Roman" pitchFamily="18" charset="0"/>
              </a:rPr>
              <a:t>types</a:t>
            </a:r>
          </a:p>
        </p:txBody>
      </p:sp>
      <p:pic>
        <p:nvPicPr>
          <p:cNvPr id="20488" name="Picture 8"/>
          <p:cNvPicPr>
            <a:picLocks noChangeAspect="1" noChangeArrowheads="1"/>
          </p:cNvPicPr>
          <p:nvPr/>
        </p:nvPicPr>
        <p:blipFill>
          <a:blip r:embed="rId3"/>
          <a:srcRect/>
          <a:stretch>
            <a:fillRect/>
          </a:stretch>
        </p:blipFill>
        <p:spPr bwMode="auto">
          <a:xfrm>
            <a:off x="914400" y="4495800"/>
            <a:ext cx="5715000" cy="1981200"/>
          </a:xfrm>
          <a:prstGeom prst="rect">
            <a:avLst/>
          </a:prstGeom>
          <a:noFill/>
          <a:ln w="9525">
            <a:noFill/>
            <a:miter lim="800000"/>
            <a:headEnd/>
            <a:tailEnd/>
          </a:ln>
        </p:spPr>
      </p:pic>
      <p:cxnSp>
        <p:nvCxnSpPr>
          <p:cNvPr id="11" name="Straight Arrow Connector 10"/>
          <p:cNvCxnSpPr/>
          <p:nvPr/>
        </p:nvCxnSpPr>
        <p:spPr>
          <a:xfrm rot="16200000" flipH="1">
            <a:off x="609600" y="3505200"/>
            <a:ext cx="1905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42900" y="4610100"/>
            <a:ext cx="2133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4</a:t>
            </a:fld>
            <a:endParaRPr lang="en-US"/>
          </a:p>
        </p:txBody>
      </p:sp>
      <p:sp>
        <p:nvSpPr>
          <p:cNvPr id="10" name="Footer Placeholder 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Table 72"/>
          <p:cNvGraphicFramePr>
            <a:graphicFrameLocks noGrp="1"/>
          </p:cNvGraphicFramePr>
          <p:nvPr/>
        </p:nvGraphicFramePr>
        <p:xfrm>
          <a:off x="152393" y="1346200"/>
          <a:ext cx="8159469" cy="3012440"/>
        </p:xfrm>
        <a:graphic>
          <a:graphicData uri="http://schemas.openxmlformats.org/drawingml/2006/table">
            <a:tbl>
              <a:tblPr firstRow="1" bandRow="1">
                <a:tableStyleId>{5C22544A-7EE6-4342-B048-85BDC9FD1C3A}</a:tableStyleId>
              </a:tblPr>
              <a:tblGrid>
                <a:gridCol w="291552"/>
                <a:gridCol w="227694"/>
                <a:gridCol w="296708"/>
                <a:gridCol w="222531"/>
                <a:gridCol w="296708"/>
                <a:gridCol w="296708"/>
                <a:gridCol w="296708"/>
                <a:gridCol w="296708"/>
                <a:gridCol w="296708"/>
                <a:gridCol w="445062"/>
                <a:gridCol w="1112655"/>
                <a:gridCol w="222531"/>
                <a:gridCol w="296708"/>
                <a:gridCol w="222531"/>
                <a:gridCol w="296708"/>
                <a:gridCol w="370885"/>
                <a:gridCol w="222531"/>
                <a:gridCol w="222531"/>
                <a:gridCol w="222531"/>
                <a:gridCol w="222531"/>
                <a:gridCol w="222531"/>
                <a:gridCol w="222531"/>
                <a:gridCol w="222531"/>
                <a:gridCol w="222531"/>
                <a:gridCol w="222531"/>
                <a:gridCol w="222531"/>
                <a:gridCol w="222531"/>
                <a:gridCol w="222523"/>
              </a:tblGrid>
              <a:tr h="370840">
                <a:tc>
                  <a:txBody>
                    <a:bodyPr/>
                    <a:lstStyle/>
                    <a:p>
                      <a:r>
                        <a:rPr lang="en-US" sz="1100" smtClean="0"/>
                        <a:t>0</a:t>
                      </a:r>
                      <a:endParaRPr lang="en-US" sz="1100"/>
                    </a:p>
                  </a:txBody>
                  <a:tcPr/>
                </a:tc>
                <a:tc>
                  <a:txBody>
                    <a:bodyPr/>
                    <a:lstStyle/>
                    <a:p>
                      <a:endParaRPr lang="en-US" sz="1100"/>
                    </a:p>
                  </a:txBody>
                  <a:tcPr/>
                </a:tc>
                <a:tc>
                  <a:txBody>
                    <a:bodyPr/>
                    <a:lstStyle/>
                    <a:p>
                      <a:r>
                        <a:rPr lang="en-US" sz="1100" smtClean="0"/>
                        <a:t>2</a:t>
                      </a:r>
                      <a:endParaRPr lang="en-US" sz="1100"/>
                    </a:p>
                  </a:txBody>
                  <a:tcPr/>
                </a:tc>
                <a:tc>
                  <a:txBody>
                    <a:bodyPr/>
                    <a:lstStyle/>
                    <a:p>
                      <a:endParaRPr lang="en-US" sz="1100"/>
                    </a:p>
                  </a:txBody>
                  <a:tcPr/>
                </a:tc>
                <a:tc>
                  <a:txBody>
                    <a:bodyPr/>
                    <a:lstStyle/>
                    <a:p>
                      <a:r>
                        <a:rPr lang="en-US" sz="1100" smtClean="0"/>
                        <a:t>4</a:t>
                      </a:r>
                      <a:endParaRPr lang="en-US" sz="1100"/>
                    </a:p>
                  </a:txBody>
                  <a:tcPr/>
                </a:tc>
                <a:tc>
                  <a:txBody>
                    <a:bodyPr/>
                    <a:lstStyle/>
                    <a:p>
                      <a:endParaRPr lang="en-US" sz="1100"/>
                    </a:p>
                  </a:txBody>
                  <a:tcPr/>
                </a:tc>
                <a:tc>
                  <a:txBody>
                    <a:bodyPr/>
                    <a:lstStyle/>
                    <a:p>
                      <a:r>
                        <a:rPr lang="en-US" sz="1100" smtClean="0"/>
                        <a:t>5.5</a:t>
                      </a:r>
                      <a:endParaRPr lang="en-US" sz="1100"/>
                    </a:p>
                  </a:txBody>
                  <a:tcPr/>
                </a:tc>
                <a:tc>
                  <a:txBody>
                    <a:bodyPr/>
                    <a:lstStyle/>
                    <a:p>
                      <a:r>
                        <a:rPr lang="en-US" sz="1100" smtClean="0"/>
                        <a:t>6</a:t>
                      </a:r>
                      <a:endParaRPr lang="en-US" sz="1100"/>
                    </a:p>
                  </a:txBody>
                  <a:tcPr/>
                </a:tc>
                <a:tc>
                  <a:txBody>
                    <a:bodyPr/>
                    <a:lstStyle/>
                    <a:p>
                      <a:r>
                        <a:rPr lang="en-US" sz="1100" smtClean="0"/>
                        <a:t>8</a:t>
                      </a:r>
                      <a:endParaRPr lang="en-US" sz="1100"/>
                    </a:p>
                  </a:txBody>
                  <a:tcPr/>
                </a:tc>
                <a:tc>
                  <a:txBody>
                    <a:bodyPr/>
                    <a:lstStyle/>
                    <a:p>
                      <a:r>
                        <a:rPr lang="en-US" sz="1100" smtClean="0"/>
                        <a:t>9</a:t>
                      </a:r>
                      <a:endParaRPr lang="en-US" sz="1100"/>
                    </a:p>
                  </a:txBody>
                  <a:tcPr/>
                </a:tc>
                <a:tc>
                  <a:txBody>
                    <a:bodyPr/>
                    <a:lstStyle/>
                    <a:p>
                      <a:r>
                        <a:rPr lang="en-US" sz="1100" smtClean="0"/>
                        <a:t>9.5</a:t>
                      </a:r>
                      <a:endParaRPr lang="en-US" sz="1100"/>
                    </a:p>
                  </a:txBody>
                  <a:tcPr/>
                </a:tc>
                <a:tc>
                  <a:txBody>
                    <a:bodyPr/>
                    <a:lstStyle/>
                    <a:p>
                      <a:r>
                        <a:rPr lang="en-US" sz="1100" smtClean="0"/>
                        <a:t>10</a:t>
                      </a:r>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r>
                        <a:rPr lang="en-US" sz="1100" smtClean="0"/>
                        <a:t>14.5</a:t>
                      </a:r>
                      <a:endParaRPr lang="en-US" sz="1100"/>
                    </a:p>
                  </a:txBody>
                  <a:tcPr/>
                </a:tc>
                <a:tc>
                  <a:txBody>
                    <a:bodyPr/>
                    <a:lstStyle/>
                    <a:p>
                      <a:r>
                        <a:rPr lang="en-US" sz="1100" smtClean="0"/>
                        <a:t>15</a:t>
                      </a:r>
                      <a:endParaRPr lang="en-US" sz="1100"/>
                    </a:p>
                  </a:txBody>
                  <a:tcPr/>
                </a:tc>
                <a:tc>
                  <a:txBody>
                    <a:bodyPr/>
                    <a:lstStyle/>
                    <a:p>
                      <a:r>
                        <a:rPr lang="en-US" sz="1100" smtClean="0"/>
                        <a:t>16</a:t>
                      </a:r>
                      <a:endParaRPr lang="en-US" sz="1100"/>
                    </a:p>
                  </a:txBody>
                  <a:tcPr/>
                </a:tc>
                <a:tc>
                  <a:txBody>
                    <a:bodyPr/>
                    <a:lstStyle/>
                    <a:p>
                      <a:r>
                        <a:rPr lang="en-US" sz="1100" smtClean="0"/>
                        <a:t>17</a:t>
                      </a:r>
                      <a:endParaRPr lang="en-US" sz="1100"/>
                    </a:p>
                  </a:txBody>
                  <a:tcPr/>
                </a:tc>
                <a:tc>
                  <a:txBody>
                    <a:bodyPr/>
                    <a:lstStyle/>
                    <a:p>
                      <a:r>
                        <a:rPr lang="en-US" sz="1100" smtClean="0"/>
                        <a:t>18</a:t>
                      </a:r>
                      <a:endParaRPr lang="en-US" sz="1100"/>
                    </a:p>
                  </a:txBody>
                  <a:tcPr/>
                </a:tc>
                <a:tc>
                  <a:txBody>
                    <a:bodyPr/>
                    <a:lstStyle/>
                    <a:p>
                      <a:r>
                        <a:rPr lang="en-US" sz="1100" smtClean="0"/>
                        <a:t>19</a:t>
                      </a:r>
                      <a:endParaRPr lang="en-US" sz="1100"/>
                    </a:p>
                  </a:txBody>
                  <a:tcPr/>
                </a:tc>
                <a:tc>
                  <a:txBody>
                    <a:bodyPr/>
                    <a:lstStyle/>
                    <a:p>
                      <a:r>
                        <a:rPr lang="en-US" sz="1100" smtClean="0"/>
                        <a:t>20</a:t>
                      </a:r>
                      <a:endParaRPr lang="en-US" sz="1100"/>
                    </a:p>
                  </a:txBody>
                  <a:tcPr/>
                </a:tc>
                <a:tc>
                  <a:txBody>
                    <a:bodyPr/>
                    <a:lstStyle/>
                    <a:p>
                      <a:r>
                        <a:rPr lang="en-US" sz="1100" smtClean="0"/>
                        <a:t>21</a:t>
                      </a:r>
                      <a:endParaRPr lang="en-US" sz="1100"/>
                    </a:p>
                  </a:txBody>
                  <a:tcPr/>
                </a:tc>
                <a:tc>
                  <a:txBody>
                    <a:bodyPr/>
                    <a:lstStyle/>
                    <a:p>
                      <a:r>
                        <a:rPr lang="en-US" sz="1100" smtClean="0"/>
                        <a:t>22</a:t>
                      </a:r>
                      <a:endParaRPr lang="en-US" sz="1100"/>
                    </a:p>
                  </a:txBody>
                  <a:tcPr/>
                </a:tc>
                <a:tc>
                  <a:txBody>
                    <a:bodyPr/>
                    <a:lstStyle/>
                    <a:p>
                      <a:r>
                        <a:rPr lang="en-US" sz="1100" smtClean="0"/>
                        <a:t>23</a:t>
                      </a:r>
                      <a:endParaRPr lang="en-US" sz="1100"/>
                    </a:p>
                  </a:txBody>
                  <a:tcPr/>
                </a:tc>
                <a:tc>
                  <a:txBody>
                    <a:bodyPr/>
                    <a:lstStyle/>
                    <a:p>
                      <a:r>
                        <a:rPr lang="en-US" sz="1100" smtClean="0"/>
                        <a:t>24</a:t>
                      </a:r>
                      <a:endParaRPr lang="en-US" sz="1100"/>
                    </a:p>
                  </a:txBody>
                  <a:tcPr/>
                </a:tc>
                <a:tc>
                  <a:txBody>
                    <a:bodyPr/>
                    <a:lstStyle/>
                    <a:p>
                      <a:r>
                        <a:rPr lang="en-US" sz="1100" smtClean="0"/>
                        <a:t>35</a:t>
                      </a:r>
                      <a:endParaRPr lang="en-US" sz="1100"/>
                    </a:p>
                  </a:txBody>
                  <a:tcPr/>
                </a:tc>
                <a:tc>
                  <a:txBody>
                    <a:bodyPr/>
                    <a:lstStyle/>
                    <a:p>
                      <a:r>
                        <a:rPr lang="en-US" sz="1100" smtClean="0"/>
                        <a:t>26</a:t>
                      </a:r>
                      <a:endParaRPr lang="en-US" sz="1100"/>
                    </a:p>
                  </a:txBody>
                  <a:tcPr/>
                </a:tc>
              </a:tr>
              <a:tr h="370840">
                <a:tc>
                  <a:txBody>
                    <a:bodyPr/>
                    <a:lstStyle/>
                    <a:p>
                      <a:r>
                        <a:rPr lang="en-US" sz="1400" smtClean="0"/>
                        <a:t>A</a:t>
                      </a:r>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gridSpan="4">
                  <a:txBody>
                    <a:bodyPr/>
                    <a:lstStyle/>
                    <a:p>
                      <a:r>
                        <a:rPr lang="en-US" sz="1400" smtClean="0">
                          <a:solidFill>
                            <a:schemeClr val="bg1"/>
                          </a:solidFill>
                        </a:rPr>
                        <a:t>B</a:t>
                      </a:r>
                      <a:r>
                        <a:rPr lang="en-US" sz="1400" baseline="0" smtClean="0">
                          <a:solidFill>
                            <a:schemeClr val="bg1"/>
                          </a:solidFill>
                        </a:rPr>
                        <a:t> (wait: 3.5)</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gridSpan="6">
                  <a:txBody>
                    <a:bodyPr/>
                    <a:lstStyle/>
                    <a:p>
                      <a:r>
                        <a:rPr lang="en-US" sz="1400" smtClean="0">
                          <a:solidFill>
                            <a:schemeClr val="bg1"/>
                          </a:solidFill>
                        </a:rPr>
                        <a:t>C (wait:</a:t>
                      </a:r>
                      <a:r>
                        <a:rPr lang="en-US" sz="1400" baseline="0" smtClean="0">
                          <a:solidFill>
                            <a:schemeClr val="bg1"/>
                          </a:solidFill>
                        </a:rPr>
                        <a:t> 5.5)</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gridSpan="14">
                  <a:txBody>
                    <a:bodyPr/>
                    <a:lstStyle/>
                    <a:p>
                      <a:r>
                        <a:rPr lang="en-US" sz="1400" smtClean="0">
                          <a:solidFill>
                            <a:schemeClr val="bg1"/>
                          </a:solidFill>
                        </a:rPr>
                        <a:t>D (wait: 14)</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gridSpan="7">
                  <a:txBody>
                    <a:bodyPr/>
                    <a:lstStyle/>
                    <a:p>
                      <a:r>
                        <a:rPr lang="en-US" sz="1400" smtClean="0">
                          <a:solidFill>
                            <a:schemeClr val="bg1"/>
                          </a:solidFill>
                        </a:rPr>
                        <a:t>E (wait: 6.5)</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r>
                        <a:rPr lang="en-US" sz="1400" smtClean="0"/>
                        <a:t>B</a:t>
                      </a:r>
                      <a:endParaRPr lang="en-US" sz="1400"/>
                    </a:p>
                  </a:txBody>
                  <a:tcPr/>
                </a:tc>
                <a:tc>
                  <a:txBody>
                    <a:bodyPr/>
                    <a:lstStyle/>
                    <a:p>
                      <a:r>
                        <a:rPr lang="en-US" sz="1400" smtClean="0"/>
                        <a:t>4</a:t>
                      </a:r>
                      <a:endParaRPr lang="en-US" sz="1400"/>
                    </a:p>
                  </a:txBody>
                  <a:tcPr/>
                </a:tc>
                <a:tc>
                  <a:txBody>
                    <a:bodyPr/>
                    <a:lstStyle/>
                    <a:p>
                      <a:r>
                        <a:rPr lang="en-US" sz="1400" smtClean="0"/>
                        <a:t>B</a:t>
                      </a:r>
                    </a:p>
                    <a:p>
                      <a:r>
                        <a:rPr lang="en-US" sz="1400" smtClean="0"/>
                        <a:t>C</a:t>
                      </a:r>
                    </a:p>
                  </a:txBody>
                  <a:tcPr/>
                </a:tc>
                <a:tc>
                  <a:txBody>
                    <a:bodyPr/>
                    <a:lstStyle/>
                    <a:p>
                      <a:r>
                        <a:rPr lang="en-US" sz="1400" smtClean="0"/>
                        <a:t>4</a:t>
                      </a:r>
                    </a:p>
                    <a:p>
                      <a:r>
                        <a:rPr lang="en-US" sz="1400" smtClean="0"/>
                        <a:t>5</a:t>
                      </a:r>
                      <a:endParaRPr lang="en-US" sz="1400"/>
                    </a:p>
                  </a:txBody>
                  <a:tcPr/>
                </a:tc>
                <a:tc>
                  <a:txBody>
                    <a:bodyPr/>
                    <a:lstStyle/>
                    <a:p>
                      <a:endParaRPr lang="en-US" sz="1400"/>
                    </a:p>
                  </a:txBody>
                  <a:tcPr/>
                </a:tc>
                <a:tc>
                  <a:txBody>
                    <a:bodyPr/>
                    <a:lstStyle/>
                    <a:p>
                      <a:r>
                        <a:rPr lang="en-US" sz="1400" smtClean="0"/>
                        <a:t>C</a:t>
                      </a:r>
                    </a:p>
                    <a:p>
                      <a:r>
                        <a:rPr lang="en-US" sz="1400" smtClean="0"/>
                        <a:t>D</a:t>
                      </a:r>
                    </a:p>
                  </a:txBody>
                  <a:tcPr/>
                </a:tc>
                <a:tc>
                  <a:txBody>
                    <a:bodyPr/>
                    <a:lstStyle/>
                    <a:p>
                      <a:r>
                        <a:rPr lang="en-US" sz="1400" smtClean="0"/>
                        <a:t>C</a:t>
                      </a:r>
                    </a:p>
                    <a:p>
                      <a:r>
                        <a:rPr lang="en-US" sz="1400" smtClean="0"/>
                        <a:t>E</a:t>
                      </a:r>
                    </a:p>
                    <a:p>
                      <a:r>
                        <a:rPr lang="en-US" sz="1400" smtClean="0"/>
                        <a:t>D</a:t>
                      </a:r>
                    </a:p>
                  </a:txBody>
                  <a:tcPr/>
                </a:tc>
                <a:tc>
                  <a:txBody>
                    <a:bodyPr/>
                    <a:lstStyle/>
                    <a:p>
                      <a:r>
                        <a:rPr lang="en-US" sz="1400" smtClean="0"/>
                        <a:t>5</a:t>
                      </a:r>
                    </a:p>
                    <a:p>
                      <a:r>
                        <a:rPr lang="en-US" sz="1400" smtClean="0"/>
                        <a:t>5.5</a:t>
                      </a:r>
                    </a:p>
                    <a:p>
                      <a:r>
                        <a:rPr lang="en-US" sz="1400" smtClean="0"/>
                        <a:t>6</a:t>
                      </a:r>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sp>
        <p:nvSpPr>
          <p:cNvPr id="55298" name="Rectangle 2"/>
          <p:cNvSpPr>
            <a:spLocks noGrp="1"/>
          </p:cNvSpPr>
          <p:nvPr>
            <p:ph type="title"/>
          </p:nvPr>
        </p:nvSpPr>
        <p:spPr>
          <a:xfrm>
            <a:off x="304800" y="0"/>
            <a:ext cx="8534400" cy="914400"/>
          </a:xfrm>
        </p:spPr>
        <p:txBody>
          <a:bodyPr/>
          <a:lstStyle/>
          <a:p>
            <a:r>
              <a:rPr lang="en-US" sz="4000" b="1" smtClean="0">
                <a:latin typeface="Times New Roman" pitchFamily="18" charset="0"/>
                <a:cs typeface="Times New Roman" pitchFamily="18" charset="0"/>
              </a:rPr>
              <a:t>Shortest Process Next (SPT) Example</a:t>
            </a:r>
            <a:endParaRPr lang="en-US" sz="3200" smtClean="0">
              <a:latin typeface="Times New Roman" pitchFamily="18" charset="0"/>
              <a:cs typeface="Times New Roman" pitchFamily="18" charset="0"/>
            </a:endParaRPr>
          </a:p>
        </p:txBody>
      </p:sp>
      <p:sp>
        <p:nvSpPr>
          <p:cNvPr id="20546" name="Text Box 66"/>
          <p:cNvSpPr txBox="1">
            <a:spLocks noChangeArrowheads="1"/>
          </p:cNvSpPr>
          <p:nvPr/>
        </p:nvSpPr>
        <p:spPr bwMode="auto">
          <a:xfrm>
            <a:off x="381000" y="5257800"/>
            <a:ext cx="3048000" cy="862013"/>
          </a:xfrm>
          <a:prstGeom prst="rect">
            <a:avLst/>
          </a:prstGeom>
          <a:solidFill>
            <a:srgbClr val="FFFF00"/>
          </a:solidFill>
          <a:ln w="9525">
            <a:noFill/>
            <a:miter lim="800000"/>
            <a:headEnd/>
            <a:tailEnd/>
          </a:ln>
        </p:spPr>
        <p:txBody>
          <a:bodyPr wrap="square">
            <a:spAutoFit/>
          </a:bodyPr>
          <a:lstStyle/>
          <a:p>
            <a:pPr>
              <a:spcBef>
                <a:spcPct val="50000"/>
              </a:spcBef>
            </a:pPr>
            <a:r>
              <a:rPr lang="en-US" sz="2000">
                <a:latin typeface="Times New Roman" pitchFamily="18" charset="0"/>
                <a:cs typeface="Times New Roman" pitchFamily="18" charset="0"/>
              </a:rPr>
              <a:t>Avg waiting time = 5.9</a:t>
            </a:r>
          </a:p>
          <a:p>
            <a:pPr>
              <a:spcBef>
                <a:spcPct val="50000"/>
              </a:spcBef>
            </a:pPr>
            <a:r>
              <a:rPr lang="en-US" sz="2000">
                <a:latin typeface="Times New Roman" pitchFamily="18" charset="0"/>
                <a:cs typeface="Times New Roman" pitchFamily="18" charset="0"/>
              </a:rPr>
              <a:t>Avg turnaround time = 10.9</a:t>
            </a:r>
          </a:p>
        </p:txBody>
      </p:sp>
      <p:grpSp>
        <p:nvGrpSpPr>
          <p:cNvPr id="74" name="Group 73"/>
          <p:cNvGrpSpPr/>
          <p:nvPr/>
        </p:nvGrpSpPr>
        <p:grpSpPr>
          <a:xfrm>
            <a:off x="3810000" y="3962400"/>
            <a:ext cx="5072062" cy="2571290"/>
            <a:chOff x="228600" y="838200"/>
            <a:chExt cx="5072062" cy="2571290"/>
          </a:xfrm>
        </p:grpSpPr>
        <p:pic>
          <p:nvPicPr>
            <p:cNvPr id="102402" name="Picture 2"/>
            <p:cNvPicPr>
              <a:picLocks noChangeAspect="1" noChangeArrowheads="1"/>
            </p:cNvPicPr>
            <p:nvPr/>
          </p:nvPicPr>
          <p:blipFill>
            <a:blip r:embed="rId3"/>
            <a:srcRect/>
            <a:stretch>
              <a:fillRect/>
            </a:stretch>
          </p:blipFill>
          <p:spPr bwMode="auto">
            <a:xfrm>
              <a:off x="228600" y="1143000"/>
              <a:ext cx="5072062" cy="2266490"/>
            </a:xfrm>
            <a:prstGeom prst="rect">
              <a:avLst/>
            </a:prstGeom>
            <a:noFill/>
            <a:ln w="9525">
              <a:noFill/>
              <a:miter lim="800000"/>
              <a:headEnd/>
              <a:tailEnd/>
            </a:ln>
          </p:spPr>
        </p:pic>
        <p:sp>
          <p:nvSpPr>
            <p:cNvPr id="65" name="Rectangle 64"/>
            <p:cNvSpPr/>
            <p:nvPr/>
          </p:nvSpPr>
          <p:spPr>
            <a:xfrm>
              <a:off x="2895600" y="838200"/>
              <a:ext cx="914400" cy="3048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a=0.5</a:t>
              </a:r>
            </a:p>
          </p:txBody>
        </p:sp>
        <p:cxnSp>
          <p:nvCxnSpPr>
            <p:cNvPr id="67" name="Straight Connector 66"/>
            <p:cNvCxnSpPr>
              <a:stCxn id="65" idx="1"/>
            </p:cNvCxnSpPr>
            <p:nvPr/>
          </p:nvCxnSpPr>
          <p:spPr>
            <a:xfrm rot="10800000" flipV="1">
              <a:off x="1676400" y="990600"/>
              <a:ext cx="1219200" cy="7620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5" idx="2"/>
            </p:cNvCxnSpPr>
            <p:nvPr/>
          </p:nvCxnSpPr>
          <p:spPr>
            <a:xfrm rot="5400000">
              <a:off x="2819400" y="1143000"/>
              <a:ext cx="533400" cy="5334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5" idx="3"/>
            </p:cNvCxnSpPr>
            <p:nvPr/>
          </p:nvCxnSpPr>
          <p:spPr>
            <a:xfrm>
              <a:off x="3810000" y="990600"/>
              <a:ext cx="762000" cy="6858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190CC846-20B3-454D-AF77-DE04E39CF884}" type="slidenum">
              <a:rPr lang="en-US" smtClean="0"/>
              <a:pPr/>
              <a:t>40</a:t>
            </a:fld>
            <a:endParaRPr lang="en-US"/>
          </a:p>
        </p:txBody>
      </p:sp>
      <p:sp>
        <p:nvSpPr>
          <p:cNvPr id="12" name="Footer Placeholder 11"/>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546"/>
                                        </p:tgtEl>
                                        <p:attrNameLst>
                                          <p:attrName>style.visibility</p:attrName>
                                        </p:attrNameLst>
                                      </p:cBhvr>
                                      <p:to>
                                        <p:strVal val="visible"/>
                                      </p:to>
                                    </p:set>
                                    <p:animEffect transition="in" filter="box(in)">
                                      <p:cBhvr>
                                        <p:cTn id="7"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762000" y="0"/>
            <a:ext cx="7848600" cy="914400"/>
          </a:xfrm>
        </p:spPr>
        <p:txBody>
          <a:bodyPr/>
          <a:lstStyle/>
          <a:p>
            <a:r>
              <a:rPr lang="en-US" sz="3600" b="1" smtClean="0">
                <a:latin typeface="Times New Roman" pitchFamily="18" charset="0"/>
                <a:cs typeface="Times New Roman" pitchFamily="18" charset="0"/>
              </a:rPr>
              <a:t>3.3.5- Guaranteed Scheduling</a:t>
            </a:r>
          </a:p>
        </p:txBody>
      </p:sp>
      <p:sp>
        <p:nvSpPr>
          <p:cNvPr id="56323" name="Rectangle 3"/>
          <p:cNvSpPr>
            <a:spLocks noGrp="1"/>
          </p:cNvSpPr>
          <p:nvPr>
            <p:ph type="body" sz="half" idx="1"/>
          </p:nvPr>
        </p:nvSpPr>
        <p:spPr>
          <a:xfrm>
            <a:off x="228600" y="1066800"/>
            <a:ext cx="8610600" cy="5029200"/>
          </a:xfrm>
        </p:spPr>
        <p:txBody>
          <a:bodyPr>
            <a:normAutofit lnSpcReduction="10000"/>
          </a:bodyPr>
          <a:lstStyle/>
          <a:p>
            <a:pPr algn="just"/>
            <a:r>
              <a:rPr lang="en-US" sz="2800" b="1" smtClean="0">
                <a:solidFill>
                  <a:srgbClr val="0000FF"/>
                </a:solidFill>
                <a:latin typeface="Times New Roman" pitchFamily="18" charset="0"/>
                <a:cs typeface="Times New Roman" pitchFamily="18" charset="0"/>
              </a:rPr>
              <a:t>If a single-user system with n processes running, each one should get 1/n of the CPU cycles (fairness)</a:t>
            </a:r>
          </a:p>
          <a:p>
            <a:pPr algn="just"/>
            <a:r>
              <a:rPr lang="en-US" sz="2800" b="1" smtClean="0">
                <a:solidFill>
                  <a:srgbClr val="008000"/>
                </a:solidFill>
                <a:latin typeface="Times New Roman" pitchFamily="18" charset="0"/>
                <a:cs typeface="Times New Roman" pitchFamily="18" charset="0"/>
              </a:rPr>
              <a:t>Mechanism</a:t>
            </a:r>
          </a:p>
          <a:p>
            <a:pPr lvl="1" algn="just"/>
            <a:r>
              <a:rPr lang="en-US" sz="2400" smtClean="0">
                <a:solidFill>
                  <a:srgbClr val="008000"/>
                </a:solidFill>
                <a:latin typeface="Times New Roman" pitchFamily="18" charset="0"/>
                <a:cs typeface="Times New Roman" pitchFamily="18" charset="0"/>
              </a:rPr>
              <a:t>Initially, each process is allocated 1/n CPU time.</a:t>
            </a:r>
          </a:p>
          <a:p>
            <a:pPr lvl="1" algn="just"/>
            <a:r>
              <a:rPr lang="en-US" sz="2400" smtClean="0">
                <a:latin typeface="Times New Roman" pitchFamily="18" charset="0"/>
                <a:cs typeface="Times New Roman" pitchFamily="18" charset="0"/>
              </a:rPr>
              <a:t>The </a:t>
            </a:r>
            <a:r>
              <a:rPr lang="en-US" sz="2400" smtClean="0">
                <a:solidFill>
                  <a:srgbClr val="008000"/>
                </a:solidFill>
                <a:latin typeface="Times New Roman" pitchFamily="18" charset="0"/>
                <a:cs typeface="Times New Roman" pitchFamily="18" charset="0"/>
              </a:rPr>
              <a:t>system must keep track </a:t>
            </a:r>
            <a:r>
              <a:rPr lang="en-US" sz="2400" smtClean="0">
                <a:latin typeface="Times New Roman" pitchFamily="18" charset="0"/>
                <a:cs typeface="Times New Roman" pitchFamily="18" charset="0"/>
              </a:rPr>
              <a:t>of how much CPU time each process has had since its creation. </a:t>
            </a:r>
          </a:p>
          <a:p>
            <a:pPr lvl="1" algn="just"/>
            <a:r>
              <a:rPr lang="en-US" sz="2400" smtClean="0">
                <a:latin typeface="Times New Roman" pitchFamily="18" charset="0"/>
                <a:cs typeface="Times New Roman" pitchFamily="18" charset="0"/>
              </a:rPr>
              <a:t>Then, the system computes the amount of CPU time each one is entitled to (cho quyền), namely the time since creation divided by n </a:t>
            </a:r>
            <a:r>
              <a:rPr lang="en-US" sz="2400" smtClean="0">
                <a:latin typeface="Times New Roman" pitchFamily="18" charset="0"/>
                <a:cs typeface="Times New Roman" pitchFamily="18" charset="0"/>
                <a:sym typeface="Wingdings" pitchFamily="2" charset="2"/>
              </a:rPr>
              <a:t> </a:t>
            </a:r>
            <a:r>
              <a:rPr lang="en-US" sz="2400" b="1" smtClean="0">
                <a:solidFill>
                  <a:srgbClr val="008000"/>
                </a:solidFill>
                <a:latin typeface="Times New Roman" pitchFamily="18" charset="0"/>
                <a:cs typeface="Times New Roman" pitchFamily="18" charset="0"/>
                <a:sym typeface="Wingdings" pitchFamily="2" charset="2"/>
              </a:rPr>
              <a:t>t</a:t>
            </a:r>
            <a:r>
              <a:rPr lang="en-US" sz="2400" b="1" baseline="-25000" smtClean="0">
                <a:solidFill>
                  <a:srgbClr val="008000"/>
                </a:solidFill>
                <a:latin typeface="Times New Roman" pitchFamily="18" charset="0"/>
                <a:cs typeface="Times New Roman" pitchFamily="18" charset="0"/>
                <a:sym typeface="Wingdings" pitchFamily="2" charset="2"/>
              </a:rPr>
              <a:t>real</a:t>
            </a:r>
            <a:r>
              <a:rPr lang="en-US" sz="2400" b="1" smtClean="0">
                <a:solidFill>
                  <a:srgbClr val="008000"/>
                </a:solidFill>
                <a:latin typeface="Times New Roman" pitchFamily="18" charset="0"/>
                <a:cs typeface="Times New Roman" pitchFamily="18" charset="0"/>
                <a:sym typeface="Wingdings" pitchFamily="2" charset="2"/>
              </a:rPr>
              <a:t>/ t</a:t>
            </a:r>
            <a:r>
              <a:rPr lang="en-US" sz="2400" b="1" baseline="-25000" smtClean="0">
                <a:solidFill>
                  <a:srgbClr val="008000"/>
                </a:solidFill>
                <a:latin typeface="Times New Roman" pitchFamily="18" charset="0"/>
                <a:cs typeface="Times New Roman" pitchFamily="18" charset="0"/>
                <a:sym typeface="Wingdings" pitchFamily="2" charset="2"/>
              </a:rPr>
              <a:t>entitled </a:t>
            </a:r>
            <a:r>
              <a:rPr lang="en-US" sz="2400" baseline="-25000" smtClean="0">
                <a:solidFill>
                  <a:srgbClr val="008000"/>
                </a:solidFill>
                <a:latin typeface="Times New Roman" pitchFamily="18" charset="0"/>
                <a:cs typeface="Times New Roman" pitchFamily="18" charset="0"/>
                <a:sym typeface="Wingdings" pitchFamily="2" charset="2"/>
              </a:rPr>
              <a:t>, </a:t>
            </a:r>
            <a:r>
              <a:rPr lang="en-US" sz="2400" smtClean="0">
                <a:solidFill>
                  <a:srgbClr val="008000"/>
                </a:solidFill>
                <a:latin typeface="Times New Roman" pitchFamily="18" charset="0"/>
                <a:cs typeface="Times New Roman" pitchFamily="18" charset="0"/>
              </a:rPr>
              <a:t>the ratio represents the performance when a process is allocated CPU time</a:t>
            </a:r>
            <a:r>
              <a:rPr lang="en-US" sz="2400" smtClean="0">
                <a:latin typeface="Times New Roman" pitchFamily="18" charset="0"/>
                <a:cs typeface="Times New Roman" pitchFamily="18" charset="0"/>
              </a:rPr>
              <a:t>.</a:t>
            </a:r>
            <a:r>
              <a:rPr lang="en-US" sz="2400" baseline="-25000" smtClean="0">
                <a:latin typeface="Times New Roman" pitchFamily="18" charset="0"/>
                <a:cs typeface="Times New Roman" pitchFamily="18" charset="0"/>
                <a:sym typeface="Wingdings" pitchFamily="2" charset="2"/>
              </a:rPr>
              <a:t> </a:t>
            </a:r>
            <a:endParaRPr lang="en-US" sz="2400" baseline="-25000" smtClean="0">
              <a:latin typeface="Times New Roman" pitchFamily="18" charset="0"/>
              <a:cs typeface="Times New Roman" pitchFamily="18" charset="0"/>
            </a:endParaRPr>
          </a:p>
          <a:p>
            <a:pPr lvl="1" algn="just"/>
            <a:r>
              <a:rPr lang="en-US" sz="2400" smtClean="0">
                <a:solidFill>
                  <a:srgbClr val="FF0000"/>
                </a:solidFill>
                <a:latin typeface="Times New Roman" pitchFamily="18" charset="0"/>
                <a:cs typeface="Times New Roman" pitchFamily="18" charset="0"/>
              </a:rPr>
              <a:t>The algorithm is then to run the process with the lowest ratio </a:t>
            </a:r>
            <a:r>
              <a:rPr lang="en-US" sz="2400" smtClean="0">
                <a:solidFill>
                  <a:srgbClr val="0070C0"/>
                </a:solidFill>
                <a:latin typeface="Times New Roman" pitchFamily="18" charset="0"/>
                <a:cs typeface="Times New Roman" pitchFamily="18" charset="0"/>
              </a:rPr>
              <a:t>( the process used CPU with the shortest time)</a:t>
            </a:r>
            <a:r>
              <a:rPr lang="en-US" sz="2400" smtClean="0">
                <a:solidFill>
                  <a:srgbClr val="FF0000"/>
                </a:solidFill>
                <a:latin typeface="Times New Roman" pitchFamily="18" charset="0"/>
                <a:cs typeface="Times New Roman" pitchFamily="18" charset="0"/>
              </a:rPr>
              <a:t>  until its ratio has move above its closet competitor (đối thủ)</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41</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219200" y="0"/>
            <a:ext cx="6705600" cy="762000"/>
          </a:xfrm>
        </p:spPr>
        <p:txBody>
          <a:bodyPr/>
          <a:lstStyle/>
          <a:p>
            <a:r>
              <a:rPr lang="en-US" sz="3600" b="1" smtClean="0">
                <a:latin typeface="Times New Roman" pitchFamily="18" charset="0"/>
                <a:cs typeface="Times New Roman" pitchFamily="18" charset="0"/>
              </a:rPr>
              <a:t>3.3.6- Lottery Scheduling</a:t>
            </a:r>
          </a:p>
        </p:txBody>
      </p:sp>
      <p:sp>
        <p:nvSpPr>
          <p:cNvPr id="57347" name="Rectangle 3"/>
          <p:cNvSpPr>
            <a:spLocks noGrp="1"/>
          </p:cNvSpPr>
          <p:nvPr>
            <p:ph type="body" sz="half" idx="1"/>
          </p:nvPr>
        </p:nvSpPr>
        <p:spPr>
          <a:xfrm>
            <a:off x="228600" y="1066800"/>
            <a:ext cx="8686800" cy="5257800"/>
          </a:xfrm>
        </p:spPr>
        <p:txBody>
          <a:bodyPr/>
          <a:lstStyle/>
          <a:p>
            <a:pPr algn="just"/>
            <a:r>
              <a:rPr lang="en-US" sz="2800" smtClean="0">
                <a:latin typeface="Times New Roman" pitchFamily="18" charset="0"/>
                <a:cs typeface="Times New Roman" pitchFamily="18" charset="0"/>
              </a:rPr>
              <a:t>Give processes lottery tickets</a:t>
            </a:r>
          </a:p>
          <a:p>
            <a:pPr algn="just"/>
            <a:r>
              <a:rPr lang="en-US" sz="2800" smtClean="0">
                <a:latin typeface="Times New Roman" pitchFamily="18" charset="0"/>
                <a:cs typeface="Times New Roman" pitchFamily="18" charset="0"/>
              </a:rPr>
              <a:t>More important processes can be given extra tickets (</a:t>
            </a:r>
            <a:r>
              <a:rPr lang="en-US" sz="2800" i="1" smtClean="0">
                <a:latin typeface="Times New Roman" pitchFamily="18" charset="0"/>
                <a:cs typeface="Times New Roman" pitchFamily="18" charset="0"/>
              </a:rPr>
              <a:t>to increase their odds of winning</a:t>
            </a:r>
            <a:r>
              <a:rPr lang="en-US" sz="2800" smtClean="0">
                <a:latin typeface="Times New Roman" pitchFamily="18" charset="0"/>
                <a:cs typeface="Times New Roman" pitchFamily="18" charset="0"/>
              </a:rPr>
              <a:t>)</a:t>
            </a:r>
          </a:p>
          <a:p>
            <a:pPr algn="just"/>
            <a:r>
              <a:rPr lang="en-US" sz="2800" smtClean="0">
                <a:latin typeface="Times New Roman" pitchFamily="18" charset="0"/>
                <a:cs typeface="Times New Roman" pitchFamily="18" charset="0"/>
              </a:rPr>
              <a:t>Whenever a scheduling decision has to made, a lottery </a:t>
            </a:r>
            <a:r>
              <a:rPr lang="en-US" sz="2800" b="1" smtClean="0">
                <a:solidFill>
                  <a:srgbClr val="0000FF"/>
                </a:solidFill>
                <a:latin typeface="Times New Roman" pitchFamily="18" charset="0"/>
                <a:cs typeface="Times New Roman" pitchFamily="18" charset="0"/>
              </a:rPr>
              <a:t>ticket is chosen at random</a:t>
            </a:r>
            <a:r>
              <a:rPr lang="en-US" sz="2800" smtClean="0">
                <a:latin typeface="Times New Roman" pitchFamily="18" charset="0"/>
                <a:cs typeface="Times New Roman" pitchFamily="18" charset="0"/>
              </a:rPr>
              <a:t>, and the process holding that ticket gets the resource</a:t>
            </a:r>
          </a:p>
          <a:p>
            <a:pPr algn="just"/>
            <a:r>
              <a:rPr lang="en-US" sz="2800" smtClean="0">
                <a:latin typeface="Times New Roman" pitchFamily="18" charset="0"/>
                <a:cs typeface="Times New Roman" pitchFamily="18" charset="0"/>
              </a:rPr>
              <a:t>Lottery scheduling is highly responsive</a:t>
            </a:r>
          </a:p>
          <a:p>
            <a:pPr algn="just"/>
            <a:r>
              <a:rPr lang="en-US" sz="2800" smtClean="0">
                <a:latin typeface="Times New Roman" pitchFamily="18" charset="0"/>
                <a:cs typeface="Times New Roman" pitchFamily="18" charset="0"/>
              </a:rPr>
              <a:t>Lottery scheduling can be used to solve problems that are difficult to handle with other methods.</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42</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447800" y="0"/>
            <a:ext cx="6096000" cy="914400"/>
          </a:xfrm>
        </p:spPr>
        <p:txBody>
          <a:bodyPr/>
          <a:lstStyle/>
          <a:p>
            <a:r>
              <a:rPr lang="en-US" sz="3600" b="1" smtClean="0">
                <a:latin typeface="Times New Roman" pitchFamily="18" charset="0"/>
                <a:cs typeface="Times New Roman" pitchFamily="18" charset="0"/>
              </a:rPr>
              <a:t>3.3.7- Fair-Share Scheduling</a:t>
            </a:r>
          </a:p>
        </p:txBody>
      </p:sp>
      <p:sp>
        <p:nvSpPr>
          <p:cNvPr id="58371" name="Rectangle 3"/>
          <p:cNvSpPr>
            <a:spLocks noGrp="1"/>
          </p:cNvSpPr>
          <p:nvPr>
            <p:ph type="body" sz="half" idx="1"/>
          </p:nvPr>
        </p:nvSpPr>
        <p:spPr>
          <a:xfrm>
            <a:off x="228600" y="1066800"/>
            <a:ext cx="8610600" cy="5181600"/>
          </a:xfrm>
        </p:spPr>
        <p:txBody>
          <a:bodyPr/>
          <a:lstStyle/>
          <a:p>
            <a:pPr algn="just"/>
            <a:r>
              <a:rPr lang="en-US" sz="2600" b="1" smtClean="0">
                <a:solidFill>
                  <a:srgbClr val="0000FF"/>
                </a:solidFill>
                <a:latin typeface="Times New Roman" pitchFamily="18" charset="0"/>
                <a:cs typeface="Times New Roman" pitchFamily="18" charset="0"/>
              </a:rPr>
              <a:t>The fairness is based on the number of users</a:t>
            </a:r>
            <a:r>
              <a:rPr lang="en-US" sz="2600" smtClean="0">
                <a:latin typeface="Times New Roman" pitchFamily="18" charset="0"/>
                <a:cs typeface="Times New Roman" pitchFamily="18" charset="0"/>
              </a:rPr>
              <a:t>.</a:t>
            </a:r>
          </a:p>
          <a:p>
            <a:pPr algn="just"/>
            <a:r>
              <a:rPr lang="en-US" sz="2600" smtClean="0">
                <a:latin typeface="Times New Roman" pitchFamily="18" charset="0"/>
                <a:cs typeface="Times New Roman" pitchFamily="18" charset="0"/>
              </a:rPr>
              <a:t>A situation: Each process is scheduled on its own, without regard to who its owner: if user 1 starts up 9 processes and user 2 starts up 1 process, with round robin or equal priorities, user 1 will get 90% of the CPU and user 2 will get only 10% of it</a:t>
            </a:r>
          </a:p>
          <a:p>
            <a:pPr algn="just"/>
            <a:r>
              <a:rPr lang="en-US" sz="2600" smtClean="0">
                <a:latin typeface="Times New Roman" pitchFamily="18" charset="0"/>
                <a:cs typeface="Times New Roman" pitchFamily="18" charset="0"/>
              </a:rPr>
              <a:t>To prevent this situation, some systems take into account who owns a process before scheduling it. In this model, each user is allocated some fraction of the CPU and the scheduler picks processes in such a way to enforce it. Thus if two users have each been promised 50% of the CPU, they will each get that, no matter how many processes they have in existence.</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43</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228600" y="0"/>
            <a:ext cx="8763000" cy="762000"/>
          </a:xfrm>
        </p:spPr>
        <p:txBody>
          <a:bodyPr/>
          <a:lstStyle/>
          <a:p>
            <a:r>
              <a:rPr lang="en-US" sz="4000" b="1" smtClean="0">
                <a:latin typeface="Times New Roman" pitchFamily="18" charset="0"/>
                <a:cs typeface="Times New Roman" pitchFamily="18" charset="0"/>
              </a:rPr>
              <a:t>3.4- Scheduling in Real-Time Systems</a:t>
            </a:r>
            <a:endParaRPr lang="en-US" sz="4000" smtClean="0">
              <a:latin typeface="Times New Roman" pitchFamily="18" charset="0"/>
              <a:cs typeface="Times New Roman" pitchFamily="18" charset="0"/>
            </a:endParaRPr>
          </a:p>
        </p:txBody>
      </p:sp>
      <p:sp>
        <p:nvSpPr>
          <p:cNvPr id="59395" name="Rectangle 3"/>
          <p:cNvSpPr>
            <a:spLocks noGrp="1"/>
          </p:cNvSpPr>
          <p:nvPr>
            <p:ph type="body" sz="half" idx="1"/>
          </p:nvPr>
        </p:nvSpPr>
        <p:spPr>
          <a:xfrm>
            <a:off x="228600" y="1066800"/>
            <a:ext cx="8610600" cy="4114800"/>
          </a:xfrm>
        </p:spPr>
        <p:txBody>
          <a:bodyPr>
            <a:normAutofit fontScale="92500" lnSpcReduction="20000"/>
          </a:bodyPr>
          <a:lstStyle/>
          <a:p>
            <a:pPr algn="just"/>
            <a:r>
              <a:rPr lang="en-US" sz="2800" b="1" smtClean="0">
                <a:solidFill>
                  <a:srgbClr val="0000FF"/>
                </a:solidFill>
                <a:latin typeface="Times New Roman" pitchFamily="18" charset="0"/>
                <a:cs typeface="Times New Roman" pitchFamily="18" charset="0"/>
              </a:rPr>
              <a:t>Context</a:t>
            </a:r>
          </a:p>
          <a:p>
            <a:pPr lvl="1" algn="just"/>
            <a:r>
              <a:rPr lang="en-US" sz="2600" smtClean="0">
                <a:latin typeface="Times New Roman" pitchFamily="18" charset="0"/>
                <a:cs typeface="Times New Roman" pitchFamily="18" charset="0"/>
              </a:rPr>
              <a:t>A real-time system is one in which time plays an essential role</a:t>
            </a:r>
          </a:p>
          <a:p>
            <a:pPr lvl="1" algn="just"/>
            <a:r>
              <a:rPr lang="en-US" sz="2600" smtClean="0">
                <a:latin typeface="Times New Roman" pitchFamily="18" charset="0"/>
                <a:cs typeface="Times New Roman" pitchFamily="18" charset="0"/>
              </a:rPr>
              <a:t>A real-time system has two kinds as hard real time and soft real time</a:t>
            </a:r>
          </a:p>
          <a:p>
            <a:pPr lvl="1" algn="just"/>
            <a:r>
              <a:rPr lang="en-US" sz="2600" smtClean="0">
                <a:latin typeface="Times New Roman" pitchFamily="18" charset="0"/>
                <a:cs typeface="Times New Roman" pitchFamily="18" charset="0"/>
              </a:rPr>
              <a:t>A real-time system divides the program into a number of processes whose behavior is predictable and known in advance. </a:t>
            </a:r>
          </a:p>
          <a:p>
            <a:pPr lvl="1" algn="just"/>
            <a:r>
              <a:rPr lang="en-US" sz="2600" smtClean="0">
                <a:latin typeface="Times New Roman" pitchFamily="18" charset="0"/>
                <a:cs typeface="Times New Roman" pitchFamily="18" charset="0"/>
              </a:rPr>
              <a:t>These processes are generally short lived and can run to completion in well under a second. </a:t>
            </a:r>
          </a:p>
          <a:p>
            <a:pPr algn="just">
              <a:buFont typeface="Arial" charset="0"/>
              <a:buNone/>
            </a:pPr>
            <a:r>
              <a:rPr lang="en-US" sz="2800" smtClean="0">
                <a:latin typeface="Times New Roman" pitchFamily="18" charset="0"/>
                <a:cs typeface="Times New Roman" pitchFamily="18" charset="0"/>
              </a:rPr>
              <a:t>→ </a:t>
            </a:r>
            <a:r>
              <a:rPr lang="en-US" sz="2800" b="1" smtClean="0">
                <a:solidFill>
                  <a:srgbClr val="0000FF"/>
                </a:solidFill>
                <a:latin typeface="Times New Roman" pitchFamily="18" charset="0"/>
                <a:cs typeface="Times New Roman" pitchFamily="18" charset="0"/>
              </a:rPr>
              <a:t>The scheduler schedules the processes in such a way that all deadlines are met.</a:t>
            </a:r>
          </a:p>
        </p:txBody>
      </p:sp>
      <p:sp>
        <p:nvSpPr>
          <p:cNvPr id="4" name="Rectangle 3"/>
          <p:cNvSpPr/>
          <p:nvPr/>
        </p:nvSpPr>
        <p:spPr>
          <a:xfrm>
            <a:off x="457200" y="5029200"/>
            <a:ext cx="655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smtClean="0"/>
              <a:t>Review</a:t>
            </a:r>
            <a:endParaRPr lang="en-US" smtClean="0"/>
          </a:p>
          <a:p>
            <a:r>
              <a:rPr lang="en-US" smtClean="0"/>
              <a:t>- Hard real-time system: System in which dealines must be met.</a:t>
            </a:r>
          </a:p>
          <a:p>
            <a:r>
              <a:rPr lang="en-US" smtClean="0"/>
              <a:t>- </a:t>
            </a:r>
            <a:r>
              <a:rPr lang="en-US" smtClean="0"/>
              <a:t>Soft </a:t>
            </a:r>
            <a:r>
              <a:rPr lang="en-US" smtClean="0"/>
              <a:t>real-time system: System in which dealines may not be met.</a:t>
            </a:r>
            <a:endParaRPr lang="en-US"/>
          </a:p>
        </p:txBody>
      </p:sp>
      <p:sp>
        <p:nvSpPr>
          <p:cNvPr id="5" name="Slide Number Placeholder 4"/>
          <p:cNvSpPr>
            <a:spLocks noGrp="1"/>
          </p:cNvSpPr>
          <p:nvPr>
            <p:ph type="sldNum" sz="quarter" idx="12"/>
          </p:nvPr>
        </p:nvSpPr>
        <p:spPr/>
        <p:txBody>
          <a:bodyPr/>
          <a:lstStyle/>
          <a:p>
            <a:pPr>
              <a:defRPr/>
            </a:pPr>
            <a:fld id="{419F947B-7122-429D-90EC-1FF9C174A1F9}" type="slidenum">
              <a:rPr lang="en-US" smtClean="0"/>
              <a:pPr>
                <a:defRPr/>
              </a:pPr>
              <a:t>44</a:t>
            </a:fld>
            <a:r>
              <a:rPr lang="en-US" smtClean="0"/>
              <a:t>/57</a:t>
            </a:r>
            <a:endParaRPr lang="en-US"/>
          </a:p>
        </p:txBody>
      </p:sp>
      <p:sp>
        <p:nvSpPr>
          <p:cNvPr id="6" name="Footer Placeholder 5"/>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228600" y="0"/>
            <a:ext cx="8763000" cy="762000"/>
          </a:xfrm>
        </p:spPr>
        <p:txBody>
          <a:bodyPr/>
          <a:lstStyle/>
          <a:p>
            <a:r>
              <a:rPr lang="en-US" sz="4000" b="1" smtClean="0">
                <a:latin typeface="Times New Roman" pitchFamily="18" charset="0"/>
                <a:cs typeface="Times New Roman" pitchFamily="18" charset="0"/>
              </a:rPr>
              <a:t>Scheduling in Real-Time Systems</a:t>
            </a:r>
            <a:endParaRPr lang="en-US" sz="4000" smtClean="0">
              <a:latin typeface="Times New Roman" pitchFamily="18" charset="0"/>
              <a:cs typeface="Times New Roman" pitchFamily="18" charset="0"/>
            </a:endParaRPr>
          </a:p>
        </p:txBody>
      </p:sp>
      <p:sp>
        <p:nvSpPr>
          <p:cNvPr id="60419" name="Rectangle 3"/>
          <p:cNvSpPr>
            <a:spLocks noGrp="1"/>
          </p:cNvSpPr>
          <p:nvPr>
            <p:ph type="body" sz="half" idx="1"/>
          </p:nvPr>
        </p:nvSpPr>
        <p:spPr>
          <a:xfrm>
            <a:off x="228600" y="1371600"/>
            <a:ext cx="8610600" cy="5029200"/>
          </a:xfrm>
        </p:spPr>
        <p:txBody>
          <a:bodyPr/>
          <a:lstStyle/>
          <a:p>
            <a:pPr algn="just"/>
            <a:r>
              <a:rPr lang="en-US" sz="2800" b="1" smtClean="0">
                <a:solidFill>
                  <a:srgbClr val="0000FF"/>
                </a:solidFill>
                <a:latin typeface="Times New Roman" pitchFamily="18" charset="0"/>
                <a:cs typeface="Times New Roman" pitchFamily="18" charset="0"/>
              </a:rPr>
              <a:t>Static scheduling (applied to hard real-time)</a:t>
            </a:r>
          </a:p>
          <a:p>
            <a:pPr lvl="1" algn="just"/>
            <a:r>
              <a:rPr lang="en-US" smtClean="0">
                <a:latin typeface="Times New Roman" pitchFamily="18" charset="0"/>
                <a:cs typeface="Times New Roman" pitchFamily="18" charset="0"/>
              </a:rPr>
              <a:t>Make their scheduling decisions before the system starts running</a:t>
            </a:r>
          </a:p>
          <a:p>
            <a:pPr lvl="1" algn="just"/>
            <a:r>
              <a:rPr lang="en-US" smtClean="0">
                <a:latin typeface="Times New Roman" pitchFamily="18" charset="0"/>
                <a:cs typeface="Times New Roman" pitchFamily="18" charset="0"/>
              </a:rPr>
              <a:t>Only works when there is perfect information available in advance about the work to be done and the deadlines that have to be met</a:t>
            </a:r>
          </a:p>
          <a:p>
            <a:pPr algn="just"/>
            <a:r>
              <a:rPr lang="en-US" sz="2800" b="1" smtClean="0">
                <a:solidFill>
                  <a:srgbClr val="008000"/>
                </a:solidFill>
                <a:latin typeface="Times New Roman" pitchFamily="18" charset="0"/>
                <a:cs typeface="Times New Roman" pitchFamily="18" charset="0"/>
              </a:rPr>
              <a:t>Dynamic scheduling (applied to soft real-time)</a:t>
            </a:r>
          </a:p>
          <a:p>
            <a:pPr lvl="1" algn="just"/>
            <a:r>
              <a:rPr lang="en-US" smtClean="0">
                <a:latin typeface="Times New Roman" pitchFamily="18" charset="0"/>
                <a:cs typeface="Times New Roman" pitchFamily="18" charset="0"/>
              </a:rPr>
              <a:t>Make their scheduling decisions at runtime</a:t>
            </a:r>
          </a:p>
          <a:p>
            <a:pPr lvl="1" algn="just"/>
            <a:r>
              <a:rPr lang="en-US" smtClean="0">
                <a:latin typeface="Times New Roman" pitchFamily="18" charset="0"/>
                <a:cs typeface="Times New Roman" pitchFamily="18" charset="0"/>
              </a:rPr>
              <a:t>Do not have static’s restrictions</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45</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1447800" y="0"/>
            <a:ext cx="7696200" cy="1219200"/>
          </a:xfrm>
        </p:spPr>
        <p:txBody>
          <a:bodyPr/>
          <a:lstStyle/>
          <a:p>
            <a:r>
              <a:rPr lang="en-US" sz="3600" b="1" smtClean="0">
                <a:latin typeface="Times New Roman" pitchFamily="18" charset="0"/>
                <a:cs typeface="Times New Roman" pitchFamily="18" charset="0"/>
              </a:rPr>
              <a:t>3.5- Thread Scheduling</a:t>
            </a:r>
            <a:endParaRPr lang="en-US" sz="3600" smtClean="0">
              <a:latin typeface="Times New Roman" pitchFamily="18" charset="0"/>
              <a:cs typeface="Times New Roman" pitchFamily="18" charset="0"/>
            </a:endParaRPr>
          </a:p>
        </p:txBody>
      </p:sp>
      <p:sp>
        <p:nvSpPr>
          <p:cNvPr id="61443" name="Rectangle 3"/>
          <p:cNvSpPr>
            <a:spLocks noGrp="1"/>
          </p:cNvSpPr>
          <p:nvPr>
            <p:ph type="body" sz="half" idx="1"/>
          </p:nvPr>
        </p:nvSpPr>
        <p:spPr>
          <a:xfrm>
            <a:off x="381000" y="1447800"/>
            <a:ext cx="8153400" cy="3886200"/>
          </a:xfrm>
        </p:spPr>
        <p:txBody>
          <a:bodyPr>
            <a:normAutofit fontScale="92500" lnSpcReduction="10000"/>
          </a:bodyPr>
          <a:lstStyle/>
          <a:p>
            <a:pPr algn="just">
              <a:lnSpc>
                <a:spcPct val="80000"/>
              </a:lnSpc>
            </a:pPr>
            <a:r>
              <a:rPr lang="en-US" smtClean="0">
                <a:latin typeface="Times New Roman" pitchFamily="18" charset="0"/>
                <a:cs typeface="Times New Roman" pitchFamily="18" charset="0"/>
              </a:rPr>
              <a:t>The kernel scheduler schedules the process.</a:t>
            </a:r>
          </a:p>
          <a:p>
            <a:pPr algn="just">
              <a:lnSpc>
                <a:spcPct val="80000"/>
              </a:lnSpc>
            </a:pPr>
            <a:r>
              <a:rPr lang="en-US" smtClean="0"/>
              <a:t>The kernel scheduler may support scheduling threads.</a:t>
            </a:r>
          </a:p>
          <a:p>
            <a:pPr algn="just">
              <a:lnSpc>
                <a:spcPct val="80000"/>
              </a:lnSpc>
            </a:pPr>
            <a:r>
              <a:rPr lang="en-US" smtClean="0">
                <a:latin typeface="Times New Roman" pitchFamily="18" charset="0"/>
                <a:cs typeface="Times New Roman" pitchFamily="18" charset="0"/>
              </a:rPr>
              <a:t>The thread scheduler in each process decides which thread to run.</a:t>
            </a:r>
          </a:p>
          <a:p>
            <a:pPr algn="just">
              <a:lnSpc>
                <a:spcPct val="80000"/>
              </a:lnSpc>
            </a:pPr>
            <a:r>
              <a:rPr lang="en-US" smtClean="0">
                <a:solidFill>
                  <a:srgbClr val="0000FF"/>
                </a:solidFill>
                <a:latin typeface="Times New Roman" pitchFamily="18" charset="0"/>
                <a:cs typeface="Times New Roman" pitchFamily="18" charset="0"/>
              </a:rPr>
              <a:t>Applied algorithms are the same as in process scheduling</a:t>
            </a:r>
            <a:r>
              <a:rPr lang="en-US" smtClean="0">
                <a:latin typeface="Times New Roman" pitchFamily="18" charset="0"/>
                <a:cs typeface="Times New Roman" pitchFamily="18" charset="0"/>
              </a:rPr>
              <a:t>.</a:t>
            </a:r>
          </a:p>
          <a:p>
            <a:pPr algn="just">
              <a:lnSpc>
                <a:spcPct val="80000"/>
              </a:lnSpc>
            </a:pPr>
            <a:r>
              <a:rPr lang="en-US" smtClean="0">
                <a:solidFill>
                  <a:srgbClr val="0000FF"/>
                </a:solidFill>
                <a:latin typeface="Times New Roman" pitchFamily="18" charset="0"/>
                <a:cs typeface="Times New Roman" pitchFamily="18" charset="0"/>
              </a:rPr>
              <a:t>In this section</a:t>
            </a:r>
            <a:r>
              <a:rPr lang="en-US" smtClean="0">
                <a:latin typeface="Times New Roman" pitchFamily="18" charset="0"/>
                <a:cs typeface="Times New Roman" pitchFamily="18" charset="0"/>
              </a:rPr>
              <a:t>:</a:t>
            </a:r>
          </a:p>
          <a:p>
            <a:pPr lvl="1" algn="just">
              <a:lnSpc>
                <a:spcPct val="80000"/>
              </a:lnSpc>
            </a:pPr>
            <a:r>
              <a:rPr lang="en-US" smtClean="0">
                <a:latin typeface="Times New Roman" pitchFamily="18" charset="0"/>
                <a:cs typeface="Times New Roman" pitchFamily="18" charset="0"/>
              </a:rPr>
              <a:t>Schedule user-level threads</a:t>
            </a:r>
          </a:p>
          <a:p>
            <a:pPr lvl="1" algn="just">
              <a:lnSpc>
                <a:spcPct val="80000"/>
              </a:lnSpc>
            </a:pPr>
            <a:r>
              <a:rPr lang="en-US" smtClean="0">
                <a:latin typeface="Times New Roman" pitchFamily="18" charset="0"/>
                <a:cs typeface="Times New Roman" pitchFamily="18" charset="0"/>
              </a:rPr>
              <a:t>Schedule kernel-level threads </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46</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a:srcRect/>
          <a:stretch>
            <a:fillRect/>
          </a:stretch>
        </p:blipFill>
        <p:spPr bwMode="auto">
          <a:xfrm>
            <a:off x="5638800" y="1419224"/>
            <a:ext cx="3365904" cy="3000376"/>
          </a:xfrm>
          <a:prstGeom prst="rect">
            <a:avLst/>
          </a:prstGeom>
          <a:noFill/>
          <a:ln w="9525">
            <a:noFill/>
            <a:miter lim="800000"/>
            <a:headEnd/>
            <a:tailEnd/>
          </a:ln>
          <a:effectLst/>
        </p:spPr>
      </p:pic>
      <p:sp>
        <p:nvSpPr>
          <p:cNvPr id="62466" name="Rectangle 2"/>
          <p:cNvSpPr>
            <a:spLocks noGrp="1"/>
          </p:cNvSpPr>
          <p:nvPr>
            <p:ph type="title"/>
          </p:nvPr>
        </p:nvSpPr>
        <p:spPr>
          <a:xfrm>
            <a:off x="762000" y="0"/>
            <a:ext cx="7696200" cy="914400"/>
          </a:xfrm>
        </p:spPr>
        <p:txBody>
          <a:bodyPr/>
          <a:lstStyle/>
          <a:p>
            <a:r>
              <a:rPr lang="en-US" sz="3600" b="1" smtClean="0">
                <a:latin typeface="Times New Roman" pitchFamily="18" charset="0"/>
                <a:cs typeface="Times New Roman" pitchFamily="18" charset="0"/>
              </a:rPr>
              <a:t>3.5- User-Level Thread Scheduling</a:t>
            </a:r>
            <a:endParaRPr lang="en-US" sz="3600" smtClean="0">
              <a:latin typeface="Times New Roman" pitchFamily="18" charset="0"/>
              <a:cs typeface="Times New Roman" pitchFamily="18" charset="0"/>
            </a:endParaRPr>
          </a:p>
        </p:txBody>
      </p:sp>
      <p:sp>
        <p:nvSpPr>
          <p:cNvPr id="62467" name="Rectangle 3"/>
          <p:cNvSpPr>
            <a:spLocks noGrp="1"/>
          </p:cNvSpPr>
          <p:nvPr>
            <p:ph type="body" sz="half" idx="1"/>
          </p:nvPr>
        </p:nvSpPr>
        <p:spPr>
          <a:xfrm>
            <a:off x="304800" y="1447800"/>
            <a:ext cx="5334000" cy="2667000"/>
          </a:xfrm>
        </p:spPr>
        <p:txBody>
          <a:bodyPr/>
          <a:lstStyle/>
          <a:p>
            <a:pPr algn="just">
              <a:lnSpc>
                <a:spcPct val="80000"/>
              </a:lnSpc>
            </a:pPr>
            <a:r>
              <a:rPr lang="en-US" sz="2400" smtClean="0">
                <a:latin typeface="Times New Roman" pitchFamily="18" charset="0"/>
                <a:cs typeface="Times New Roman" pitchFamily="18" charset="0"/>
              </a:rPr>
              <a:t>If any thread have long CPU burst, this thread will consume all of process’s time (until it finishes) because the user mode is not supported clock interrupt.</a:t>
            </a:r>
          </a:p>
          <a:p>
            <a:pPr algn="just">
              <a:lnSpc>
                <a:spcPct val="80000"/>
              </a:lnSpc>
            </a:pPr>
            <a:r>
              <a:rPr lang="en-US" sz="2400" smtClean="0">
                <a:latin typeface="Times New Roman" pitchFamily="18" charset="0"/>
                <a:cs typeface="Times New Roman" pitchFamily="18" charset="0"/>
              </a:rPr>
              <a:t>Otherwise, each thread runs for a little, then it return the CPU back to the thread scheduler before the kernel allocate quantum to other process.</a:t>
            </a:r>
          </a:p>
        </p:txBody>
      </p:sp>
      <p:sp>
        <p:nvSpPr>
          <p:cNvPr id="151558" name="Text Box 4"/>
          <p:cNvSpPr txBox="1">
            <a:spLocks noChangeArrowheads="1"/>
          </p:cNvSpPr>
          <p:nvPr/>
        </p:nvSpPr>
        <p:spPr bwMode="auto">
          <a:xfrm>
            <a:off x="6791325" y="4419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2-43.</a:t>
            </a:r>
          </a:p>
        </p:txBody>
      </p:sp>
      <p:sp>
        <p:nvSpPr>
          <p:cNvPr id="62469" name="Rectangle 3"/>
          <p:cNvSpPr txBox="1">
            <a:spLocks/>
          </p:cNvSpPr>
          <p:nvPr/>
        </p:nvSpPr>
        <p:spPr bwMode="auto">
          <a:xfrm>
            <a:off x="152400" y="4800600"/>
            <a:ext cx="8610600" cy="1600200"/>
          </a:xfrm>
          <a:prstGeom prst="rect">
            <a:avLst/>
          </a:prstGeom>
          <a:noFill/>
          <a:ln w="9525">
            <a:noFill/>
            <a:miter lim="800000"/>
            <a:headEnd/>
            <a:tailEnd/>
          </a:ln>
        </p:spPr>
        <p:txBody>
          <a:bodyPr/>
          <a:lstStyle/>
          <a:p>
            <a:pPr marL="342900" indent="-342900" algn="just" eaLnBrk="0" hangingPunct="0">
              <a:lnSpc>
                <a:spcPct val="80000"/>
              </a:lnSpc>
              <a:spcBef>
                <a:spcPct val="20000"/>
              </a:spcBef>
              <a:buFont typeface="Arial" charset="0"/>
              <a:buChar char="•"/>
            </a:pPr>
            <a:r>
              <a:rPr lang="en-US" sz="2400">
                <a:solidFill>
                  <a:srgbClr val="0000FF"/>
                </a:solidFill>
                <a:latin typeface="Times New Roman" pitchFamily="18" charset="0"/>
                <a:cs typeface="Times New Roman" pitchFamily="18" charset="0"/>
              </a:rPr>
              <a:t>Round-robin and priority scheduling </a:t>
            </a:r>
            <a:r>
              <a:rPr lang="en-US" sz="2400" smtClean="0">
                <a:solidFill>
                  <a:srgbClr val="0000FF"/>
                </a:solidFill>
                <a:latin typeface="Times New Roman" pitchFamily="18" charset="0"/>
                <a:cs typeface="Times New Roman" pitchFamily="18" charset="0"/>
              </a:rPr>
              <a:t>are usually </a:t>
            </a:r>
            <a:r>
              <a:rPr lang="en-US" sz="2400">
                <a:solidFill>
                  <a:srgbClr val="0000FF"/>
                </a:solidFill>
                <a:latin typeface="Times New Roman" pitchFamily="18" charset="0"/>
                <a:cs typeface="Times New Roman" pitchFamily="18" charset="0"/>
              </a:rPr>
              <a:t>applied.</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Switching a thread takes a handful of machine instructions.</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An application specific thread scheduler is used because it know what all the threads do to pick the needing thread to run.</a:t>
            </a:r>
          </a:p>
        </p:txBody>
      </p:sp>
      <p:cxnSp>
        <p:nvCxnSpPr>
          <p:cNvPr id="9" name="Straight Arrow Connector 8"/>
          <p:cNvCxnSpPr/>
          <p:nvPr/>
        </p:nvCxnSpPr>
        <p:spPr>
          <a:xfrm rot="5400000" flipH="1" flipV="1">
            <a:off x="4724400" y="3124200"/>
            <a:ext cx="2514600" cy="2514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419F947B-7122-429D-90EC-1FF9C174A1F9}" type="slidenum">
              <a:rPr lang="en-US" smtClean="0"/>
              <a:pPr>
                <a:defRPr/>
              </a:pPr>
              <a:t>47</a:t>
            </a:fld>
            <a:r>
              <a:rPr lang="en-US" smtClean="0"/>
              <a:t>/57</a:t>
            </a:r>
            <a:endParaRPr lang="en-US"/>
          </a:p>
        </p:txBody>
      </p:sp>
      <p:sp>
        <p:nvSpPr>
          <p:cNvPr id="10" name="Footer Placeholder 9"/>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609600" y="76200"/>
            <a:ext cx="7696200" cy="762000"/>
          </a:xfrm>
        </p:spPr>
        <p:txBody>
          <a:bodyPr/>
          <a:lstStyle/>
          <a:p>
            <a:r>
              <a:rPr lang="en-US" sz="3600" b="1" smtClean="0">
                <a:latin typeface="Times New Roman" pitchFamily="18" charset="0"/>
                <a:cs typeface="Times New Roman" pitchFamily="18" charset="0"/>
              </a:rPr>
              <a:t>Kernel-Level Thread Scheduling</a:t>
            </a:r>
            <a:endParaRPr lang="en-US" sz="3600" smtClean="0">
              <a:latin typeface="Times New Roman" pitchFamily="18" charset="0"/>
              <a:cs typeface="Times New Roman" pitchFamily="18" charset="0"/>
            </a:endParaRPr>
          </a:p>
        </p:txBody>
      </p:sp>
      <p:sp>
        <p:nvSpPr>
          <p:cNvPr id="63491" name="Rectangle 3"/>
          <p:cNvSpPr>
            <a:spLocks noGrp="1"/>
          </p:cNvSpPr>
          <p:nvPr>
            <p:ph type="body" sz="half" idx="4294967295"/>
          </p:nvPr>
        </p:nvSpPr>
        <p:spPr>
          <a:xfrm>
            <a:off x="152400" y="1143000"/>
            <a:ext cx="5562600" cy="3886200"/>
          </a:xfrm>
        </p:spPr>
        <p:txBody>
          <a:bodyPr>
            <a:normAutofit lnSpcReduction="10000"/>
          </a:bodyPr>
          <a:lstStyle/>
          <a:p>
            <a:pPr algn="just"/>
            <a:r>
              <a:rPr lang="en-US" sz="2800" smtClean="0">
                <a:latin typeface="Times New Roman" pitchFamily="18" charset="0"/>
                <a:cs typeface="Times New Roman" pitchFamily="18" charset="0"/>
              </a:rPr>
              <a:t>The kernel scheduler schedules threads </a:t>
            </a:r>
            <a:r>
              <a:rPr lang="en-US" sz="2800" smtClean="0">
                <a:latin typeface="Times New Roman" pitchFamily="18" charset="0"/>
                <a:cs typeface="Times New Roman" pitchFamily="18" charset="0"/>
                <a:sym typeface="Wingdings" pitchFamily="2" charset="2"/>
              </a:rPr>
              <a:t> The</a:t>
            </a:r>
            <a:r>
              <a:rPr lang="en-US" sz="2800" smtClean="0">
                <a:latin typeface="Times New Roman" pitchFamily="18" charset="0"/>
                <a:cs typeface="Times New Roman" pitchFamily="18" charset="0"/>
              </a:rPr>
              <a:t> kernel requires a full text switch (changing a memory map, invalidating caching … ), specially is the switching the thread in process to other thread in other process taking expensive costs. Moreover, the kernel would never know what each thread did.</a:t>
            </a:r>
          </a:p>
        </p:txBody>
      </p:sp>
      <p:sp>
        <p:nvSpPr>
          <p:cNvPr id="151558" name="Text Box 4"/>
          <p:cNvSpPr txBox="1">
            <a:spLocks noChangeArrowheads="1"/>
          </p:cNvSpPr>
          <p:nvPr/>
        </p:nvSpPr>
        <p:spPr bwMode="auto">
          <a:xfrm>
            <a:off x="6553200" y="4800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2-43.</a:t>
            </a:r>
          </a:p>
        </p:txBody>
      </p:sp>
      <p:sp>
        <p:nvSpPr>
          <p:cNvPr id="63494" name="Rectangle 3"/>
          <p:cNvSpPr txBox="1">
            <a:spLocks/>
          </p:cNvSpPr>
          <p:nvPr/>
        </p:nvSpPr>
        <p:spPr bwMode="auto">
          <a:xfrm>
            <a:off x="76200" y="5257800"/>
            <a:ext cx="8839200" cy="1066800"/>
          </a:xfrm>
          <a:prstGeom prst="rect">
            <a:avLst/>
          </a:prstGeom>
          <a:noFill/>
          <a:ln w="9525">
            <a:noFill/>
            <a:miter lim="800000"/>
            <a:headEnd/>
            <a:tailEnd/>
          </a:ln>
        </p:spPr>
        <p:txBody>
          <a:bodyPr/>
          <a:lstStyle/>
          <a:p>
            <a:pPr marL="342900" indent="-342900" algn="just" eaLnBrk="0" hangingPunct="0">
              <a:spcBef>
                <a:spcPct val="20000"/>
              </a:spcBef>
              <a:buFont typeface="Arial" charset="0"/>
              <a:buNone/>
            </a:pPr>
            <a:r>
              <a:rPr lang="en-US" sz="2800">
                <a:latin typeface="Times New Roman" pitchFamily="18" charset="0"/>
                <a:cs typeface="Times New Roman" pitchFamily="18" charset="0"/>
              </a:rPr>
              <a:t>→ </a:t>
            </a:r>
            <a:r>
              <a:rPr lang="en-US" sz="2800" b="1">
                <a:latin typeface="Times New Roman" pitchFamily="18" charset="0"/>
                <a:cs typeface="Times New Roman" pitchFamily="18" charset="0"/>
              </a:rPr>
              <a:t>User-level thread is more performance than kernel-level thread in scheduling</a:t>
            </a:r>
          </a:p>
        </p:txBody>
      </p:sp>
      <p:pic>
        <p:nvPicPr>
          <p:cNvPr id="19457" name="Picture 1"/>
          <p:cNvPicPr>
            <a:picLocks noChangeAspect="1" noChangeArrowheads="1"/>
          </p:cNvPicPr>
          <p:nvPr/>
        </p:nvPicPr>
        <p:blipFill>
          <a:blip r:embed="rId3"/>
          <a:srcRect/>
          <a:stretch>
            <a:fillRect/>
          </a:stretch>
        </p:blipFill>
        <p:spPr bwMode="auto">
          <a:xfrm>
            <a:off x="5819774" y="986628"/>
            <a:ext cx="3171826" cy="381397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1447800" y="76200"/>
            <a:ext cx="7696200" cy="762000"/>
          </a:xfrm>
        </p:spPr>
        <p:txBody>
          <a:bodyPr/>
          <a:lstStyle/>
          <a:p>
            <a:r>
              <a:rPr lang="en-US" sz="4000" b="1" smtClean="0">
                <a:latin typeface="Times New Roman" pitchFamily="18" charset="0"/>
                <a:cs typeface="Times New Roman" pitchFamily="18" charset="0"/>
              </a:rPr>
              <a:t>3.6- Policy vs. Mechanism</a:t>
            </a:r>
            <a:endParaRPr lang="en-US" sz="4000" smtClean="0">
              <a:latin typeface="Times New Roman" pitchFamily="18" charset="0"/>
              <a:cs typeface="Times New Roman" pitchFamily="18" charset="0"/>
            </a:endParaRPr>
          </a:p>
        </p:txBody>
      </p:sp>
      <p:sp>
        <p:nvSpPr>
          <p:cNvPr id="64515" name="Rectangle 3"/>
          <p:cNvSpPr>
            <a:spLocks noGrp="1"/>
          </p:cNvSpPr>
          <p:nvPr>
            <p:ph type="body" sz="half" idx="4294967295"/>
          </p:nvPr>
        </p:nvSpPr>
        <p:spPr>
          <a:xfrm>
            <a:off x="381000" y="1219200"/>
            <a:ext cx="8382000" cy="5105400"/>
          </a:xfrm>
        </p:spPr>
        <p:txBody>
          <a:bodyPr>
            <a:normAutofit lnSpcReduction="10000"/>
          </a:bodyPr>
          <a:lstStyle/>
          <a:p>
            <a:pPr algn="just"/>
            <a:r>
              <a:rPr lang="en-US" sz="2800" b="1" smtClean="0">
                <a:latin typeface="Times New Roman" pitchFamily="18" charset="0"/>
                <a:cs typeface="Times New Roman" pitchFamily="18" charset="0"/>
              </a:rPr>
              <a:t>Policy: </a:t>
            </a:r>
            <a:r>
              <a:rPr lang="en-US" sz="2400" smtClean="0">
                <a:latin typeface="Times New Roman" pitchFamily="18" charset="0"/>
                <a:cs typeface="Times New Roman" pitchFamily="18" charset="0"/>
              </a:rPr>
              <a:t>What is allowed to be done  </a:t>
            </a:r>
            <a:r>
              <a:rPr lang="en-US" sz="2400" smtClean="0">
                <a:latin typeface="Times New Roman" pitchFamily="18" charset="0"/>
                <a:cs typeface="Times New Roman" pitchFamily="18" charset="0"/>
                <a:sym typeface="Wingdings" pitchFamily="2" charset="2"/>
              </a:rPr>
              <a:t> It l</a:t>
            </a:r>
            <a:r>
              <a:rPr lang="en-US" sz="2400" smtClean="0">
                <a:latin typeface="Times New Roman" pitchFamily="18" charset="0"/>
                <a:cs typeface="Times New Roman" pitchFamily="18" charset="0"/>
              </a:rPr>
              <a:t>eaves the user processes</a:t>
            </a:r>
          </a:p>
          <a:p>
            <a:pPr algn="just"/>
            <a:r>
              <a:rPr lang="en-US" sz="2800" b="1" smtClean="0">
                <a:latin typeface="Times New Roman" pitchFamily="18" charset="0"/>
                <a:cs typeface="Times New Roman" pitchFamily="18" charset="0"/>
              </a:rPr>
              <a:t>Mechanism: </a:t>
            </a:r>
            <a:r>
              <a:rPr lang="en-US" sz="2400" smtClean="0">
                <a:latin typeface="Times New Roman" pitchFamily="18" charset="0"/>
                <a:cs typeface="Times New Roman" pitchFamily="18" charset="0"/>
              </a:rPr>
              <a:t>How it is done or implemented </a:t>
            </a:r>
            <a:r>
              <a:rPr lang="en-US" sz="2400" smtClean="0">
                <a:latin typeface="Times New Roman" pitchFamily="18" charset="0"/>
                <a:cs typeface="Times New Roman" pitchFamily="18" charset="0"/>
                <a:sym typeface="Wingdings" pitchFamily="2" charset="2"/>
              </a:rPr>
              <a:t> It is</a:t>
            </a:r>
            <a:r>
              <a:rPr lang="en-US" sz="2400" smtClean="0">
                <a:latin typeface="Times New Roman" pitchFamily="18" charset="0"/>
                <a:cs typeface="Times New Roman" pitchFamily="18" charset="0"/>
              </a:rPr>
              <a:t> put in the OS (kernel)</a:t>
            </a:r>
          </a:p>
          <a:p>
            <a:pPr algn="just"/>
            <a:r>
              <a:rPr lang="en-US" sz="2800" smtClean="0">
                <a:latin typeface="Times New Roman" pitchFamily="18" charset="0"/>
                <a:cs typeface="Times New Roman" pitchFamily="18" charset="0"/>
              </a:rPr>
              <a:t>In scheduling, if kernel applies the priority scheduler with </a:t>
            </a:r>
            <a:r>
              <a:rPr lang="en-US" sz="2800" b="1" i="1" smtClean="0">
                <a:latin typeface="Times New Roman" pitchFamily="18" charset="0"/>
                <a:cs typeface="Times New Roman" pitchFamily="18" charset="0"/>
              </a:rPr>
              <a:t>k</a:t>
            </a:r>
            <a:r>
              <a:rPr lang="en-US" sz="2800" smtClean="0">
                <a:latin typeface="Times New Roman" pitchFamily="18" charset="0"/>
                <a:cs typeface="Times New Roman" pitchFamily="18" charset="0"/>
              </a:rPr>
              <a:t> priority levels</a:t>
            </a:r>
          </a:p>
          <a:p>
            <a:pPr lvl="1" algn="just"/>
            <a:r>
              <a:rPr lang="en-US" sz="2400" smtClean="0">
                <a:solidFill>
                  <a:srgbClr val="0000FF"/>
                </a:solidFill>
                <a:latin typeface="Times New Roman" pitchFamily="18" charset="0"/>
                <a:cs typeface="Times New Roman" pitchFamily="18" charset="0"/>
              </a:rPr>
              <a:t>The </a:t>
            </a:r>
            <a:r>
              <a:rPr lang="en-US" sz="2400" b="1" smtClean="0">
                <a:solidFill>
                  <a:srgbClr val="0000FF"/>
                </a:solidFill>
                <a:latin typeface="Times New Roman" pitchFamily="18" charset="0"/>
                <a:cs typeface="Times New Roman" pitchFamily="18" charset="0"/>
              </a:rPr>
              <a:t>mechanism </a:t>
            </a:r>
          </a:p>
          <a:p>
            <a:pPr lvl="2" algn="just"/>
            <a:r>
              <a:rPr lang="en-US" sz="2000" smtClean="0">
                <a:solidFill>
                  <a:srgbClr val="0000FF"/>
                </a:solidFill>
                <a:latin typeface="Times New Roman" pitchFamily="18" charset="0"/>
                <a:cs typeface="Times New Roman" pitchFamily="18" charset="0"/>
              </a:rPr>
              <a:t>Building an sorted array of ready processes is indexed by priority level. </a:t>
            </a:r>
          </a:p>
          <a:p>
            <a:pPr lvl="2" algn="just"/>
            <a:r>
              <a:rPr lang="en-US" sz="2000" smtClean="0">
                <a:solidFill>
                  <a:srgbClr val="0000FF"/>
                </a:solidFill>
                <a:latin typeface="Times New Roman" pitchFamily="18" charset="0"/>
                <a:cs typeface="Times New Roman" pitchFamily="18" charset="0"/>
              </a:rPr>
              <a:t>The scheduler searches the array for highest priority to lowest priority, selecting the first process it hits</a:t>
            </a:r>
          </a:p>
          <a:p>
            <a:pPr lvl="1" algn="just"/>
            <a:r>
              <a:rPr lang="en-US" sz="2400" smtClean="0">
                <a:solidFill>
                  <a:srgbClr val="008000"/>
                </a:solidFill>
                <a:latin typeface="Times New Roman" pitchFamily="18" charset="0"/>
                <a:cs typeface="Times New Roman" pitchFamily="18" charset="0"/>
              </a:rPr>
              <a:t>The </a:t>
            </a:r>
            <a:r>
              <a:rPr lang="en-US" sz="2400" b="1" smtClean="0">
                <a:solidFill>
                  <a:srgbClr val="008000"/>
                </a:solidFill>
                <a:latin typeface="Times New Roman" pitchFamily="18" charset="0"/>
                <a:cs typeface="Times New Roman" pitchFamily="18" charset="0"/>
              </a:rPr>
              <a:t>policy  is</a:t>
            </a:r>
            <a:r>
              <a:rPr lang="en-US" sz="2400" smtClean="0">
                <a:solidFill>
                  <a:srgbClr val="008000"/>
                </a:solidFill>
                <a:latin typeface="Times New Roman" pitchFamily="18" charset="0"/>
                <a:cs typeface="Times New Roman" pitchFamily="18" charset="0"/>
              </a:rPr>
              <a:t> setting the priorities corresponds with different users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685800" y="0"/>
            <a:ext cx="8229600" cy="1143000"/>
          </a:xfrm>
        </p:spPr>
        <p:txBody>
          <a:bodyPr/>
          <a:lstStyle/>
          <a:p>
            <a:r>
              <a:rPr lang="en-US" sz="3600" b="1" smtClean="0">
                <a:latin typeface="Times New Roman" pitchFamily="18" charset="0"/>
                <a:cs typeface="Times New Roman" pitchFamily="18" charset="0"/>
              </a:rPr>
              <a:t>Introduction:When to schedule?</a:t>
            </a:r>
          </a:p>
        </p:txBody>
      </p:sp>
      <p:sp>
        <p:nvSpPr>
          <p:cNvPr id="9219" name="Rectangle 6"/>
          <p:cNvSpPr>
            <a:spLocks noGrp="1"/>
          </p:cNvSpPr>
          <p:nvPr>
            <p:ph type="body" idx="1"/>
          </p:nvPr>
        </p:nvSpPr>
        <p:spPr>
          <a:xfrm>
            <a:off x="228600" y="1066800"/>
            <a:ext cx="8686800" cy="4953000"/>
          </a:xfrm>
        </p:spPr>
        <p:txBody>
          <a:bodyPr/>
          <a:lstStyle/>
          <a:p>
            <a:pPr algn="just" eaLnBrk="1" hangingPunct="1">
              <a:buClrTx/>
              <a:buSzTx/>
              <a:buFont typeface="Arial" charset="0"/>
              <a:buChar char="•"/>
              <a:defRPr/>
            </a:pPr>
            <a:r>
              <a:rPr lang="en-US" sz="2800" smtClean="0">
                <a:latin typeface="Times New Roman" pitchFamily="18" charset="0"/>
                <a:cs typeface="Times New Roman" pitchFamily="18" charset="0"/>
              </a:rPr>
              <a:t>A key to scheduling: </a:t>
            </a:r>
            <a:r>
              <a:rPr lang="en-US" sz="2800" b="1" smtClean="0">
                <a:latin typeface="Times New Roman" pitchFamily="18" charset="0"/>
                <a:cs typeface="Times New Roman" pitchFamily="18" charset="0"/>
              </a:rPr>
              <a:t>scheduling decisions</a:t>
            </a:r>
          </a:p>
          <a:p>
            <a:pPr algn="just" eaLnBrk="1" hangingPunct="1">
              <a:buClrTx/>
              <a:buSzTx/>
              <a:buFont typeface="Arial" charset="0"/>
              <a:buChar char="•"/>
              <a:defRPr/>
            </a:pPr>
            <a:r>
              <a:rPr lang="en-US" sz="2800" b="1" u="sng" smtClean="0">
                <a:latin typeface="Times New Roman" pitchFamily="18" charset="0"/>
                <a:cs typeface="Times New Roman" pitchFamily="18" charset="0"/>
              </a:rPr>
              <a:t>Situations in which scheduling is needed:</a:t>
            </a:r>
          </a:p>
          <a:p>
            <a:pPr lvl="1" algn="just" eaLnBrk="1" hangingPunct="1">
              <a:buFont typeface="Arial" charset="0"/>
              <a:buNone/>
              <a:defRPr/>
            </a:pPr>
            <a:r>
              <a:rPr lang="en-US" sz="2400" b="1" i="1" smtClean="0">
                <a:latin typeface="Times New Roman" pitchFamily="18" charset="0"/>
                <a:cs typeface="Times New Roman" pitchFamily="18" charset="0"/>
              </a:rPr>
              <a:t>1) Process creation</a:t>
            </a:r>
          </a:p>
          <a:p>
            <a:pPr lvl="2" algn="just" eaLnBrk="1" hangingPunct="1">
              <a:defRPr/>
            </a:pPr>
            <a:r>
              <a:rPr lang="en-US" sz="2000" smtClean="0">
                <a:latin typeface="Times New Roman" pitchFamily="18" charset="0"/>
                <a:cs typeface="Times New Roman" pitchFamily="18" charset="0"/>
              </a:rPr>
              <a:t>A decision needs to be made whether run the parent or child process</a:t>
            </a:r>
          </a:p>
          <a:p>
            <a:pPr lvl="1" algn="just" eaLnBrk="1" hangingPunct="1">
              <a:buFont typeface="Arial" charset="0"/>
              <a:buNone/>
              <a:defRPr/>
            </a:pPr>
            <a:r>
              <a:rPr lang="en-US" sz="2400" b="1" i="1" smtClean="0">
                <a:latin typeface="Times New Roman" pitchFamily="18" charset="0"/>
                <a:cs typeface="Times New Roman" pitchFamily="18" charset="0"/>
              </a:rPr>
              <a:t>2) Process termination</a:t>
            </a:r>
          </a:p>
          <a:p>
            <a:pPr lvl="2" algn="just" eaLnBrk="1" hangingPunct="1">
              <a:defRPr/>
            </a:pPr>
            <a:r>
              <a:rPr lang="en-US" sz="2000" smtClean="0">
                <a:latin typeface="Times New Roman" pitchFamily="18" charset="0"/>
                <a:cs typeface="Times New Roman" pitchFamily="18" charset="0"/>
              </a:rPr>
              <a:t>A decision must be made when a process exits. That process can no longer run, so some other process must be chosen from the set of ready processes. If no process is ready, a system-supplied idle process is normally run</a:t>
            </a:r>
          </a:p>
          <a:p>
            <a:pPr lvl="1" algn="just" eaLnBrk="1" hangingPunct="1">
              <a:buFont typeface="Arial" charset="0"/>
              <a:buNone/>
              <a:defRPr/>
            </a:pPr>
            <a:r>
              <a:rPr lang="en-US" sz="2400" b="1" i="1" smtClean="0">
                <a:latin typeface="Times New Roman" pitchFamily="18" charset="0"/>
                <a:cs typeface="Times New Roman" pitchFamily="18" charset="0"/>
              </a:rPr>
              <a:t>3) Process blocking</a:t>
            </a:r>
          </a:p>
          <a:p>
            <a:pPr lvl="2" algn="just" eaLnBrk="1" hangingPunct="1">
              <a:defRPr/>
            </a:pPr>
            <a:r>
              <a:rPr lang="en-US" sz="2000" smtClean="0">
                <a:latin typeface="Times New Roman" pitchFamily="18" charset="0"/>
                <a:cs typeface="Times New Roman" pitchFamily="18" charset="0"/>
              </a:rPr>
              <a:t>When a process blocks, another process has to be selected to run</a:t>
            </a:r>
          </a:p>
          <a:p>
            <a:pPr marL="854075" lvl="2" indent="-396875" algn="just" eaLnBrk="1" hangingPunct="1">
              <a:buFont typeface="Arial" charset="0"/>
              <a:buNone/>
              <a:defRPr/>
            </a:pPr>
            <a:r>
              <a:rPr lang="en-US" b="1" i="1" smtClean="0">
                <a:latin typeface="Times New Roman" pitchFamily="18" charset="0"/>
                <a:cs typeface="Times New Roman" pitchFamily="18" charset="0"/>
              </a:rPr>
              <a:t>4) Interrupt occurrence due to IO device or hardware</a:t>
            </a:r>
          </a:p>
          <a:p>
            <a:pPr lvl="1" algn="just" eaLnBrk="1" hangingPunct="1">
              <a:lnSpc>
                <a:spcPct val="80000"/>
              </a:lnSpc>
              <a:defRPr/>
            </a:pPr>
            <a:endParaRPr lang="en-US" sz="2400" smtClean="0">
              <a:latin typeface="Times New Roman" pitchFamily="18" charset="0"/>
              <a:cs typeface="Times New Roman" pitchFamily="18" charset="0"/>
            </a:endParaRPr>
          </a:p>
          <a:p>
            <a:pPr lvl="1" algn="just" eaLnBrk="1" hangingPunct="1">
              <a:buFont typeface="Arial" charset="0"/>
              <a:buNone/>
              <a:defRPr/>
            </a:pPr>
            <a:endParaRPr lang="en-US" smtClean="0">
              <a:latin typeface="Times New Roman" pitchFamily="18" charset="0"/>
              <a:cs typeface="Times New Roman" pitchFamily="18" charset="0"/>
            </a:endParaRPr>
          </a:p>
        </p:txBody>
      </p:sp>
      <p:sp>
        <p:nvSpPr>
          <p:cNvPr id="6" name="Rectangle 5"/>
          <p:cNvSpPr/>
          <p:nvPr/>
        </p:nvSpPr>
        <p:spPr>
          <a:xfrm>
            <a:off x="3429000" y="2133600"/>
            <a:ext cx="533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ym typeface="Wingdings" pitchFamily="2" charset="2"/>
              </a:rPr>
              <a:t> </a:t>
            </a:r>
            <a:r>
              <a:rPr lang="en-US" smtClean="0"/>
              <a:t>Whenever there is a change in PCBs/thread table</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type="body" idx="1"/>
          </p:nvPr>
        </p:nvSpPr>
        <p:spPr>
          <a:xfrm>
            <a:off x="381000" y="1828800"/>
            <a:ext cx="8153400" cy="3276600"/>
          </a:xfrm>
        </p:spPr>
        <p:txBody>
          <a:bodyPr/>
          <a:lstStyle/>
          <a:p>
            <a:pPr marL="0" indent="0" algn="just">
              <a:lnSpc>
                <a:spcPct val="90000"/>
              </a:lnSpc>
              <a:buClrTx/>
              <a:buSzTx/>
              <a:buFont typeface="Wingdings" pitchFamily="2" charset="2"/>
              <a:buNone/>
            </a:pPr>
            <a:r>
              <a:rPr lang="en-GB" smtClean="0">
                <a:latin typeface="Times New Roman" pitchFamily="18" charset="0"/>
                <a:cs typeface="Times New Roman" pitchFamily="18" charset="0"/>
              </a:rPr>
              <a:t>Two classic problems in the </a:t>
            </a:r>
            <a:r>
              <a:rPr lang="en-GB" b="1" u="sng" smtClean="0">
                <a:solidFill>
                  <a:srgbClr val="0000FF"/>
                </a:solidFill>
                <a:latin typeface="Times New Roman" pitchFamily="18" charset="0"/>
                <a:cs typeface="Times New Roman" pitchFamily="18" charset="0"/>
              </a:rPr>
              <a:t>i</a:t>
            </a:r>
            <a:r>
              <a:rPr lang="en-GB" smtClean="0">
                <a:latin typeface="Times New Roman" pitchFamily="18" charset="0"/>
                <a:cs typeface="Times New Roman" pitchFamily="18" charset="0"/>
              </a:rPr>
              <a:t>nter</a:t>
            </a:r>
            <a:r>
              <a:rPr lang="en-GB" b="1" u="sng" smtClean="0">
                <a:solidFill>
                  <a:srgbClr val="0000FF"/>
                </a:solidFill>
                <a:latin typeface="Times New Roman" pitchFamily="18" charset="0"/>
                <a:cs typeface="Times New Roman" pitchFamily="18" charset="0"/>
              </a:rPr>
              <a:t>p</a:t>
            </a:r>
            <a:r>
              <a:rPr lang="en-GB" smtClean="0">
                <a:latin typeface="Times New Roman" pitchFamily="18" charset="0"/>
                <a:cs typeface="Times New Roman" pitchFamily="18" charset="0"/>
              </a:rPr>
              <a:t>rocess </a:t>
            </a:r>
            <a:r>
              <a:rPr lang="en-GB" b="1" u="sng" smtClean="0">
                <a:solidFill>
                  <a:srgbClr val="0000FF"/>
                </a:solidFill>
                <a:latin typeface="Times New Roman" pitchFamily="18" charset="0"/>
                <a:cs typeface="Times New Roman" pitchFamily="18" charset="0"/>
              </a:rPr>
              <a:t>c</a:t>
            </a:r>
            <a:r>
              <a:rPr lang="en-GB" smtClean="0">
                <a:latin typeface="Times New Roman" pitchFamily="18" charset="0"/>
                <a:cs typeface="Times New Roman" pitchFamily="18" charset="0"/>
              </a:rPr>
              <a:t>ommunication are presented:</a:t>
            </a:r>
          </a:p>
          <a:p>
            <a:pPr lvl="1" algn="just">
              <a:lnSpc>
                <a:spcPct val="90000"/>
              </a:lnSpc>
              <a:buFont typeface="Arial" charset="0"/>
              <a:buChar char="•"/>
            </a:pPr>
            <a:r>
              <a:rPr lang="en-GB" sz="3200" smtClean="0">
                <a:latin typeface="Times New Roman" pitchFamily="18" charset="0"/>
                <a:cs typeface="Times New Roman" pitchFamily="18" charset="0"/>
              </a:rPr>
              <a:t>The Dining Philosophers Problem</a:t>
            </a:r>
          </a:p>
          <a:p>
            <a:pPr lvl="1" algn="just">
              <a:lnSpc>
                <a:spcPct val="90000"/>
              </a:lnSpc>
              <a:buFont typeface="Arial" charset="0"/>
              <a:buChar char="•"/>
            </a:pPr>
            <a:r>
              <a:rPr lang="en-US" sz="3200" smtClean="0">
                <a:latin typeface="Times New Roman" pitchFamily="18" charset="0"/>
                <a:cs typeface="Times New Roman" pitchFamily="18" charset="0"/>
              </a:rPr>
              <a:t>The Readers and Writers Problem</a:t>
            </a:r>
          </a:p>
          <a:p>
            <a:pPr lvl="1" algn="just">
              <a:lnSpc>
                <a:spcPct val="90000"/>
              </a:lnSpc>
              <a:buFont typeface="Arial" charset="0"/>
              <a:buNone/>
            </a:pPr>
            <a:endParaRPr lang="en-GB" sz="3200" smtClean="0">
              <a:latin typeface="Times New Roman" pitchFamily="18" charset="0"/>
              <a:cs typeface="Times New Roman" pitchFamily="18" charset="0"/>
            </a:endParaRPr>
          </a:p>
        </p:txBody>
      </p:sp>
      <p:sp>
        <p:nvSpPr>
          <p:cNvPr id="65539"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4000" b="1">
                <a:solidFill>
                  <a:srgbClr val="0000FF"/>
                </a:solidFill>
                <a:latin typeface="Times New Roman" pitchFamily="18" charset="0"/>
                <a:cs typeface="Times New Roman" pitchFamily="18" charset="0"/>
              </a:rPr>
              <a:t>3.7- Classical IPC Problems</a:t>
            </a:r>
            <a:r>
              <a:rPr lang="en-US" sz="2800" b="1">
                <a:solidFill>
                  <a:srgbClr val="0000FF"/>
                </a:solidFill>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body" idx="1"/>
          </p:nvPr>
        </p:nvSpPr>
        <p:spPr>
          <a:xfrm>
            <a:off x="304800" y="1066800"/>
            <a:ext cx="5562600" cy="5410200"/>
          </a:xfrm>
        </p:spPr>
        <p:txBody>
          <a:bodyPr/>
          <a:lstStyle/>
          <a:p>
            <a:pPr algn="just">
              <a:lnSpc>
                <a:spcPct val="90000"/>
              </a:lnSpc>
              <a:buClrTx/>
              <a:buSzTx/>
              <a:buFont typeface="Arial" charset="0"/>
              <a:buChar char="•"/>
            </a:pPr>
            <a:r>
              <a:rPr lang="en-GB" sz="2800" smtClean="0">
                <a:solidFill>
                  <a:srgbClr val="0000FF"/>
                </a:solidFill>
                <a:latin typeface="Times New Roman" pitchFamily="18" charset="0"/>
                <a:cs typeface="Times New Roman" pitchFamily="18" charset="0"/>
              </a:rPr>
              <a:t>A circular table with 5 philosophers, 5 plates with spaghetti and 5 forks.</a:t>
            </a:r>
          </a:p>
          <a:p>
            <a:pPr algn="just">
              <a:lnSpc>
                <a:spcPct val="90000"/>
              </a:lnSpc>
              <a:buClrTx/>
              <a:buSzTx/>
              <a:buFont typeface="Arial" charset="0"/>
              <a:buChar char="•"/>
            </a:pPr>
            <a:r>
              <a:rPr lang="en-GB" sz="2800" smtClean="0">
                <a:solidFill>
                  <a:srgbClr val="008000"/>
                </a:solidFill>
                <a:latin typeface="Times New Roman" pitchFamily="18" charset="0"/>
                <a:cs typeface="Times New Roman" pitchFamily="18" charset="0"/>
              </a:rPr>
              <a:t>A philosopher needs two forks to eat. A philosopher eats (not thinks) and thinks (not eats)</a:t>
            </a:r>
          </a:p>
          <a:p>
            <a:pPr lvl="1" algn="just">
              <a:lnSpc>
                <a:spcPct val="90000"/>
              </a:lnSpc>
            </a:pPr>
            <a:r>
              <a:rPr lang="en-GB" sz="2400" smtClean="0">
                <a:latin typeface="Times New Roman" pitchFamily="18" charset="0"/>
                <a:cs typeface="Times New Roman" pitchFamily="18" charset="0"/>
              </a:rPr>
              <a:t>When he/she gets hungry, she tries to pick up the two forks that are closer him/her. Obviously, he/she can not pick up forks that is already in the hand of a neighbour.</a:t>
            </a:r>
          </a:p>
          <a:p>
            <a:pPr lvl="1" algn="just">
              <a:lnSpc>
                <a:spcPct val="90000"/>
              </a:lnSpc>
            </a:pPr>
            <a:r>
              <a:rPr lang="en-GB" sz="2400" smtClean="0">
                <a:latin typeface="Times New Roman" pitchFamily="18" charset="0"/>
                <a:cs typeface="Times New Roman" pitchFamily="18" charset="0"/>
              </a:rPr>
              <a:t>When he/she has finished eating, he/she puts down both forks and starting thinking again</a:t>
            </a:r>
          </a:p>
        </p:txBody>
      </p:sp>
      <p:sp>
        <p:nvSpPr>
          <p:cNvPr id="66563" name="Rectangle 4"/>
          <p:cNvSpPr>
            <a:spLocks/>
          </p:cNvSpPr>
          <p:nvPr/>
        </p:nvSpPr>
        <p:spPr bwMode="auto">
          <a:xfrm>
            <a:off x="381000" y="0"/>
            <a:ext cx="85344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3.7.1- The Dining Philosophers Problem</a:t>
            </a:r>
          </a:p>
        </p:txBody>
      </p:sp>
      <p:pic>
        <p:nvPicPr>
          <p:cNvPr id="66564" name="Picture 4" descr="02-44"/>
          <p:cNvPicPr>
            <a:picLocks noChangeAspect="1" noChangeArrowheads="1"/>
          </p:cNvPicPr>
          <p:nvPr/>
        </p:nvPicPr>
        <p:blipFill>
          <a:blip r:embed="rId3"/>
          <a:srcRect/>
          <a:stretch>
            <a:fillRect/>
          </a:stretch>
        </p:blipFill>
        <p:spPr bwMode="auto">
          <a:xfrm>
            <a:off x="5943600" y="1219200"/>
            <a:ext cx="3200400" cy="3024188"/>
          </a:xfrm>
          <a:prstGeom prst="rect">
            <a:avLst/>
          </a:prstGeom>
          <a:noFill/>
          <a:ln w="9525">
            <a:noFill/>
            <a:miter lim="800000"/>
            <a:headEnd/>
            <a:tailEnd/>
          </a:ln>
        </p:spPr>
      </p:pic>
      <p:sp>
        <p:nvSpPr>
          <p:cNvPr id="7" name="Text Box 4"/>
          <p:cNvSpPr txBox="1">
            <a:spLocks noChangeArrowheads="1"/>
          </p:cNvSpPr>
          <p:nvPr/>
        </p:nvSpPr>
        <p:spPr bwMode="auto">
          <a:xfrm>
            <a:off x="6400800" y="4267200"/>
            <a:ext cx="2514600" cy="304800"/>
          </a:xfrm>
          <a:prstGeom prst="rect">
            <a:avLst/>
          </a:prstGeom>
          <a:noFill/>
          <a:ln w="9525">
            <a:noFill/>
            <a:miter lim="800000"/>
            <a:headEnd/>
            <a:tailEnd/>
          </a:ln>
        </p:spPr>
        <p:txBody>
          <a:bodyPr>
            <a:spAutoFit/>
          </a:bodyPr>
          <a:lstStyle/>
          <a:p>
            <a:r>
              <a:rPr lang="en-US" sz="1400" b="1">
                <a:latin typeface="Times New Roman" pitchFamily="18" charset="0"/>
              </a:rPr>
              <a:t>Tanenbaum, Fig. 2-44 &amp; 45.</a:t>
            </a:r>
          </a:p>
        </p:txBody>
      </p:sp>
      <p:sp>
        <p:nvSpPr>
          <p:cNvPr id="8" name="Rectangle 7"/>
          <p:cNvSpPr/>
          <p:nvPr/>
        </p:nvSpPr>
        <p:spPr>
          <a:xfrm>
            <a:off x="6096000" y="4800600"/>
            <a:ext cx="2819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smtClean="0">
                <a:latin typeface="Times New Roman" pitchFamily="18" charset="0"/>
                <a:cs typeface="Times New Roman" pitchFamily="18" charset="0"/>
              </a:rPr>
              <a:t>Requirement</a:t>
            </a:r>
            <a:r>
              <a:rPr lang="en-GB" sz="2400" smtClean="0">
                <a:latin typeface="Times New Roman" pitchFamily="18" charset="0"/>
                <a:cs typeface="Times New Roman" pitchFamily="18" charset="0"/>
              </a:rPr>
              <a:t>: </a:t>
            </a:r>
            <a:r>
              <a:rPr lang="en-GB" sz="2400">
                <a:latin typeface="Times New Roman" pitchFamily="18" charset="0"/>
                <a:cs typeface="Times New Roman" pitchFamily="18" charset="0"/>
              </a:rPr>
              <a:t>each philosopher </a:t>
            </a:r>
            <a:r>
              <a:rPr lang="en-GB" sz="2400" smtClean="0">
                <a:latin typeface="Times New Roman" pitchFamily="18" charset="0"/>
                <a:cs typeface="Times New Roman" pitchFamily="18" charset="0"/>
              </a:rPr>
              <a:t>does </a:t>
            </a:r>
            <a:r>
              <a:rPr lang="en-GB" sz="2400">
                <a:latin typeface="Times New Roman" pitchFamily="18" charset="0"/>
                <a:cs typeface="Times New Roman" pitchFamily="18" charset="0"/>
              </a:rPr>
              <a:t>what it is supposed to do and never get stuck.</a:t>
            </a:r>
            <a:endParaRPr lang="en-US" sz="2400"/>
          </a:p>
        </p:txBody>
      </p:sp>
      <p:sp>
        <p:nvSpPr>
          <p:cNvPr id="9" name="Slide Number Placeholder 8"/>
          <p:cNvSpPr>
            <a:spLocks noGrp="1"/>
          </p:cNvSpPr>
          <p:nvPr>
            <p:ph type="sldNum" sz="quarter" idx="12"/>
          </p:nvPr>
        </p:nvSpPr>
        <p:spPr/>
        <p:txBody>
          <a:bodyPr/>
          <a:lstStyle/>
          <a:p>
            <a:fld id="{190CC846-20B3-454D-AF77-DE04E39CF884}" type="slidenum">
              <a:rPr lang="en-US" smtClean="0"/>
              <a:pPr/>
              <a:t>51</a:t>
            </a:fld>
            <a:endParaRPr lang="en-US"/>
          </a:p>
        </p:txBody>
      </p:sp>
      <p:sp>
        <p:nvSpPr>
          <p:cNvPr id="10" name="Footer Placeholder 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latin typeface="Times New Roman" pitchFamily="18" charset="0"/>
                <a:cs typeface="Times New Roman" pitchFamily="18" charset="0"/>
              </a:rPr>
              <a:t>The Dining Philosophers Problem …</a:t>
            </a:r>
            <a:endParaRPr lang="en-US" sz="3600" b="1">
              <a:solidFill>
                <a:srgbClr val="FF3300"/>
              </a:solidFill>
              <a:latin typeface="Times New Roman" pitchFamily="18" charset="0"/>
              <a:cs typeface="Times New Roman" pitchFamily="18" charset="0"/>
            </a:endParaRPr>
          </a:p>
        </p:txBody>
      </p:sp>
      <p:pic>
        <p:nvPicPr>
          <p:cNvPr id="67587" name="Picture 5"/>
          <p:cNvPicPr>
            <a:picLocks noChangeArrowheads="1"/>
          </p:cNvPicPr>
          <p:nvPr/>
        </p:nvPicPr>
        <p:blipFill>
          <a:blip r:embed="rId3"/>
          <a:srcRect/>
          <a:stretch>
            <a:fillRect/>
          </a:stretch>
        </p:blipFill>
        <p:spPr bwMode="auto">
          <a:xfrm>
            <a:off x="1600200" y="3581400"/>
            <a:ext cx="7391400" cy="3048000"/>
          </a:xfrm>
          <a:prstGeom prst="rect">
            <a:avLst/>
          </a:prstGeom>
          <a:noFill/>
          <a:ln w="9525">
            <a:noFill/>
            <a:miter lim="800000"/>
            <a:headEnd/>
            <a:tailEnd/>
          </a:ln>
        </p:spPr>
      </p:pic>
      <p:sp>
        <p:nvSpPr>
          <p:cNvPr id="231431" name="Rectangle 7"/>
          <p:cNvSpPr>
            <a:spLocks noGrp="1"/>
          </p:cNvSpPr>
          <p:nvPr>
            <p:ph type="body" idx="1"/>
          </p:nvPr>
        </p:nvSpPr>
        <p:spPr>
          <a:xfrm>
            <a:off x="228600" y="1143000"/>
            <a:ext cx="8534400" cy="2667000"/>
          </a:xfrm>
          <a:noFill/>
        </p:spPr>
        <p:txBody>
          <a:bodyPr/>
          <a:lstStyle/>
          <a:p>
            <a:pPr algn="just">
              <a:lnSpc>
                <a:spcPct val="90000"/>
              </a:lnSpc>
              <a:buClrTx/>
              <a:buSzTx/>
              <a:buFont typeface="Arial" charset="0"/>
              <a:buChar char="•"/>
            </a:pPr>
            <a:r>
              <a:rPr lang="en-US" sz="2400" smtClean="0">
                <a:latin typeface="Times New Roman" pitchFamily="18" charset="0"/>
                <a:cs typeface="Times New Roman" pitchFamily="18" charset="0"/>
              </a:rPr>
              <a:t>It represents the need to allocate several resources among several processes in </a:t>
            </a:r>
          </a:p>
          <a:p>
            <a:pPr lvl="1" algn="just">
              <a:lnSpc>
                <a:spcPct val="90000"/>
              </a:lnSpc>
            </a:pPr>
            <a:r>
              <a:rPr lang="en-US" sz="2000" b="1" smtClean="0">
                <a:solidFill>
                  <a:srgbClr val="0000FF"/>
                </a:solidFill>
                <a:latin typeface="Times New Roman" pitchFamily="18" charset="0"/>
                <a:cs typeface="Times New Roman" pitchFamily="18" charset="0"/>
              </a:rPr>
              <a:t>A deadlock</a:t>
            </a:r>
            <a:r>
              <a:rPr lang="en-US" sz="2000" smtClean="0">
                <a:solidFill>
                  <a:srgbClr val="0000FF"/>
                </a:solidFill>
                <a:latin typeface="Times New Roman" pitchFamily="18" charset="0"/>
                <a:cs typeface="Times New Roman" pitchFamily="18" charset="0"/>
              </a:rPr>
              <a:t> (all of them take their left forks simultaneously. None will be able to take their rights fork)</a:t>
            </a:r>
          </a:p>
          <a:p>
            <a:pPr lvl="1" algn="just">
              <a:lnSpc>
                <a:spcPct val="90000"/>
              </a:lnSpc>
            </a:pPr>
            <a:r>
              <a:rPr lang="en-US" sz="2000" b="1" smtClean="0">
                <a:solidFill>
                  <a:srgbClr val="008000"/>
                </a:solidFill>
                <a:latin typeface="Times New Roman" pitchFamily="18" charset="0"/>
                <a:cs typeface="Times New Roman" pitchFamily="18" charset="0"/>
              </a:rPr>
              <a:t>Starvation</a:t>
            </a:r>
            <a:r>
              <a:rPr lang="en-US" sz="2000" smtClean="0">
                <a:solidFill>
                  <a:srgbClr val="008000"/>
                </a:solidFill>
                <a:latin typeface="Times New Roman" pitchFamily="18" charset="0"/>
                <a:cs typeface="Times New Roman" pitchFamily="18" charset="0"/>
              </a:rPr>
              <a:t> (all of them could start the algorithm simultaneously, pick up their left forks, seeing that their right forks were not available, putting down their left forks, waiting, and picking up … forever)</a:t>
            </a:r>
          </a:p>
        </p:txBody>
      </p:sp>
      <p:sp>
        <p:nvSpPr>
          <p:cNvPr id="5" name="Rectangle 4"/>
          <p:cNvSpPr/>
          <p:nvPr/>
        </p:nvSpPr>
        <p:spPr>
          <a:xfrm>
            <a:off x="76200" y="3581400"/>
            <a:ext cx="14478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 philosophers are 5 processes(threads). They concurrently access common resources.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1431">
                                            <p:txEl>
                                              <p:pRg st="0" end="0"/>
                                            </p:txEl>
                                          </p:spTgt>
                                        </p:tgtEl>
                                        <p:attrNameLst>
                                          <p:attrName>style.visibility</p:attrName>
                                        </p:attrNameLst>
                                      </p:cBhvr>
                                      <p:to>
                                        <p:strVal val="visible"/>
                                      </p:to>
                                    </p:set>
                                    <p:animEffect transition="in" filter="box(in)">
                                      <p:cBhvr>
                                        <p:cTn id="7" dur="500"/>
                                        <p:tgtEl>
                                          <p:spTgt spid="2314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1431">
                                            <p:txEl>
                                              <p:pRg st="1" end="1"/>
                                            </p:txEl>
                                          </p:spTgt>
                                        </p:tgtEl>
                                        <p:attrNameLst>
                                          <p:attrName>style.visibility</p:attrName>
                                        </p:attrNameLst>
                                      </p:cBhvr>
                                      <p:to>
                                        <p:strVal val="visible"/>
                                      </p:to>
                                    </p:set>
                                    <p:animEffect transition="in" filter="box(in)">
                                      <p:cBhvr>
                                        <p:cTn id="12" dur="500"/>
                                        <p:tgtEl>
                                          <p:spTgt spid="2314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1431">
                                            <p:txEl>
                                              <p:pRg st="2" end="2"/>
                                            </p:txEl>
                                          </p:spTgt>
                                        </p:tgtEl>
                                        <p:attrNameLst>
                                          <p:attrName>style.visibility</p:attrName>
                                        </p:attrNameLst>
                                      </p:cBhvr>
                                      <p:to>
                                        <p:strVal val="visible"/>
                                      </p:to>
                                    </p:set>
                                    <p:animEffect transition="in" filter="box(in)">
                                      <p:cBhvr>
                                        <p:cTn id="17" dur="500"/>
                                        <p:tgtEl>
                                          <p:spTgt spid="2314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457200" y="0"/>
            <a:ext cx="8229600" cy="609600"/>
          </a:xfrm>
        </p:spPr>
        <p:txBody>
          <a:bodyPr/>
          <a:lstStyle/>
          <a:p>
            <a:r>
              <a:rPr lang="en-US" sz="3600" b="1" smtClean="0">
                <a:latin typeface="Times New Roman" pitchFamily="18" charset="0"/>
                <a:cs typeface="Times New Roman" pitchFamily="18" charset="0"/>
              </a:rPr>
              <a:t>The Dining Philosophers Problem …</a:t>
            </a:r>
          </a:p>
        </p:txBody>
      </p:sp>
      <p:sp>
        <p:nvSpPr>
          <p:cNvPr id="68611" name="Rectangle 3"/>
          <p:cNvSpPr>
            <a:spLocks noGrp="1"/>
          </p:cNvSpPr>
          <p:nvPr>
            <p:ph type="body" idx="1"/>
          </p:nvPr>
        </p:nvSpPr>
        <p:spPr>
          <a:xfrm>
            <a:off x="152400" y="1143000"/>
            <a:ext cx="8763000" cy="5257800"/>
          </a:xfrm>
        </p:spPr>
        <p:txBody>
          <a:bodyPr>
            <a:normAutofit fontScale="92500" lnSpcReduction="10000"/>
          </a:bodyPr>
          <a:lstStyle/>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Solution 1: A random solution – only one person eats at a time </a:t>
            </a:r>
            <a:r>
              <a:rPr lang="en-US" sz="2800" b="1" i="1" smtClean="0">
                <a:solidFill>
                  <a:srgbClr val="0000FF"/>
                </a:solidFill>
                <a:latin typeface="Times New Roman" pitchFamily="18" charset="0"/>
                <a:cs typeface="Times New Roman" pitchFamily="18" charset="0"/>
                <a:sym typeface="Wingdings" pitchFamily="2" charset="2"/>
              </a:rPr>
              <a:t> Low performance</a:t>
            </a:r>
            <a:endParaRPr lang="en-US" sz="2800" b="1" i="1" smtClean="0">
              <a:solidFill>
                <a:srgbClr val="0000FF"/>
              </a:solidFill>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The philosophers would just wait a random time instead of the same time after failing to acquire the right hand fork (that means all applications trying again later)</a:t>
            </a:r>
          </a:p>
          <a:p>
            <a:pPr lvl="1" algn="just" eaLnBrk="1" hangingPunct="1">
              <a:lnSpc>
                <a:spcPct val="90000"/>
              </a:lnSpc>
            </a:pPr>
            <a:r>
              <a:rPr lang="en-US" sz="2400" b="1" smtClean="0">
                <a:latin typeface="Times New Roman" pitchFamily="18" charset="0"/>
                <a:cs typeface="Times New Roman" pitchFamily="18" charset="0"/>
              </a:rPr>
              <a:t>However</a:t>
            </a:r>
            <a:r>
              <a:rPr lang="en-US" sz="2400" smtClean="0">
                <a:latin typeface="Times New Roman" pitchFamily="18" charset="0"/>
                <a:cs typeface="Times New Roman" pitchFamily="18" charset="0"/>
              </a:rPr>
              <a:t>, it is not adequate in the absolutely works</a:t>
            </a:r>
          </a:p>
          <a:p>
            <a:pPr algn="just">
              <a:lnSpc>
                <a:spcPct val="90000"/>
              </a:lnSpc>
              <a:buFont typeface="Arial" charset="0"/>
              <a:buChar char="•"/>
            </a:pPr>
            <a:r>
              <a:rPr lang="en-US" sz="2800" b="1" i="1" smtClean="0">
                <a:solidFill>
                  <a:srgbClr val="008000"/>
                </a:solidFill>
              </a:rPr>
              <a:t>Solution 2: </a:t>
            </a:r>
            <a:r>
              <a:rPr lang="en-US" sz="2800" b="1" i="1" smtClean="0">
                <a:solidFill>
                  <a:srgbClr val="008000"/>
                </a:solidFill>
                <a:latin typeface="Times New Roman" pitchFamily="18" charset="0"/>
                <a:cs typeface="Times New Roman" pitchFamily="18" charset="0"/>
              </a:rPr>
              <a:t>A adequate solution (applying binary semaphore) </a:t>
            </a:r>
            <a:r>
              <a:rPr lang="en-US" sz="2800" b="1" i="1" smtClean="0">
                <a:solidFill>
                  <a:srgbClr val="008000"/>
                </a:solidFill>
                <a:latin typeface="Times New Roman" pitchFamily="18" charset="0"/>
                <a:cs typeface="Times New Roman" pitchFamily="18" charset="0"/>
                <a:sym typeface="Wingdings" pitchFamily="2" charset="2"/>
              </a:rPr>
              <a:t> Higher performance</a:t>
            </a:r>
            <a:endParaRPr lang="en-US" sz="2800" b="1" i="1" smtClean="0">
              <a:solidFill>
                <a:srgbClr val="008000"/>
              </a:solidFill>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Before starting to acquire forks, a philosopher would do a down on mutex</a:t>
            </a:r>
          </a:p>
          <a:p>
            <a:pPr lvl="1" algn="just" eaLnBrk="1" hangingPunct="1">
              <a:lnSpc>
                <a:spcPct val="90000"/>
              </a:lnSpc>
            </a:pPr>
            <a:r>
              <a:rPr lang="en-US" sz="2400" smtClean="0">
                <a:latin typeface="Times New Roman" pitchFamily="18" charset="0"/>
                <a:cs typeface="Times New Roman" pitchFamily="18" charset="0"/>
              </a:rPr>
              <a:t>After replacing the forks, he/she would do an up on mutex</a:t>
            </a:r>
          </a:p>
          <a:p>
            <a:pPr lvl="1" algn="just" eaLnBrk="1" hangingPunct="1">
              <a:lnSpc>
                <a:spcPct val="90000"/>
              </a:lnSpc>
            </a:pPr>
            <a:r>
              <a:rPr lang="en-US" sz="2400" b="1" smtClean="0">
                <a:latin typeface="Times New Roman" pitchFamily="18" charset="0"/>
                <a:cs typeface="Times New Roman" pitchFamily="18" charset="0"/>
              </a:rPr>
              <a:t>However</a:t>
            </a:r>
            <a:r>
              <a:rPr lang="en-US" sz="2400" smtClean="0">
                <a:latin typeface="Times New Roman" pitchFamily="18" charset="0"/>
                <a:cs typeface="Times New Roman" pitchFamily="18" charset="0"/>
              </a:rPr>
              <a:t>, it has a performance bug (in practical), only one philosopher can be rating at any instant instead of two ones)</a:t>
            </a:r>
            <a:endParaRPr lang="en-US" smtClean="0">
              <a:latin typeface="Times New Roman" pitchFamily="18" charset="0"/>
              <a:cs typeface="Times New Roman" pitchFamily="18" charset="0"/>
            </a:endParaRPr>
          </a:p>
          <a:p>
            <a:pPr lvl="1" algn="just">
              <a:lnSpc>
                <a:spcPct val="90000"/>
              </a:lnSpc>
              <a:buFont typeface="Arial" charset="0"/>
              <a:buChar char="•"/>
            </a:pPr>
            <a:r>
              <a:rPr lang="en-US" sz="2400" b="1" i="1" smtClean="0">
                <a:latin typeface="Times New Roman" pitchFamily="18" charset="0"/>
                <a:cs typeface="Times New Roman" pitchFamily="18" charset="0"/>
              </a:rPr>
              <a:t>Solution</a:t>
            </a:r>
            <a:r>
              <a:rPr lang="en-US" sz="2400" smtClean="0">
                <a:latin typeface="Times New Roman" pitchFamily="18" charset="0"/>
                <a:cs typeface="Times New Roman" pitchFamily="18" charset="0"/>
              </a:rPr>
              <a:t>: uses an array of state and semaphore combine with binary semaphore  allowing the maximum parallelism for arbitrary number of philosophers by keeping track</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457200" y="0"/>
            <a:ext cx="8001000" cy="762000"/>
          </a:xfrm>
        </p:spPr>
        <p:txBody>
          <a:bodyPr/>
          <a:lstStyle/>
          <a:p>
            <a:r>
              <a:rPr lang="en-US" sz="3600" b="1" smtClean="0">
                <a:latin typeface="Times New Roman" pitchFamily="18" charset="0"/>
                <a:cs typeface="Times New Roman" pitchFamily="18" charset="0"/>
              </a:rPr>
              <a:t>The Dining Philosophers Problem …</a:t>
            </a:r>
            <a:endParaRPr lang="en-US" sz="3600" smtClean="0">
              <a:latin typeface="Times New Roman" pitchFamily="18" charset="0"/>
              <a:cs typeface="Times New Roman" pitchFamily="18" charset="0"/>
            </a:endParaRPr>
          </a:p>
        </p:txBody>
      </p:sp>
      <p:sp>
        <p:nvSpPr>
          <p:cNvPr id="235524" name="Text Box 4"/>
          <p:cNvSpPr txBox="1">
            <a:spLocks noChangeArrowheads="1"/>
          </p:cNvSpPr>
          <p:nvPr/>
        </p:nvSpPr>
        <p:spPr bwMode="auto">
          <a:xfrm>
            <a:off x="3429000" y="6019800"/>
            <a:ext cx="2514600" cy="304800"/>
          </a:xfrm>
          <a:prstGeom prst="rect">
            <a:avLst/>
          </a:prstGeom>
          <a:noFill/>
          <a:ln w="9525">
            <a:noFill/>
            <a:miter lim="800000"/>
            <a:headEnd/>
            <a:tailEnd/>
          </a:ln>
        </p:spPr>
        <p:txBody>
          <a:bodyPr>
            <a:spAutoFit/>
          </a:bodyPr>
          <a:lstStyle/>
          <a:p>
            <a:r>
              <a:rPr lang="en-US" sz="1400" b="1">
                <a:latin typeface="Times New Roman" pitchFamily="18" charset="0"/>
              </a:rPr>
              <a:t>Tanenbaum, Fig. 2-46</a:t>
            </a:r>
          </a:p>
        </p:txBody>
      </p:sp>
      <p:pic>
        <p:nvPicPr>
          <p:cNvPr id="7169" name="Picture 1"/>
          <p:cNvPicPr>
            <a:picLocks noChangeAspect="1" noChangeArrowheads="1"/>
          </p:cNvPicPr>
          <p:nvPr/>
        </p:nvPicPr>
        <p:blipFill>
          <a:blip r:embed="rId3"/>
          <a:srcRect/>
          <a:stretch>
            <a:fillRect/>
          </a:stretch>
        </p:blipFill>
        <p:spPr bwMode="auto">
          <a:xfrm>
            <a:off x="553286" y="838201"/>
            <a:ext cx="8037430" cy="518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box(in)">
                                      <p:cBhvr>
                                        <p:cTn id="7"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srcRect/>
          <a:stretch>
            <a:fillRect/>
          </a:stretch>
        </p:blipFill>
        <p:spPr bwMode="auto">
          <a:xfrm>
            <a:off x="228600" y="228600"/>
            <a:ext cx="6905625" cy="6429375"/>
          </a:xfrm>
          <a:prstGeom prst="rect">
            <a:avLst/>
          </a:prstGeom>
          <a:noFill/>
          <a:ln w="9525">
            <a:noFill/>
            <a:miter lim="800000"/>
            <a:headEnd/>
            <a:tailEnd/>
          </a:ln>
          <a:effectLst/>
        </p:spPr>
      </p:pic>
      <p:sp>
        <p:nvSpPr>
          <p:cNvPr id="70658" name="Rectangle 2"/>
          <p:cNvSpPr>
            <a:spLocks noGrp="1"/>
          </p:cNvSpPr>
          <p:nvPr>
            <p:ph type="title"/>
          </p:nvPr>
        </p:nvSpPr>
        <p:spPr>
          <a:xfrm>
            <a:off x="7239000" y="76200"/>
            <a:ext cx="1905000" cy="1524000"/>
          </a:xfrm>
        </p:spPr>
        <p:txBody>
          <a:bodyPr/>
          <a:lstStyle/>
          <a:p>
            <a:r>
              <a:rPr lang="en-US" sz="2400" b="1" smtClean="0">
                <a:latin typeface="Times New Roman" pitchFamily="18" charset="0"/>
                <a:cs typeface="Times New Roman" pitchFamily="18" charset="0"/>
              </a:rPr>
              <a:t>The Dining Philosophers Problem …</a:t>
            </a:r>
            <a:endParaRPr lang="en-US" sz="2400" smtClean="0">
              <a:latin typeface="Times New Roman" pitchFamily="18" charset="0"/>
              <a:cs typeface="Times New Roman" pitchFamily="18" charset="0"/>
            </a:endParaRPr>
          </a:p>
        </p:txBody>
      </p:sp>
      <p:sp>
        <p:nvSpPr>
          <p:cNvPr id="237571" name="Text Box 4"/>
          <p:cNvSpPr txBox="1">
            <a:spLocks noChangeArrowheads="1"/>
          </p:cNvSpPr>
          <p:nvPr/>
        </p:nvSpPr>
        <p:spPr bwMode="auto">
          <a:xfrm>
            <a:off x="3429000" y="6248400"/>
            <a:ext cx="2514600" cy="304800"/>
          </a:xfrm>
          <a:prstGeom prst="rect">
            <a:avLst/>
          </a:prstGeom>
          <a:noFill/>
          <a:ln w="9525">
            <a:noFill/>
            <a:miter lim="800000"/>
            <a:headEnd/>
            <a:tailEnd/>
          </a:ln>
        </p:spPr>
        <p:txBody>
          <a:bodyPr>
            <a:spAutoFit/>
          </a:bodyPr>
          <a:lstStyle/>
          <a:p>
            <a:r>
              <a:rPr lang="en-US" sz="1400" b="1">
                <a:latin typeface="Times New Roman" pitchFamily="18" charset="0"/>
              </a:rPr>
              <a:t>Tanenbaum, Fig. 2-46</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ox(in)">
                                      <p:cBhvr>
                                        <p:cTn id="7"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xfrm>
            <a:off x="457200" y="0"/>
            <a:ext cx="8229600" cy="914400"/>
          </a:xfrm>
        </p:spPr>
        <p:txBody>
          <a:bodyPr/>
          <a:lstStyle/>
          <a:p>
            <a:r>
              <a:rPr lang="en-US" sz="3600" b="1" smtClean="0">
                <a:latin typeface="Times New Roman" pitchFamily="18" charset="0"/>
                <a:cs typeface="Times New Roman" pitchFamily="18" charset="0"/>
              </a:rPr>
              <a:t>3.7.2- The Readers and Writers Problem</a:t>
            </a:r>
          </a:p>
        </p:txBody>
      </p:sp>
      <p:sp>
        <p:nvSpPr>
          <p:cNvPr id="71683" name="Rectangle 3"/>
          <p:cNvSpPr>
            <a:spLocks noGrp="1"/>
          </p:cNvSpPr>
          <p:nvPr>
            <p:ph type="body" idx="1"/>
          </p:nvPr>
        </p:nvSpPr>
        <p:spPr>
          <a:xfrm>
            <a:off x="228600" y="1143000"/>
            <a:ext cx="8610600" cy="5029200"/>
          </a:xfrm>
        </p:spPr>
        <p:txBody>
          <a:bodyPr/>
          <a:lstStyle/>
          <a:p>
            <a:pPr algn="just">
              <a:lnSpc>
                <a:spcPct val="80000"/>
              </a:lnSpc>
              <a:buClrTx/>
              <a:buSzTx/>
              <a:buFont typeface="Arial" charset="0"/>
              <a:buChar char="•"/>
            </a:pPr>
            <a:r>
              <a:rPr lang="en-GB" sz="2400" smtClean="0">
                <a:latin typeface="Times New Roman" pitchFamily="18" charset="0"/>
                <a:cs typeface="Times New Roman" pitchFamily="18" charset="0"/>
              </a:rPr>
              <a:t>Models access to a database (file)</a:t>
            </a:r>
            <a:r>
              <a:rPr lang="ar-SA" sz="2400" smtClean="0">
                <a:latin typeface="Times New Roman" pitchFamily="18" charset="0"/>
                <a:cs typeface="Times New Roman" pitchFamily="18" charset="0"/>
              </a:rPr>
              <a:t>‏</a:t>
            </a:r>
            <a:r>
              <a:rPr lang="en-US" sz="2400" smtClean="0">
                <a:latin typeface="Times New Roman" pitchFamily="18" charset="0"/>
                <a:cs typeface="Times New Roman" pitchFamily="18" charset="0"/>
              </a:rPr>
              <a:t>. </a:t>
            </a:r>
            <a:r>
              <a:rPr lang="en-GB" sz="2400" b="1" smtClean="0">
                <a:solidFill>
                  <a:srgbClr val="008000"/>
                </a:solidFill>
                <a:latin typeface="Times New Roman" pitchFamily="18" charset="0"/>
                <a:cs typeface="Times New Roman" pitchFamily="18" charset="0"/>
              </a:rPr>
              <a:t>Reader: process that read data: reader</a:t>
            </a:r>
            <a:r>
              <a:rPr lang="en-GB" sz="2400" smtClean="0">
                <a:latin typeface="Times New Roman" pitchFamily="18" charset="0"/>
                <a:cs typeface="Times New Roman" pitchFamily="18" charset="0"/>
              </a:rPr>
              <a:t>. </a:t>
            </a:r>
            <a:r>
              <a:rPr lang="en-GB" sz="2400" b="1" smtClean="0">
                <a:solidFill>
                  <a:srgbClr val="0000FF"/>
                </a:solidFill>
                <a:latin typeface="Times New Roman" pitchFamily="18" charset="0"/>
                <a:cs typeface="Times New Roman" pitchFamily="18" charset="0"/>
              </a:rPr>
              <a:t>Writer: process that modify data</a:t>
            </a:r>
            <a:r>
              <a:rPr lang="en-GB" sz="2400" smtClean="0">
                <a:latin typeface="Times New Roman" pitchFamily="18" charset="0"/>
                <a:cs typeface="Times New Roman" pitchFamily="18" charset="0"/>
              </a:rPr>
              <a:t>.</a:t>
            </a:r>
          </a:p>
          <a:p>
            <a:pPr algn="just">
              <a:lnSpc>
                <a:spcPct val="80000"/>
              </a:lnSpc>
              <a:buClrTx/>
              <a:buSzTx/>
              <a:buFont typeface="Arial" charset="0"/>
              <a:buChar char="•"/>
            </a:pPr>
            <a:r>
              <a:rPr lang="en-US" sz="2400" smtClean="0">
                <a:latin typeface="Times New Roman" pitchFamily="18" charset="0"/>
                <a:cs typeface="Times New Roman" pitchFamily="18" charset="0"/>
              </a:rPr>
              <a:t>If </a:t>
            </a:r>
            <a:r>
              <a:rPr lang="en-US" sz="2400" b="1" i="1" smtClean="0">
                <a:latin typeface="Times New Roman" pitchFamily="18" charset="0"/>
                <a:cs typeface="Times New Roman" pitchFamily="18" charset="0"/>
              </a:rPr>
              <a:t>two readers</a:t>
            </a:r>
            <a:r>
              <a:rPr lang="en-US" sz="2400" smtClean="0">
                <a:latin typeface="Times New Roman" pitchFamily="18" charset="0"/>
                <a:cs typeface="Times New Roman" pitchFamily="18" charset="0"/>
              </a:rPr>
              <a:t> access the shared data simultaneously, </a:t>
            </a:r>
            <a:r>
              <a:rPr lang="en-US" sz="2400" b="1" i="1" smtClean="0">
                <a:latin typeface="Times New Roman" pitchFamily="18" charset="0"/>
                <a:cs typeface="Times New Roman" pitchFamily="18" charset="0"/>
              </a:rPr>
              <a:t>no adverse</a:t>
            </a:r>
            <a:r>
              <a:rPr lang="en-US" sz="2400" smtClean="0">
                <a:latin typeface="Times New Roman" pitchFamily="18" charset="0"/>
                <a:cs typeface="Times New Roman" pitchFamily="18" charset="0"/>
              </a:rPr>
              <a:t> affects will result</a:t>
            </a:r>
          </a:p>
          <a:p>
            <a:pPr algn="just">
              <a:lnSpc>
                <a:spcPct val="80000"/>
              </a:lnSpc>
              <a:buClrTx/>
              <a:buSzTx/>
              <a:buFont typeface="Arial" charset="0"/>
              <a:buChar char="•"/>
            </a:pPr>
            <a:r>
              <a:rPr lang="en-GB" sz="2400" smtClean="0">
                <a:solidFill>
                  <a:srgbClr val="008000"/>
                </a:solidFill>
                <a:latin typeface="Times New Roman" pitchFamily="18" charset="0"/>
                <a:cs typeface="Times New Roman" pitchFamily="18" charset="0"/>
              </a:rPr>
              <a:t>Multiple readers are allowed</a:t>
            </a:r>
            <a:r>
              <a:rPr lang="en-GB" sz="2400" smtClean="0">
                <a:solidFill>
                  <a:srgbClr val="FF0000"/>
                </a:solidFill>
                <a:latin typeface="Times New Roman" pitchFamily="18" charset="0"/>
                <a:cs typeface="Times New Roman" pitchFamily="18" charset="0"/>
              </a:rPr>
              <a:t>, </a:t>
            </a:r>
            <a:r>
              <a:rPr lang="en-GB" sz="2400" smtClean="0">
                <a:solidFill>
                  <a:srgbClr val="0000FF"/>
                </a:solidFill>
                <a:latin typeface="Times New Roman" pitchFamily="18" charset="0"/>
                <a:cs typeface="Times New Roman" pitchFamily="18" charset="0"/>
              </a:rPr>
              <a:t>but not in the same time with a writer.</a:t>
            </a:r>
            <a:r>
              <a:rPr lang="en-GB" sz="2400" smtClean="0">
                <a:solidFill>
                  <a:srgbClr val="FF0000"/>
                </a:solidFill>
                <a:latin typeface="Times New Roman" pitchFamily="18" charset="0"/>
                <a:cs typeface="Times New Roman" pitchFamily="18" charset="0"/>
              </a:rPr>
              <a:t> </a:t>
            </a:r>
            <a:r>
              <a:rPr lang="en-GB" sz="2400" smtClean="0">
                <a:solidFill>
                  <a:srgbClr val="0000FF"/>
                </a:solidFill>
                <a:latin typeface="Times New Roman" pitchFamily="18" charset="0"/>
                <a:cs typeface="Times New Roman" pitchFamily="18" charset="0"/>
              </a:rPr>
              <a:t>Only one writer is allowed to act on the database at one moment.</a:t>
            </a:r>
          </a:p>
          <a:p>
            <a:pPr algn="just">
              <a:lnSpc>
                <a:spcPct val="80000"/>
              </a:lnSpc>
              <a:buClrTx/>
              <a:buSzTx/>
              <a:buFont typeface="Arial" charset="0"/>
              <a:buChar char="•"/>
            </a:pPr>
            <a:r>
              <a:rPr lang="en-GB" sz="2400" b="1" i="1" smtClean="0">
                <a:latin typeface="Times New Roman" pitchFamily="18" charset="0"/>
                <a:cs typeface="Times New Roman" pitchFamily="18" charset="0"/>
              </a:rPr>
              <a:t>Solution</a:t>
            </a:r>
            <a:r>
              <a:rPr lang="en-GB"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The readers-writers problem has several variations, all involving priorities.</a:t>
            </a:r>
          </a:p>
          <a:p>
            <a:pPr lvl="1">
              <a:lnSpc>
                <a:spcPct val="80000"/>
              </a:lnSpc>
            </a:pPr>
            <a:r>
              <a:rPr lang="en-US" sz="2000" b="1" i="1" smtClean="0">
                <a:solidFill>
                  <a:srgbClr val="FF0000"/>
                </a:solidFill>
                <a:latin typeface="Times New Roman" pitchFamily="18" charset="0"/>
                <a:cs typeface="Times New Roman" pitchFamily="18" charset="0"/>
              </a:rPr>
              <a:t>The first readers-writers problem:</a:t>
            </a:r>
          </a:p>
          <a:p>
            <a:pPr lvl="2">
              <a:lnSpc>
                <a:spcPct val="80000"/>
              </a:lnSpc>
            </a:pPr>
            <a:r>
              <a:rPr lang="en-US" sz="1800" smtClean="0">
                <a:solidFill>
                  <a:srgbClr val="FF0000"/>
                </a:solidFill>
                <a:latin typeface="Times New Roman" pitchFamily="18" charset="0"/>
                <a:cs typeface="Times New Roman" pitchFamily="18" charset="0"/>
              </a:rPr>
              <a:t>No reader will be kept waiting unless a writer has already obtained permission to use the shared object.</a:t>
            </a:r>
          </a:p>
          <a:p>
            <a:pPr lvl="2">
              <a:lnSpc>
                <a:spcPct val="80000"/>
              </a:lnSpc>
            </a:pPr>
            <a:r>
              <a:rPr lang="en-US" sz="1800" smtClean="0">
                <a:solidFill>
                  <a:srgbClr val="FF0000"/>
                </a:solidFill>
                <a:latin typeface="Times New Roman" pitchFamily="18" charset="0"/>
                <a:cs typeface="Times New Roman" pitchFamily="18" charset="0"/>
              </a:rPr>
              <a:t>Or, no reader should wait for other readers to finish.</a:t>
            </a:r>
          </a:p>
          <a:p>
            <a:pPr lvl="2">
              <a:lnSpc>
                <a:spcPct val="80000"/>
              </a:lnSpc>
            </a:pPr>
            <a:r>
              <a:rPr lang="en-US" sz="1800" smtClean="0">
                <a:solidFill>
                  <a:srgbClr val="FF0000"/>
                </a:solidFill>
                <a:latin typeface="Times New Roman" pitchFamily="18" charset="0"/>
                <a:cs typeface="Times New Roman" pitchFamily="18" charset="0"/>
              </a:rPr>
              <a:t>Or readers have higher priorities.</a:t>
            </a:r>
          </a:p>
          <a:p>
            <a:pPr lvl="1">
              <a:lnSpc>
                <a:spcPct val="80000"/>
              </a:lnSpc>
            </a:pPr>
            <a:r>
              <a:rPr lang="en-US" sz="2000" b="1" i="1" smtClean="0">
                <a:solidFill>
                  <a:srgbClr val="0000FF"/>
                </a:solidFill>
                <a:latin typeface="Times New Roman" pitchFamily="18" charset="0"/>
                <a:cs typeface="Times New Roman" pitchFamily="18" charset="0"/>
              </a:rPr>
              <a:t>The second readers-writers problem:</a:t>
            </a:r>
          </a:p>
          <a:p>
            <a:pPr lvl="2">
              <a:lnSpc>
                <a:spcPct val="80000"/>
              </a:lnSpc>
            </a:pPr>
            <a:r>
              <a:rPr lang="en-US" sz="1800" smtClean="0">
                <a:solidFill>
                  <a:srgbClr val="0000FF"/>
                </a:solidFill>
                <a:latin typeface="Times New Roman" pitchFamily="18" charset="0"/>
                <a:cs typeface="Times New Roman" pitchFamily="18" charset="0"/>
              </a:rPr>
              <a:t>Once a writer is ready, the writer performs its write as soon as possible.</a:t>
            </a:r>
            <a:endParaRPr lang="en-GB" sz="1800" smtClean="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457200" y="0"/>
            <a:ext cx="8229600" cy="990600"/>
          </a:xfrm>
        </p:spPr>
        <p:txBody>
          <a:bodyPr/>
          <a:lstStyle/>
          <a:p>
            <a:r>
              <a:rPr lang="en-US" sz="2800" b="1" smtClean="0">
                <a:latin typeface="Times New Roman" pitchFamily="18" charset="0"/>
                <a:cs typeface="Times New Roman" pitchFamily="18" charset="0"/>
              </a:rPr>
              <a:t>The Readers and Writers Problem…</a:t>
            </a:r>
            <a:endParaRPr lang="en-US" sz="2800" smtClean="0">
              <a:latin typeface="Times New Roman" pitchFamily="18" charset="0"/>
              <a:cs typeface="Times New Roman" pitchFamily="18" charset="0"/>
            </a:endParaRPr>
          </a:p>
        </p:txBody>
      </p:sp>
      <p:sp>
        <p:nvSpPr>
          <p:cNvPr id="241667" name="Text Box 4"/>
          <p:cNvSpPr txBox="1">
            <a:spLocks noChangeArrowheads="1"/>
          </p:cNvSpPr>
          <p:nvPr/>
        </p:nvSpPr>
        <p:spPr bwMode="auto">
          <a:xfrm>
            <a:off x="38100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2-46.</a:t>
            </a:r>
          </a:p>
        </p:txBody>
      </p:sp>
      <p:graphicFrame>
        <p:nvGraphicFramePr>
          <p:cNvPr id="1026" name="Object 4"/>
          <p:cNvGraphicFramePr>
            <a:graphicFrameLocks noChangeAspect="1"/>
          </p:cNvGraphicFramePr>
          <p:nvPr>
            <p:ph idx="1"/>
          </p:nvPr>
        </p:nvGraphicFramePr>
        <p:xfrm>
          <a:off x="928688" y="1020763"/>
          <a:ext cx="7196137" cy="4922837"/>
        </p:xfrm>
        <a:graphic>
          <a:graphicData uri="http://schemas.openxmlformats.org/presentationml/2006/ole">
            <p:oleObj spid="_x0000_s1026" name="Image" r:id="rId4" imgW="17373600" imgH="11887200" progId="">
              <p:embed/>
            </p:oleObj>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1667"/>
                                        </p:tgtEl>
                                        <p:attrNameLst>
                                          <p:attrName>style.visibility</p:attrName>
                                        </p:attrNameLst>
                                      </p:cBhvr>
                                      <p:to>
                                        <p:strVal val="visible"/>
                                      </p:to>
                                    </p:set>
                                    <p:animEffect transition="in" filter="box(in)">
                                      <p:cBhvr>
                                        <p:cTn id="7" dur="500"/>
                                        <p:tgtEl>
                                          <p:spTgt spid="241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457200" y="0"/>
            <a:ext cx="8229600" cy="990600"/>
          </a:xfrm>
        </p:spPr>
        <p:txBody>
          <a:bodyPr/>
          <a:lstStyle/>
          <a:p>
            <a:r>
              <a:rPr lang="en-US" sz="2800" b="1" smtClean="0">
                <a:latin typeface="Times New Roman" pitchFamily="18" charset="0"/>
                <a:cs typeface="Times New Roman" pitchFamily="18" charset="0"/>
              </a:rPr>
              <a:t>The Readers and Writers Problem…</a:t>
            </a:r>
          </a:p>
        </p:txBody>
      </p:sp>
      <p:sp>
        <p:nvSpPr>
          <p:cNvPr id="243715" name="Text Box 4"/>
          <p:cNvSpPr txBox="1">
            <a:spLocks noChangeArrowheads="1"/>
          </p:cNvSpPr>
          <p:nvPr/>
        </p:nvSpPr>
        <p:spPr bwMode="auto">
          <a:xfrm>
            <a:off x="3505200" y="4343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2-46.</a:t>
            </a:r>
          </a:p>
        </p:txBody>
      </p:sp>
      <p:graphicFrame>
        <p:nvGraphicFramePr>
          <p:cNvPr id="2050" name="Object 4"/>
          <p:cNvGraphicFramePr>
            <a:graphicFrameLocks noChangeAspect="1"/>
          </p:cNvGraphicFramePr>
          <p:nvPr>
            <p:ph idx="1"/>
          </p:nvPr>
        </p:nvGraphicFramePr>
        <p:xfrm>
          <a:off x="533400" y="1676400"/>
          <a:ext cx="8229600" cy="2468563"/>
        </p:xfrm>
        <a:graphic>
          <a:graphicData uri="http://schemas.openxmlformats.org/presentationml/2006/ole">
            <p:oleObj spid="_x0000_s2050" name="Image" r:id="rId3" imgW="18288000" imgH="5486400" progId="">
              <p:embed/>
            </p:oleObj>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box(in)">
                                      <p:cBhvr>
                                        <p:cTn id="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p:txBody>
          <a:bodyPr>
            <a:normAutofit fontScale="62500" lnSpcReduction="20000"/>
          </a:bodyPr>
          <a:lstStyle/>
          <a:p>
            <a:pPr lvl="0"/>
            <a:r>
              <a:rPr lang="en-US" b="1" smtClean="0"/>
              <a:t>Scheduler</a:t>
            </a:r>
            <a:r>
              <a:rPr lang="en-US" smtClean="0"/>
              <a:t>: A part of the OS which will choose a process/thread and make it as the current process/thread whenever there is a change in the PCBs/thread table (creation, termination, blocking, interrupt occurs).</a:t>
            </a:r>
          </a:p>
          <a:p>
            <a:pPr lvl="0"/>
            <a:r>
              <a:rPr lang="en-US" smtClean="0">
                <a:solidFill>
                  <a:srgbClr val="0000FF"/>
                </a:solidFill>
              </a:rPr>
              <a:t>Based on process behaviors, </a:t>
            </a:r>
            <a:r>
              <a:rPr lang="en-US" b="1" smtClean="0">
                <a:solidFill>
                  <a:srgbClr val="0000FF"/>
                </a:solidFill>
              </a:rPr>
              <a:t>processes are classified in to 2 types</a:t>
            </a:r>
            <a:r>
              <a:rPr lang="en-US" smtClean="0">
                <a:solidFill>
                  <a:srgbClr val="0000FF"/>
                </a:solidFill>
              </a:rPr>
              <a:t>: Compute-bound and IO-bound processes</a:t>
            </a:r>
          </a:p>
          <a:p>
            <a:pPr lvl="0"/>
            <a:r>
              <a:rPr lang="en-US" smtClean="0">
                <a:solidFill>
                  <a:srgbClr val="008000"/>
                </a:solidFill>
              </a:rPr>
              <a:t>Depending on the CPU architecture, the CPU can know that an IO device completed it’s work as a result of </a:t>
            </a:r>
            <a:r>
              <a:rPr lang="en-US" b="1" smtClean="0">
                <a:solidFill>
                  <a:srgbClr val="008000"/>
                </a:solidFill>
              </a:rPr>
              <a:t>polling mechanism</a:t>
            </a:r>
            <a:r>
              <a:rPr lang="en-US" smtClean="0">
                <a:solidFill>
                  <a:srgbClr val="008000"/>
                </a:solidFill>
              </a:rPr>
              <a:t> or an </a:t>
            </a:r>
            <a:r>
              <a:rPr lang="en-US" b="1" smtClean="0">
                <a:solidFill>
                  <a:srgbClr val="008000"/>
                </a:solidFill>
              </a:rPr>
              <a:t>interrupt</a:t>
            </a:r>
            <a:r>
              <a:rPr lang="en-US" smtClean="0">
                <a:solidFill>
                  <a:srgbClr val="008000"/>
                </a:solidFill>
              </a:rPr>
              <a:t> is thrown by the IO device.</a:t>
            </a:r>
          </a:p>
          <a:p>
            <a:pPr lvl="0"/>
            <a:r>
              <a:rPr lang="en-US" smtClean="0">
                <a:solidFill>
                  <a:srgbClr val="0000FF"/>
                </a:solidFill>
              </a:rPr>
              <a:t>In </a:t>
            </a:r>
            <a:r>
              <a:rPr lang="en-US" b="1" smtClean="0">
                <a:solidFill>
                  <a:srgbClr val="0000FF"/>
                </a:solidFill>
              </a:rPr>
              <a:t>non-preempty </a:t>
            </a:r>
            <a:r>
              <a:rPr lang="en-US" smtClean="0">
                <a:solidFill>
                  <a:srgbClr val="0000FF"/>
                </a:solidFill>
              </a:rPr>
              <a:t>scheduling algorithms, the current process can </a:t>
            </a:r>
            <a:r>
              <a:rPr lang="en-US" b="1" smtClean="0">
                <a:solidFill>
                  <a:srgbClr val="0000FF"/>
                </a:solidFill>
              </a:rPr>
              <a:t>prohibit interrupt</a:t>
            </a:r>
            <a:r>
              <a:rPr lang="en-US" smtClean="0">
                <a:solidFill>
                  <a:srgbClr val="0000FF"/>
                </a:solidFill>
              </a:rPr>
              <a:t> in order to run until it releases the CPU.</a:t>
            </a:r>
          </a:p>
          <a:p>
            <a:pPr lvl="0"/>
            <a:r>
              <a:rPr lang="en-US" smtClean="0">
                <a:solidFill>
                  <a:srgbClr val="008000"/>
                </a:solidFill>
              </a:rPr>
              <a:t>In </a:t>
            </a:r>
            <a:r>
              <a:rPr lang="en-US" b="1" smtClean="0">
                <a:solidFill>
                  <a:srgbClr val="008000"/>
                </a:solidFill>
              </a:rPr>
              <a:t>preemptive algorithms</a:t>
            </a:r>
            <a:r>
              <a:rPr lang="en-US" smtClean="0">
                <a:solidFill>
                  <a:srgbClr val="008000"/>
                </a:solidFill>
              </a:rPr>
              <a:t>, each process is allocated a </a:t>
            </a:r>
            <a:r>
              <a:rPr lang="en-US" b="1" smtClean="0">
                <a:solidFill>
                  <a:srgbClr val="008000"/>
                </a:solidFill>
              </a:rPr>
              <a:t>fixed duration</a:t>
            </a:r>
            <a:r>
              <a:rPr lang="en-US" smtClean="0">
                <a:solidFill>
                  <a:srgbClr val="008000"/>
                </a:solidFill>
              </a:rPr>
              <a:t> for running (</a:t>
            </a:r>
            <a:r>
              <a:rPr lang="en-US" b="1" smtClean="0">
                <a:solidFill>
                  <a:srgbClr val="008000"/>
                </a:solidFill>
              </a:rPr>
              <a:t>time slice, quantum</a:t>
            </a:r>
            <a:r>
              <a:rPr lang="en-US" smtClean="0">
                <a:solidFill>
                  <a:srgbClr val="008000"/>
                </a:solidFill>
              </a:rPr>
              <a:t>).</a:t>
            </a:r>
          </a:p>
          <a:p>
            <a:pPr lvl="0"/>
            <a:r>
              <a:rPr lang="en-US" b="1" smtClean="0">
                <a:solidFill>
                  <a:srgbClr val="0000FF"/>
                </a:solidFill>
              </a:rPr>
              <a:t>Algorithm Evaluation:</a:t>
            </a:r>
          </a:p>
          <a:p>
            <a:pPr lvl="1"/>
            <a:r>
              <a:rPr lang="en-US" smtClean="0">
                <a:solidFill>
                  <a:srgbClr val="0000FF"/>
                </a:solidFill>
              </a:rPr>
              <a:t>Average waiting time</a:t>
            </a:r>
          </a:p>
          <a:p>
            <a:pPr lvl="1"/>
            <a:r>
              <a:rPr lang="en-US" smtClean="0">
                <a:solidFill>
                  <a:srgbClr val="0000FF"/>
                </a:solidFill>
              </a:rPr>
              <a:t>Average turnaround time</a:t>
            </a:r>
          </a:p>
          <a:p>
            <a:pPr lvl="0"/>
            <a:r>
              <a:rPr lang="en-US" b="1" smtClean="0"/>
              <a:t>Waiting time</a:t>
            </a:r>
            <a:r>
              <a:rPr lang="en-US" smtClean="0"/>
              <a:t>: Sum of waiting time for running</a:t>
            </a:r>
          </a:p>
          <a:p>
            <a:pPr lvl="0"/>
            <a:r>
              <a:rPr lang="en-US" b="1" smtClean="0"/>
              <a:t>Turnaround time</a:t>
            </a:r>
            <a:r>
              <a:rPr lang="en-US" smtClean="0"/>
              <a:t> = time of complete – arrival time</a:t>
            </a:r>
          </a:p>
          <a:p>
            <a:pPr>
              <a:buNone/>
            </a:pP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85800" y="0"/>
            <a:ext cx="8229600" cy="914400"/>
          </a:xfrm>
        </p:spPr>
        <p:txBody>
          <a:bodyPr/>
          <a:lstStyle/>
          <a:p>
            <a:r>
              <a:rPr lang="en-US" sz="3200" b="1" smtClean="0">
                <a:latin typeface="Times New Roman" pitchFamily="18" charset="0"/>
                <a:cs typeface="Times New Roman" pitchFamily="18" charset="0"/>
              </a:rPr>
              <a:t>Introduction:When to schedule…</a:t>
            </a:r>
            <a:endParaRPr lang="en-US" sz="3200" smtClean="0">
              <a:latin typeface="Times New Roman" pitchFamily="18" charset="0"/>
              <a:cs typeface="Times New Roman" pitchFamily="18" charset="0"/>
            </a:endParaRPr>
          </a:p>
        </p:txBody>
      </p:sp>
      <p:sp>
        <p:nvSpPr>
          <p:cNvPr id="22531" name="Rectangle 3"/>
          <p:cNvSpPr>
            <a:spLocks noGrp="1"/>
          </p:cNvSpPr>
          <p:nvPr>
            <p:ph type="body" idx="1"/>
          </p:nvPr>
        </p:nvSpPr>
        <p:spPr>
          <a:xfrm>
            <a:off x="381000" y="1219200"/>
            <a:ext cx="8458200" cy="2667000"/>
          </a:xfrm>
        </p:spPr>
        <p:txBody>
          <a:bodyPr>
            <a:normAutofit fontScale="92500"/>
          </a:bodyPr>
          <a:lstStyle/>
          <a:p>
            <a:pPr marL="0" indent="0" algn="just" eaLnBrk="1" hangingPunct="1">
              <a:lnSpc>
                <a:spcPct val="80000"/>
              </a:lnSpc>
              <a:buClrTx/>
              <a:buSzTx/>
              <a:buFont typeface="Wingdings" pitchFamily="2" charset="2"/>
              <a:buNone/>
              <a:defRPr/>
            </a:pPr>
            <a:r>
              <a:rPr lang="en-US" sz="2800" b="1" i="1" smtClean="0"/>
              <a:t>Concepts: How does CPU know that an IO device completed it’s work?</a:t>
            </a:r>
          </a:p>
          <a:p>
            <a:pPr marL="0" indent="0" algn="just" eaLnBrk="1" hangingPunct="1">
              <a:lnSpc>
                <a:spcPct val="80000"/>
              </a:lnSpc>
              <a:buClrTx/>
              <a:buSzTx/>
              <a:buFont typeface="Wingdings" pitchFamily="2" charset="2"/>
              <a:buNone/>
              <a:defRPr/>
            </a:pPr>
            <a:r>
              <a:rPr lang="en-US" sz="2400" smtClean="0">
                <a:latin typeface="Times New Roman" pitchFamily="18" charset="0"/>
                <a:cs typeface="Times New Roman" pitchFamily="18" charset="0"/>
              </a:rPr>
              <a:t>Depending on the CPU architecture, one of two following apprroaches is used:</a:t>
            </a:r>
          </a:p>
          <a:p>
            <a:pPr marL="457200" indent="-457200" algn="just" eaLnBrk="1" hangingPunct="1">
              <a:lnSpc>
                <a:spcPct val="80000"/>
              </a:lnSpc>
              <a:buClrTx/>
              <a:buSzTx/>
              <a:buFont typeface="Wingdings" pitchFamily="2" charset="2"/>
              <a:buAutoNum type="arabicParenBoth"/>
              <a:defRPr/>
            </a:pPr>
            <a:r>
              <a:rPr lang="en-US" sz="2400" smtClean="0">
                <a:solidFill>
                  <a:srgbClr val="FF0000"/>
                </a:solidFill>
              </a:rPr>
              <a:t>Use interrupt, a signal is sent to CPU from the device (Intel CPU)</a:t>
            </a:r>
          </a:p>
          <a:p>
            <a:pPr marL="457200" indent="-457200" algn="just" eaLnBrk="1" hangingPunct="1">
              <a:lnSpc>
                <a:spcPct val="80000"/>
              </a:lnSpc>
              <a:buClrTx/>
              <a:buSzTx/>
              <a:buFont typeface="Wingdings" pitchFamily="2" charset="2"/>
              <a:buAutoNum type="arabicParenBoth"/>
              <a:defRPr/>
            </a:pPr>
            <a:r>
              <a:rPr lang="en-US" sz="2400" smtClean="0">
                <a:solidFill>
                  <a:srgbClr val="0000FF"/>
                </a:solidFill>
                <a:latin typeface="Times New Roman" pitchFamily="18" charset="0"/>
                <a:cs typeface="Times New Roman" pitchFamily="18" charset="0"/>
              </a:rPr>
              <a:t>CPU periodically scan register/buffer of each IO device </a:t>
            </a:r>
            <a:r>
              <a:rPr lang="en-US" sz="2400" smtClean="0">
                <a:solidFill>
                  <a:srgbClr val="0000FF"/>
                </a:solidFill>
                <a:latin typeface="Times New Roman" pitchFamily="18" charset="0"/>
                <a:cs typeface="Times New Roman" pitchFamily="18" charset="0"/>
                <a:sym typeface="Wingdings" pitchFamily="2" charset="2"/>
              </a:rPr>
              <a:t> A clock tick (periodic pulse) is needed.</a:t>
            </a:r>
          </a:p>
          <a:p>
            <a:pPr marL="457200" indent="-457200" algn="just" eaLnBrk="1" hangingPunct="1">
              <a:lnSpc>
                <a:spcPct val="80000"/>
              </a:lnSpc>
              <a:buClrTx/>
              <a:buSzTx/>
              <a:buNone/>
              <a:defRPr/>
            </a:pPr>
            <a:r>
              <a:rPr lang="en-US" sz="2400" smtClean="0">
                <a:sym typeface="Wingdings" pitchFamily="2" charset="2"/>
              </a:rPr>
              <a:t>These things affect on selected algorithm for scheduling. </a:t>
            </a:r>
            <a:endParaRPr lang="en-US" sz="2400" smtClean="0">
              <a:latin typeface="Times New Roman" pitchFamily="18" charset="0"/>
              <a:cs typeface="Times New Roman" pitchFamily="18" charset="0"/>
            </a:endParaRPr>
          </a:p>
        </p:txBody>
      </p:sp>
      <p:sp>
        <p:nvSpPr>
          <p:cNvPr id="5" name="Rectangle 4"/>
          <p:cNvSpPr/>
          <p:nvPr/>
        </p:nvSpPr>
        <p:spPr>
          <a:xfrm>
            <a:off x="1600200" y="4191000"/>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CPU</a:t>
            </a:r>
            <a:endParaRPr lang="en-US" b="1"/>
          </a:p>
        </p:txBody>
      </p:sp>
      <p:sp>
        <p:nvSpPr>
          <p:cNvPr id="7" name="Rectangle 6"/>
          <p:cNvSpPr/>
          <p:nvPr/>
        </p:nvSpPr>
        <p:spPr>
          <a:xfrm>
            <a:off x="3581400" y="41910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IO  (Interrupt)Controller</a:t>
            </a:r>
            <a:endParaRPr lang="en-US"/>
          </a:p>
        </p:txBody>
      </p:sp>
      <p:sp>
        <p:nvSpPr>
          <p:cNvPr id="8" name="Rectangle 7"/>
          <p:cNvSpPr/>
          <p:nvPr/>
        </p:nvSpPr>
        <p:spPr>
          <a:xfrm>
            <a:off x="5486400" y="41910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Keyboard</a:t>
            </a:r>
            <a:endParaRPr lang="en-US"/>
          </a:p>
        </p:txBody>
      </p:sp>
      <p:sp>
        <p:nvSpPr>
          <p:cNvPr id="9" name="Rectangle 8"/>
          <p:cNvSpPr/>
          <p:nvPr/>
        </p:nvSpPr>
        <p:spPr>
          <a:xfrm>
            <a:off x="5486400" y="45720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Monitor</a:t>
            </a:r>
            <a:endParaRPr lang="en-US"/>
          </a:p>
        </p:txBody>
      </p:sp>
      <p:sp>
        <p:nvSpPr>
          <p:cNvPr id="10" name="Rectangle 9"/>
          <p:cNvSpPr/>
          <p:nvPr/>
        </p:nvSpPr>
        <p:spPr>
          <a:xfrm>
            <a:off x="5486400" y="49530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Others</a:t>
            </a:r>
            <a:endParaRPr lang="en-US"/>
          </a:p>
        </p:txBody>
      </p:sp>
      <p:cxnSp>
        <p:nvCxnSpPr>
          <p:cNvPr id="12" name="Straight Connector 11"/>
          <p:cNvCxnSpPr>
            <a:stCxn id="5" idx="3"/>
            <a:endCxn id="7" idx="1"/>
          </p:cNvCxnSpPr>
          <p:nvPr/>
        </p:nvCxnSpPr>
        <p:spPr>
          <a:xfrm>
            <a:off x="2590800" y="47244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1"/>
          </p:cNvCxnSpPr>
          <p:nvPr/>
        </p:nvCxnSpPr>
        <p:spPr>
          <a:xfrm>
            <a:off x="4800600" y="43434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00600" y="4722812"/>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00600" y="5103812"/>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600200" y="5410200"/>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CPU</a:t>
            </a:r>
            <a:endParaRPr lang="en-US" b="1"/>
          </a:p>
        </p:txBody>
      </p:sp>
      <p:sp>
        <p:nvSpPr>
          <p:cNvPr id="20" name="Rectangle 19"/>
          <p:cNvSpPr/>
          <p:nvPr/>
        </p:nvSpPr>
        <p:spPr>
          <a:xfrm>
            <a:off x="3581400" y="54102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IO  Poller</a:t>
            </a:r>
            <a:endParaRPr lang="en-US"/>
          </a:p>
        </p:txBody>
      </p:sp>
      <p:sp>
        <p:nvSpPr>
          <p:cNvPr id="21" name="Rectangle 20"/>
          <p:cNvSpPr/>
          <p:nvPr/>
        </p:nvSpPr>
        <p:spPr>
          <a:xfrm>
            <a:off x="5486400" y="54102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Keyboard</a:t>
            </a:r>
            <a:endParaRPr lang="en-US"/>
          </a:p>
        </p:txBody>
      </p:sp>
      <p:sp>
        <p:nvSpPr>
          <p:cNvPr id="22" name="Rectangle 21"/>
          <p:cNvSpPr/>
          <p:nvPr/>
        </p:nvSpPr>
        <p:spPr>
          <a:xfrm>
            <a:off x="5486400" y="57912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Monitor</a:t>
            </a:r>
            <a:endParaRPr lang="en-US"/>
          </a:p>
        </p:txBody>
      </p:sp>
      <p:sp>
        <p:nvSpPr>
          <p:cNvPr id="23" name="Rectangle 22"/>
          <p:cNvSpPr/>
          <p:nvPr/>
        </p:nvSpPr>
        <p:spPr>
          <a:xfrm>
            <a:off x="5486400" y="61722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Others</a:t>
            </a:r>
            <a:endParaRPr lang="en-US"/>
          </a:p>
        </p:txBody>
      </p:sp>
      <p:cxnSp>
        <p:nvCxnSpPr>
          <p:cNvPr id="24" name="Straight Connector 23"/>
          <p:cNvCxnSpPr>
            <a:stCxn id="19" idx="3"/>
            <a:endCxn id="20" idx="1"/>
          </p:cNvCxnSpPr>
          <p:nvPr/>
        </p:nvCxnSpPr>
        <p:spPr>
          <a:xfrm>
            <a:off x="2590800" y="59436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1" idx="1"/>
          </p:cNvCxnSpPr>
          <p:nvPr/>
        </p:nvCxnSpPr>
        <p:spPr>
          <a:xfrm>
            <a:off x="4800600" y="55626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00600" y="5942012"/>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6323012"/>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fld id="{190CC846-20B3-454D-AF77-DE04E39CF884}" type="slidenum">
              <a:rPr lang="en-US" smtClean="0"/>
              <a:pPr/>
              <a:t>6</a:t>
            </a:fld>
            <a:endParaRPr lang="en-US"/>
          </a:p>
        </p:txBody>
      </p:sp>
      <p:sp>
        <p:nvSpPr>
          <p:cNvPr id="29" name="Footer Placeholder 2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457200" y="1219200"/>
            <a:ext cx="8458200" cy="4906963"/>
          </a:xfrm>
        </p:spPr>
        <p:txBody>
          <a:bodyPr>
            <a:normAutofit fontScale="70000" lnSpcReduction="20000"/>
          </a:bodyPr>
          <a:lstStyle/>
          <a:p>
            <a:pPr lvl="0"/>
            <a:r>
              <a:rPr lang="en-US" smtClean="0">
                <a:solidFill>
                  <a:srgbClr val="0000FF"/>
                </a:solidFill>
              </a:rPr>
              <a:t>Scheduling algorithms for batch systems</a:t>
            </a:r>
            <a:br>
              <a:rPr lang="en-US" smtClean="0">
                <a:solidFill>
                  <a:srgbClr val="0000FF"/>
                </a:solidFill>
              </a:rPr>
            </a:br>
            <a:r>
              <a:rPr lang="en-US" smtClean="0">
                <a:solidFill>
                  <a:srgbClr val="0000FF"/>
                </a:solidFill>
              </a:rPr>
              <a:t>(1) </a:t>
            </a:r>
            <a:r>
              <a:rPr lang="en-US" b="1" u="sng" smtClean="0">
                <a:solidFill>
                  <a:srgbClr val="0000FF"/>
                </a:solidFill>
              </a:rPr>
              <a:t>F</a:t>
            </a:r>
            <a:r>
              <a:rPr lang="en-US" smtClean="0">
                <a:solidFill>
                  <a:srgbClr val="0000FF"/>
                </a:solidFill>
              </a:rPr>
              <a:t>irst </a:t>
            </a:r>
            <a:r>
              <a:rPr lang="en-US" b="1" u="sng" smtClean="0">
                <a:solidFill>
                  <a:srgbClr val="0000FF"/>
                </a:solidFill>
              </a:rPr>
              <a:t>C</a:t>
            </a:r>
            <a:r>
              <a:rPr lang="en-US" smtClean="0">
                <a:solidFill>
                  <a:srgbClr val="0000FF"/>
                </a:solidFill>
              </a:rPr>
              <a:t>ome </a:t>
            </a:r>
            <a:r>
              <a:rPr lang="en-US" b="1" u="sng" smtClean="0">
                <a:solidFill>
                  <a:srgbClr val="0000FF"/>
                </a:solidFill>
              </a:rPr>
              <a:t>F</a:t>
            </a:r>
            <a:r>
              <a:rPr lang="en-US" smtClean="0">
                <a:solidFill>
                  <a:srgbClr val="0000FF"/>
                </a:solidFill>
              </a:rPr>
              <a:t>irst </a:t>
            </a:r>
            <a:r>
              <a:rPr lang="en-US" b="1" u="sng" smtClean="0">
                <a:solidFill>
                  <a:srgbClr val="0000FF"/>
                </a:solidFill>
              </a:rPr>
              <a:t>S</a:t>
            </a:r>
            <a:r>
              <a:rPr lang="en-US" smtClean="0">
                <a:solidFill>
                  <a:srgbClr val="0000FF"/>
                </a:solidFill>
              </a:rPr>
              <a:t>erved (non-preemptive)</a:t>
            </a:r>
          </a:p>
          <a:p>
            <a:pPr>
              <a:buNone/>
            </a:pPr>
            <a:r>
              <a:rPr lang="en-US" smtClean="0">
                <a:solidFill>
                  <a:srgbClr val="0000FF"/>
                </a:solidFill>
              </a:rPr>
              <a:t>     (2) </a:t>
            </a:r>
            <a:r>
              <a:rPr lang="en-US" b="1" u="sng" smtClean="0">
                <a:solidFill>
                  <a:srgbClr val="0000FF"/>
                </a:solidFill>
              </a:rPr>
              <a:t>S</a:t>
            </a:r>
            <a:r>
              <a:rPr lang="en-US" smtClean="0">
                <a:solidFill>
                  <a:srgbClr val="0000FF"/>
                </a:solidFill>
              </a:rPr>
              <a:t>hortest </a:t>
            </a:r>
            <a:r>
              <a:rPr lang="en-US" b="1" u="sng" smtClean="0">
                <a:solidFill>
                  <a:srgbClr val="0000FF"/>
                </a:solidFill>
              </a:rPr>
              <a:t>J</a:t>
            </a:r>
            <a:r>
              <a:rPr lang="en-US" smtClean="0">
                <a:solidFill>
                  <a:srgbClr val="0000FF"/>
                </a:solidFill>
              </a:rPr>
              <a:t>ob </a:t>
            </a:r>
            <a:r>
              <a:rPr lang="en-US" b="1" u="sng" smtClean="0">
                <a:solidFill>
                  <a:srgbClr val="0000FF"/>
                </a:solidFill>
              </a:rPr>
              <a:t>F</a:t>
            </a:r>
            <a:r>
              <a:rPr lang="en-US" smtClean="0">
                <a:solidFill>
                  <a:srgbClr val="0000FF"/>
                </a:solidFill>
              </a:rPr>
              <a:t>irst (non-preemptive, runtime is known in advance)</a:t>
            </a:r>
          </a:p>
          <a:p>
            <a:pPr>
              <a:buNone/>
            </a:pPr>
            <a:r>
              <a:rPr lang="en-US" smtClean="0">
                <a:solidFill>
                  <a:srgbClr val="0000FF"/>
                </a:solidFill>
              </a:rPr>
              <a:t>     (3) </a:t>
            </a:r>
            <a:r>
              <a:rPr lang="en-US" b="1" u="sng" smtClean="0">
                <a:solidFill>
                  <a:srgbClr val="0000FF"/>
                </a:solidFill>
              </a:rPr>
              <a:t>S</a:t>
            </a:r>
            <a:r>
              <a:rPr lang="en-US" smtClean="0">
                <a:solidFill>
                  <a:srgbClr val="0000FF"/>
                </a:solidFill>
              </a:rPr>
              <a:t>hortest </a:t>
            </a:r>
            <a:r>
              <a:rPr lang="en-US" b="1" u="sng" smtClean="0">
                <a:solidFill>
                  <a:srgbClr val="0000FF"/>
                </a:solidFill>
              </a:rPr>
              <a:t>R</a:t>
            </a:r>
            <a:r>
              <a:rPr lang="en-US" smtClean="0">
                <a:solidFill>
                  <a:srgbClr val="0000FF"/>
                </a:solidFill>
              </a:rPr>
              <a:t>emaining </a:t>
            </a:r>
            <a:r>
              <a:rPr lang="en-US" b="1" u="sng" smtClean="0">
                <a:solidFill>
                  <a:srgbClr val="0000FF"/>
                </a:solidFill>
              </a:rPr>
              <a:t>T</a:t>
            </a:r>
            <a:r>
              <a:rPr lang="en-US" smtClean="0">
                <a:solidFill>
                  <a:srgbClr val="0000FF"/>
                </a:solidFill>
              </a:rPr>
              <a:t>ime First (a preemptive version of the SJF, runtime is known in advance)</a:t>
            </a:r>
          </a:p>
          <a:p>
            <a:r>
              <a:rPr lang="en-US" smtClean="0">
                <a:solidFill>
                  <a:srgbClr val="008000"/>
                </a:solidFill>
              </a:rPr>
              <a:t>Scheduling algorithms for interactive systems ( time slice can be pre-determined)</a:t>
            </a:r>
            <a:br>
              <a:rPr lang="en-US" smtClean="0">
                <a:solidFill>
                  <a:srgbClr val="008000"/>
                </a:solidFill>
              </a:rPr>
            </a:br>
            <a:r>
              <a:rPr lang="en-US" smtClean="0">
                <a:solidFill>
                  <a:srgbClr val="008000"/>
                </a:solidFill>
              </a:rPr>
              <a:t>(1) Round robin (time slice)</a:t>
            </a:r>
          </a:p>
          <a:p>
            <a:pPr>
              <a:buNone/>
            </a:pPr>
            <a:r>
              <a:rPr lang="en-US" smtClean="0">
                <a:solidFill>
                  <a:srgbClr val="008000"/>
                </a:solidFill>
              </a:rPr>
              <a:t>     (2) Priority/ Multi queues (time slice)</a:t>
            </a:r>
          </a:p>
          <a:p>
            <a:pPr>
              <a:buNone/>
            </a:pPr>
            <a:r>
              <a:rPr lang="en-US" smtClean="0">
                <a:solidFill>
                  <a:srgbClr val="008000"/>
                </a:solidFill>
              </a:rPr>
              <a:t>     (3) Shortest Process Next (non-preemptive, the runtime of each process is estimated)</a:t>
            </a:r>
          </a:p>
          <a:p>
            <a:pPr>
              <a:buNone/>
            </a:pPr>
            <a:r>
              <a:rPr lang="en-US" smtClean="0">
                <a:solidFill>
                  <a:srgbClr val="008000"/>
                </a:solidFill>
              </a:rPr>
              <a:t>     (4) </a:t>
            </a:r>
            <a:r>
              <a:rPr lang="en-US" smtClean="0">
                <a:solidFill>
                  <a:srgbClr val="008000"/>
                </a:solidFill>
              </a:rPr>
              <a:t>Guarranted </a:t>
            </a:r>
            <a:r>
              <a:rPr lang="en-US" smtClean="0">
                <a:solidFill>
                  <a:srgbClr val="008000"/>
                </a:solidFill>
              </a:rPr>
              <a:t>scheduling (Each process uses 1/n CPU time)</a:t>
            </a:r>
          </a:p>
          <a:p>
            <a:pPr>
              <a:buNone/>
            </a:pPr>
            <a:r>
              <a:rPr lang="en-US" smtClean="0">
                <a:solidFill>
                  <a:srgbClr val="008000"/>
                </a:solidFill>
              </a:rPr>
              <a:t>     (5) Lottery scheduling</a:t>
            </a:r>
          </a:p>
          <a:p>
            <a:pPr>
              <a:buNone/>
            </a:pPr>
            <a:r>
              <a:rPr lang="en-US" smtClean="0">
                <a:solidFill>
                  <a:srgbClr val="008000"/>
                </a:solidFill>
              </a:rPr>
              <a:t>     (6) Fair-share scheduling: Processes of each user use 1/n CPU time (n=number of users)  </a:t>
            </a:r>
          </a:p>
          <a:p>
            <a:pPr>
              <a:buNone/>
            </a:pP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72707"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Scheduling</a:t>
            </a:r>
          </a:p>
          <a:p>
            <a:pPr>
              <a:buClrTx/>
              <a:buSzTx/>
              <a:buFont typeface="Arial" charset="0"/>
              <a:buChar char="•"/>
            </a:pPr>
            <a:r>
              <a:rPr lang="en-US" b="1" smtClean="0">
                <a:latin typeface="Times New Roman" pitchFamily="18" charset="0"/>
                <a:cs typeface="Times New Roman" pitchFamily="18" charset="0"/>
              </a:rPr>
              <a:t>Classical IPC Problem</a:t>
            </a:r>
            <a:endParaRPr lang="en-US" smtClean="0">
              <a:latin typeface="Times New Roman" pitchFamily="18" charset="0"/>
              <a:cs typeface="Times New Roman" pitchFamily="18" charset="0"/>
            </a:endParaRPr>
          </a:p>
          <a:p>
            <a:pPr>
              <a:buClrTx/>
              <a:buSzTx/>
              <a:buFont typeface="Arial" charset="0"/>
              <a:buChar char="•"/>
            </a:pPr>
            <a:endParaRPr lang="en-US" smtClean="0">
              <a:latin typeface="Times New Roman" pitchFamily="18" charset="0"/>
              <a:cs typeface="Times New Roman" pitchFamily="18" charset="0"/>
            </a:endParaRPr>
          </a:p>
        </p:txBody>
      </p:sp>
      <p:sp>
        <p:nvSpPr>
          <p:cNvPr id="7270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85800" y="0"/>
            <a:ext cx="8229600" cy="914400"/>
          </a:xfrm>
        </p:spPr>
        <p:txBody>
          <a:bodyPr/>
          <a:lstStyle/>
          <a:p>
            <a:r>
              <a:rPr lang="en-US" sz="3200" b="1" smtClean="0">
                <a:latin typeface="Times New Roman" pitchFamily="18" charset="0"/>
                <a:cs typeface="Times New Roman" pitchFamily="18" charset="0"/>
              </a:rPr>
              <a:t>Introduction:When to schedule…</a:t>
            </a:r>
            <a:endParaRPr lang="en-US" sz="3200" smtClean="0">
              <a:latin typeface="Times New Roman" pitchFamily="18" charset="0"/>
              <a:cs typeface="Times New Roman" pitchFamily="18" charset="0"/>
            </a:endParaRPr>
          </a:p>
        </p:txBody>
      </p:sp>
      <p:sp>
        <p:nvSpPr>
          <p:cNvPr id="22531" name="Rectangle 3"/>
          <p:cNvSpPr>
            <a:spLocks noGrp="1"/>
          </p:cNvSpPr>
          <p:nvPr>
            <p:ph type="body" idx="1"/>
          </p:nvPr>
        </p:nvSpPr>
        <p:spPr>
          <a:xfrm>
            <a:off x="304800" y="990600"/>
            <a:ext cx="8458200" cy="5410200"/>
          </a:xfrm>
        </p:spPr>
        <p:txBody>
          <a:bodyPr/>
          <a:lstStyle/>
          <a:p>
            <a:pPr algn="just" eaLnBrk="1" hangingPunct="1">
              <a:lnSpc>
                <a:spcPct val="80000"/>
              </a:lnSpc>
              <a:buClrTx/>
              <a:buSzTx/>
              <a:buFont typeface="Wingdings" pitchFamily="2" charset="2"/>
              <a:buNone/>
              <a:defRPr/>
            </a:pPr>
            <a:r>
              <a:rPr lang="en-US" sz="2800" b="1" i="1" smtClean="0">
                <a:latin typeface="Times New Roman" pitchFamily="18" charset="0"/>
                <a:cs typeface="Times New Roman" pitchFamily="18" charset="0"/>
              </a:rPr>
              <a:t>Interrupt occurrence </a:t>
            </a:r>
          </a:p>
          <a:p>
            <a:pPr lvl="1" algn="just" eaLnBrk="1" hangingPunct="1">
              <a:lnSpc>
                <a:spcPct val="80000"/>
              </a:lnSpc>
              <a:defRPr/>
            </a:pPr>
            <a:r>
              <a:rPr lang="en-US" sz="2400" smtClean="0">
                <a:latin typeface="Times New Roman" pitchFamily="18" charset="0"/>
                <a:cs typeface="Times New Roman" pitchFamily="18" charset="0"/>
              </a:rPr>
              <a:t>If the interrupt came from an I/O device that has now completed its work, some processes that were blocked waiting for the I/O may now be ready to run.</a:t>
            </a:r>
          </a:p>
          <a:p>
            <a:pPr lvl="1" algn="just" eaLnBrk="1" hangingPunct="1">
              <a:lnSpc>
                <a:spcPct val="80000"/>
              </a:lnSpc>
              <a:buFont typeface="Arial" charset="0"/>
              <a:buNone/>
              <a:defRPr/>
            </a:pPr>
            <a:r>
              <a:rPr lang="en-US" sz="2400" b="1" i="1" smtClean="0">
                <a:latin typeface="Times New Roman" pitchFamily="18" charset="0"/>
                <a:cs typeface="Times New Roman" pitchFamily="18" charset="0"/>
              </a:rPr>
              <a:t>If  hardware clock provides periodic interrupt:</a:t>
            </a:r>
          </a:p>
          <a:p>
            <a:pPr lvl="1" algn="just" eaLnBrk="1" hangingPunct="1">
              <a:lnSpc>
                <a:spcPct val="80000"/>
              </a:lnSpc>
              <a:defRPr/>
            </a:pPr>
            <a:r>
              <a:rPr lang="en-US" sz="2400" smtClean="0">
                <a:latin typeface="Times New Roman" pitchFamily="18" charset="0"/>
                <a:cs typeface="Times New Roman" pitchFamily="18" charset="0"/>
              </a:rPr>
              <a:t>Preempty (ưu tiên)/non-preemptive scheduling algorithms</a:t>
            </a:r>
          </a:p>
          <a:p>
            <a:pPr lvl="1" algn="just" eaLnBrk="1" hangingPunct="1">
              <a:lnSpc>
                <a:spcPct val="80000"/>
              </a:lnSpc>
              <a:buFont typeface="Arial" charset="0"/>
              <a:buChar char="•"/>
              <a:defRPr/>
            </a:pPr>
            <a:r>
              <a:rPr lang="en-US" sz="2400" smtClean="0">
                <a:latin typeface="Times New Roman" pitchFamily="18" charset="0"/>
                <a:cs typeface="Times New Roman" pitchFamily="18" charset="0"/>
              </a:rPr>
              <a:t>CPU scheduling decisions may take place when a process:</a:t>
            </a:r>
          </a:p>
          <a:p>
            <a:pPr marL="1208088" lvl="1" algn="just" eaLnBrk="1" hangingPunct="1">
              <a:lnSpc>
                <a:spcPct val="80000"/>
              </a:lnSpc>
              <a:defRPr/>
            </a:pPr>
            <a:r>
              <a:rPr lang="en-US" sz="2400" smtClean="0">
                <a:latin typeface="Times New Roman" pitchFamily="18" charset="0"/>
                <a:cs typeface="Times New Roman" pitchFamily="18" charset="0"/>
              </a:rPr>
              <a:t>Switches from running to blocked state (I/O or wait for child processes).</a:t>
            </a:r>
          </a:p>
          <a:p>
            <a:pPr marL="1208088" lvl="1" algn="just" eaLnBrk="1" hangingPunct="1">
              <a:lnSpc>
                <a:spcPct val="80000"/>
              </a:lnSpc>
              <a:defRPr/>
            </a:pPr>
            <a:r>
              <a:rPr lang="en-US" sz="2400" smtClean="0">
                <a:latin typeface="Times New Roman" pitchFamily="18" charset="0"/>
                <a:cs typeface="Times New Roman" pitchFamily="18" charset="0"/>
              </a:rPr>
              <a:t>Switches from running to ready state (interrupted).</a:t>
            </a:r>
          </a:p>
          <a:p>
            <a:pPr marL="1208088" lvl="1" algn="just" eaLnBrk="1" hangingPunct="1">
              <a:lnSpc>
                <a:spcPct val="80000"/>
              </a:lnSpc>
              <a:defRPr/>
            </a:pPr>
            <a:r>
              <a:rPr lang="en-US" sz="2400" smtClean="0">
                <a:latin typeface="Times New Roman" pitchFamily="18" charset="0"/>
                <a:cs typeface="Times New Roman" pitchFamily="18" charset="0"/>
              </a:rPr>
              <a:t>Switches from blocked to ready (completion of I/O). </a:t>
            </a:r>
          </a:p>
          <a:p>
            <a:pPr marL="1208088" lvl="1" algn="just" eaLnBrk="1" hangingPunct="1">
              <a:lnSpc>
                <a:spcPct val="80000"/>
              </a:lnSpc>
              <a:defRPr/>
            </a:pPr>
            <a:r>
              <a:rPr lang="en-US" sz="2400" smtClean="0">
                <a:latin typeface="Times New Roman" pitchFamily="18" charset="0"/>
                <a:cs typeface="Times New Roman" pitchFamily="18" charset="0"/>
              </a:rPr>
              <a:t>Terminates.</a:t>
            </a:r>
          </a:p>
          <a:p>
            <a:pPr lvl="1" algn="just" eaLnBrk="1" hangingPunct="1">
              <a:lnSpc>
                <a:spcPct val="80000"/>
              </a:lnSpc>
              <a:buFont typeface="Arial" charset="0"/>
              <a:buNone/>
              <a:defRPr/>
            </a:pPr>
            <a:r>
              <a:rPr lang="en-US" sz="2400" smtClean="0">
                <a:latin typeface="Times New Roman" pitchFamily="18" charset="0"/>
                <a:cs typeface="Times New Roman" pitchFamily="18" charset="0"/>
              </a:rPr>
              <a:t>→</a:t>
            </a:r>
            <a:r>
              <a:rPr lang="en-US" sz="2400" b="1" smtClean="0">
                <a:solidFill>
                  <a:srgbClr val="0070C0"/>
                </a:solidFill>
                <a:latin typeface="Times New Roman" pitchFamily="18" charset="0"/>
                <a:cs typeface="Times New Roman" pitchFamily="18" charset="0"/>
              </a:rPr>
              <a:t> The process executes following above steps in order, we can say it is scheduled in non-preemptive. Otherwise, it is scheduled in preemptive.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685800" y="0"/>
            <a:ext cx="8229600" cy="914400"/>
          </a:xfrm>
        </p:spPr>
        <p:txBody>
          <a:bodyPr/>
          <a:lstStyle/>
          <a:p>
            <a:r>
              <a:rPr lang="en-US" sz="3200" b="1" smtClean="0">
                <a:latin typeface="Times New Roman" pitchFamily="18" charset="0"/>
                <a:cs typeface="Times New Roman" pitchFamily="18" charset="0"/>
              </a:rPr>
              <a:t>Introduction:When to schedule…</a:t>
            </a:r>
            <a:endParaRPr lang="en-US" sz="3200" smtClean="0">
              <a:latin typeface="Times New Roman" pitchFamily="18" charset="0"/>
              <a:cs typeface="Times New Roman" pitchFamily="18" charset="0"/>
            </a:endParaRPr>
          </a:p>
        </p:txBody>
      </p:sp>
      <p:sp>
        <p:nvSpPr>
          <p:cNvPr id="23555" name="Rectangle 3"/>
          <p:cNvSpPr>
            <a:spLocks noGrp="1"/>
          </p:cNvSpPr>
          <p:nvPr>
            <p:ph type="body" idx="1"/>
          </p:nvPr>
        </p:nvSpPr>
        <p:spPr>
          <a:xfrm>
            <a:off x="228600" y="990600"/>
            <a:ext cx="8839200" cy="5334000"/>
          </a:xfrm>
          <a:noFill/>
        </p:spPr>
        <p:txBody>
          <a:bodyPr>
            <a:normAutofit lnSpcReduction="10000"/>
          </a:bodyPr>
          <a:lstStyle/>
          <a:p>
            <a:pPr algn="just" eaLnBrk="1" hangingPunct="1">
              <a:lnSpc>
                <a:spcPct val="80000"/>
              </a:lnSpc>
              <a:buClrTx/>
              <a:buSzTx/>
              <a:buFont typeface="Arial" charset="0"/>
              <a:buChar char="•"/>
            </a:pPr>
            <a:r>
              <a:rPr lang="en-US" sz="2800" b="1" smtClean="0">
                <a:solidFill>
                  <a:srgbClr val="0000FF"/>
                </a:solidFill>
                <a:latin typeface="Times New Roman" pitchFamily="18" charset="0"/>
                <a:cs typeface="Times New Roman" pitchFamily="18" charset="0"/>
              </a:rPr>
              <a:t>non-preemptive </a:t>
            </a:r>
            <a:r>
              <a:rPr lang="en-US" sz="2800" smtClean="0">
                <a:solidFill>
                  <a:srgbClr val="0000FF"/>
                </a:solidFill>
                <a:latin typeface="Times New Roman" pitchFamily="18" charset="0"/>
                <a:cs typeface="Times New Roman" pitchFamily="18" charset="0"/>
              </a:rPr>
              <a:t>scheduling algorithms</a:t>
            </a:r>
          </a:p>
          <a:p>
            <a:pPr lvl="1" algn="just" eaLnBrk="1" hangingPunct="1">
              <a:lnSpc>
                <a:spcPct val="80000"/>
              </a:lnSpc>
            </a:pPr>
            <a:r>
              <a:rPr lang="en-US" sz="2400" smtClean="0">
                <a:solidFill>
                  <a:srgbClr val="0000FF"/>
                </a:solidFill>
                <a:latin typeface="Times New Roman" pitchFamily="18" charset="0"/>
                <a:cs typeface="Times New Roman" pitchFamily="18" charset="0"/>
              </a:rPr>
              <a:t>Picks a process to run and then just lets it run until it blocks or until it voluntarily releases the CPU (will not be forceably suspended, no scheduling decisions)</a:t>
            </a:r>
          </a:p>
          <a:p>
            <a:pPr lvl="1" algn="just" eaLnBrk="1" hangingPunct="1">
              <a:lnSpc>
                <a:spcPct val="80000"/>
              </a:lnSpc>
            </a:pPr>
            <a:r>
              <a:rPr lang="en-US" sz="2400" smtClean="0">
                <a:solidFill>
                  <a:srgbClr val="0000FF"/>
                </a:solidFill>
                <a:latin typeface="Times New Roman" pitchFamily="18" charset="0"/>
                <a:cs typeface="Times New Roman" pitchFamily="18" charset="0"/>
              </a:rPr>
              <a:t>Once a process is in the running state, </a:t>
            </a:r>
            <a:r>
              <a:rPr lang="en-US" sz="2400" b="1" i="1" u="sng" smtClean="0">
                <a:solidFill>
                  <a:srgbClr val="0000FF"/>
                </a:solidFill>
                <a:latin typeface="Times New Roman" pitchFamily="18" charset="0"/>
                <a:cs typeface="Times New Roman" pitchFamily="18" charset="0"/>
              </a:rPr>
              <a:t>it will continue until it terminates or blocks itself for I/O</a:t>
            </a:r>
          </a:p>
          <a:p>
            <a:pPr lvl="1" algn="just" eaLnBrk="1" hangingPunct="1">
              <a:lnSpc>
                <a:spcPct val="80000"/>
              </a:lnSpc>
            </a:pPr>
            <a:r>
              <a:rPr lang="en-US" sz="2400" smtClean="0">
                <a:solidFill>
                  <a:srgbClr val="0000FF"/>
                </a:solidFill>
                <a:latin typeface="Times New Roman" pitchFamily="18" charset="0"/>
                <a:cs typeface="Times New Roman" pitchFamily="18" charset="0"/>
              </a:rPr>
              <a:t>Applying to the batch system</a:t>
            </a:r>
            <a:endParaRPr lang="de-DE" sz="2400" smtClean="0">
              <a:solidFill>
                <a:srgbClr val="0000FF"/>
              </a:solidFill>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b="1" smtClean="0">
                <a:solidFill>
                  <a:srgbClr val="008000"/>
                </a:solidFill>
                <a:latin typeface="Times New Roman" pitchFamily="18" charset="0"/>
                <a:cs typeface="Times New Roman" pitchFamily="18" charset="0"/>
              </a:rPr>
              <a:t>preemptive</a:t>
            </a:r>
            <a:r>
              <a:rPr lang="en-US" sz="2800" smtClean="0">
                <a:solidFill>
                  <a:srgbClr val="008000"/>
                </a:solidFill>
                <a:latin typeface="Times New Roman" pitchFamily="18" charset="0"/>
                <a:cs typeface="Times New Roman" pitchFamily="18" charset="0"/>
              </a:rPr>
              <a:t> scheduling algorithms</a:t>
            </a:r>
          </a:p>
          <a:p>
            <a:pPr lvl="1" algn="just" eaLnBrk="1" hangingPunct="1">
              <a:lnSpc>
                <a:spcPct val="80000"/>
              </a:lnSpc>
            </a:pPr>
            <a:r>
              <a:rPr lang="en-US" sz="2400" b="1" i="1" u="sng" smtClean="0">
                <a:solidFill>
                  <a:srgbClr val="008000"/>
                </a:solidFill>
                <a:latin typeface="Times New Roman" pitchFamily="18" charset="0"/>
                <a:cs typeface="Times New Roman" pitchFamily="18" charset="0"/>
              </a:rPr>
              <a:t>The process can run (continuously) for a maximum of some fixed time</a:t>
            </a:r>
            <a:r>
              <a:rPr lang="en-US" sz="2400" smtClean="0">
                <a:solidFill>
                  <a:srgbClr val="008000"/>
                </a:solidFill>
                <a:latin typeface="Times New Roman" pitchFamily="18" charset="0"/>
                <a:cs typeface="Times New Roman" pitchFamily="18" charset="0"/>
              </a:rPr>
              <a:t>. If it enters the suspended state, the scheduler will pick another process to run (</a:t>
            </a:r>
            <a:r>
              <a:rPr lang="en-US" sz="2400" smtClean="0">
                <a:solidFill>
                  <a:srgbClr val="008000"/>
                </a:solidFill>
                <a:latin typeface="Times New Roman" pitchFamily="18" charset="0"/>
                <a:cs typeface="Times New Roman" pitchFamily="18" charset="0"/>
                <a:sym typeface="Wingdings" pitchFamily="2" charset="2"/>
              </a:rPr>
              <a:t> A</a:t>
            </a:r>
            <a:r>
              <a:rPr lang="en-US" sz="2400" smtClean="0">
                <a:solidFill>
                  <a:srgbClr val="008000"/>
                </a:solidFill>
                <a:latin typeface="Times New Roman" pitchFamily="18" charset="0"/>
                <a:cs typeface="Times New Roman" pitchFamily="18" charset="0"/>
              </a:rPr>
              <a:t> timer is needed).</a:t>
            </a:r>
          </a:p>
          <a:p>
            <a:pPr lvl="1" algn="just">
              <a:lnSpc>
                <a:spcPct val="80000"/>
              </a:lnSpc>
            </a:pPr>
            <a:r>
              <a:rPr lang="en-US" sz="2400" smtClean="0">
                <a:solidFill>
                  <a:srgbClr val="008000"/>
                </a:solidFill>
                <a:latin typeface="Times New Roman" pitchFamily="18" charset="0"/>
                <a:cs typeface="Times New Roman" pitchFamily="18" charset="0"/>
              </a:rPr>
              <a:t>Currently running process may be interrupted and moved to the ready state by the operating system</a:t>
            </a:r>
          </a:p>
          <a:p>
            <a:pPr lvl="1" algn="just">
              <a:lnSpc>
                <a:spcPct val="80000"/>
              </a:lnSpc>
            </a:pPr>
            <a:r>
              <a:rPr lang="en-US" sz="2400" smtClean="0">
                <a:solidFill>
                  <a:srgbClr val="008000"/>
                </a:solidFill>
                <a:latin typeface="Times New Roman" pitchFamily="18" charset="0"/>
                <a:cs typeface="Times New Roman" pitchFamily="18" charset="0"/>
              </a:rPr>
              <a:t>Allows for better service since any one process cannot monopolize (use) the processor for very long.</a:t>
            </a:r>
          </a:p>
          <a:p>
            <a:pPr lvl="1" algn="just">
              <a:lnSpc>
                <a:spcPct val="80000"/>
              </a:lnSpc>
            </a:pPr>
            <a:r>
              <a:rPr lang="en-US" sz="2400" smtClean="0">
                <a:solidFill>
                  <a:srgbClr val="008000"/>
                </a:solidFill>
                <a:latin typeface="Times New Roman" pitchFamily="18" charset="0"/>
                <a:cs typeface="Times New Roman" pitchFamily="18" charset="0"/>
              </a:rPr>
              <a:t>Applying to the </a:t>
            </a:r>
            <a:r>
              <a:rPr lang="en-US" sz="2400" i="1" u="sng" smtClean="0">
                <a:solidFill>
                  <a:srgbClr val="008000"/>
                </a:solidFill>
                <a:latin typeface="Times New Roman" pitchFamily="18" charset="0"/>
                <a:cs typeface="Times New Roman" pitchFamily="18" charset="0"/>
              </a:rPr>
              <a:t>time-sharing</a:t>
            </a:r>
            <a:r>
              <a:rPr lang="en-US" sz="2400" smtClean="0">
                <a:solidFill>
                  <a:srgbClr val="008000"/>
                </a:solidFill>
                <a:latin typeface="Times New Roman" pitchFamily="18" charset="0"/>
                <a:cs typeface="Times New Roman" pitchFamily="18" charset="0"/>
              </a:rPr>
              <a:t> or real time.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09600" y="0"/>
            <a:ext cx="8229600" cy="990600"/>
          </a:xfrm>
        </p:spPr>
        <p:txBody>
          <a:bodyPr/>
          <a:lstStyle/>
          <a:p>
            <a:r>
              <a:rPr lang="en-US" sz="3600" b="1" smtClean="0">
                <a:latin typeface="Times New Roman" pitchFamily="18" charset="0"/>
                <a:cs typeface="Times New Roman" pitchFamily="18" charset="0"/>
              </a:rPr>
              <a:t>Categories of Scheduling Algorithms</a:t>
            </a:r>
          </a:p>
        </p:txBody>
      </p:sp>
      <p:sp>
        <p:nvSpPr>
          <p:cNvPr id="24579" name="Rectangle 3"/>
          <p:cNvSpPr>
            <a:spLocks noGrp="1"/>
          </p:cNvSpPr>
          <p:nvPr>
            <p:ph type="body" idx="1"/>
          </p:nvPr>
        </p:nvSpPr>
        <p:spPr>
          <a:xfrm>
            <a:off x="304800" y="914400"/>
            <a:ext cx="8534400" cy="5410200"/>
          </a:xfrm>
        </p:spPr>
        <p:txBody>
          <a:bodyPr>
            <a:normAutofit lnSpcReduction="10000"/>
          </a:bodyPr>
          <a:lstStyle/>
          <a:p>
            <a:pPr eaLnBrk="1" hangingPunct="1">
              <a:buClrTx/>
              <a:buSzTx/>
              <a:buFont typeface="Wingdings" pitchFamily="2" charset="2"/>
              <a:buNone/>
            </a:pPr>
            <a:r>
              <a:rPr lang="en-US" sz="2800" smtClean="0">
                <a:latin typeface="Times New Roman" pitchFamily="18" charset="0"/>
                <a:cs typeface="Times New Roman" pitchFamily="18" charset="0"/>
              </a:rPr>
              <a:t>Base on the environment worth:</a:t>
            </a:r>
          </a:p>
          <a:p>
            <a:pPr eaLnBrk="1" hangingPunct="1">
              <a:buClrTx/>
              <a:buSzTx/>
              <a:buFont typeface="Wingdings" pitchFamily="2" charset="2"/>
              <a:buNone/>
            </a:pPr>
            <a:r>
              <a:rPr lang="en-US" sz="2400" b="1" i="1" smtClean="0">
                <a:latin typeface="Times New Roman" pitchFamily="18" charset="0"/>
                <a:cs typeface="Times New Roman" pitchFamily="18" charset="0"/>
              </a:rPr>
              <a:t>1) </a:t>
            </a:r>
            <a:r>
              <a:rPr lang="en-US" sz="2400" b="1" i="1" smtClean="0">
                <a:solidFill>
                  <a:srgbClr val="FF0000"/>
                </a:solidFill>
                <a:latin typeface="Times New Roman" pitchFamily="18" charset="0"/>
                <a:cs typeface="Times New Roman" pitchFamily="18" charset="0"/>
              </a:rPr>
              <a:t>In Batch Systems</a:t>
            </a:r>
            <a:r>
              <a:rPr lang="en-US" sz="2000" b="1" i="1" smtClean="0">
                <a:latin typeface="Times New Roman" pitchFamily="18" charset="0"/>
                <a:cs typeface="Times New Roman" pitchFamily="18" charset="0"/>
              </a:rPr>
              <a:t>: </a:t>
            </a:r>
            <a:r>
              <a:rPr lang="en-US" sz="2000" smtClean="0">
                <a:latin typeface="Times New Roman" pitchFamily="18" charset="0"/>
                <a:cs typeface="Times New Roman" pitchFamily="18" charset="0"/>
              </a:rPr>
              <a:t>A system that processes data in discrete groups of previously scheduled operations rather than interactively or in real time. </a:t>
            </a:r>
            <a:endParaRPr lang="en-US" sz="2000" b="1" i="1" smtClean="0">
              <a:latin typeface="Times New Roman" pitchFamily="18" charset="0"/>
              <a:cs typeface="Times New Roman" pitchFamily="18" charset="0"/>
            </a:endParaRPr>
          </a:p>
          <a:p>
            <a:pPr lvl="1" algn="just" eaLnBrk="1" hangingPunct="1"/>
            <a:r>
              <a:rPr lang="en-US" sz="2000" smtClean="0">
                <a:solidFill>
                  <a:srgbClr val="FF0000"/>
                </a:solidFill>
                <a:latin typeface="Times New Roman" pitchFamily="18" charset="0"/>
                <a:cs typeface="Times New Roman" pitchFamily="18" charset="0"/>
              </a:rPr>
              <a:t>Non-preemptive</a:t>
            </a:r>
            <a:r>
              <a:rPr lang="en-US" sz="2000" smtClean="0">
                <a:latin typeface="Times New Roman" pitchFamily="18" charset="0"/>
                <a:cs typeface="Times New Roman" pitchFamily="18" charset="0"/>
              </a:rPr>
              <a:t> (không ưu tiên) algorithms</a:t>
            </a:r>
          </a:p>
          <a:p>
            <a:pPr lvl="1" algn="just" eaLnBrk="1" hangingPunct="1"/>
            <a:r>
              <a:rPr lang="en-US" sz="2000" smtClean="0">
                <a:solidFill>
                  <a:srgbClr val="FF0000"/>
                </a:solidFill>
                <a:latin typeface="Times New Roman" pitchFamily="18" charset="0"/>
                <a:cs typeface="Times New Roman" pitchFamily="18" charset="0"/>
              </a:rPr>
              <a:t>Preemptive algorithms with long time periods for each process</a:t>
            </a:r>
          </a:p>
          <a:p>
            <a:pPr lvl="1" algn="just" eaLnBrk="1" hangingPunct="1">
              <a:buFont typeface="Arial" charset="0"/>
              <a:buNone/>
            </a:pPr>
            <a:r>
              <a:rPr lang="en-US" sz="2000" smtClean="0">
                <a:latin typeface="Times New Roman" pitchFamily="18" charset="0"/>
                <a:cs typeface="Times New Roman" pitchFamily="18" charset="0"/>
                <a:sym typeface="Wingdings" pitchFamily="2" charset="2"/>
              </a:rPr>
              <a:t> </a:t>
            </a:r>
            <a:r>
              <a:rPr lang="en-US" sz="2000" smtClean="0">
                <a:latin typeface="Times New Roman" pitchFamily="18" charset="0"/>
                <a:cs typeface="Times New Roman" pitchFamily="18" charset="0"/>
              </a:rPr>
              <a:t>Reduces processes switches and increase performance</a:t>
            </a:r>
          </a:p>
          <a:p>
            <a:pPr algn="just" eaLnBrk="1" hangingPunct="1">
              <a:buClrTx/>
              <a:buSzTx/>
              <a:buFont typeface="Wingdings" pitchFamily="2" charset="2"/>
              <a:buNone/>
            </a:pPr>
            <a:r>
              <a:rPr lang="en-US" sz="2400" b="1" i="1" smtClean="0">
                <a:latin typeface="Times New Roman" pitchFamily="18" charset="0"/>
                <a:cs typeface="Times New Roman" pitchFamily="18" charset="0"/>
              </a:rPr>
              <a:t>2</a:t>
            </a:r>
            <a:r>
              <a:rPr lang="en-US" sz="2400" b="1" i="1" smtClean="0">
                <a:solidFill>
                  <a:srgbClr val="0000FF"/>
                </a:solidFill>
                <a:latin typeface="Times New Roman" pitchFamily="18" charset="0"/>
                <a:cs typeface="Times New Roman" pitchFamily="18" charset="0"/>
              </a:rPr>
              <a:t>) In Interactive Systems</a:t>
            </a:r>
          </a:p>
          <a:p>
            <a:pPr lvl="1" algn="just" eaLnBrk="1" hangingPunct="1"/>
            <a:r>
              <a:rPr lang="en-US" sz="2000" smtClean="0">
                <a:solidFill>
                  <a:srgbClr val="0000FF"/>
                </a:solidFill>
                <a:latin typeface="Times New Roman" pitchFamily="18" charset="0"/>
                <a:cs typeface="Times New Roman" pitchFamily="18" charset="0"/>
              </a:rPr>
              <a:t>Preemptive algorithms </a:t>
            </a:r>
            <a:r>
              <a:rPr lang="en-US" sz="2000" smtClean="0">
                <a:latin typeface="Times New Roman" pitchFamily="18" charset="0"/>
                <a:cs typeface="Times New Roman" pitchFamily="18" charset="0"/>
              </a:rPr>
              <a:t>are needed to prevent the situation that the preemptive keeps one process from hogging (lấn phần) the CPU and denying service to the others. Even if no process intentionally ran forever, one process might shut out all the others indefinitely due to a program bug.</a:t>
            </a:r>
          </a:p>
          <a:p>
            <a:pPr algn="just" eaLnBrk="1" hangingPunct="1">
              <a:buClrTx/>
              <a:buSzTx/>
              <a:buFont typeface="Wingdings" pitchFamily="2" charset="2"/>
              <a:buNone/>
            </a:pPr>
            <a:r>
              <a:rPr lang="en-US" sz="2400" b="1" i="1" smtClean="0">
                <a:latin typeface="Times New Roman" pitchFamily="18" charset="0"/>
                <a:cs typeface="Times New Roman" pitchFamily="18" charset="0"/>
              </a:rPr>
              <a:t>3) </a:t>
            </a:r>
            <a:r>
              <a:rPr lang="en-US" sz="2400" b="1" i="1" smtClean="0">
                <a:solidFill>
                  <a:srgbClr val="008000"/>
                </a:solidFill>
                <a:latin typeface="Times New Roman" pitchFamily="18" charset="0"/>
                <a:cs typeface="Times New Roman" pitchFamily="18" charset="0"/>
              </a:rPr>
              <a:t>In Real-Time Systems</a:t>
            </a:r>
          </a:p>
          <a:p>
            <a:pPr lvl="1" algn="just" eaLnBrk="1" hangingPunct="1"/>
            <a:r>
              <a:rPr lang="en-US" sz="2000" i="1" u="sng" smtClean="0">
                <a:solidFill>
                  <a:srgbClr val="008000"/>
                </a:solidFill>
                <a:latin typeface="Times New Roman" pitchFamily="18" charset="0"/>
                <a:cs typeface="Times New Roman" pitchFamily="18" charset="0"/>
              </a:rPr>
              <a:t>Preemption normally used</a:t>
            </a:r>
            <a:r>
              <a:rPr lang="en-US" sz="2000" smtClean="0">
                <a:latin typeface="Times New Roman" pitchFamily="18" charset="0"/>
                <a:cs typeface="Times New Roman" pitchFamily="18" charset="0"/>
              </a:rPr>
              <a:t>, but sometimes not needed because the processes know that they may not run for long periods of time and usually do their work and block quickly.</a:t>
            </a:r>
            <a:endParaRPr lang="de-DE" sz="20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5663</Words>
  <Application>Microsoft Office PowerPoint</Application>
  <PresentationFormat>On-screen Show (4:3)</PresentationFormat>
  <Paragraphs>1039</Paragraphs>
  <Slides>61</Slides>
  <Notes>55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Office Theme</vt:lpstr>
      <vt:lpstr>Image</vt:lpstr>
      <vt:lpstr>3 Processes and Threads Part 2</vt:lpstr>
      <vt:lpstr>Objectives</vt:lpstr>
      <vt:lpstr>3.1- Introduction to Scheduling</vt:lpstr>
      <vt:lpstr>Introduction: Process Behavior</vt:lpstr>
      <vt:lpstr>Introduction:When to schedule?</vt:lpstr>
      <vt:lpstr>Introduction:When to schedule…</vt:lpstr>
      <vt:lpstr>Introduction:When to schedule…</vt:lpstr>
      <vt:lpstr>Introduction:When to schedule…</vt:lpstr>
      <vt:lpstr>Categories of Scheduling Algorithms</vt:lpstr>
      <vt:lpstr>Criteria/Property and Terms</vt:lpstr>
      <vt:lpstr>Terms</vt:lpstr>
      <vt:lpstr>Terms</vt:lpstr>
      <vt:lpstr>Scheduling Algorithm Goals</vt:lpstr>
      <vt:lpstr>3.2- Scheduling in Batch System</vt:lpstr>
      <vt:lpstr>3.2.1-  The FCFS Algorithm</vt:lpstr>
      <vt:lpstr>The FCFS Algorithm…</vt:lpstr>
      <vt:lpstr>FCFS  Algorithm Evaluation</vt:lpstr>
      <vt:lpstr>FCFS Evaluataion: Do yourself</vt:lpstr>
      <vt:lpstr>3.2.2- The Shortest Job First (SJF) Algorithm</vt:lpstr>
      <vt:lpstr>SJF Algorithm Evaluation</vt:lpstr>
      <vt:lpstr>SJF Algorithm Evaluation</vt:lpstr>
      <vt:lpstr>SJF Algorithm Evaluation</vt:lpstr>
      <vt:lpstr> 3.2.3- The SRT Algorithm</vt:lpstr>
      <vt:lpstr>SRT  Algorithm Evaluation</vt:lpstr>
      <vt:lpstr>SRT  Algorithm Evaluation</vt:lpstr>
      <vt:lpstr>3.3- Scheduling in Interactive Systems</vt:lpstr>
      <vt:lpstr>3.3.1- Round-Robin Scheduling (RR)</vt:lpstr>
      <vt:lpstr>Round-Robin Scheduling (RR)…</vt:lpstr>
      <vt:lpstr>Round-Robin Scheduling (RR)…</vt:lpstr>
      <vt:lpstr>Round-Robin Scheduling (RR)…</vt:lpstr>
      <vt:lpstr>Round-Robin Scheduling (RR)…</vt:lpstr>
      <vt:lpstr>3.3.2-Priority Scheduling</vt:lpstr>
      <vt:lpstr>Priority Scheduling …</vt:lpstr>
      <vt:lpstr>Priority Scheduling… Example</vt:lpstr>
      <vt:lpstr>Priority Scheduling…</vt:lpstr>
      <vt:lpstr>3.3.3-Multiple Queues</vt:lpstr>
      <vt:lpstr>Multiple Queues…</vt:lpstr>
      <vt:lpstr>3.3.4- Shortest Process Next (SPT)</vt:lpstr>
      <vt:lpstr>Shortest Process Next (SPT)</vt:lpstr>
      <vt:lpstr>Shortest Process Next (SPT) Example</vt:lpstr>
      <vt:lpstr>3.3.5- Guaranteed Scheduling</vt:lpstr>
      <vt:lpstr>3.3.6- Lottery Scheduling</vt:lpstr>
      <vt:lpstr>3.3.7- Fair-Share Scheduling</vt:lpstr>
      <vt:lpstr>3.4- Scheduling in Real-Time Systems</vt:lpstr>
      <vt:lpstr>Scheduling in Real-Time Systems</vt:lpstr>
      <vt:lpstr>3.5- Thread Scheduling</vt:lpstr>
      <vt:lpstr>3.5- User-Level Thread Scheduling</vt:lpstr>
      <vt:lpstr>Kernel-Level Thread Scheduling</vt:lpstr>
      <vt:lpstr>3.6- Policy vs. Mechanism</vt:lpstr>
      <vt:lpstr>Slide 50</vt:lpstr>
      <vt:lpstr>Slide 51</vt:lpstr>
      <vt:lpstr>Slide 52</vt:lpstr>
      <vt:lpstr>The Dining Philosophers Problem …</vt:lpstr>
      <vt:lpstr>The Dining Philosophers Problem …</vt:lpstr>
      <vt:lpstr>The Dining Philosophers Problem …</vt:lpstr>
      <vt:lpstr>3.7.2- The Readers and Writers Problem</vt:lpstr>
      <vt:lpstr>The Readers and Writers Problem…</vt:lpstr>
      <vt:lpstr>The Readers and Writers Problem…</vt:lpstr>
      <vt:lpstr>Keep in Your Mind</vt:lpstr>
      <vt:lpstr>Keep in Your Mind</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31</cp:revision>
  <dcterms:created xsi:type="dcterms:W3CDTF">2013-07-11T00:46:38Z</dcterms:created>
  <dcterms:modified xsi:type="dcterms:W3CDTF">2013-09-14T01:25:52Z</dcterms:modified>
</cp:coreProperties>
</file>