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8"/>
  </p:notesMasterIdLst>
  <p:sldIdLst>
    <p:sldId id="256" r:id="rId2"/>
    <p:sldId id="258" r:id="rId3"/>
    <p:sldId id="259" r:id="rId4"/>
    <p:sldId id="260" r:id="rId5"/>
    <p:sldId id="34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341" r:id="rId22"/>
    <p:sldId id="276" r:id="rId23"/>
    <p:sldId id="277" r:id="rId24"/>
    <p:sldId id="278" r:id="rId25"/>
    <p:sldId id="279" r:id="rId26"/>
    <p:sldId id="280" r:id="rId27"/>
    <p:sldId id="281" r:id="rId28"/>
    <p:sldId id="344"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43" r:id="rId52"/>
    <p:sldId id="304" r:id="rId53"/>
    <p:sldId id="305" r:id="rId54"/>
    <p:sldId id="306" r:id="rId55"/>
    <p:sldId id="307" r:id="rId56"/>
    <p:sldId id="308" r:id="rId57"/>
    <p:sldId id="309" r:id="rId58"/>
    <p:sldId id="310" r:id="rId59"/>
    <p:sldId id="311" r:id="rId60"/>
    <p:sldId id="345" r:id="rId61"/>
    <p:sldId id="312" r:id="rId62"/>
    <p:sldId id="313"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257"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FFFF99"/>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58" autoAdjust="0"/>
  </p:normalViewPr>
  <p:slideViewPr>
    <p:cSldViewPr>
      <p:cViewPr varScale="1">
        <p:scale>
          <a:sx n="69" d="100"/>
          <a:sy n="69" d="100"/>
        </p:scale>
        <p:origin x="77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D72F50-85B1-458A-9C54-278951AC46FD}" type="datetimeFigureOut">
              <a:rPr lang="en-US" smtClean="0"/>
              <a:pPr/>
              <a:t>10/30/2017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7796B9-5829-4DB2-BED1-DA87929DD51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noFill/>
          <a:ln>
            <a:solidFill>
              <a:srgbClr val="000000"/>
            </a:solidFill>
            <a:miter lim="800000"/>
            <a:headEnd/>
            <a:tailEnd/>
          </a:ln>
        </p:spPr>
      </p:sp>
      <p:sp>
        <p:nvSpPr>
          <p:cNvPr id="1003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bwMode="auto">
          <a:noFill/>
          <a:ln>
            <a:solidFill>
              <a:srgbClr val="000000"/>
            </a:solidFill>
            <a:miter lim="800000"/>
            <a:headEnd/>
            <a:tailEnd/>
          </a:ln>
        </p:spPr>
      </p:sp>
      <p:sp>
        <p:nvSpPr>
          <p:cNvPr id="108547"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bwMode="auto">
          <a:noFill/>
          <a:ln>
            <a:solidFill>
              <a:srgbClr val="000000"/>
            </a:solidFill>
            <a:miter lim="800000"/>
            <a:headEnd/>
            <a:tailEnd/>
          </a:ln>
        </p:spPr>
      </p:sp>
      <p:sp>
        <p:nvSpPr>
          <p:cNvPr id="110595"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Steal: trốn, lén, ăn cắp</a:t>
            </a:r>
          </a:p>
          <a:p>
            <a:r>
              <a:rPr lang="en-US" smtClean="0"/>
              <a:t>Sneak: lén lút</a:t>
            </a:r>
          </a:p>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TextEdit="1"/>
          </p:cNvSpPr>
          <p:nvPr>
            <p:ph type="sldImg"/>
          </p:nvPr>
        </p:nvSpPr>
        <p:spPr bwMode="auto">
          <a:noFill/>
          <a:ln>
            <a:solidFill>
              <a:srgbClr val="000000"/>
            </a:solidFill>
            <a:miter lim="800000"/>
            <a:headEnd/>
            <a:tailEnd/>
          </a:ln>
        </p:spPr>
      </p:sp>
      <p:sp>
        <p:nvSpPr>
          <p:cNvPr id="1116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TextEdit="1"/>
          </p:cNvSpPr>
          <p:nvPr>
            <p:ph type="sldImg"/>
          </p:nvPr>
        </p:nvSpPr>
        <p:spPr bwMode="auto">
          <a:noFill/>
          <a:ln>
            <a:solidFill>
              <a:srgbClr val="000000"/>
            </a:solidFill>
            <a:miter lim="800000"/>
            <a:headEnd/>
            <a:tailEnd/>
          </a:ln>
        </p:spPr>
      </p:sp>
      <p:sp>
        <p:nvSpPr>
          <p:cNvPr id="1126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noFill/>
          <a:ln>
            <a:solidFill>
              <a:srgbClr val="000000"/>
            </a:solidFill>
            <a:miter lim="800000"/>
            <a:headEnd/>
            <a:tailEnd/>
          </a:ln>
        </p:spPr>
      </p:sp>
      <p:sp>
        <p:nvSpPr>
          <p:cNvPr id="113667"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TextEdit="1"/>
          </p:cNvSpPr>
          <p:nvPr>
            <p:ph type="sldImg"/>
          </p:nvPr>
        </p:nvSpPr>
        <p:spPr bwMode="auto">
          <a:noFill/>
          <a:ln>
            <a:solidFill>
              <a:srgbClr val="000000"/>
            </a:solidFill>
            <a:miter lim="800000"/>
            <a:headEnd/>
            <a:tailEnd/>
          </a:ln>
        </p:spPr>
      </p:sp>
      <p:sp>
        <p:nvSpPr>
          <p:cNvPr id="114691"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TextEdit="1"/>
          </p:cNvSpPr>
          <p:nvPr>
            <p:ph type="sldImg"/>
          </p:nvPr>
        </p:nvSpPr>
        <p:spPr bwMode="auto">
          <a:noFill/>
          <a:ln>
            <a:solidFill>
              <a:srgbClr val="000000"/>
            </a:solidFill>
            <a:miter lim="800000"/>
            <a:headEnd/>
            <a:tailEnd/>
          </a:ln>
        </p:spPr>
      </p:sp>
      <p:sp>
        <p:nvSpPr>
          <p:cNvPr id="1157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TextEdit="1"/>
          </p:cNvSpPr>
          <p:nvPr>
            <p:ph type="sldImg"/>
          </p:nvPr>
        </p:nvSpPr>
        <p:spPr bwMode="auto">
          <a:noFill/>
          <a:ln>
            <a:solidFill>
              <a:srgbClr val="000000"/>
            </a:solidFill>
            <a:miter lim="800000"/>
            <a:headEnd/>
            <a:tailEnd/>
          </a:ln>
        </p:spPr>
      </p:sp>
      <p:sp>
        <p:nvSpPr>
          <p:cNvPr id="1167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p:spPr>
      </p:sp>
      <p:sp>
        <p:nvSpPr>
          <p:cNvPr id="1177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TextEdit="1"/>
          </p:cNvSpPr>
          <p:nvPr>
            <p:ph type="sldImg"/>
          </p:nvPr>
        </p:nvSpPr>
        <p:spPr bwMode="auto">
          <a:noFill/>
          <a:ln>
            <a:solidFill>
              <a:srgbClr val="000000"/>
            </a:solidFill>
            <a:miter lim="800000"/>
            <a:headEnd/>
            <a:tailEnd/>
          </a:ln>
        </p:spPr>
      </p:sp>
      <p:sp>
        <p:nvSpPr>
          <p:cNvPr id="1187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p:spPr>
      </p:sp>
      <p:sp>
        <p:nvSpPr>
          <p:cNvPr id="1013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TextEdit="1"/>
          </p:cNvSpPr>
          <p:nvPr>
            <p:ph type="sldImg"/>
          </p:nvPr>
        </p:nvSpPr>
        <p:spPr bwMode="auto">
          <a:noFill/>
          <a:ln>
            <a:solidFill>
              <a:srgbClr val="000000"/>
            </a:solidFill>
            <a:miter lim="800000"/>
            <a:headEnd/>
            <a:tailEnd/>
          </a:ln>
        </p:spPr>
      </p:sp>
      <p:sp>
        <p:nvSpPr>
          <p:cNvPr id="1198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TextEdit="1"/>
          </p:cNvSpPr>
          <p:nvPr>
            <p:ph type="sldImg"/>
          </p:nvPr>
        </p:nvSpPr>
        <p:spPr bwMode="auto">
          <a:noFill/>
          <a:ln>
            <a:solidFill>
              <a:srgbClr val="000000"/>
            </a:solidFill>
            <a:miter lim="800000"/>
            <a:headEnd/>
            <a:tailEnd/>
          </a:ln>
        </p:spPr>
      </p:sp>
      <p:sp>
        <p:nvSpPr>
          <p:cNvPr id="1208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TextEdit="1"/>
          </p:cNvSpPr>
          <p:nvPr>
            <p:ph type="sldImg"/>
          </p:nvPr>
        </p:nvSpPr>
        <p:spPr bwMode="auto">
          <a:noFill/>
          <a:ln>
            <a:solidFill>
              <a:srgbClr val="000000"/>
            </a:solidFill>
            <a:miter lim="800000"/>
            <a:headEnd/>
            <a:tailEnd/>
          </a:ln>
        </p:spPr>
      </p:sp>
      <p:sp>
        <p:nvSpPr>
          <p:cNvPr id="1218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bwMode="auto">
          <a:noFill/>
          <a:ln>
            <a:solidFill>
              <a:srgbClr val="000000"/>
            </a:solidFill>
            <a:miter lim="800000"/>
            <a:headEnd/>
            <a:tailEnd/>
          </a:ln>
        </p:spPr>
      </p:sp>
      <p:sp>
        <p:nvSpPr>
          <p:cNvPr id="1228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TextEdit="1"/>
          </p:cNvSpPr>
          <p:nvPr>
            <p:ph type="sldImg"/>
          </p:nvPr>
        </p:nvSpPr>
        <p:spPr bwMode="auto">
          <a:noFill/>
          <a:ln>
            <a:solidFill>
              <a:srgbClr val="000000"/>
            </a:solidFill>
            <a:miter lim="800000"/>
            <a:headEnd/>
            <a:tailEnd/>
          </a:ln>
        </p:spPr>
      </p:sp>
      <p:sp>
        <p:nvSpPr>
          <p:cNvPr id="1239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TextEdit="1"/>
          </p:cNvSpPr>
          <p:nvPr>
            <p:ph type="sldImg"/>
          </p:nvPr>
        </p:nvSpPr>
        <p:spPr bwMode="auto">
          <a:noFill/>
          <a:ln>
            <a:solidFill>
              <a:srgbClr val="000000"/>
            </a:solidFill>
            <a:miter lim="800000"/>
            <a:headEnd/>
            <a:tailEnd/>
          </a:ln>
        </p:spPr>
      </p:sp>
      <p:sp>
        <p:nvSpPr>
          <p:cNvPr id="1249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TextEdit="1"/>
          </p:cNvSpPr>
          <p:nvPr>
            <p:ph type="sldImg"/>
          </p:nvPr>
        </p:nvSpPr>
        <p:spPr bwMode="auto">
          <a:noFill/>
          <a:ln>
            <a:solidFill>
              <a:srgbClr val="000000"/>
            </a:solidFill>
            <a:miter lim="800000"/>
            <a:headEnd/>
            <a:tailEnd/>
          </a:ln>
        </p:spPr>
      </p:sp>
      <p:sp>
        <p:nvSpPr>
          <p:cNvPr id="1259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TextEdit="1"/>
          </p:cNvSpPr>
          <p:nvPr>
            <p:ph type="sldImg"/>
          </p:nvPr>
        </p:nvSpPr>
        <p:spPr bwMode="auto">
          <a:noFill/>
          <a:ln>
            <a:solidFill>
              <a:srgbClr val="000000"/>
            </a:solidFill>
            <a:miter lim="800000"/>
            <a:headEnd/>
            <a:tailEnd/>
          </a:ln>
        </p:spPr>
      </p:sp>
      <p:sp>
        <p:nvSpPr>
          <p:cNvPr id="1269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TextEdit="1"/>
          </p:cNvSpPr>
          <p:nvPr>
            <p:ph type="sldImg"/>
          </p:nvPr>
        </p:nvSpPr>
        <p:spPr bwMode="auto">
          <a:noFill/>
          <a:ln>
            <a:solidFill>
              <a:srgbClr val="000000"/>
            </a:solidFill>
            <a:miter lim="800000"/>
            <a:headEnd/>
            <a:tailEnd/>
          </a:ln>
        </p:spPr>
      </p:sp>
      <p:sp>
        <p:nvSpPr>
          <p:cNvPr id="1280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TextEdit="1"/>
          </p:cNvSpPr>
          <p:nvPr>
            <p:ph type="sldImg"/>
          </p:nvPr>
        </p:nvSpPr>
        <p:spPr bwMode="auto">
          <a:noFill/>
          <a:ln>
            <a:solidFill>
              <a:srgbClr val="000000"/>
            </a:solidFill>
            <a:miter lim="800000"/>
            <a:headEnd/>
            <a:tailEnd/>
          </a:ln>
        </p:spPr>
      </p:sp>
      <p:sp>
        <p:nvSpPr>
          <p:cNvPr id="1290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bwMode="auto">
          <a:noFill/>
          <a:ln>
            <a:solidFill>
              <a:srgbClr val="000000"/>
            </a:solidFill>
            <a:miter lim="800000"/>
            <a:headEnd/>
            <a:tailEnd/>
          </a:ln>
        </p:spPr>
      </p:sp>
      <p:sp>
        <p:nvSpPr>
          <p:cNvPr id="102403" name="Rectangle 3"/>
          <p:cNvSpPr>
            <a:spLocks noGrp="1"/>
          </p:cNvSpPr>
          <p:nvPr>
            <p:ph type="body" idx="1"/>
          </p:nvPr>
        </p:nvSpPr>
        <p:spPr bwMode="auto">
          <a:noFill/>
        </p:spPr>
        <p:txBody>
          <a:bodyPr wrap="square" numCol="1" anchor="t" anchorCtr="0" compatLnSpc="1">
            <a:prstTxWarp prst="textNoShape">
              <a:avLst/>
            </a:prstTxWarp>
          </a:bodyPr>
          <a:lstStyle/>
          <a:p>
            <a:r>
              <a:rPr lang="en-US" dirty="0" smtClean="0"/>
              <a:t>Problem: </a:t>
            </a:r>
            <a:r>
              <a:rPr lang="en-US" dirty="0" err="1" smtClean="0"/>
              <a:t>Không</a:t>
            </a:r>
            <a:r>
              <a:rPr lang="en-US" baseline="0" dirty="0" smtClean="0"/>
              <a:t> </a:t>
            </a:r>
            <a:r>
              <a:rPr lang="en-US" baseline="0" dirty="0" err="1" smtClean="0"/>
              <a:t>gian</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a:t>
            </a:r>
            <a:r>
              <a:rPr lang="en-US" baseline="0" dirty="0" err="1" smtClean="0"/>
              <a:t>của</a:t>
            </a:r>
            <a:r>
              <a:rPr lang="en-US" baseline="0" dirty="0" smtClean="0"/>
              <a:t> Memory, </a:t>
            </a:r>
            <a:r>
              <a:rPr lang="en-US" baseline="0" dirty="0" err="1" smtClean="0"/>
              <a:t>khác</a:t>
            </a:r>
            <a:r>
              <a:rPr lang="en-US" baseline="0" dirty="0" smtClean="0"/>
              <a:t> </a:t>
            </a:r>
            <a:r>
              <a:rPr lang="en-US" baseline="0" dirty="0" err="1" smtClean="0"/>
              <a:t>với</a:t>
            </a:r>
            <a:r>
              <a:rPr lang="en-US" baseline="0" dirty="0" smtClean="0"/>
              <a:t> </a:t>
            </a:r>
            <a:r>
              <a:rPr lang="en-US" baseline="0" dirty="0" err="1" smtClean="0"/>
              <a:t>không</a:t>
            </a:r>
            <a:r>
              <a:rPr lang="en-US" baseline="0" dirty="0" smtClean="0"/>
              <a:t> </a:t>
            </a:r>
            <a:r>
              <a:rPr lang="en-US" baseline="0" dirty="0" err="1" smtClean="0"/>
              <a:t>gian</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a:t>
            </a:r>
            <a:r>
              <a:rPr lang="en-US" baseline="0" dirty="0" err="1" smtClean="0"/>
              <a:t>của</a:t>
            </a:r>
            <a:r>
              <a:rPr lang="en-US" baseline="0" smtClean="0"/>
              <a:t> I/O???</a:t>
            </a:r>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TextEdit="1"/>
          </p:cNvSpPr>
          <p:nvPr>
            <p:ph type="sldImg"/>
          </p:nvPr>
        </p:nvSpPr>
        <p:spPr bwMode="auto">
          <a:noFill/>
          <a:ln>
            <a:solidFill>
              <a:srgbClr val="000000"/>
            </a:solidFill>
            <a:miter lim="800000"/>
            <a:headEnd/>
            <a:tailEnd/>
          </a:ln>
        </p:spPr>
      </p:sp>
      <p:sp>
        <p:nvSpPr>
          <p:cNvPr id="1300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TextEdit="1"/>
          </p:cNvSpPr>
          <p:nvPr>
            <p:ph type="sldImg"/>
          </p:nvPr>
        </p:nvSpPr>
        <p:spPr bwMode="auto">
          <a:noFill/>
          <a:ln>
            <a:solidFill>
              <a:srgbClr val="000000"/>
            </a:solidFill>
            <a:miter lim="800000"/>
            <a:headEnd/>
            <a:tailEnd/>
          </a:ln>
        </p:spPr>
      </p:sp>
      <p:sp>
        <p:nvSpPr>
          <p:cNvPr id="1310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TextEdit="1"/>
          </p:cNvSpPr>
          <p:nvPr>
            <p:ph type="sldImg"/>
          </p:nvPr>
        </p:nvSpPr>
        <p:spPr bwMode="auto">
          <a:noFill/>
          <a:ln>
            <a:solidFill>
              <a:srgbClr val="000000"/>
            </a:solidFill>
            <a:miter lim="800000"/>
            <a:headEnd/>
            <a:tailEnd/>
          </a:ln>
        </p:spPr>
      </p:sp>
      <p:sp>
        <p:nvSpPr>
          <p:cNvPr id="1320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TextEdit="1"/>
          </p:cNvSpPr>
          <p:nvPr>
            <p:ph type="sldImg"/>
          </p:nvPr>
        </p:nvSpPr>
        <p:spPr bwMode="auto">
          <a:noFill/>
          <a:ln>
            <a:solidFill>
              <a:srgbClr val="000000"/>
            </a:solidFill>
            <a:miter lim="800000"/>
            <a:headEnd/>
            <a:tailEnd/>
          </a:ln>
        </p:spPr>
      </p:sp>
      <p:sp>
        <p:nvSpPr>
          <p:cNvPr id="1331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TextEdit="1"/>
          </p:cNvSpPr>
          <p:nvPr>
            <p:ph type="sldImg"/>
          </p:nvPr>
        </p:nvSpPr>
        <p:spPr bwMode="auto">
          <a:noFill/>
          <a:ln>
            <a:solidFill>
              <a:srgbClr val="000000"/>
            </a:solidFill>
            <a:miter lim="800000"/>
            <a:headEnd/>
            <a:tailEnd/>
          </a:ln>
        </p:spPr>
      </p:sp>
      <p:sp>
        <p:nvSpPr>
          <p:cNvPr id="1341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TextEdit="1"/>
          </p:cNvSpPr>
          <p:nvPr>
            <p:ph type="sldImg"/>
          </p:nvPr>
        </p:nvSpPr>
        <p:spPr bwMode="auto">
          <a:noFill/>
          <a:ln>
            <a:solidFill>
              <a:srgbClr val="000000"/>
            </a:solidFill>
            <a:miter lim="800000"/>
            <a:headEnd/>
            <a:tailEnd/>
          </a:ln>
        </p:spPr>
      </p:sp>
      <p:sp>
        <p:nvSpPr>
          <p:cNvPr id="1351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TextEdit="1"/>
          </p:cNvSpPr>
          <p:nvPr>
            <p:ph type="sldImg"/>
          </p:nvPr>
        </p:nvSpPr>
        <p:spPr bwMode="auto">
          <a:noFill/>
          <a:ln>
            <a:solidFill>
              <a:srgbClr val="000000"/>
            </a:solidFill>
            <a:miter lim="800000"/>
            <a:headEnd/>
            <a:tailEnd/>
          </a:ln>
        </p:spPr>
      </p:sp>
      <p:sp>
        <p:nvSpPr>
          <p:cNvPr id="136195"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TextEdit="1"/>
          </p:cNvSpPr>
          <p:nvPr>
            <p:ph type="sldImg"/>
          </p:nvPr>
        </p:nvSpPr>
        <p:spPr bwMode="auto">
          <a:noFill/>
          <a:ln>
            <a:solidFill>
              <a:srgbClr val="000000"/>
            </a:solidFill>
            <a:miter lim="800000"/>
            <a:headEnd/>
            <a:tailEnd/>
          </a:ln>
        </p:spPr>
      </p:sp>
      <p:sp>
        <p:nvSpPr>
          <p:cNvPr id="1372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TextEdit="1"/>
          </p:cNvSpPr>
          <p:nvPr>
            <p:ph type="sldImg"/>
          </p:nvPr>
        </p:nvSpPr>
        <p:spPr bwMode="auto">
          <a:noFill/>
          <a:ln>
            <a:solidFill>
              <a:srgbClr val="000000"/>
            </a:solidFill>
            <a:miter lim="800000"/>
            <a:headEnd/>
            <a:tailEnd/>
          </a:ln>
        </p:spPr>
      </p:sp>
      <p:sp>
        <p:nvSpPr>
          <p:cNvPr id="1382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TextEdit="1"/>
          </p:cNvSpPr>
          <p:nvPr>
            <p:ph type="sldImg"/>
          </p:nvPr>
        </p:nvSpPr>
        <p:spPr bwMode="auto">
          <a:noFill/>
          <a:ln>
            <a:solidFill>
              <a:srgbClr val="000000"/>
            </a:solidFill>
            <a:miter lim="800000"/>
            <a:headEnd/>
            <a:tailEnd/>
          </a:ln>
        </p:spPr>
      </p:sp>
      <p:sp>
        <p:nvSpPr>
          <p:cNvPr id="1392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bwMode="auto">
          <a:noFill/>
          <a:ln>
            <a:solidFill>
              <a:srgbClr val="000000"/>
            </a:solidFill>
            <a:miter lim="800000"/>
            <a:headEnd/>
            <a:tailEnd/>
          </a:ln>
        </p:spPr>
      </p:sp>
      <p:sp>
        <p:nvSpPr>
          <p:cNvPr id="1034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p:spPr>
      </p:sp>
      <p:sp>
        <p:nvSpPr>
          <p:cNvPr id="1402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TextEdit="1"/>
          </p:cNvSpPr>
          <p:nvPr>
            <p:ph type="sldImg"/>
          </p:nvPr>
        </p:nvSpPr>
        <p:spPr bwMode="auto">
          <a:noFill/>
          <a:ln>
            <a:solidFill>
              <a:srgbClr val="000000"/>
            </a:solidFill>
            <a:miter lim="800000"/>
            <a:headEnd/>
            <a:tailEnd/>
          </a:ln>
        </p:spPr>
      </p:sp>
      <p:sp>
        <p:nvSpPr>
          <p:cNvPr id="1413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TextEdit="1"/>
          </p:cNvSpPr>
          <p:nvPr>
            <p:ph type="sldImg"/>
          </p:nvPr>
        </p:nvSpPr>
        <p:spPr bwMode="auto">
          <a:noFill/>
          <a:ln>
            <a:solidFill>
              <a:srgbClr val="000000"/>
            </a:solidFill>
            <a:miter lim="800000"/>
            <a:headEnd/>
            <a:tailEnd/>
          </a:ln>
        </p:spPr>
      </p:sp>
      <p:sp>
        <p:nvSpPr>
          <p:cNvPr id="1423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TextEdit="1"/>
          </p:cNvSpPr>
          <p:nvPr>
            <p:ph type="sldImg"/>
          </p:nvPr>
        </p:nvSpPr>
        <p:spPr bwMode="auto">
          <a:noFill/>
          <a:ln>
            <a:solidFill>
              <a:srgbClr val="000000"/>
            </a:solidFill>
            <a:miter lim="800000"/>
            <a:headEnd/>
            <a:tailEnd/>
          </a:ln>
        </p:spPr>
      </p:sp>
      <p:sp>
        <p:nvSpPr>
          <p:cNvPr id="1433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TextEdit="1"/>
          </p:cNvSpPr>
          <p:nvPr>
            <p:ph type="sldImg"/>
          </p:nvPr>
        </p:nvSpPr>
        <p:spPr bwMode="auto">
          <a:noFill/>
          <a:ln>
            <a:solidFill>
              <a:srgbClr val="000000"/>
            </a:solidFill>
            <a:miter lim="800000"/>
            <a:headEnd/>
            <a:tailEnd/>
          </a:ln>
        </p:spPr>
      </p:sp>
      <p:sp>
        <p:nvSpPr>
          <p:cNvPr id="1443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TextEdit="1"/>
          </p:cNvSpPr>
          <p:nvPr>
            <p:ph type="sldImg"/>
          </p:nvPr>
        </p:nvSpPr>
        <p:spPr bwMode="auto">
          <a:noFill/>
          <a:ln>
            <a:solidFill>
              <a:srgbClr val="000000"/>
            </a:solidFill>
            <a:miter lim="800000"/>
            <a:headEnd/>
            <a:tailEnd/>
          </a:ln>
        </p:spPr>
      </p:sp>
      <p:sp>
        <p:nvSpPr>
          <p:cNvPr id="145411"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To strip: gỡ bỏ, thoát y</a:t>
            </a:r>
          </a:p>
          <a:p>
            <a:r>
              <a:rPr lang="en-US" smtClean="0"/>
              <a:t>Strip (n): dải băng</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TextEdit="1"/>
          </p:cNvSpPr>
          <p:nvPr>
            <p:ph type="sldImg"/>
          </p:nvPr>
        </p:nvSpPr>
        <p:spPr bwMode="auto">
          <a:noFill/>
          <a:ln>
            <a:solidFill>
              <a:srgbClr val="000000"/>
            </a:solidFill>
            <a:miter lim="800000"/>
            <a:headEnd/>
            <a:tailEnd/>
          </a:ln>
        </p:spPr>
      </p:sp>
      <p:sp>
        <p:nvSpPr>
          <p:cNvPr id="146435"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To strip: gỡ bỏ, thoát y</a:t>
            </a:r>
          </a:p>
          <a:p>
            <a:r>
              <a:rPr lang="en-US" smtClean="0"/>
              <a:t>Strip (n): dải băng</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TextEdit="1"/>
          </p:cNvSpPr>
          <p:nvPr>
            <p:ph type="sldImg"/>
          </p:nvPr>
        </p:nvSpPr>
        <p:spPr bwMode="auto">
          <a:noFill/>
          <a:ln>
            <a:solidFill>
              <a:srgbClr val="000000"/>
            </a:solidFill>
            <a:miter lim="800000"/>
            <a:headEnd/>
            <a:tailEnd/>
          </a:ln>
        </p:spPr>
      </p:sp>
      <p:sp>
        <p:nvSpPr>
          <p:cNvPr id="1474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TextEdit="1"/>
          </p:cNvSpPr>
          <p:nvPr>
            <p:ph type="sldImg"/>
          </p:nvPr>
        </p:nvSpPr>
        <p:spPr bwMode="auto">
          <a:noFill/>
          <a:ln>
            <a:solidFill>
              <a:srgbClr val="000000"/>
            </a:solidFill>
            <a:miter lim="800000"/>
            <a:headEnd/>
            <a:tailEnd/>
          </a:ln>
        </p:spPr>
      </p:sp>
      <p:sp>
        <p:nvSpPr>
          <p:cNvPr id="1484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TextEdit="1"/>
          </p:cNvSpPr>
          <p:nvPr>
            <p:ph type="sldImg"/>
          </p:nvPr>
        </p:nvSpPr>
        <p:spPr bwMode="auto">
          <a:noFill/>
          <a:ln>
            <a:solidFill>
              <a:srgbClr val="000000"/>
            </a:solidFill>
            <a:miter lim="800000"/>
            <a:headEnd/>
            <a:tailEnd/>
          </a:ln>
        </p:spPr>
      </p:sp>
      <p:sp>
        <p:nvSpPr>
          <p:cNvPr id="1495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bwMode="auto">
          <a:noFill/>
          <a:ln>
            <a:solidFill>
              <a:srgbClr val="000000"/>
            </a:solidFill>
            <a:miter lim="800000"/>
            <a:headEnd/>
            <a:tailEnd/>
          </a:ln>
        </p:spPr>
      </p:sp>
      <p:sp>
        <p:nvSpPr>
          <p:cNvPr id="1044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TextEdit="1"/>
          </p:cNvSpPr>
          <p:nvPr>
            <p:ph type="sldImg"/>
          </p:nvPr>
        </p:nvSpPr>
        <p:spPr bwMode="auto">
          <a:noFill/>
          <a:ln>
            <a:solidFill>
              <a:srgbClr val="000000"/>
            </a:solidFill>
            <a:miter lim="800000"/>
            <a:headEnd/>
            <a:tailEnd/>
          </a:ln>
        </p:spPr>
      </p:sp>
      <p:sp>
        <p:nvSpPr>
          <p:cNvPr id="150531"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parity bit (n). An extra bit used in checking for errors in groups of data bits transferred within or between computer systems. With PCs, the term is frequently encountered in modem-to-modem communications, in which a parity bit is often used to check the accuracy with which each character is transmitted, and in RAM, where a parity bit is often used to check the accuracy with which each byte is stored. </a:t>
            </a:r>
          </a:p>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TextEdit="1"/>
          </p:cNvSpPr>
          <p:nvPr>
            <p:ph type="sldImg"/>
          </p:nvPr>
        </p:nvSpPr>
        <p:spPr bwMode="auto">
          <a:noFill/>
          <a:ln>
            <a:solidFill>
              <a:srgbClr val="000000"/>
            </a:solidFill>
            <a:miter lim="800000"/>
            <a:headEnd/>
            <a:tailEnd/>
          </a:ln>
        </p:spPr>
      </p:sp>
      <p:sp>
        <p:nvSpPr>
          <p:cNvPr id="1515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TextEdit="1"/>
          </p:cNvSpPr>
          <p:nvPr>
            <p:ph type="sldImg"/>
          </p:nvPr>
        </p:nvSpPr>
        <p:spPr bwMode="auto">
          <a:noFill/>
          <a:ln>
            <a:solidFill>
              <a:srgbClr val="000000"/>
            </a:solidFill>
            <a:miter lim="800000"/>
            <a:headEnd/>
            <a:tailEnd/>
          </a:ln>
        </p:spPr>
      </p:sp>
      <p:sp>
        <p:nvSpPr>
          <p:cNvPr id="1515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bwMode="auto">
          <a:noFill/>
          <a:ln>
            <a:solidFill>
              <a:srgbClr val="000000"/>
            </a:solidFill>
            <a:miter lim="800000"/>
            <a:headEnd/>
            <a:tailEnd/>
          </a:ln>
        </p:spPr>
      </p:sp>
      <p:sp>
        <p:nvSpPr>
          <p:cNvPr id="1525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TextEdit="1"/>
          </p:cNvSpPr>
          <p:nvPr>
            <p:ph type="sldImg"/>
          </p:nvPr>
        </p:nvSpPr>
        <p:spPr bwMode="auto">
          <a:noFill/>
          <a:ln>
            <a:solidFill>
              <a:srgbClr val="000000"/>
            </a:solidFill>
            <a:miter lim="800000"/>
            <a:headEnd/>
            <a:tailEnd/>
          </a:ln>
        </p:spPr>
      </p:sp>
      <p:sp>
        <p:nvSpPr>
          <p:cNvPr id="1546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TextEdit="1"/>
          </p:cNvSpPr>
          <p:nvPr>
            <p:ph type="sldImg"/>
          </p:nvPr>
        </p:nvSpPr>
        <p:spPr bwMode="auto">
          <a:noFill/>
          <a:ln>
            <a:solidFill>
              <a:srgbClr val="000000"/>
            </a:solidFill>
            <a:miter lim="800000"/>
            <a:headEnd/>
            <a:tailEnd/>
          </a:ln>
        </p:spPr>
      </p:sp>
      <p:sp>
        <p:nvSpPr>
          <p:cNvPr id="1556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TextEdit="1"/>
          </p:cNvSpPr>
          <p:nvPr>
            <p:ph type="sldImg"/>
          </p:nvPr>
        </p:nvSpPr>
        <p:spPr bwMode="auto">
          <a:noFill/>
          <a:ln>
            <a:solidFill>
              <a:srgbClr val="000000"/>
            </a:solidFill>
            <a:miter lim="800000"/>
            <a:headEnd/>
            <a:tailEnd/>
          </a:ln>
        </p:spPr>
      </p:sp>
      <p:sp>
        <p:nvSpPr>
          <p:cNvPr id="1566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bwMode="auto">
          <a:noFill/>
          <a:ln>
            <a:solidFill>
              <a:srgbClr val="000000"/>
            </a:solidFill>
            <a:miter lim="800000"/>
            <a:headEnd/>
            <a:tailEnd/>
          </a:ln>
        </p:spPr>
      </p:sp>
      <p:sp>
        <p:nvSpPr>
          <p:cNvPr id="1576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TextEdit="1"/>
          </p:cNvSpPr>
          <p:nvPr>
            <p:ph type="sldImg"/>
          </p:nvPr>
        </p:nvSpPr>
        <p:spPr bwMode="auto">
          <a:noFill/>
          <a:ln>
            <a:solidFill>
              <a:srgbClr val="000000"/>
            </a:solidFill>
            <a:miter lim="800000"/>
            <a:headEnd/>
            <a:tailEnd/>
          </a:ln>
        </p:spPr>
      </p:sp>
      <p:sp>
        <p:nvSpPr>
          <p:cNvPr id="1587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TextEdit="1"/>
          </p:cNvSpPr>
          <p:nvPr>
            <p:ph type="sldImg"/>
          </p:nvPr>
        </p:nvSpPr>
        <p:spPr bwMode="auto">
          <a:noFill/>
          <a:ln>
            <a:solidFill>
              <a:srgbClr val="000000"/>
            </a:solidFill>
            <a:miter lim="800000"/>
            <a:headEnd/>
            <a:tailEnd/>
          </a:ln>
        </p:spPr>
      </p:sp>
      <p:sp>
        <p:nvSpPr>
          <p:cNvPr id="1597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p:spPr>
      </p:sp>
      <p:sp>
        <p:nvSpPr>
          <p:cNvPr id="105475"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TextEdit="1"/>
          </p:cNvSpPr>
          <p:nvPr>
            <p:ph type="sldImg"/>
          </p:nvPr>
        </p:nvSpPr>
        <p:spPr bwMode="auto">
          <a:noFill/>
          <a:ln>
            <a:solidFill>
              <a:srgbClr val="000000"/>
            </a:solidFill>
            <a:miter lim="800000"/>
            <a:headEnd/>
            <a:tailEnd/>
          </a:ln>
        </p:spPr>
      </p:sp>
      <p:sp>
        <p:nvSpPr>
          <p:cNvPr id="1607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TextEdit="1"/>
          </p:cNvSpPr>
          <p:nvPr>
            <p:ph type="sldImg"/>
          </p:nvPr>
        </p:nvSpPr>
        <p:spPr bwMode="auto">
          <a:noFill/>
          <a:ln>
            <a:solidFill>
              <a:srgbClr val="000000"/>
            </a:solidFill>
            <a:miter lim="800000"/>
            <a:headEnd/>
            <a:tailEnd/>
          </a:ln>
        </p:spPr>
      </p:sp>
      <p:sp>
        <p:nvSpPr>
          <p:cNvPr id="1617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TextEdit="1"/>
          </p:cNvSpPr>
          <p:nvPr>
            <p:ph type="sldImg"/>
          </p:nvPr>
        </p:nvSpPr>
        <p:spPr bwMode="auto">
          <a:noFill/>
          <a:ln>
            <a:solidFill>
              <a:srgbClr val="000000"/>
            </a:solidFill>
            <a:miter lim="800000"/>
            <a:headEnd/>
            <a:tailEnd/>
          </a:ln>
        </p:spPr>
      </p:sp>
      <p:sp>
        <p:nvSpPr>
          <p:cNvPr id="1628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TextEdit="1"/>
          </p:cNvSpPr>
          <p:nvPr>
            <p:ph type="sldImg"/>
          </p:nvPr>
        </p:nvSpPr>
        <p:spPr bwMode="auto">
          <a:noFill/>
          <a:ln>
            <a:solidFill>
              <a:srgbClr val="000000"/>
            </a:solidFill>
            <a:miter lim="800000"/>
            <a:headEnd/>
            <a:tailEnd/>
          </a:ln>
        </p:spPr>
      </p:sp>
      <p:sp>
        <p:nvSpPr>
          <p:cNvPr id="1638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noFill/>
          <a:ln>
            <a:solidFill>
              <a:srgbClr val="000000"/>
            </a:solidFill>
            <a:miter lim="800000"/>
            <a:headEnd/>
            <a:tailEnd/>
          </a:ln>
        </p:spPr>
      </p:sp>
      <p:sp>
        <p:nvSpPr>
          <p:cNvPr id="1648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TextEdit="1"/>
          </p:cNvSpPr>
          <p:nvPr>
            <p:ph type="sldImg"/>
          </p:nvPr>
        </p:nvSpPr>
        <p:spPr bwMode="auto">
          <a:noFill/>
          <a:ln>
            <a:solidFill>
              <a:srgbClr val="000000"/>
            </a:solidFill>
            <a:miter lim="800000"/>
            <a:headEnd/>
            <a:tailEnd/>
          </a:ln>
        </p:spPr>
      </p:sp>
      <p:sp>
        <p:nvSpPr>
          <p:cNvPr id="165891"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Times New Roman" pitchFamily="18" charset="0"/>
                <a:cs typeface="Times New Roman" pitchFamily="18" charset="0"/>
              </a:rPr>
              <a:t>Speck of dust: hạt bụi</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TextEdit="1"/>
          </p:cNvSpPr>
          <p:nvPr>
            <p:ph type="sldImg"/>
          </p:nvPr>
        </p:nvSpPr>
        <p:spPr bwMode="auto">
          <a:noFill/>
          <a:ln>
            <a:solidFill>
              <a:srgbClr val="000000"/>
            </a:solidFill>
            <a:miter lim="800000"/>
            <a:headEnd/>
            <a:tailEnd/>
          </a:ln>
        </p:spPr>
      </p:sp>
      <p:sp>
        <p:nvSpPr>
          <p:cNvPr id="1669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TextEdit="1"/>
          </p:cNvSpPr>
          <p:nvPr>
            <p:ph type="sldImg"/>
          </p:nvPr>
        </p:nvSpPr>
        <p:spPr bwMode="auto">
          <a:noFill/>
          <a:ln>
            <a:solidFill>
              <a:srgbClr val="000000"/>
            </a:solidFill>
            <a:miter lim="800000"/>
            <a:headEnd/>
            <a:tailEnd/>
          </a:ln>
        </p:spPr>
      </p:sp>
      <p:sp>
        <p:nvSpPr>
          <p:cNvPr id="1679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TextEdit="1"/>
          </p:cNvSpPr>
          <p:nvPr>
            <p:ph type="sldImg"/>
          </p:nvPr>
        </p:nvSpPr>
        <p:spPr bwMode="auto">
          <a:noFill/>
          <a:ln>
            <a:solidFill>
              <a:srgbClr val="000000"/>
            </a:solidFill>
            <a:miter lim="800000"/>
            <a:headEnd/>
            <a:tailEnd/>
          </a:ln>
        </p:spPr>
      </p:sp>
      <p:sp>
        <p:nvSpPr>
          <p:cNvPr id="1689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TextEdit="1"/>
          </p:cNvSpPr>
          <p:nvPr>
            <p:ph type="sldImg"/>
          </p:nvPr>
        </p:nvSpPr>
        <p:spPr bwMode="auto">
          <a:noFill/>
          <a:ln>
            <a:solidFill>
              <a:srgbClr val="000000"/>
            </a:solidFill>
            <a:miter lim="800000"/>
            <a:headEnd/>
            <a:tailEnd/>
          </a:ln>
        </p:spPr>
      </p:sp>
      <p:sp>
        <p:nvSpPr>
          <p:cNvPr id="1699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bwMode="auto">
          <a:noFill/>
          <a:ln>
            <a:solidFill>
              <a:srgbClr val="000000"/>
            </a:solidFill>
            <a:miter lim="800000"/>
            <a:headEnd/>
            <a:tailEnd/>
          </a:ln>
        </p:spPr>
      </p:sp>
      <p:sp>
        <p:nvSpPr>
          <p:cNvPr id="106499"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TextEdit="1"/>
          </p:cNvSpPr>
          <p:nvPr>
            <p:ph type="sldImg"/>
          </p:nvPr>
        </p:nvSpPr>
        <p:spPr bwMode="auto">
          <a:noFill/>
          <a:ln>
            <a:solidFill>
              <a:srgbClr val="000000"/>
            </a:solidFill>
            <a:miter lim="800000"/>
            <a:headEnd/>
            <a:tailEnd/>
          </a:ln>
        </p:spPr>
      </p:sp>
      <p:sp>
        <p:nvSpPr>
          <p:cNvPr id="1710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TextEdit="1"/>
          </p:cNvSpPr>
          <p:nvPr>
            <p:ph type="sldImg"/>
          </p:nvPr>
        </p:nvSpPr>
        <p:spPr bwMode="auto">
          <a:noFill/>
          <a:ln>
            <a:solidFill>
              <a:srgbClr val="000000"/>
            </a:solidFill>
            <a:miter lim="800000"/>
            <a:headEnd/>
            <a:tailEnd/>
          </a:ln>
        </p:spPr>
      </p:sp>
      <p:sp>
        <p:nvSpPr>
          <p:cNvPr id="1720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TextEdit="1"/>
          </p:cNvSpPr>
          <p:nvPr>
            <p:ph type="sldImg"/>
          </p:nvPr>
        </p:nvSpPr>
        <p:spPr bwMode="auto">
          <a:noFill/>
          <a:ln>
            <a:solidFill>
              <a:srgbClr val="000000"/>
            </a:solidFill>
            <a:miter lim="800000"/>
            <a:headEnd/>
            <a:tailEnd/>
          </a:ln>
        </p:spPr>
      </p:sp>
      <p:sp>
        <p:nvSpPr>
          <p:cNvPr id="1730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TextEdit="1"/>
          </p:cNvSpPr>
          <p:nvPr>
            <p:ph type="sldImg"/>
          </p:nvPr>
        </p:nvSpPr>
        <p:spPr bwMode="auto">
          <a:noFill/>
          <a:ln>
            <a:solidFill>
              <a:srgbClr val="000000"/>
            </a:solidFill>
            <a:miter lim="800000"/>
            <a:headEnd/>
            <a:tailEnd/>
          </a:ln>
        </p:spPr>
      </p:sp>
      <p:sp>
        <p:nvSpPr>
          <p:cNvPr id="174083"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smtClean="0">
              <a:latin typeface="Times New Roman" pitchFamily="18" charset="0"/>
              <a:cs typeface="Times New Roman"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TextEdit="1"/>
          </p:cNvSpPr>
          <p:nvPr>
            <p:ph type="sldImg"/>
          </p:nvPr>
        </p:nvSpPr>
        <p:spPr bwMode="auto">
          <a:noFill/>
          <a:ln>
            <a:solidFill>
              <a:srgbClr val="000000"/>
            </a:solidFill>
            <a:miter lim="800000"/>
            <a:headEnd/>
            <a:tailEnd/>
          </a:ln>
        </p:spPr>
      </p:sp>
      <p:sp>
        <p:nvSpPr>
          <p:cNvPr id="1751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TextEdit="1"/>
          </p:cNvSpPr>
          <p:nvPr>
            <p:ph type="sldImg"/>
          </p:nvPr>
        </p:nvSpPr>
        <p:spPr bwMode="auto">
          <a:noFill/>
          <a:ln>
            <a:solidFill>
              <a:srgbClr val="000000"/>
            </a:solidFill>
            <a:miter lim="800000"/>
            <a:headEnd/>
            <a:tailEnd/>
          </a:ln>
        </p:spPr>
      </p:sp>
      <p:sp>
        <p:nvSpPr>
          <p:cNvPr id="176131"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Times New Roman" pitchFamily="18" charset="0"/>
                <a:cs typeface="Times New Roman" pitchFamily="18" charset="0"/>
              </a:rPr>
              <a:t>Sparing: tiết kiệm, hạn chế</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TextEdit="1"/>
          </p:cNvSpPr>
          <p:nvPr>
            <p:ph type="sldImg"/>
          </p:nvPr>
        </p:nvSpPr>
        <p:spPr bwMode="auto">
          <a:noFill/>
          <a:ln>
            <a:solidFill>
              <a:srgbClr val="000000"/>
            </a:solidFill>
            <a:miter lim="800000"/>
            <a:headEnd/>
            <a:tailEnd/>
          </a:ln>
        </p:spPr>
      </p:sp>
      <p:sp>
        <p:nvSpPr>
          <p:cNvPr id="107523"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TextEdit="1"/>
          </p:cNvSpPr>
          <p:nvPr>
            <p:ph type="sldImg"/>
          </p:nvPr>
        </p:nvSpPr>
        <p:spPr bwMode="auto">
          <a:noFill/>
          <a:ln>
            <a:solidFill>
              <a:srgbClr val="000000"/>
            </a:solidFill>
            <a:miter lim="800000"/>
            <a:headEnd/>
            <a:tailEnd/>
          </a:ln>
        </p:spPr>
      </p:sp>
      <p:sp>
        <p:nvSpPr>
          <p:cNvPr id="1095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76B166-60E8-42C8-A693-CD61C0DF1291}" type="datetime1">
              <a:rPr lang="en-US" smtClean="0"/>
              <a:pPr/>
              <a:t>10/30/2017</a:t>
            </a:fld>
            <a:endParaRPr lang="en-US"/>
          </a:p>
        </p:txBody>
      </p:sp>
      <p:sp>
        <p:nvSpPr>
          <p:cNvPr id="5" name="Footer Placeholder 4"/>
          <p:cNvSpPr>
            <a:spLocks noGrp="1"/>
          </p:cNvSpPr>
          <p:nvPr>
            <p:ph type="ftr" sz="quarter" idx="11"/>
          </p:nvPr>
        </p:nvSpPr>
        <p:spPr/>
        <p:txBody>
          <a:bodyPr/>
          <a:lstStyle/>
          <a:p>
            <a:r>
              <a:rPr lang="en-US" smtClean="0"/>
              <a:t>IO-Part 1 (86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876169-52B6-4BC5-A70F-75A8D3BB84B8}" type="datetime1">
              <a:rPr lang="en-US" smtClean="0"/>
              <a:pPr/>
              <a:t>10/30/2017</a:t>
            </a:fld>
            <a:endParaRPr lang="en-US"/>
          </a:p>
        </p:txBody>
      </p:sp>
      <p:sp>
        <p:nvSpPr>
          <p:cNvPr id="5" name="Footer Placeholder 4"/>
          <p:cNvSpPr>
            <a:spLocks noGrp="1"/>
          </p:cNvSpPr>
          <p:nvPr>
            <p:ph type="ftr" sz="quarter" idx="11"/>
          </p:nvPr>
        </p:nvSpPr>
        <p:spPr/>
        <p:txBody>
          <a:bodyPr/>
          <a:lstStyle/>
          <a:p>
            <a:r>
              <a:rPr lang="en-US" smtClean="0"/>
              <a:t>IO-Part 1 (86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547572-10E0-4084-9AEA-ECDD063284DB}" type="datetime1">
              <a:rPr lang="en-US" smtClean="0"/>
              <a:pPr/>
              <a:t>10/30/2017</a:t>
            </a:fld>
            <a:endParaRPr lang="en-US"/>
          </a:p>
        </p:txBody>
      </p:sp>
      <p:sp>
        <p:nvSpPr>
          <p:cNvPr id="5" name="Footer Placeholder 4"/>
          <p:cNvSpPr>
            <a:spLocks noGrp="1"/>
          </p:cNvSpPr>
          <p:nvPr>
            <p:ph type="ftr" sz="quarter" idx="11"/>
          </p:nvPr>
        </p:nvSpPr>
        <p:spPr/>
        <p:txBody>
          <a:bodyPr/>
          <a:lstStyle/>
          <a:p>
            <a:r>
              <a:rPr lang="en-US" smtClean="0"/>
              <a:t>IO-Part 1 (86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AC419B50-0DDE-4DBE-ADB7-A1506EC94CEE}" type="datetime1">
              <a:rPr lang="en-US" smtClean="0"/>
              <a:pPr>
                <a:defRPr/>
              </a:pPr>
              <a:t>10/30/2017</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IO-Part 1 (86 slides)</a:t>
            </a:r>
            <a:endParaRPr lang="en-US"/>
          </a:p>
        </p:txBody>
      </p:sp>
      <p:sp>
        <p:nvSpPr>
          <p:cNvPr id="8" name="Slide Number Placeholder 5"/>
          <p:cNvSpPr>
            <a:spLocks noGrp="1"/>
          </p:cNvSpPr>
          <p:nvPr>
            <p:ph type="sldNum" sz="quarter" idx="12"/>
          </p:nvPr>
        </p:nvSpPr>
        <p:spPr/>
        <p:txBody>
          <a:bodyPr/>
          <a:lstStyle>
            <a:lvl1pPr>
              <a:defRPr/>
            </a:lvl1pPr>
          </a:lstStyle>
          <a:p>
            <a:pPr>
              <a:defRPr/>
            </a:pPr>
            <a:fld id="{CD3BC069-8947-40AE-8AE6-41853DD9CE01}" type="slidenum">
              <a:rPr lang="en-US"/>
              <a:pPr>
                <a:defRPr/>
              </a:pPr>
              <a:t>‹#›</a:t>
            </a:fld>
            <a:r>
              <a:rPr lang="en-US"/>
              <a:t>/75</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B62BA12-1677-449A-8259-E37BE5998558}" type="datetime1">
              <a:rPr lang="en-US" smtClean="0"/>
              <a:pPr>
                <a:defRPr/>
              </a:pPr>
              <a:t>10/30/2017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IO-Part 1 (86 slides)</a:t>
            </a:r>
            <a:endParaRPr lang="en-US"/>
          </a:p>
        </p:txBody>
      </p:sp>
      <p:sp>
        <p:nvSpPr>
          <p:cNvPr id="7" name="Slide Number Placeholder 5"/>
          <p:cNvSpPr>
            <a:spLocks noGrp="1"/>
          </p:cNvSpPr>
          <p:nvPr>
            <p:ph type="sldNum" sz="quarter" idx="12"/>
          </p:nvPr>
        </p:nvSpPr>
        <p:spPr/>
        <p:txBody>
          <a:bodyPr/>
          <a:lstStyle>
            <a:lvl1pPr>
              <a:defRPr/>
            </a:lvl1pPr>
          </a:lstStyle>
          <a:p>
            <a:pPr>
              <a:defRPr/>
            </a:pPr>
            <a:fld id="{34394E5B-F5D9-4F9D-99E9-DDC70882CCFE}" type="slidenum">
              <a:rPr lang="en-US"/>
              <a:pPr>
                <a:defRPr/>
              </a:pPr>
              <a:t>‹#›</a:t>
            </a:fld>
            <a:r>
              <a:rPr lang="en-US"/>
              <a:t>/75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C340EA-5990-477D-AFF4-DD0CE2B7B4BF}" type="datetime1">
              <a:rPr lang="en-US" smtClean="0"/>
              <a:pPr/>
              <a:t>10/30/2017</a:t>
            </a:fld>
            <a:endParaRPr lang="en-US"/>
          </a:p>
        </p:txBody>
      </p:sp>
      <p:sp>
        <p:nvSpPr>
          <p:cNvPr id="5" name="Footer Placeholder 4"/>
          <p:cNvSpPr>
            <a:spLocks noGrp="1"/>
          </p:cNvSpPr>
          <p:nvPr>
            <p:ph type="ftr" sz="quarter" idx="11"/>
          </p:nvPr>
        </p:nvSpPr>
        <p:spPr/>
        <p:txBody>
          <a:bodyPr/>
          <a:lstStyle/>
          <a:p>
            <a:r>
              <a:rPr lang="en-US" smtClean="0"/>
              <a:t>IO-Part 1 (86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C96466-AFCA-4E7C-9CD4-6E27BEF0F3E1}" type="datetime1">
              <a:rPr lang="en-US" smtClean="0"/>
              <a:pPr/>
              <a:t>10/30/2017</a:t>
            </a:fld>
            <a:endParaRPr lang="en-US"/>
          </a:p>
        </p:txBody>
      </p:sp>
      <p:sp>
        <p:nvSpPr>
          <p:cNvPr id="5" name="Footer Placeholder 4"/>
          <p:cNvSpPr>
            <a:spLocks noGrp="1"/>
          </p:cNvSpPr>
          <p:nvPr>
            <p:ph type="ftr" sz="quarter" idx="11"/>
          </p:nvPr>
        </p:nvSpPr>
        <p:spPr/>
        <p:txBody>
          <a:bodyPr/>
          <a:lstStyle/>
          <a:p>
            <a:r>
              <a:rPr lang="en-US" smtClean="0"/>
              <a:t>IO-Part 1 (86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1F5F42-3B29-4BDE-9326-3416FB41524C}" type="datetime1">
              <a:rPr lang="en-US" smtClean="0"/>
              <a:pPr/>
              <a:t>10/30/2017</a:t>
            </a:fld>
            <a:endParaRPr lang="en-US"/>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5A9CB8-83FA-42E9-9C30-D9DBE7E42DE4}" type="datetime1">
              <a:rPr lang="en-US" smtClean="0"/>
              <a:pPr/>
              <a:t>10/30/2017</a:t>
            </a:fld>
            <a:endParaRPr lang="en-US"/>
          </a:p>
        </p:txBody>
      </p:sp>
      <p:sp>
        <p:nvSpPr>
          <p:cNvPr id="8" name="Footer Placeholder 7"/>
          <p:cNvSpPr>
            <a:spLocks noGrp="1"/>
          </p:cNvSpPr>
          <p:nvPr>
            <p:ph type="ftr" sz="quarter" idx="11"/>
          </p:nvPr>
        </p:nvSpPr>
        <p:spPr/>
        <p:txBody>
          <a:bodyPr/>
          <a:lstStyle/>
          <a:p>
            <a:r>
              <a:rPr lang="en-US" smtClean="0"/>
              <a:t>IO-Part 1 (86 slides)</a:t>
            </a:r>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84DE37-F2C0-46B5-8B5E-A0BF1ADC3BA1}" type="datetime1">
              <a:rPr lang="en-US" smtClean="0"/>
              <a:pPr/>
              <a:t>10/30/2017</a:t>
            </a:fld>
            <a:endParaRPr lang="en-US"/>
          </a:p>
        </p:txBody>
      </p:sp>
      <p:sp>
        <p:nvSpPr>
          <p:cNvPr id="4" name="Footer Placeholder 3"/>
          <p:cNvSpPr>
            <a:spLocks noGrp="1"/>
          </p:cNvSpPr>
          <p:nvPr>
            <p:ph type="ftr" sz="quarter" idx="11"/>
          </p:nvPr>
        </p:nvSpPr>
        <p:spPr/>
        <p:txBody>
          <a:bodyPr/>
          <a:lstStyle/>
          <a:p>
            <a:r>
              <a:rPr lang="en-US" smtClean="0"/>
              <a:t>IO-Part 1 (86 slides)</a:t>
            </a:r>
            <a:endParaRPr lang="en-US"/>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B7369C-DB2A-4871-91E8-10FBF05B7651}" type="datetime1">
              <a:rPr lang="en-US" smtClean="0"/>
              <a:pPr/>
              <a:t>10/30/2017</a:t>
            </a:fld>
            <a:endParaRPr lang="en-US"/>
          </a:p>
        </p:txBody>
      </p:sp>
      <p:sp>
        <p:nvSpPr>
          <p:cNvPr id="3" name="Footer Placeholder 2"/>
          <p:cNvSpPr>
            <a:spLocks noGrp="1"/>
          </p:cNvSpPr>
          <p:nvPr>
            <p:ph type="ftr" sz="quarter" idx="11"/>
          </p:nvPr>
        </p:nvSpPr>
        <p:spPr/>
        <p:txBody>
          <a:bodyPr/>
          <a:lstStyle/>
          <a:p>
            <a:r>
              <a:rPr lang="en-US" smtClean="0"/>
              <a:t>IO-Part 1 (86 slides)</a:t>
            </a:r>
            <a:endParaRPr lang="en-US"/>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3BCBCB-D902-496B-ADAA-49A0E1BC0EAC}" type="datetime1">
              <a:rPr lang="en-US" smtClean="0"/>
              <a:pPr/>
              <a:t>10/30/2017</a:t>
            </a:fld>
            <a:endParaRPr lang="en-US"/>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3F3803-C8B7-4EEE-86A2-A42AA62A2783}" type="datetime1">
              <a:rPr lang="en-US" smtClean="0"/>
              <a:pPr/>
              <a:t>10/30/2017</a:t>
            </a:fld>
            <a:endParaRPr lang="en-US"/>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61E9CAC2-80CD-4D3E-83B5-E0955FE7668D}" type="datetime1">
              <a:rPr lang="en-US" smtClean="0"/>
              <a:pPr/>
              <a:t>10/30/2017</a:t>
            </a:fld>
            <a:endParaRPr lang="en-US"/>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smtClean="0"/>
              <a:t>IO-Part 1 (86 slides)</a:t>
            </a:r>
            <a:endParaRPr lang="en-US"/>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1" descr="Logo_FPT_University_ngang"/>
          <p:cNvPicPr>
            <a:picLocks noChangeAspect="1" noChangeArrowheads="1"/>
          </p:cNvPicPr>
          <p:nvPr userDrawn="1"/>
        </p:nvPicPr>
        <p:blipFill>
          <a:blip r:embed="rId15"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smtClean="0">
                <a:solidFill>
                  <a:srgbClr val="FF0000"/>
                </a:solidFill>
              </a:rPr>
              <a:t>OS</a:t>
            </a:r>
            <a:endParaRPr lang="en-US" b="1">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defTabSz="914400" rtl="0" eaLnBrk="1" latinLnBrk="0" hangingPunct="1">
        <a:spcBef>
          <a:spcPct val="0"/>
        </a:spcBef>
        <a:buNone/>
        <a:defRPr sz="3600" b="1" kern="1200">
          <a:solidFill>
            <a:srgbClr val="0000FF"/>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lstStyle/>
          <a:p>
            <a:r>
              <a:rPr lang="en-US" smtClean="0">
                <a:solidFill>
                  <a:srgbClr val="0000FF"/>
                </a:solidFill>
              </a:rPr>
              <a:t>7</a:t>
            </a:r>
            <a:br>
              <a:rPr lang="en-US" smtClean="0">
                <a:solidFill>
                  <a:srgbClr val="0000FF"/>
                </a:solidFill>
              </a:rPr>
            </a:br>
            <a:r>
              <a:rPr lang="en-US" smtClean="0"/>
              <a:t>IO – Part 1</a:t>
            </a:r>
            <a:br>
              <a:rPr lang="en-US" smtClean="0"/>
            </a:br>
            <a:r>
              <a:rPr lang="en-US" smtClean="0"/>
              <a:t>(2 slots)</a:t>
            </a:r>
            <a:endParaRPr lang="en-US">
              <a:solidFill>
                <a:srgbClr val="0000FF"/>
              </a:solidFill>
            </a:endParaRPr>
          </a:p>
        </p:txBody>
      </p:sp>
      <p:sp>
        <p:nvSpPr>
          <p:cNvPr id="3" name="Subtitle 2"/>
          <p:cNvSpPr>
            <a:spLocks noGrp="1"/>
          </p:cNvSpPr>
          <p:nvPr>
            <p:ph type="subTitle" idx="1"/>
          </p:nvPr>
        </p:nvSpPr>
        <p:spPr>
          <a:xfrm>
            <a:off x="1371600" y="3810000"/>
            <a:ext cx="6400800" cy="2133600"/>
          </a:xfrm>
        </p:spPr>
        <p:txBody>
          <a:bodyPr>
            <a:normAutofit fontScale="92500" lnSpcReduction="20000"/>
          </a:bodyPr>
          <a:lstStyle/>
          <a:p>
            <a:r>
              <a:rPr lang="en-US" b="1" smtClean="0">
                <a:solidFill>
                  <a:srgbClr val="00B050"/>
                </a:solidFill>
              </a:rPr>
              <a:t>Chapter 5</a:t>
            </a:r>
          </a:p>
          <a:p>
            <a:r>
              <a:rPr lang="en-US" b="1" smtClean="0">
                <a:solidFill>
                  <a:srgbClr val="00B050"/>
                </a:solidFill>
              </a:rPr>
              <a:t>Principles of I/O Hardware</a:t>
            </a:r>
            <a:br>
              <a:rPr lang="en-US" b="1" smtClean="0">
                <a:solidFill>
                  <a:srgbClr val="00B050"/>
                </a:solidFill>
              </a:rPr>
            </a:br>
            <a:r>
              <a:rPr lang="en-US" b="1" smtClean="0">
                <a:solidFill>
                  <a:srgbClr val="00B050"/>
                </a:solidFill>
              </a:rPr>
              <a:t>Principles of I/O Software</a:t>
            </a:r>
            <a:br>
              <a:rPr lang="en-US" b="1" smtClean="0">
                <a:solidFill>
                  <a:srgbClr val="00B050"/>
                </a:solidFill>
              </a:rPr>
            </a:br>
            <a:r>
              <a:rPr lang="en-US" b="1" smtClean="0">
                <a:solidFill>
                  <a:srgbClr val="00B050"/>
                </a:solidFill>
              </a:rPr>
              <a:t>I/O Software Layers</a:t>
            </a:r>
            <a:br>
              <a:rPr lang="en-US" b="1" smtClean="0">
                <a:solidFill>
                  <a:srgbClr val="00B050"/>
                </a:solidFill>
              </a:rPr>
            </a:br>
            <a:r>
              <a:rPr lang="en-US" b="1" smtClean="0">
                <a:solidFill>
                  <a:srgbClr val="00B050"/>
                </a:solidFill>
              </a:rPr>
              <a:t>Disks</a:t>
            </a:r>
            <a:endParaRPr lang="en-US" b="1">
              <a:solidFill>
                <a:srgbClr val="00B05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914400" y="0"/>
            <a:ext cx="8229600" cy="685800"/>
          </a:xfrm>
        </p:spPr>
        <p:txBody>
          <a:bodyPr/>
          <a:lstStyle/>
          <a:p>
            <a:r>
              <a:rPr lang="en-US" sz="4000" smtClean="0"/>
              <a:t>Memory-Map I/O…</a:t>
            </a:r>
            <a:endParaRPr lang="en-US" sz="4000" b="1" smtClean="0">
              <a:latin typeface="Times New Roman" pitchFamily="18" charset="0"/>
              <a:cs typeface="Times New Roman" pitchFamily="18" charset="0"/>
            </a:endParaRPr>
          </a:p>
        </p:txBody>
      </p:sp>
      <p:sp>
        <p:nvSpPr>
          <p:cNvPr id="212995" name="Rectangle 3"/>
          <p:cNvSpPr>
            <a:spLocks noGrp="1"/>
          </p:cNvSpPr>
          <p:nvPr>
            <p:ph type="body" idx="1"/>
          </p:nvPr>
        </p:nvSpPr>
        <p:spPr>
          <a:xfrm>
            <a:off x="228600" y="990600"/>
            <a:ext cx="8534400" cy="5486400"/>
          </a:xfrm>
        </p:spPr>
        <p:txBody>
          <a:bodyPr>
            <a:normAutofit lnSpcReduction="10000"/>
          </a:bodyPr>
          <a:lstStyle/>
          <a:p>
            <a:pPr algn="just" eaLnBrk="1" hangingPunct="1">
              <a:buClrTx/>
              <a:buSzTx/>
              <a:buFont typeface="Arial" charset="0"/>
              <a:buChar char="•"/>
            </a:pPr>
            <a:r>
              <a:rPr lang="en-US" smtClean="0">
                <a:latin typeface="Times New Roman" pitchFamily="18" charset="0"/>
                <a:cs typeface="Times New Roman" pitchFamily="18" charset="0"/>
              </a:rPr>
              <a:t>How do they work?</a:t>
            </a:r>
          </a:p>
          <a:p>
            <a:pPr lvl="1" algn="just" eaLnBrk="1" hangingPunct="1"/>
            <a:r>
              <a:rPr lang="en-US" sz="2400" smtClean="0">
                <a:solidFill>
                  <a:srgbClr val="FF0000"/>
                </a:solidFill>
                <a:latin typeface="Times New Roman" pitchFamily="18" charset="0"/>
                <a:cs typeface="Times New Roman" pitchFamily="18" charset="0"/>
              </a:rPr>
              <a:t>When the CPU wants to read a word, either from memory or from an I/O port, it puts the </a:t>
            </a:r>
            <a:r>
              <a:rPr lang="en-US" sz="2400" i="1" u="sng" smtClean="0">
                <a:solidFill>
                  <a:srgbClr val="FF0000"/>
                </a:solidFill>
                <a:latin typeface="Times New Roman" pitchFamily="18" charset="0"/>
                <a:cs typeface="Times New Roman" pitchFamily="18" charset="0"/>
              </a:rPr>
              <a:t>address it needs on bus address lines</a:t>
            </a:r>
            <a:r>
              <a:rPr lang="en-US" sz="2400" smtClean="0">
                <a:solidFill>
                  <a:srgbClr val="FF0000"/>
                </a:solidFill>
                <a:latin typeface="Times New Roman" pitchFamily="18" charset="0"/>
                <a:cs typeface="Times New Roman" pitchFamily="18" charset="0"/>
              </a:rPr>
              <a:t> and then asserts a </a:t>
            </a:r>
            <a:r>
              <a:rPr lang="en-US" sz="2400" i="1" u="sng" smtClean="0">
                <a:solidFill>
                  <a:srgbClr val="FF0000"/>
                </a:solidFill>
                <a:latin typeface="Times New Roman" pitchFamily="18" charset="0"/>
                <a:cs typeface="Times New Roman" pitchFamily="18" charset="0"/>
              </a:rPr>
              <a:t>READ signal on a bus' control line</a:t>
            </a:r>
          </a:p>
          <a:p>
            <a:pPr lvl="1" algn="just" eaLnBrk="1" hangingPunct="1"/>
            <a:r>
              <a:rPr lang="en-US" sz="2400" smtClean="0">
                <a:solidFill>
                  <a:srgbClr val="0000FF"/>
                </a:solidFill>
                <a:latin typeface="Times New Roman" pitchFamily="18" charset="0"/>
                <a:cs typeface="Times New Roman" pitchFamily="18" charset="0"/>
              </a:rPr>
              <a:t>A second signal line is used to tell whether </a:t>
            </a:r>
            <a:r>
              <a:rPr lang="en-US" sz="2400" i="1" u="sng" smtClean="0">
                <a:solidFill>
                  <a:srgbClr val="0000FF"/>
                </a:solidFill>
                <a:latin typeface="Times New Roman" pitchFamily="18" charset="0"/>
                <a:cs typeface="Times New Roman" pitchFamily="18" charset="0"/>
              </a:rPr>
              <a:t>I/O space or memory space</a:t>
            </a:r>
            <a:r>
              <a:rPr lang="en-US" sz="2400" smtClean="0">
                <a:solidFill>
                  <a:srgbClr val="0000FF"/>
                </a:solidFill>
                <a:latin typeface="Times New Roman" pitchFamily="18" charset="0"/>
                <a:cs typeface="Times New Roman" pitchFamily="18" charset="0"/>
              </a:rPr>
              <a:t> is needed</a:t>
            </a:r>
          </a:p>
          <a:p>
            <a:pPr lvl="1" algn="just" eaLnBrk="1" hangingPunct="1"/>
            <a:r>
              <a:rPr lang="en-US" sz="2400" smtClean="0">
                <a:solidFill>
                  <a:srgbClr val="008000"/>
                </a:solidFill>
                <a:latin typeface="Times New Roman" pitchFamily="18" charset="0"/>
                <a:cs typeface="Times New Roman" pitchFamily="18" charset="0"/>
              </a:rPr>
              <a:t>If it is memory space, the memory responds to the request</a:t>
            </a:r>
          </a:p>
          <a:p>
            <a:pPr lvl="1" algn="just" eaLnBrk="1" hangingPunct="1"/>
            <a:r>
              <a:rPr lang="en-US" sz="2400" smtClean="0">
                <a:solidFill>
                  <a:srgbClr val="008000"/>
                </a:solidFill>
                <a:latin typeface="Times New Roman" pitchFamily="18" charset="0"/>
                <a:cs typeface="Times New Roman" pitchFamily="18" charset="0"/>
              </a:rPr>
              <a:t>Else If it is I/O space, the I/O device responds to the request.</a:t>
            </a:r>
          </a:p>
          <a:p>
            <a:pPr lvl="1" algn="just" eaLnBrk="1" hangingPunct="1"/>
            <a:r>
              <a:rPr lang="en-US" sz="2400" smtClean="0">
                <a:solidFill>
                  <a:srgbClr val="FF0000"/>
                </a:solidFill>
                <a:latin typeface="Times New Roman" pitchFamily="18" charset="0"/>
                <a:cs typeface="Times New Roman" pitchFamily="18" charset="0"/>
              </a:rPr>
              <a:t>If there is only memory space, every memory module and every I/O device compares the address lines to range of addresses that it services</a:t>
            </a:r>
          </a:p>
          <a:p>
            <a:pPr lvl="1" algn="just" eaLnBrk="1" hangingPunct="1"/>
            <a:r>
              <a:rPr lang="en-US" sz="2400" smtClean="0">
                <a:solidFill>
                  <a:srgbClr val="0000FF"/>
                </a:solidFill>
                <a:latin typeface="Times New Roman" pitchFamily="18" charset="0"/>
                <a:cs typeface="Times New Roman" pitchFamily="18" charset="0"/>
              </a:rPr>
              <a:t>If the address falls in its range, it responds to the request. Since no address is ever assigned to both memory and an I/O device, there is no ambiguity and no conflict</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box(in)">
                                      <p:cBhvr>
                                        <p:cTn id="7" dur="500"/>
                                        <p:tgtEl>
                                          <p:spTgt spid="212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2995">
                                            <p:txEl>
                                              <p:pRg st="1" end="1"/>
                                            </p:txEl>
                                          </p:spTgt>
                                        </p:tgtEl>
                                        <p:attrNameLst>
                                          <p:attrName>style.visibility</p:attrName>
                                        </p:attrNameLst>
                                      </p:cBhvr>
                                      <p:to>
                                        <p:strVal val="visible"/>
                                      </p:to>
                                    </p:set>
                                    <p:animEffect transition="in" filter="box(in)">
                                      <p:cBhvr>
                                        <p:cTn id="12" dur="500"/>
                                        <p:tgtEl>
                                          <p:spTgt spid="2129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12995">
                                            <p:txEl>
                                              <p:pRg st="2" end="2"/>
                                            </p:txEl>
                                          </p:spTgt>
                                        </p:tgtEl>
                                        <p:attrNameLst>
                                          <p:attrName>style.visibility</p:attrName>
                                        </p:attrNameLst>
                                      </p:cBhvr>
                                      <p:to>
                                        <p:strVal val="visible"/>
                                      </p:to>
                                    </p:set>
                                    <p:animEffect transition="in" filter="box(in)">
                                      <p:cBhvr>
                                        <p:cTn id="17" dur="500"/>
                                        <p:tgtEl>
                                          <p:spTgt spid="2129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12995">
                                            <p:txEl>
                                              <p:pRg st="3" end="3"/>
                                            </p:txEl>
                                          </p:spTgt>
                                        </p:tgtEl>
                                        <p:attrNameLst>
                                          <p:attrName>style.visibility</p:attrName>
                                        </p:attrNameLst>
                                      </p:cBhvr>
                                      <p:to>
                                        <p:strVal val="visible"/>
                                      </p:to>
                                    </p:set>
                                    <p:animEffect transition="in" filter="box(in)">
                                      <p:cBhvr>
                                        <p:cTn id="22" dur="500"/>
                                        <p:tgtEl>
                                          <p:spTgt spid="2129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12995">
                                            <p:txEl>
                                              <p:pRg st="4" end="4"/>
                                            </p:txEl>
                                          </p:spTgt>
                                        </p:tgtEl>
                                        <p:attrNameLst>
                                          <p:attrName>style.visibility</p:attrName>
                                        </p:attrNameLst>
                                      </p:cBhvr>
                                      <p:to>
                                        <p:strVal val="visible"/>
                                      </p:to>
                                    </p:set>
                                    <p:animEffect transition="in" filter="box(in)">
                                      <p:cBhvr>
                                        <p:cTn id="27" dur="500"/>
                                        <p:tgtEl>
                                          <p:spTgt spid="2129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12995">
                                            <p:txEl>
                                              <p:pRg st="5" end="5"/>
                                            </p:txEl>
                                          </p:spTgt>
                                        </p:tgtEl>
                                        <p:attrNameLst>
                                          <p:attrName>style.visibility</p:attrName>
                                        </p:attrNameLst>
                                      </p:cBhvr>
                                      <p:to>
                                        <p:strVal val="visible"/>
                                      </p:to>
                                    </p:set>
                                    <p:animEffect transition="in" filter="box(in)">
                                      <p:cBhvr>
                                        <p:cTn id="32" dur="500"/>
                                        <p:tgtEl>
                                          <p:spTgt spid="2129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12995">
                                            <p:txEl>
                                              <p:pRg st="6" end="6"/>
                                            </p:txEl>
                                          </p:spTgt>
                                        </p:tgtEl>
                                        <p:attrNameLst>
                                          <p:attrName>style.visibility</p:attrName>
                                        </p:attrNameLst>
                                      </p:cBhvr>
                                      <p:to>
                                        <p:strVal val="visible"/>
                                      </p:to>
                                    </p:set>
                                    <p:animEffect transition="in" filter="box(in)">
                                      <p:cBhvr>
                                        <p:cTn id="37" dur="500"/>
                                        <p:tgtEl>
                                          <p:spTgt spid="2129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914400" y="0"/>
            <a:ext cx="8229600" cy="609600"/>
          </a:xfrm>
        </p:spPr>
        <p:txBody>
          <a:bodyPr/>
          <a:lstStyle/>
          <a:p>
            <a:r>
              <a:rPr lang="en-US" sz="4000" smtClean="0"/>
              <a:t>Memory-Map I/O…</a:t>
            </a:r>
            <a:endParaRPr lang="en-US" sz="4000" b="1" smtClean="0">
              <a:latin typeface="Times New Roman" pitchFamily="18" charset="0"/>
              <a:cs typeface="Times New Roman" pitchFamily="18" charset="0"/>
            </a:endParaRPr>
          </a:p>
        </p:txBody>
      </p:sp>
      <p:sp>
        <p:nvSpPr>
          <p:cNvPr id="215043" name="Rectangle 3"/>
          <p:cNvSpPr>
            <a:spLocks noGrp="1"/>
          </p:cNvSpPr>
          <p:nvPr>
            <p:ph type="body" idx="1"/>
          </p:nvPr>
        </p:nvSpPr>
        <p:spPr>
          <a:xfrm>
            <a:off x="228600" y="914400"/>
            <a:ext cx="8534400" cy="5410200"/>
          </a:xfrm>
        </p:spPr>
        <p:txBody>
          <a:bodyPr>
            <a:normAutofit fontScale="92500" lnSpcReduction="10000"/>
          </a:bodyPr>
          <a:lstStyle/>
          <a:p>
            <a:pPr algn="just">
              <a:lnSpc>
                <a:spcPct val="90000"/>
              </a:lnSpc>
              <a:buClrTx/>
              <a:buSzTx/>
              <a:buFont typeface="Arial" charset="0"/>
              <a:buChar char="•"/>
            </a:pPr>
            <a:r>
              <a:rPr lang="en-US" sz="2800" b="1" i="1" smtClean="0">
                <a:latin typeface="Times New Roman" pitchFamily="18" charset="0"/>
                <a:cs typeface="Times New Roman" pitchFamily="18" charset="0"/>
              </a:rPr>
              <a:t> </a:t>
            </a:r>
            <a:r>
              <a:rPr lang="en-US" sz="2800" b="1" i="1" smtClean="0">
                <a:solidFill>
                  <a:srgbClr val="0000FF"/>
                </a:solidFill>
                <a:latin typeface="Times New Roman" pitchFamily="18" charset="0"/>
                <a:cs typeface="Times New Roman" pitchFamily="18" charset="0"/>
              </a:rPr>
              <a:t>Advantages: Direct IO access because:</a:t>
            </a:r>
          </a:p>
          <a:p>
            <a:pPr lvl="1" algn="just">
              <a:lnSpc>
                <a:spcPct val="90000"/>
              </a:lnSpc>
            </a:pPr>
            <a:r>
              <a:rPr lang="en-US" sz="2400" smtClean="0">
                <a:solidFill>
                  <a:srgbClr val="0000FF"/>
                </a:solidFill>
                <a:latin typeface="Times New Roman" pitchFamily="18" charset="0"/>
                <a:cs typeface="Times New Roman" pitchFamily="18" charset="0"/>
              </a:rPr>
              <a:t>A I/O device driver can be written entire in C (instead of using complexity assembly code)</a:t>
            </a:r>
          </a:p>
          <a:p>
            <a:pPr lvl="1" algn="just">
              <a:lnSpc>
                <a:spcPct val="90000"/>
              </a:lnSpc>
            </a:pPr>
            <a:r>
              <a:rPr lang="en-US" sz="2400" smtClean="0">
                <a:solidFill>
                  <a:srgbClr val="0000FF"/>
                </a:solidFill>
                <a:latin typeface="Times New Roman" pitchFamily="18" charset="0"/>
                <a:cs typeface="Times New Roman" pitchFamily="18" charset="0"/>
              </a:rPr>
              <a:t>No special protection mechanism is needed to keep user processes from performing I/O</a:t>
            </a:r>
          </a:p>
          <a:p>
            <a:pPr lvl="1" algn="just">
              <a:lnSpc>
                <a:spcPct val="90000"/>
              </a:lnSpc>
            </a:pPr>
            <a:r>
              <a:rPr lang="en-US" sz="2400" smtClean="0">
                <a:solidFill>
                  <a:srgbClr val="0000FF"/>
                </a:solidFill>
                <a:latin typeface="Times New Roman" pitchFamily="18" charset="0"/>
                <a:cs typeface="Times New Roman" pitchFamily="18" charset="0"/>
              </a:rPr>
              <a:t>Every instruction that can reference memory can also reference control registers (using one instruction instead of two)</a:t>
            </a:r>
          </a:p>
          <a:p>
            <a:pPr algn="just">
              <a:lnSpc>
                <a:spcPct val="90000"/>
              </a:lnSpc>
              <a:buClrTx/>
              <a:buSzTx/>
              <a:buFont typeface="Arial" charset="0"/>
              <a:buChar char="•"/>
            </a:pPr>
            <a:r>
              <a:rPr lang="en-US" sz="2800" b="1" i="1" smtClean="0">
                <a:solidFill>
                  <a:srgbClr val="7030A0"/>
                </a:solidFill>
                <a:latin typeface="Times New Roman" pitchFamily="18" charset="0"/>
                <a:cs typeface="Times New Roman" pitchFamily="18" charset="0"/>
              </a:rPr>
              <a:t>Disadvantages</a:t>
            </a:r>
          </a:p>
          <a:p>
            <a:pPr lvl="1" algn="just">
              <a:lnSpc>
                <a:spcPct val="90000"/>
              </a:lnSpc>
            </a:pPr>
            <a:r>
              <a:rPr lang="en-US" sz="2400" b="1" smtClean="0">
                <a:solidFill>
                  <a:srgbClr val="7030A0"/>
                </a:solidFill>
                <a:latin typeface="Times New Roman" pitchFamily="18" charset="0"/>
                <a:cs typeface="Times New Roman" pitchFamily="18" charset="0"/>
              </a:rPr>
              <a:t>Caching a device control register would be disastrous </a:t>
            </a:r>
            <a:r>
              <a:rPr lang="en-US" sz="2400" smtClean="0">
                <a:solidFill>
                  <a:srgbClr val="7030A0"/>
                </a:solidFill>
                <a:latin typeface="Times New Roman" pitchFamily="18" charset="0"/>
                <a:cs typeface="Times New Roman" pitchFamily="18" charset="0"/>
              </a:rPr>
              <a:t>(thảm hại)-reference from cache instead of devices → ambiguous due to there is some IO devices </a:t>
            </a:r>
            <a:r>
              <a:rPr lang="en-US" sz="2400" smtClean="0">
                <a:solidFill>
                  <a:srgbClr val="7030A0"/>
                </a:solidFill>
                <a:latin typeface="Times New Roman" pitchFamily="18" charset="0"/>
                <a:cs typeface="Times New Roman" pitchFamily="18" charset="0"/>
                <a:sym typeface="Wingdings" pitchFamily="2" charset="2"/>
              </a:rPr>
              <a:t></a:t>
            </a:r>
            <a:r>
              <a:rPr lang="en-US" sz="2400" smtClean="0">
                <a:solidFill>
                  <a:srgbClr val="7030A0"/>
                </a:solidFill>
                <a:latin typeface="Times New Roman" pitchFamily="18" charset="0"/>
                <a:cs typeface="Times New Roman" pitchFamily="18" charset="0"/>
              </a:rPr>
              <a:t> disable cache is a solution </a:t>
            </a:r>
            <a:r>
              <a:rPr lang="en-US" sz="2400" smtClean="0">
                <a:solidFill>
                  <a:srgbClr val="7030A0"/>
                </a:solidFill>
                <a:latin typeface="Times New Roman" pitchFamily="18" charset="0"/>
                <a:cs typeface="Times New Roman" pitchFamily="18" charset="0"/>
                <a:sym typeface="Wingdings" pitchFamily="2" charset="2"/>
              </a:rPr>
              <a:t> slow</a:t>
            </a:r>
            <a:r>
              <a:rPr lang="en-US" sz="2400" smtClean="0">
                <a:solidFill>
                  <a:srgbClr val="7030A0"/>
                </a:solidFill>
                <a:latin typeface="Times New Roman" pitchFamily="18" charset="0"/>
                <a:cs typeface="Times New Roman" pitchFamily="18" charset="0"/>
              </a:rPr>
              <a:t>)</a:t>
            </a:r>
          </a:p>
          <a:p>
            <a:pPr lvl="1" algn="just">
              <a:lnSpc>
                <a:spcPct val="90000"/>
              </a:lnSpc>
            </a:pPr>
            <a:r>
              <a:rPr lang="en-US" sz="2400" smtClean="0">
                <a:solidFill>
                  <a:srgbClr val="7030A0"/>
                </a:solidFill>
                <a:latin typeface="Times New Roman" pitchFamily="18" charset="0"/>
                <a:cs typeface="Times New Roman" pitchFamily="18" charset="0"/>
              </a:rPr>
              <a:t>The </a:t>
            </a:r>
            <a:r>
              <a:rPr lang="en-US" sz="2400" b="1" smtClean="0">
                <a:solidFill>
                  <a:srgbClr val="7030A0"/>
                </a:solidFill>
                <a:latin typeface="Times New Roman" pitchFamily="18" charset="0"/>
                <a:cs typeface="Times New Roman" pitchFamily="18" charset="0"/>
              </a:rPr>
              <a:t>I/O devices have no way of seeing memory addresses </a:t>
            </a:r>
            <a:r>
              <a:rPr lang="en-US" sz="2400" smtClean="0">
                <a:solidFill>
                  <a:srgbClr val="7030A0"/>
                </a:solidFill>
                <a:latin typeface="Times New Roman" pitchFamily="18" charset="0"/>
                <a:cs typeface="Times New Roman" pitchFamily="18" charset="0"/>
              </a:rPr>
              <a:t>as they go by on the memory bus, so they have no way of responding to them automatically</a:t>
            </a:r>
          </a:p>
          <a:p>
            <a:pPr lvl="1" algn="just">
              <a:lnSpc>
                <a:spcPct val="90000"/>
              </a:lnSpc>
            </a:pPr>
            <a:r>
              <a:rPr lang="en-US" sz="2400" smtClean="0">
                <a:solidFill>
                  <a:srgbClr val="7030A0"/>
                </a:solidFill>
                <a:latin typeface="Times New Roman" pitchFamily="18" charset="0"/>
                <a:cs typeface="Times New Roman" pitchFamily="18" charset="0"/>
              </a:rPr>
              <a:t>The </a:t>
            </a:r>
            <a:r>
              <a:rPr lang="en-US" sz="2400" b="1" smtClean="0">
                <a:solidFill>
                  <a:srgbClr val="7030A0"/>
                </a:solidFill>
                <a:latin typeface="Times New Roman" pitchFamily="18" charset="0"/>
                <a:cs typeface="Times New Roman" pitchFamily="18" charset="0"/>
              </a:rPr>
              <a:t>need of figuring</a:t>
            </a:r>
            <a:r>
              <a:rPr lang="en-US" sz="2400" smtClean="0">
                <a:solidFill>
                  <a:srgbClr val="7030A0"/>
                </a:solidFill>
                <a:latin typeface="Times New Roman" pitchFamily="18" charset="0"/>
                <a:cs typeface="Times New Roman" pitchFamily="18" charset="0"/>
              </a:rPr>
              <a:t> out at boot time which memory addresses are not really memory addresses</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Effect transition="in" filter="box(in)">
                                      <p:cBhvr>
                                        <p:cTn id="7" dur="500"/>
                                        <p:tgtEl>
                                          <p:spTgt spid="215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5043">
                                            <p:txEl>
                                              <p:pRg st="1" end="1"/>
                                            </p:txEl>
                                          </p:spTgt>
                                        </p:tgtEl>
                                        <p:attrNameLst>
                                          <p:attrName>style.visibility</p:attrName>
                                        </p:attrNameLst>
                                      </p:cBhvr>
                                      <p:to>
                                        <p:strVal val="visible"/>
                                      </p:to>
                                    </p:set>
                                    <p:animEffect transition="in" filter="box(in)">
                                      <p:cBhvr>
                                        <p:cTn id="12" dur="500"/>
                                        <p:tgtEl>
                                          <p:spTgt spid="2150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animEffect transition="in" filter="box(in)">
                                      <p:cBhvr>
                                        <p:cTn id="17" dur="500"/>
                                        <p:tgtEl>
                                          <p:spTgt spid="2150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15043">
                                            <p:txEl>
                                              <p:pRg st="3" end="3"/>
                                            </p:txEl>
                                          </p:spTgt>
                                        </p:tgtEl>
                                        <p:attrNameLst>
                                          <p:attrName>style.visibility</p:attrName>
                                        </p:attrNameLst>
                                      </p:cBhvr>
                                      <p:to>
                                        <p:strVal val="visible"/>
                                      </p:to>
                                    </p:set>
                                    <p:animEffect transition="in" filter="box(in)">
                                      <p:cBhvr>
                                        <p:cTn id="22" dur="500"/>
                                        <p:tgtEl>
                                          <p:spTgt spid="2150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15043">
                                            <p:txEl>
                                              <p:pRg st="4" end="4"/>
                                            </p:txEl>
                                          </p:spTgt>
                                        </p:tgtEl>
                                        <p:attrNameLst>
                                          <p:attrName>style.visibility</p:attrName>
                                        </p:attrNameLst>
                                      </p:cBhvr>
                                      <p:to>
                                        <p:strVal val="visible"/>
                                      </p:to>
                                    </p:set>
                                    <p:animEffect transition="in" filter="box(in)">
                                      <p:cBhvr>
                                        <p:cTn id="27" dur="500"/>
                                        <p:tgtEl>
                                          <p:spTgt spid="2150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15043">
                                            <p:txEl>
                                              <p:pRg st="5" end="5"/>
                                            </p:txEl>
                                          </p:spTgt>
                                        </p:tgtEl>
                                        <p:attrNameLst>
                                          <p:attrName>style.visibility</p:attrName>
                                        </p:attrNameLst>
                                      </p:cBhvr>
                                      <p:to>
                                        <p:strVal val="visible"/>
                                      </p:to>
                                    </p:set>
                                    <p:animEffect transition="in" filter="box(in)">
                                      <p:cBhvr>
                                        <p:cTn id="32" dur="500"/>
                                        <p:tgtEl>
                                          <p:spTgt spid="2150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15043">
                                            <p:txEl>
                                              <p:pRg st="6" end="6"/>
                                            </p:txEl>
                                          </p:spTgt>
                                        </p:tgtEl>
                                        <p:attrNameLst>
                                          <p:attrName>style.visibility</p:attrName>
                                        </p:attrNameLst>
                                      </p:cBhvr>
                                      <p:to>
                                        <p:strVal val="visible"/>
                                      </p:to>
                                    </p:set>
                                    <p:animEffect transition="in" filter="box(in)">
                                      <p:cBhvr>
                                        <p:cTn id="37" dur="500"/>
                                        <p:tgtEl>
                                          <p:spTgt spid="2150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215043">
                                            <p:txEl>
                                              <p:pRg st="7" end="7"/>
                                            </p:txEl>
                                          </p:spTgt>
                                        </p:tgtEl>
                                        <p:attrNameLst>
                                          <p:attrName>style.visibility</p:attrName>
                                        </p:attrNameLst>
                                      </p:cBhvr>
                                      <p:to>
                                        <p:strVal val="visible"/>
                                      </p:to>
                                    </p:set>
                                    <p:animEffect transition="in" filter="box(in)">
                                      <p:cBhvr>
                                        <p:cTn id="42" dur="500"/>
                                        <p:tgtEl>
                                          <p:spTgt spid="2150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914400" y="0"/>
            <a:ext cx="8229600" cy="685800"/>
          </a:xfrm>
        </p:spPr>
        <p:txBody>
          <a:bodyPr/>
          <a:lstStyle/>
          <a:p>
            <a:r>
              <a:rPr lang="en-US" sz="4000" b="1" smtClean="0">
                <a:latin typeface="Times New Roman" pitchFamily="18" charset="0"/>
                <a:cs typeface="Times New Roman" pitchFamily="18" charset="0"/>
              </a:rPr>
              <a:t>1.4- Direct Memory Access (DMA)</a:t>
            </a:r>
          </a:p>
        </p:txBody>
      </p:sp>
      <p:sp>
        <p:nvSpPr>
          <p:cNvPr id="25603" name="Rectangle 3"/>
          <p:cNvSpPr>
            <a:spLocks noGrp="1"/>
          </p:cNvSpPr>
          <p:nvPr>
            <p:ph type="body" idx="4294967295"/>
          </p:nvPr>
        </p:nvSpPr>
        <p:spPr>
          <a:xfrm>
            <a:off x="381000" y="990600"/>
            <a:ext cx="8458200" cy="5181600"/>
          </a:xfrm>
        </p:spPr>
        <p:txBody>
          <a:bodyPr>
            <a:normAutofit lnSpcReduction="10000"/>
          </a:bodyPr>
          <a:lstStyle/>
          <a:p>
            <a:pPr algn="just" eaLnBrk="1" hangingPunct="1">
              <a:lnSpc>
                <a:spcPct val="90000"/>
              </a:lnSpc>
            </a:pPr>
            <a:r>
              <a:rPr lang="en-US" sz="2800" b="1" i="1" smtClean="0">
                <a:solidFill>
                  <a:srgbClr val="FF0000"/>
                </a:solidFill>
                <a:latin typeface="Times New Roman" pitchFamily="18" charset="0"/>
                <a:cs typeface="Times New Roman" pitchFamily="18" charset="0"/>
              </a:rPr>
              <a:t>Problem when CPU read byte-by-byte from IO device</a:t>
            </a:r>
          </a:p>
          <a:p>
            <a:pPr lvl="1" algn="just" eaLnBrk="1" hangingPunct="1">
              <a:lnSpc>
                <a:spcPct val="90000"/>
              </a:lnSpc>
            </a:pPr>
            <a:r>
              <a:rPr lang="en-US" sz="2400" smtClean="0">
                <a:latin typeface="Times New Roman" pitchFamily="18" charset="0"/>
                <a:cs typeface="Times New Roman" pitchFamily="18" charset="0"/>
              </a:rPr>
              <a:t>Disk controller reads the block from the drive serially, bit by bit, until the entire block is in the controller’s internal buffer</a:t>
            </a:r>
          </a:p>
          <a:p>
            <a:pPr lvl="1" algn="just" eaLnBrk="1" hangingPunct="1">
              <a:lnSpc>
                <a:spcPct val="90000"/>
              </a:lnSpc>
            </a:pPr>
            <a:r>
              <a:rPr lang="en-US" sz="2400" smtClean="0">
                <a:latin typeface="Times New Roman" pitchFamily="18" charset="0"/>
                <a:cs typeface="Times New Roman" pitchFamily="18" charset="0"/>
              </a:rPr>
              <a:t>Disk controller computes the checksum to verify that no read errors have occurred</a:t>
            </a:r>
          </a:p>
          <a:p>
            <a:pPr lvl="1" algn="just" eaLnBrk="1" hangingPunct="1">
              <a:lnSpc>
                <a:spcPct val="90000"/>
              </a:lnSpc>
            </a:pPr>
            <a:r>
              <a:rPr lang="en-US" sz="2400" smtClean="0">
                <a:latin typeface="Times New Roman" pitchFamily="18" charset="0"/>
                <a:cs typeface="Times New Roman" pitchFamily="18" charset="0"/>
              </a:rPr>
              <a:t>Disk controller interrupts the CPU to let know that those tasks are completed</a:t>
            </a:r>
          </a:p>
          <a:p>
            <a:pPr lvl="1" algn="just" eaLnBrk="1" hangingPunct="1">
              <a:lnSpc>
                <a:spcPct val="90000"/>
              </a:lnSpc>
            </a:pPr>
            <a:r>
              <a:rPr lang="en-US" sz="2400" smtClean="0">
                <a:latin typeface="Times New Roman" pitchFamily="18" charset="0"/>
                <a:cs typeface="Times New Roman" pitchFamily="18" charset="0"/>
              </a:rPr>
              <a:t>CPU read the disk block from the controller’s buffer a byte or a word at a time by executing a loop, with each iteration reading on byte or word from controller device register and storing it in main memory</a:t>
            </a:r>
          </a:p>
          <a:p>
            <a:pPr lvl="1" algn="just" eaLnBrk="1" hangingPunct="1">
              <a:lnSpc>
                <a:spcPct val="90000"/>
              </a:lnSpc>
              <a:buFont typeface="Arial" charset="0"/>
              <a:buNone/>
            </a:pPr>
            <a:r>
              <a:rPr lang="en-US" sz="2400" smtClean="0">
                <a:latin typeface="Times New Roman" pitchFamily="18" charset="0"/>
                <a:cs typeface="Times New Roman" pitchFamily="18" charset="0"/>
              </a:rPr>
              <a:t>→ </a:t>
            </a:r>
            <a:r>
              <a:rPr lang="en-US" sz="2400" b="1" smtClean="0">
                <a:solidFill>
                  <a:srgbClr val="FF0000"/>
                </a:solidFill>
                <a:latin typeface="Times New Roman" pitchFamily="18" charset="0"/>
                <a:cs typeface="Times New Roman" pitchFamily="18" charset="0"/>
              </a:rPr>
              <a:t>waste the CPU’s time</a:t>
            </a:r>
          </a:p>
          <a:p>
            <a:pPr algn="just" eaLnBrk="1" hangingPunct="1">
              <a:lnSpc>
                <a:spcPct val="90000"/>
              </a:lnSpc>
            </a:pPr>
            <a:r>
              <a:rPr lang="en-US" sz="2800" b="1" i="1" smtClean="0">
                <a:solidFill>
                  <a:srgbClr val="0000FF"/>
                </a:solidFill>
                <a:latin typeface="Times New Roman" pitchFamily="18" charset="0"/>
                <a:cs typeface="Times New Roman" pitchFamily="18" charset="0"/>
              </a:rPr>
              <a:t>Solution</a:t>
            </a:r>
          </a:p>
          <a:p>
            <a:pPr lvl="1" algn="just" eaLnBrk="1" hangingPunct="1">
              <a:lnSpc>
                <a:spcPct val="90000"/>
              </a:lnSpc>
            </a:pPr>
            <a:r>
              <a:rPr lang="en-US" sz="2400" smtClean="0">
                <a:solidFill>
                  <a:srgbClr val="0000FF"/>
                </a:solidFill>
                <a:latin typeface="Times New Roman" pitchFamily="18" charset="0"/>
                <a:cs typeface="Times New Roman" pitchFamily="18" charset="0"/>
              </a:rPr>
              <a:t>Using </a:t>
            </a:r>
            <a:r>
              <a:rPr lang="en-US" sz="2400" b="1" smtClean="0">
                <a:solidFill>
                  <a:srgbClr val="0000FF"/>
                </a:solidFill>
                <a:latin typeface="Times New Roman" pitchFamily="18" charset="0"/>
                <a:cs typeface="Times New Roman" pitchFamily="18" charset="0"/>
              </a:rPr>
              <a:t>DMA</a:t>
            </a:r>
            <a:r>
              <a:rPr lang="en-US" sz="2400" smtClean="0">
                <a:solidFill>
                  <a:srgbClr val="0000FF"/>
                </a:solidFill>
                <a:latin typeface="Times New Roman" pitchFamily="18" charset="0"/>
                <a:cs typeface="Times New Roman" pitchFamily="18" charset="0"/>
              </a:rPr>
              <a:t>, access directly IO device with </a:t>
            </a:r>
            <a:r>
              <a:rPr lang="en-US" sz="2400" b="1" smtClean="0">
                <a:solidFill>
                  <a:srgbClr val="0000FF"/>
                </a:solidFill>
                <a:latin typeface="Times New Roman" pitchFamily="18" charset="0"/>
                <a:cs typeface="Times New Roman" pitchFamily="18" charset="0"/>
              </a:rPr>
              <a:t>no participation of CPU</a:t>
            </a:r>
            <a:r>
              <a:rPr lang="en-US" sz="2400" smtClean="0">
                <a:solidFill>
                  <a:srgbClr val="0000FF"/>
                </a:solidFill>
                <a:latin typeface="Times New Roman" pitchFamily="18" charset="0"/>
                <a:cs typeface="Times New Roman" pitchFamily="18" charset="0"/>
              </a:rPr>
              <a:t>  </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914400" y="0"/>
            <a:ext cx="8229600" cy="685800"/>
          </a:xfrm>
        </p:spPr>
        <p:txBody>
          <a:bodyPr/>
          <a:lstStyle/>
          <a:p>
            <a:r>
              <a:rPr lang="en-US" sz="4000" smtClean="0"/>
              <a:t>Direct Memory Access (DMA)…</a:t>
            </a:r>
            <a:endParaRPr lang="en-US" sz="4000" b="1" smtClean="0">
              <a:latin typeface="Times New Roman" pitchFamily="18" charset="0"/>
              <a:cs typeface="Times New Roman" pitchFamily="18" charset="0"/>
            </a:endParaRPr>
          </a:p>
        </p:txBody>
      </p:sp>
      <p:sp>
        <p:nvSpPr>
          <p:cNvPr id="26627" name="Rectangle 3"/>
          <p:cNvSpPr>
            <a:spLocks noGrp="1"/>
          </p:cNvSpPr>
          <p:nvPr>
            <p:ph type="body" idx="1"/>
          </p:nvPr>
        </p:nvSpPr>
        <p:spPr>
          <a:xfrm>
            <a:off x="76200" y="914400"/>
            <a:ext cx="8839200" cy="5791200"/>
          </a:xfrm>
        </p:spPr>
        <p:txBody>
          <a:bodyPr/>
          <a:lstStyle/>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The DMA controller is integrated into each device</a:t>
            </a:r>
          </a:p>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The DMA controller has access to the system bus independent of the CPU</a:t>
            </a:r>
          </a:p>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The DMA controller regulates transfers to multiple devices, often concurrently</a:t>
            </a:r>
          </a:p>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The acknowledgement is used for each DMA channel to determine the serviced device. </a:t>
            </a:r>
          </a:p>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The DMA controller contains several registers</a:t>
            </a:r>
          </a:p>
          <a:p>
            <a:pPr lvl="1" algn="just" eaLnBrk="1" hangingPunct="1">
              <a:lnSpc>
                <a:spcPct val="90000"/>
              </a:lnSpc>
            </a:pPr>
            <a:r>
              <a:rPr lang="en-US" sz="2400" smtClean="0">
                <a:latin typeface="Times New Roman" pitchFamily="18" charset="0"/>
                <a:cs typeface="Times New Roman" pitchFamily="18" charset="0"/>
              </a:rPr>
              <a:t>A memory address register</a:t>
            </a:r>
          </a:p>
          <a:p>
            <a:pPr lvl="1" algn="just" eaLnBrk="1" hangingPunct="1">
              <a:lnSpc>
                <a:spcPct val="90000"/>
              </a:lnSpc>
            </a:pPr>
            <a:r>
              <a:rPr lang="en-US" sz="2400" smtClean="0">
                <a:latin typeface="Times New Roman" pitchFamily="18" charset="0"/>
                <a:cs typeface="Times New Roman" pitchFamily="18" charset="0"/>
              </a:rPr>
              <a:t>A byte count register</a:t>
            </a:r>
          </a:p>
          <a:p>
            <a:pPr lvl="1" algn="just" eaLnBrk="1" hangingPunct="1">
              <a:lnSpc>
                <a:spcPct val="90000"/>
              </a:lnSpc>
            </a:pPr>
            <a:r>
              <a:rPr lang="en-US" sz="2400" smtClean="0">
                <a:latin typeface="Times New Roman" pitchFamily="18" charset="0"/>
                <a:cs typeface="Times New Roman" pitchFamily="18" charset="0"/>
              </a:rPr>
              <a:t>One or more control registers: specify the I/O port to use, the direction of the transfer (read/write from/to I/O device), the transfer unit (byte/word at a time), and the number of bytes to transfer in one burst</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914400" y="0"/>
            <a:ext cx="8229600" cy="609600"/>
          </a:xfrm>
        </p:spPr>
        <p:txBody>
          <a:bodyPr/>
          <a:lstStyle/>
          <a:p>
            <a:r>
              <a:rPr lang="en-US" sz="4000" b="1" smtClean="0">
                <a:latin typeface="Times New Roman" pitchFamily="18" charset="0"/>
                <a:cs typeface="Times New Roman" pitchFamily="18" charset="0"/>
              </a:rPr>
              <a:t>DMA from Disk to Memory</a:t>
            </a:r>
          </a:p>
        </p:txBody>
      </p:sp>
      <p:sp>
        <p:nvSpPr>
          <p:cNvPr id="28676" name="Text Box 4"/>
          <p:cNvSpPr txBox="1">
            <a:spLocks noChangeArrowheads="1"/>
          </p:cNvSpPr>
          <p:nvPr/>
        </p:nvSpPr>
        <p:spPr bwMode="auto">
          <a:xfrm>
            <a:off x="3733800" y="48006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5-4.</a:t>
            </a:r>
          </a:p>
        </p:txBody>
      </p:sp>
      <p:sp>
        <p:nvSpPr>
          <p:cNvPr id="9" name="Rectangle 8"/>
          <p:cNvSpPr/>
          <p:nvPr/>
        </p:nvSpPr>
        <p:spPr>
          <a:xfrm>
            <a:off x="685800" y="5334000"/>
            <a:ext cx="541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Addess: address in memory will store data</a:t>
            </a:r>
          </a:p>
          <a:p>
            <a:r>
              <a:rPr lang="en-US" smtClean="0"/>
              <a:t>Count: number of bytes</a:t>
            </a:r>
          </a:p>
          <a:p>
            <a:r>
              <a:rPr lang="en-US" smtClean="0"/>
              <a:t>Control: Direction ( increasing/ decreasing address)</a:t>
            </a:r>
            <a:endParaRPr lang="en-US"/>
          </a:p>
        </p:txBody>
      </p:sp>
      <p:pic>
        <p:nvPicPr>
          <p:cNvPr id="3074" name="Picture 2"/>
          <p:cNvPicPr>
            <a:picLocks noChangeAspect="1" noChangeArrowheads="1"/>
          </p:cNvPicPr>
          <p:nvPr/>
        </p:nvPicPr>
        <p:blipFill>
          <a:blip r:embed="rId3"/>
          <a:srcRect/>
          <a:stretch>
            <a:fillRect/>
          </a:stretch>
        </p:blipFill>
        <p:spPr bwMode="auto">
          <a:xfrm>
            <a:off x="623888" y="1219200"/>
            <a:ext cx="7896225" cy="3476625"/>
          </a:xfrm>
          <a:prstGeom prst="rect">
            <a:avLst/>
          </a:prstGeom>
          <a:noFill/>
          <a:ln w="9525">
            <a:noFill/>
            <a:miter lim="800000"/>
            <a:headEnd/>
            <a:tailEnd/>
          </a:ln>
          <a:effectLst/>
        </p:spPr>
      </p:pic>
      <p:sp>
        <p:nvSpPr>
          <p:cNvPr id="11" name="Left Brace 10"/>
          <p:cNvSpPr/>
          <p:nvPr/>
        </p:nvSpPr>
        <p:spPr>
          <a:xfrm>
            <a:off x="6705600" y="2514600"/>
            <a:ext cx="274319" cy="685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Arrow Connector 12"/>
          <p:cNvCxnSpPr>
            <a:endCxn id="11" idx="1"/>
          </p:cNvCxnSpPr>
          <p:nvPr/>
        </p:nvCxnSpPr>
        <p:spPr>
          <a:xfrm flipV="1">
            <a:off x="3733800" y="2857500"/>
            <a:ext cx="29718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8038306" y="28575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8191500" y="28575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733800" y="2971800"/>
            <a:ext cx="464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Footer Placeholder 13"/>
          <p:cNvSpPr>
            <a:spLocks noGrp="1"/>
          </p:cNvSpPr>
          <p:nvPr>
            <p:ph type="ftr" sz="quarter" idx="11"/>
          </p:nvPr>
        </p:nvSpPr>
        <p:spPr/>
        <p:txBody>
          <a:bodyPr/>
          <a:lstStyle/>
          <a:p>
            <a:r>
              <a:rPr lang="en-US" smtClean="0"/>
              <a:t>IO-Part 1 (86 slides)</a:t>
            </a:r>
            <a:endParaRPr lang="en-US"/>
          </a:p>
        </p:txBody>
      </p:sp>
      <p:sp>
        <p:nvSpPr>
          <p:cNvPr id="15" name="Slide Number Placeholder 14"/>
          <p:cNvSpPr>
            <a:spLocks noGrp="1"/>
          </p:cNvSpPr>
          <p:nvPr>
            <p:ph type="sldNum" sz="quarter" idx="12"/>
          </p:nvPr>
        </p:nvSpPr>
        <p:spPr/>
        <p:txBody>
          <a:bodyPr/>
          <a:lstStyle/>
          <a:p>
            <a:fld id="{190CC846-20B3-454D-AF77-DE04E39CF884}"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a:xfrm>
            <a:off x="914400" y="0"/>
            <a:ext cx="8229600" cy="685800"/>
          </a:xfrm>
        </p:spPr>
        <p:txBody>
          <a:bodyPr/>
          <a:lstStyle/>
          <a:p>
            <a:r>
              <a:rPr lang="en-US" sz="4000" b="1" smtClean="0">
                <a:latin typeface="Times New Roman" pitchFamily="18" charset="0"/>
                <a:cs typeface="Times New Roman" pitchFamily="18" charset="0"/>
              </a:rPr>
              <a:t>DMA Mechanism</a:t>
            </a:r>
          </a:p>
        </p:txBody>
      </p:sp>
      <p:sp>
        <p:nvSpPr>
          <p:cNvPr id="27651" name="Rectangle 3"/>
          <p:cNvSpPr>
            <a:spLocks noGrp="1"/>
          </p:cNvSpPr>
          <p:nvPr>
            <p:ph type="body" idx="4294967295"/>
          </p:nvPr>
        </p:nvSpPr>
        <p:spPr>
          <a:xfrm>
            <a:off x="152400" y="914400"/>
            <a:ext cx="8839200" cy="5334000"/>
          </a:xfrm>
        </p:spPr>
        <p:txBody>
          <a:bodyPr>
            <a:normAutofit lnSpcReduction="10000"/>
          </a:bodyPr>
          <a:lstStyle/>
          <a:p>
            <a:pPr algn="just" eaLnBrk="1" hangingPunct="1">
              <a:lnSpc>
                <a:spcPct val="80000"/>
              </a:lnSpc>
            </a:pPr>
            <a:r>
              <a:rPr lang="en-US" sz="2000" smtClean="0">
                <a:solidFill>
                  <a:srgbClr val="FF0000"/>
                </a:solidFill>
                <a:latin typeface="Times New Roman" pitchFamily="18" charset="0"/>
                <a:cs typeface="Times New Roman" pitchFamily="18" charset="0"/>
              </a:rPr>
              <a:t>Step 1</a:t>
            </a:r>
          </a:p>
          <a:p>
            <a:pPr lvl="1" algn="just" eaLnBrk="1" hangingPunct="1">
              <a:lnSpc>
                <a:spcPct val="80000"/>
              </a:lnSpc>
            </a:pPr>
            <a:r>
              <a:rPr lang="en-US" sz="1800" smtClean="0">
                <a:solidFill>
                  <a:srgbClr val="FF0000"/>
                </a:solidFill>
                <a:latin typeface="Times New Roman" pitchFamily="18" charset="0"/>
                <a:cs typeface="Times New Roman" pitchFamily="18" charset="0"/>
              </a:rPr>
              <a:t>The CPU sets the DMA controller registers so DMA knows what to transfer where, and how many transfer</a:t>
            </a:r>
          </a:p>
          <a:p>
            <a:pPr lvl="1" algn="just" eaLnBrk="1" hangingPunct="1">
              <a:lnSpc>
                <a:spcPct val="80000"/>
              </a:lnSpc>
            </a:pPr>
            <a:r>
              <a:rPr lang="en-US" sz="1800" smtClean="0">
                <a:solidFill>
                  <a:srgbClr val="FF0000"/>
                </a:solidFill>
                <a:latin typeface="Times New Roman" pitchFamily="18" charset="0"/>
                <a:cs typeface="Times New Roman" pitchFamily="18" charset="0"/>
              </a:rPr>
              <a:t>The CPU commands the disk controller read data from disk to internal buffer, then verify the checksum</a:t>
            </a:r>
          </a:p>
          <a:p>
            <a:pPr algn="just" eaLnBrk="1" hangingPunct="1">
              <a:lnSpc>
                <a:spcPct val="80000"/>
              </a:lnSpc>
            </a:pPr>
            <a:r>
              <a:rPr lang="en-US" sz="2000" smtClean="0">
                <a:solidFill>
                  <a:srgbClr val="0000FF"/>
                </a:solidFill>
                <a:latin typeface="Times New Roman" pitchFamily="18" charset="0"/>
                <a:cs typeface="Times New Roman" pitchFamily="18" charset="0"/>
              </a:rPr>
              <a:t>Step 2</a:t>
            </a:r>
          </a:p>
          <a:p>
            <a:pPr lvl="1" algn="just" eaLnBrk="1" hangingPunct="1">
              <a:lnSpc>
                <a:spcPct val="80000"/>
              </a:lnSpc>
            </a:pPr>
            <a:r>
              <a:rPr lang="en-US" sz="1800" smtClean="0">
                <a:solidFill>
                  <a:srgbClr val="0000FF"/>
                </a:solidFill>
                <a:latin typeface="Times New Roman" pitchFamily="18" charset="0"/>
                <a:cs typeface="Times New Roman" pitchFamily="18" charset="0"/>
              </a:rPr>
              <a:t>The DMA controller initiates the transfer by issuing a read request over the bus to the disk controller</a:t>
            </a:r>
          </a:p>
          <a:p>
            <a:pPr algn="just" eaLnBrk="1" hangingPunct="1">
              <a:lnSpc>
                <a:spcPct val="80000"/>
              </a:lnSpc>
            </a:pPr>
            <a:r>
              <a:rPr lang="en-US" sz="2000" smtClean="0">
                <a:solidFill>
                  <a:srgbClr val="008000"/>
                </a:solidFill>
                <a:latin typeface="Times New Roman" pitchFamily="18" charset="0"/>
                <a:cs typeface="Times New Roman" pitchFamily="18" charset="0"/>
              </a:rPr>
              <a:t>Step 3</a:t>
            </a:r>
          </a:p>
          <a:p>
            <a:pPr lvl="1" algn="just" eaLnBrk="1" hangingPunct="1">
              <a:lnSpc>
                <a:spcPct val="80000"/>
              </a:lnSpc>
            </a:pPr>
            <a:r>
              <a:rPr lang="en-US" sz="1800" smtClean="0">
                <a:solidFill>
                  <a:srgbClr val="008000"/>
                </a:solidFill>
                <a:latin typeface="Times New Roman" pitchFamily="18" charset="0"/>
                <a:cs typeface="Times New Roman" pitchFamily="18" charset="0"/>
              </a:rPr>
              <a:t>The disk controller transfer a word/ byte from internal buffers to main memory at the address that is described in the DMA’s memory address register</a:t>
            </a:r>
          </a:p>
          <a:p>
            <a:pPr algn="just" eaLnBrk="1" hangingPunct="1">
              <a:lnSpc>
                <a:spcPct val="80000"/>
              </a:lnSpc>
            </a:pPr>
            <a:r>
              <a:rPr lang="en-US" sz="2000" smtClean="0">
                <a:solidFill>
                  <a:srgbClr val="7030A0"/>
                </a:solidFill>
                <a:latin typeface="Times New Roman" pitchFamily="18" charset="0"/>
                <a:cs typeface="Times New Roman" pitchFamily="18" charset="0"/>
              </a:rPr>
              <a:t>Step 4</a:t>
            </a:r>
          </a:p>
          <a:p>
            <a:pPr lvl="1" algn="just" eaLnBrk="1" hangingPunct="1">
              <a:lnSpc>
                <a:spcPct val="80000"/>
              </a:lnSpc>
            </a:pPr>
            <a:r>
              <a:rPr lang="en-US" sz="1800" smtClean="0">
                <a:solidFill>
                  <a:srgbClr val="7030A0"/>
                </a:solidFill>
                <a:latin typeface="Times New Roman" pitchFamily="18" charset="0"/>
                <a:cs typeface="Times New Roman" pitchFamily="18" charset="0"/>
              </a:rPr>
              <a:t>The disk controller sends an acknowledgement signal to DMA controller when the write is complete</a:t>
            </a:r>
          </a:p>
          <a:p>
            <a:pPr lvl="1" algn="just" eaLnBrk="1" hangingPunct="1">
              <a:lnSpc>
                <a:spcPct val="80000"/>
              </a:lnSpc>
            </a:pPr>
            <a:r>
              <a:rPr lang="en-US" sz="1800" smtClean="0">
                <a:solidFill>
                  <a:srgbClr val="7030A0"/>
                </a:solidFill>
                <a:latin typeface="Times New Roman" pitchFamily="18" charset="0"/>
                <a:cs typeface="Times New Roman" pitchFamily="18" charset="0"/>
              </a:rPr>
              <a:t>Simultaneously, the DMA controller decides which device to service next (using Round Robin or priority scheme)</a:t>
            </a:r>
          </a:p>
          <a:p>
            <a:pPr lvl="1" algn="just" eaLnBrk="1" hangingPunct="1">
              <a:lnSpc>
                <a:spcPct val="80000"/>
              </a:lnSpc>
            </a:pPr>
            <a:r>
              <a:rPr lang="en-US" sz="1800" smtClean="0">
                <a:solidFill>
                  <a:srgbClr val="7030A0"/>
                </a:solidFill>
                <a:latin typeface="Times New Roman" pitchFamily="18" charset="0"/>
                <a:cs typeface="Times New Roman" pitchFamily="18" charset="0"/>
              </a:rPr>
              <a:t>In each transfer, the DMA controller increments the memory addresses to use and decrements the byte count</a:t>
            </a:r>
          </a:p>
          <a:p>
            <a:pPr lvl="1" algn="just" eaLnBrk="1" hangingPunct="1">
              <a:lnSpc>
                <a:spcPct val="80000"/>
              </a:lnSpc>
            </a:pPr>
            <a:r>
              <a:rPr lang="en-US" sz="1800" smtClean="0">
                <a:solidFill>
                  <a:srgbClr val="7030A0"/>
                </a:solidFill>
                <a:latin typeface="Times New Roman" pitchFamily="18" charset="0"/>
                <a:cs typeface="Times New Roman" pitchFamily="18" charset="0"/>
              </a:rPr>
              <a:t>If the byte count is still greater than 0, step 2 through 4 are repeated until the count reaches 0</a:t>
            </a:r>
          </a:p>
          <a:p>
            <a:pPr lvl="1" algn="just" eaLnBrk="1" hangingPunct="1">
              <a:lnSpc>
                <a:spcPct val="80000"/>
              </a:lnSpc>
            </a:pPr>
            <a:r>
              <a:rPr lang="en-US" sz="1800" smtClean="0">
                <a:solidFill>
                  <a:srgbClr val="7030A0"/>
                </a:solidFill>
                <a:latin typeface="Times New Roman" pitchFamily="18" charset="0"/>
                <a:cs typeface="Times New Roman" pitchFamily="18" charset="0"/>
              </a:rPr>
              <a:t>If the byte equals 0, the DMA controller interrupts the CPU to let it know the transfer is now complete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914400" y="0"/>
            <a:ext cx="8229600" cy="685800"/>
          </a:xfrm>
        </p:spPr>
        <p:txBody>
          <a:bodyPr/>
          <a:lstStyle/>
          <a:p>
            <a:r>
              <a:rPr lang="en-US" sz="4000" b="1" smtClean="0">
                <a:latin typeface="Times New Roman" pitchFamily="18" charset="0"/>
                <a:cs typeface="Times New Roman" pitchFamily="18" charset="0"/>
              </a:rPr>
              <a:t>DMA Modes</a:t>
            </a:r>
          </a:p>
        </p:txBody>
      </p:sp>
      <p:sp>
        <p:nvSpPr>
          <p:cNvPr id="29699" name="Rectangle 3"/>
          <p:cNvSpPr>
            <a:spLocks noGrp="1"/>
          </p:cNvSpPr>
          <p:nvPr>
            <p:ph type="body" idx="1"/>
          </p:nvPr>
        </p:nvSpPr>
        <p:spPr>
          <a:xfrm>
            <a:off x="152400" y="914400"/>
            <a:ext cx="8610600" cy="5486400"/>
          </a:xfrm>
        </p:spPr>
        <p:txBody>
          <a:bodyPr>
            <a:normAutofit/>
          </a:bodyPr>
          <a:lstStyle/>
          <a:p>
            <a:pPr algn="just">
              <a:lnSpc>
                <a:spcPct val="90000"/>
              </a:lnSpc>
              <a:buClrTx/>
              <a:buSzTx/>
              <a:buNone/>
            </a:pPr>
            <a:r>
              <a:rPr lang="en-US" sz="2800" b="1" smtClean="0"/>
              <a:t>T</a:t>
            </a:r>
            <a:r>
              <a:rPr lang="en-US" sz="2800" b="1" smtClean="0">
                <a:latin typeface="Times New Roman" pitchFamily="18" charset="0"/>
                <a:cs typeface="Times New Roman" pitchFamily="18" charset="0"/>
              </a:rPr>
              <a:t>hree modes</a:t>
            </a:r>
          </a:p>
          <a:p>
            <a:pPr marL="520700" lvl="1" indent="-228600" algn="just">
              <a:lnSpc>
                <a:spcPct val="90000"/>
              </a:lnSpc>
            </a:pPr>
            <a:r>
              <a:rPr lang="en-US" sz="2400" b="1" smtClean="0">
                <a:solidFill>
                  <a:srgbClr val="FF0000"/>
                </a:solidFill>
                <a:latin typeface="Times New Roman" pitchFamily="18" charset="0"/>
                <a:cs typeface="Times New Roman" pitchFamily="18" charset="0"/>
              </a:rPr>
              <a:t>Word-at-a-time mode</a:t>
            </a:r>
          </a:p>
          <a:p>
            <a:pPr marL="520700" lvl="2" algn="just">
              <a:lnSpc>
                <a:spcPct val="90000"/>
              </a:lnSpc>
            </a:pPr>
            <a:r>
              <a:rPr lang="en-US" sz="2000" smtClean="0">
                <a:latin typeface="Times New Roman" pitchFamily="18" charset="0"/>
                <a:cs typeface="Times New Roman" pitchFamily="18" charset="0"/>
              </a:rPr>
              <a:t>The DMA controller requests for the transfer of and gets </a:t>
            </a:r>
            <a:r>
              <a:rPr lang="en-US" sz="2000" b="1" smtClean="0">
                <a:solidFill>
                  <a:srgbClr val="FF0000"/>
                </a:solidFill>
                <a:latin typeface="Times New Roman" pitchFamily="18" charset="0"/>
                <a:cs typeface="Times New Roman" pitchFamily="18" charset="0"/>
              </a:rPr>
              <a:t>one word</a:t>
            </a:r>
          </a:p>
          <a:p>
            <a:pPr marL="520700" lvl="2" algn="just">
              <a:lnSpc>
                <a:spcPct val="90000"/>
              </a:lnSpc>
            </a:pPr>
            <a:r>
              <a:rPr lang="en-US" sz="2000" smtClean="0">
                <a:latin typeface="Times New Roman" pitchFamily="18" charset="0"/>
                <a:cs typeface="Times New Roman" pitchFamily="18" charset="0"/>
              </a:rPr>
              <a:t>Cycle stealing: CPU has to wait the bus because device controller </a:t>
            </a:r>
            <a:r>
              <a:rPr lang="en-US" sz="2000" smtClean="0">
                <a:solidFill>
                  <a:srgbClr val="FF0000"/>
                </a:solidFill>
                <a:latin typeface="Times New Roman" pitchFamily="18" charset="0"/>
                <a:cs typeface="Times New Roman" pitchFamily="18" charset="0"/>
              </a:rPr>
              <a:t>sneaks (lén) in and steals(trộm) an occasional bus cycle from CPU</a:t>
            </a:r>
          </a:p>
          <a:p>
            <a:pPr marL="520700" lvl="1" indent="-228600" algn="just">
              <a:lnSpc>
                <a:spcPct val="90000"/>
              </a:lnSpc>
            </a:pPr>
            <a:r>
              <a:rPr lang="en-US" sz="2400" b="1" smtClean="0">
                <a:solidFill>
                  <a:srgbClr val="0000FF"/>
                </a:solidFill>
                <a:latin typeface="Times New Roman" pitchFamily="18" charset="0"/>
                <a:cs typeface="Times New Roman" pitchFamily="18" charset="0"/>
              </a:rPr>
              <a:t>Block mode ( Burst mode)</a:t>
            </a:r>
          </a:p>
          <a:p>
            <a:pPr marL="520700" lvl="2" algn="just">
              <a:lnSpc>
                <a:spcPct val="90000"/>
              </a:lnSpc>
            </a:pPr>
            <a:r>
              <a:rPr lang="en-US" sz="2000" smtClean="0">
                <a:latin typeface="Times New Roman" pitchFamily="18" charset="0"/>
                <a:cs typeface="Times New Roman" pitchFamily="18" charset="0"/>
              </a:rPr>
              <a:t>DMA tells the device to </a:t>
            </a:r>
            <a:r>
              <a:rPr lang="en-US" sz="2000" b="1" i="1" smtClean="0">
                <a:solidFill>
                  <a:srgbClr val="0000FF"/>
                </a:solidFill>
                <a:latin typeface="Times New Roman" pitchFamily="18" charset="0"/>
                <a:cs typeface="Times New Roman" pitchFamily="18" charset="0"/>
              </a:rPr>
              <a:t>acquire the bus</a:t>
            </a:r>
            <a:r>
              <a:rPr lang="en-US" sz="2000" smtClean="0">
                <a:latin typeface="Times New Roman" pitchFamily="18" charset="0"/>
                <a:cs typeface="Times New Roman" pitchFamily="18" charset="0"/>
              </a:rPr>
              <a:t>, issue a series of transfer, then release the bus (efficiently because transfer multiple words)</a:t>
            </a:r>
          </a:p>
          <a:p>
            <a:pPr marL="520700" lvl="2" algn="just">
              <a:lnSpc>
                <a:spcPct val="90000"/>
              </a:lnSpc>
            </a:pPr>
            <a:r>
              <a:rPr lang="en-US" sz="2000" smtClean="0">
                <a:solidFill>
                  <a:srgbClr val="7030A0"/>
                </a:solidFill>
                <a:latin typeface="Times New Roman" pitchFamily="18" charset="0"/>
                <a:cs typeface="Times New Roman" pitchFamily="18" charset="0"/>
              </a:rPr>
              <a:t>Disadvantages: It can be blocked the CPU and other devices with long burst is being transfer</a:t>
            </a:r>
          </a:p>
          <a:p>
            <a:pPr marL="520700" lvl="1" indent="-228600" algn="just">
              <a:lnSpc>
                <a:spcPct val="90000"/>
              </a:lnSpc>
            </a:pPr>
            <a:r>
              <a:rPr lang="en-US" sz="2400" b="1" smtClean="0">
                <a:solidFill>
                  <a:srgbClr val="008000"/>
                </a:solidFill>
                <a:latin typeface="Times New Roman" pitchFamily="18" charset="0"/>
                <a:cs typeface="Times New Roman" pitchFamily="18" charset="0"/>
              </a:rPr>
              <a:t>Fly-by mode</a:t>
            </a:r>
          </a:p>
          <a:p>
            <a:pPr marL="520700" lvl="2" algn="just">
              <a:lnSpc>
                <a:spcPct val="90000"/>
              </a:lnSpc>
            </a:pPr>
            <a:r>
              <a:rPr lang="en-US" sz="2000" smtClean="0">
                <a:latin typeface="Times New Roman" pitchFamily="18" charset="0"/>
                <a:cs typeface="Times New Roman" pitchFamily="18" charset="0"/>
              </a:rPr>
              <a:t>DMA tells the device controller to </a:t>
            </a:r>
            <a:r>
              <a:rPr lang="en-US" sz="2000" smtClean="0">
                <a:solidFill>
                  <a:srgbClr val="008000"/>
                </a:solidFill>
                <a:latin typeface="Times New Roman" pitchFamily="18" charset="0"/>
                <a:cs typeface="Times New Roman" pitchFamily="18" charset="0"/>
              </a:rPr>
              <a:t>transfer the data directly to main memory</a:t>
            </a:r>
          </a:p>
          <a:p>
            <a:pPr marL="520700" lvl="2" algn="just">
              <a:lnSpc>
                <a:spcPct val="90000"/>
              </a:lnSpc>
            </a:pPr>
            <a:r>
              <a:rPr lang="en-US" sz="2000" smtClean="0">
                <a:latin typeface="Times New Roman" pitchFamily="18" charset="0"/>
                <a:cs typeface="Times New Roman" pitchFamily="18" charset="0"/>
              </a:rPr>
              <a:t>To have the device controller send the word to the DMA controller, an extra bus cycle is provided per word transfer</a:t>
            </a:r>
          </a:p>
          <a:p>
            <a:pPr marL="520700" lvl="2" algn="just">
              <a:lnSpc>
                <a:spcPct val="90000"/>
              </a:lnSpc>
              <a:buFont typeface="Arial" charset="0"/>
              <a:buNone/>
            </a:pPr>
            <a:r>
              <a:rPr lang="en-US" sz="2000" smtClean="0">
                <a:latin typeface="Times New Roman" pitchFamily="18" charset="0"/>
                <a:cs typeface="Times New Roman" pitchFamily="18" charset="0"/>
              </a:rPr>
              <a:t>→ Flexible in performing device to device copies and even memory-to-memory copies (first, read to memory, then write to a memory at a different address)</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914400" y="0"/>
            <a:ext cx="8229600" cy="762000"/>
          </a:xfrm>
        </p:spPr>
        <p:txBody>
          <a:bodyPr/>
          <a:lstStyle/>
          <a:p>
            <a:r>
              <a:rPr lang="en-US" sz="4000" b="1" smtClean="0">
                <a:latin typeface="Times New Roman" pitchFamily="18" charset="0"/>
                <a:cs typeface="Times New Roman" pitchFamily="18" charset="0"/>
              </a:rPr>
              <a:t>More on DMA</a:t>
            </a:r>
          </a:p>
        </p:txBody>
      </p:sp>
      <p:sp>
        <p:nvSpPr>
          <p:cNvPr id="30723" name="Rectangle 3"/>
          <p:cNvSpPr>
            <a:spLocks noGrp="1"/>
          </p:cNvSpPr>
          <p:nvPr>
            <p:ph type="body" idx="1"/>
          </p:nvPr>
        </p:nvSpPr>
        <p:spPr>
          <a:xfrm>
            <a:off x="228600" y="1066800"/>
            <a:ext cx="8686800" cy="5410200"/>
          </a:xfrm>
        </p:spPr>
        <p:txBody>
          <a:bodyPr>
            <a:normAutofit fontScale="92500"/>
          </a:bodyPr>
          <a:lstStyle/>
          <a:p>
            <a:pPr algn="just">
              <a:lnSpc>
                <a:spcPct val="80000"/>
              </a:lnSpc>
              <a:buClrTx/>
              <a:buSzTx/>
              <a:buFont typeface="Arial" charset="0"/>
              <a:buChar char="•"/>
            </a:pPr>
            <a:r>
              <a:rPr lang="en-US" sz="2800" smtClean="0">
                <a:solidFill>
                  <a:srgbClr val="FF0000"/>
                </a:solidFill>
                <a:latin typeface="Times New Roman" pitchFamily="18" charset="0"/>
                <a:cs typeface="Times New Roman" pitchFamily="18" charset="0"/>
              </a:rPr>
              <a:t>DMA uses physical memory addresses</a:t>
            </a:r>
          </a:p>
          <a:p>
            <a:pPr lvl="1" algn="just">
              <a:lnSpc>
                <a:spcPct val="80000"/>
              </a:lnSpc>
            </a:pPr>
            <a:r>
              <a:rPr lang="en-US" sz="2400" smtClean="0">
                <a:solidFill>
                  <a:srgbClr val="FF0000"/>
                </a:solidFill>
                <a:latin typeface="Times New Roman" pitchFamily="18" charset="0"/>
                <a:cs typeface="Times New Roman" pitchFamily="18" charset="0"/>
              </a:rPr>
              <a:t>OS convert the virtual address of the intended memory buffer into a physical address and write this physical address into the DMA controller’s address register</a:t>
            </a:r>
          </a:p>
          <a:p>
            <a:pPr lvl="1" algn="just">
              <a:lnSpc>
                <a:spcPct val="80000"/>
              </a:lnSpc>
            </a:pPr>
            <a:r>
              <a:rPr lang="en-US" sz="2400" smtClean="0">
                <a:solidFill>
                  <a:srgbClr val="FF0000"/>
                </a:solidFill>
                <a:latin typeface="Times New Roman" pitchFamily="18" charset="0"/>
                <a:cs typeface="Times New Roman" pitchFamily="18" charset="0"/>
              </a:rPr>
              <a:t>Or, virtual addresses are written into the DMA controller, then DMA must use MMU to have the virtual-to-physical translation</a:t>
            </a:r>
          </a:p>
          <a:p>
            <a:pPr algn="just">
              <a:lnSpc>
                <a:spcPct val="80000"/>
              </a:lnSpc>
              <a:buClrTx/>
              <a:buSzTx/>
              <a:buFont typeface="Arial" charset="0"/>
              <a:buChar char="•"/>
            </a:pPr>
            <a:r>
              <a:rPr lang="en-US" sz="2800" smtClean="0">
                <a:solidFill>
                  <a:srgbClr val="0000FF"/>
                </a:solidFill>
                <a:latin typeface="Times New Roman" pitchFamily="18" charset="0"/>
                <a:cs typeface="Times New Roman" pitchFamily="18" charset="0"/>
              </a:rPr>
              <a:t>Why does the controller need an internal buffer?</a:t>
            </a:r>
          </a:p>
          <a:p>
            <a:pPr lvl="1" algn="just">
              <a:lnSpc>
                <a:spcPct val="80000"/>
              </a:lnSpc>
            </a:pPr>
            <a:r>
              <a:rPr lang="en-US" sz="2400" smtClean="0">
                <a:solidFill>
                  <a:srgbClr val="0000FF"/>
                </a:solidFill>
                <a:latin typeface="Times New Roman" pitchFamily="18" charset="0"/>
                <a:cs typeface="Times New Roman" pitchFamily="18" charset="0"/>
              </a:rPr>
              <a:t>The disk controller can verify the checksum before starting a transfer (Ensuring that the errors do not occur before transferring)</a:t>
            </a:r>
          </a:p>
          <a:p>
            <a:pPr lvl="1" algn="just">
              <a:lnSpc>
                <a:spcPct val="80000"/>
              </a:lnSpc>
            </a:pPr>
            <a:r>
              <a:rPr lang="en-US" sz="2400" smtClean="0">
                <a:solidFill>
                  <a:srgbClr val="0000FF"/>
                </a:solidFill>
                <a:latin typeface="Times New Roman" pitchFamily="18" charset="0"/>
                <a:cs typeface="Times New Roman" pitchFamily="18" charset="0"/>
              </a:rPr>
              <a:t>Reduce the administration data in transfer when the bus were busy (then using DMA transfer because the DMA is not time critical)</a:t>
            </a:r>
          </a:p>
          <a:p>
            <a:pPr algn="just">
              <a:lnSpc>
                <a:spcPct val="80000"/>
              </a:lnSpc>
              <a:buClrTx/>
              <a:buSzTx/>
              <a:buFont typeface="Arial" charset="0"/>
              <a:buChar char="•"/>
            </a:pPr>
            <a:r>
              <a:rPr lang="en-US" sz="2800" smtClean="0">
                <a:solidFill>
                  <a:srgbClr val="008000"/>
                </a:solidFill>
                <a:latin typeface="Times New Roman" pitchFamily="18" charset="0"/>
                <a:cs typeface="Times New Roman" pitchFamily="18" charset="0"/>
              </a:rPr>
              <a:t>Is the DMA faster or the CPU faster?</a:t>
            </a:r>
          </a:p>
          <a:p>
            <a:pPr lvl="1" algn="just">
              <a:lnSpc>
                <a:spcPct val="80000"/>
              </a:lnSpc>
            </a:pPr>
            <a:r>
              <a:rPr lang="en-US" sz="2400" smtClean="0">
                <a:solidFill>
                  <a:srgbClr val="008000"/>
                </a:solidFill>
                <a:latin typeface="Times New Roman" pitchFamily="18" charset="0"/>
                <a:cs typeface="Times New Roman" pitchFamily="18" charset="0"/>
              </a:rPr>
              <a:t>The </a:t>
            </a:r>
            <a:r>
              <a:rPr lang="en-US" sz="2400" b="1" smtClean="0">
                <a:solidFill>
                  <a:srgbClr val="008000"/>
                </a:solidFill>
                <a:latin typeface="Times New Roman" pitchFamily="18" charset="0"/>
                <a:cs typeface="Times New Roman" pitchFamily="18" charset="0"/>
              </a:rPr>
              <a:t>CPU is faster and can do the job much faster</a:t>
            </a:r>
            <a:r>
              <a:rPr lang="en-US" sz="2400" smtClean="0">
                <a:solidFill>
                  <a:srgbClr val="008000"/>
                </a:solidFill>
                <a:latin typeface="Times New Roman" pitchFamily="18" charset="0"/>
                <a:cs typeface="Times New Roman" pitchFamily="18" charset="0"/>
              </a:rPr>
              <a:t> when the limiting factor is not the speed of the I/O device</a:t>
            </a:r>
          </a:p>
          <a:p>
            <a:pPr lvl="1" algn="just">
              <a:lnSpc>
                <a:spcPct val="80000"/>
              </a:lnSpc>
            </a:pPr>
            <a:r>
              <a:rPr lang="en-US" sz="2400" b="1" smtClean="0">
                <a:solidFill>
                  <a:srgbClr val="008000"/>
                </a:solidFill>
                <a:latin typeface="Times New Roman" pitchFamily="18" charset="0"/>
                <a:cs typeface="Times New Roman" pitchFamily="18" charset="0"/>
              </a:rPr>
              <a:t>DMA combines CPU is a saving money solution </a:t>
            </a:r>
            <a:r>
              <a:rPr lang="en-US" sz="2400" smtClean="0">
                <a:solidFill>
                  <a:srgbClr val="008000"/>
                </a:solidFill>
                <a:latin typeface="Times New Roman" pitchFamily="18" charset="0"/>
                <a:cs typeface="Times New Roman" pitchFamily="18" charset="0"/>
              </a:rPr>
              <a:t>in low-end computers (e.g. embedded software/ OS)</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a:xfrm>
            <a:off x="914400" y="0"/>
            <a:ext cx="8229600" cy="609600"/>
          </a:xfrm>
        </p:spPr>
        <p:txBody>
          <a:bodyPr/>
          <a:lstStyle/>
          <a:p>
            <a:r>
              <a:rPr lang="en-US" sz="4000" b="1" smtClean="0">
                <a:latin typeface="Times New Roman" pitchFamily="18" charset="0"/>
                <a:cs typeface="Times New Roman" pitchFamily="18" charset="0"/>
              </a:rPr>
              <a:t>1.5- Interrupts Revisited</a:t>
            </a:r>
          </a:p>
        </p:txBody>
      </p:sp>
      <p:sp>
        <p:nvSpPr>
          <p:cNvPr id="8" name="Rectangle 7"/>
          <p:cNvSpPr/>
          <p:nvPr/>
        </p:nvSpPr>
        <p:spPr>
          <a:xfrm>
            <a:off x="381000" y="1600200"/>
            <a:ext cx="853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Interrupt: A signal  is sent by an IO device to announce that an IO operation completed.</a:t>
            </a:r>
            <a:endParaRPr lang="en-US"/>
          </a:p>
        </p:txBody>
      </p:sp>
      <p:grpSp>
        <p:nvGrpSpPr>
          <p:cNvPr id="28" name="Group 27"/>
          <p:cNvGrpSpPr/>
          <p:nvPr/>
        </p:nvGrpSpPr>
        <p:grpSpPr>
          <a:xfrm>
            <a:off x="152400" y="2471738"/>
            <a:ext cx="8839200" cy="3548062"/>
            <a:chOff x="152400" y="1862138"/>
            <a:chExt cx="8839200" cy="3548062"/>
          </a:xfrm>
        </p:grpSpPr>
        <p:pic>
          <p:nvPicPr>
            <p:cNvPr id="31749" name="Picture 2"/>
            <p:cNvPicPr>
              <a:picLocks noChangeAspect="1" noChangeArrowheads="1"/>
            </p:cNvPicPr>
            <p:nvPr/>
          </p:nvPicPr>
          <p:blipFill>
            <a:blip r:embed="rId3"/>
            <a:srcRect/>
            <a:stretch>
              <a:fillRect/>
            </a:stretch>
          </p:blipFill>
          <p:spPr bwMode="auto">
            <a:xfrm>
              <a:off x="152400" y="1862138"/>
              <a:ext cx="8839200" cy="3548062"/>
            </a:xfrm>
            <a:prstGeom prst="rect">
              <a:avLst/>
            </a:prstGeom>
            <a:noFill/>
            <a:ln w="9525">
              <a:noFill/>
              <a:miter lim="800000"/>
              <a:headEnd/>
              <a:tailEnd/>
            </a:ln>
          </p:spPr>
        </p:pic>
        <p:sp>
          <p:nvSpPr>
            <p:cNvPr id="31748" name="Text Box 4"/>
            <p:cNvSpPr txBox="1">
              <a:spLocks noChangeArrowheads="1"/>
            </p:cNvSpPr>
            <p:nvPr/>
          </p:nvSpPr>
          <p:spPr bwMode="auto">
            <a:xfrm>
              <a:off x="3375025" y="5062538"/>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5-5.</a:t>
              </a:r>
            </a:p>
          </p:txBody>
        </p:sp>
        <p:sp>
          <p:nvSpPr>
            <p:cNvPr id="9" name="Rectangle 8"/>
            <p:cNvSpPr/>
            <p:nvPr/>
          </p:nvSpPr>
          <p:spPr>
            <a:xfrm>
              <a:off x="152400" y="4910138"/>
              <a:ext cx="2743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Acknowlege/ handshake mechanism</a:t>
              </a:r>
              <a:endParaRPr lang="en-US"/>
            </a:p>
          </p:txBody>
        </p:sp>
        <p:cxnSp>
          <p:nvCxnSpPr>
            <p:cNvPr id="11" name="Straight Arrow Connector 10"/>
            <p:cNvCxnSpPr>
              <a:stCxn id="9" idx="0"/>
            </p:cNvCxnSpPr>
            <p:nvPr/>
          </p:nvCxnSpPr>
          <p:spPr>
            <a:xfrm rot="5400000" flipH="1" flipV="1">
              <a:off x="1447800" y="4452938"/>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0"/>
            </p:cNvCxnSpPr>
            <p:nvPr/>
          </p:nvCxnSpPr>
          <p:spPr>
            <a:xfrm rot="5400000" flipH="1" flipV="1">
              <a:off x="800100" y="3805238"/>
              <a:ext cx="1828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0" name="Straight Arrow Connector 29"/>
          <p:cNvCxnSpPr>
            <a:stCxn id="8" idx="2"/>
          </p:cNvCxnSpPr>
          <p:nvPr/>
        </p:nvCxnSpPr>
        <p:spPr>
          <a:xfrm rot="16200000" flipH="1">
            <a:off x="4191000" y="2438400"/>
            <a:ext cx="1295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209800" y="762000"/>
            <a:ext cx="5105400" cy="4572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00FF"/>
                </a:solidFill>
              </a:rPr>
              <a:t>More details about interrupts</a:t>
            </a:r>
            <a:endParaRPr lang="en-US" sz="2400">
              <a:solidFill>
                <a:srgbClr val="0000FF"/>
              </a:solidFill>
            </a:endParaRPr>
          </a:p>
        </p:txBody>
      </p:sp>
      <p:sp>
        <p:nvSpPr>
          <p:cNvPr id="14" name="Footer Placeholder 13"/>
          <p:cNvSpPr>
            <a:spLocks noGrp="1"/>
          </p:cNvSpPr>
          <p:nvPr>
            <p:ph type="ftr" sz="quarter" idx="11"/>
          </p:nvPr>
        </p:nvSpPr>
        <p:spPr/>
        <p:txBody>
          <a:bodyPr/>
          <a:lstStyle/>
          <a:p>
            <a:r>
              <a:rPr lang="en-US" smtClean="0"/>
              <a:t>IO-Part 1 (86 slides)</a:t>
            </a:r>
            <a:endParaRPr lang="en-US"/>
          </a:p>
        </p:txBody>
      </p:sp>
      <p:sp>
        <p:nvSpPr>
          <p:cNvPr id="15" name="Slide Number Placeholder 14"/>
          <p:cNvSpPr>
            <a:spLocks noGrp="1"/>
          </p:cNvSpPr>
          <p:nvPr>
            <p:ph type="sldNum" sz="quarter" idx="12"/>
          </p:nvPr>
        </p:nvSpPr>
        <p:spPr/>
        <p:txBody>
          <a:bodyPr/>
          <a:lstStyle/>
          <a:p>
            <a:fld id="{190CC846-20B3-454D-AF77-DE04E39CF884}"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0" y="0"/>
            <a:ext cx="9144000" cy="685800"/>
          </a:xfrm>
        </p:spPr>
        <p:txBody>
          <a:bodyPr/>
          <a:lstStyle/>
          <a:p>
            <a:r>
              <a:rPr lang="en-US" sz="4000" smtClean="0"/>
              <a:t>Interrupts…: Precise Interrupts</a:t>
            </a:r>
            <a:endParaRPr lang="en-US" sz="4000" b="1" smtClean="0">
              <a:latin typeface="Times New Roman" pitchFamily="18" charset="0"/>
              <a:cs typeface="Times New Roman" pitchFamily="18" charset="0"/>
            </a:endParaRPr>
          </a:p>
        </p:txBody>
      </p:sp>
      <p:sp>
        <p:nvSpPr>
          <p:cNvPr id="32771" name="Rectangle 3"/>
          <p:cNvSpPr>
            <a:spLocks noGrp="1"/>
          </p:cNvSpPr>
          <p:nvPr>
            <p:ph type="body" idx="1"/>
          </p:nvPr>
        </p:nvSpPr>
        <p:spPr>
          <a:xfrm>
            <a:off x="152400" y="914400"/>
            <a:ext cx="5334000" cy="3657600"/>
          </a:xfrm>
        </p:spPr>
        <p:txBody>
          <a:bodyPr>
            <a:normAutofit/>
          </a:bodyPr>
          <a:lstStyle/>
          <a:p>
            <a:pPr marL="176213" indent="-176213" algn="just" eaLnBrk="1" hangingPunct="1">
              <a:lnSpc>
                <a:spcPct val="80000"/>
              </a:lnSpc>
              <a:buClrTx/>
              <a:buSzTx/>
              <a:buFont typeface="Arial" charset="0"/>
              <a:buChar char="•"/>
            </a:pPr>
            <a:r>
              <a:rPr lang="en-US" sz="2400" b="1" smtClean="0">
                <a:solidFill>
                  <a:srgbClr val="008000"/>
                </a:solidFill>
                <a:latin typeface="Times New Roman" pitchFamily="18" charset="0"/>
                <a:cs typeface="Times New Roman" pitchFamily="18" charset="0"/>
              </a:rPr>
              <a:t>An interrupt that leaves the machine in a well-defined state</a:t>
            </a:r>
          </a:p>
          <a:p>
            <a:pPr marL="176213" indent="-176213" algn="just" eaLnBrk="1" hangingPunct="1">
              <a:lnSpc>
                <a:spcPct val="80000"/>
              </a:lnSpc>
              <a:buClrTx/>
              <a:buSzTx/>
              <a:buFont typeface="Arial" charset="0"/>
              <a:buChar char="•"/>
            </a:pPr>
            <a:r>
              <a:rPr lang="en-US" sz="2400" smtClean="0">
                <a:latin typeface="Times New Roman" pitchFamily="18" charset="0"/>
                <a:cs typeface="Times New Roman" pitchFamily="18" charset="0"/>
              </a:rPr>
              <a:t>There are </a:t>
            </a:r>
            <a:r>
              <a:rPr lang="en-US" sz="2400" smtClean="0">
                <a:solidFill>
                  <a:srgbClr val="FF0000"/>
                </a:solidFill>
                <a:latin typeface="Times New Roman" pitchFamily="18" charset="0"/>
                <a:cs typeface="Times New Roman" pitchFamily="18" charset="0"/>
              </a:rPr>
              <a:t>4 properties of precise interrupts</a:t>
            </a:r>
          </a:p>
          <a:p>
            <a:pPr marL="530225" lvl="1" indent="-174625" algn="just" eaLnBrk="1" hangingPunct="1">
              <a:lnSpc>
                <a:spcPct val="80000"/>
              </a:lnSpc>
            </a:pPr>
            <a:r>
              <a:rPr lang="en-US" sz="2000" smtClean="0">
                <a:solidFill>
                  <a:srgbClr val="0000FF"/>
                </a:solidFill>
                <a:latin typeface="Times New Roman" pitchFamily="18" charset="0"/>
                <a:cs typeface="Times New Roman" pitchFamily="18" charset="0"/>
              </a:rPr>
              <a:t>Program Couter (PC) is saved in a known place.</a:t>
            </a:r>
          </a:p>
          <a:p>
            <a:pPr marL="530225" lvl="1" indent="-174625" algn="just" eaLnBrk="1" hangingPunct="1">
              <a:lnSpc>
                <a:spcPct val="80000"/>
              </a:lnSpc>
            </a:pPr>
            <a:r>
              <a:rPr lang="en-US" sz="2000" smtClean="0">
                <a:solidFill>
                  <a:srgbClr val="FF0000"/>
                </a:solidFill>
                <a:latin typeface="Times New Roman" pitchFamily="18" charset="0"/>
                <a:cs typeface="Times New Roman" pitchFamily="18" charset="0"/>
              </a:rPr>
              <a:t>All instructions before the one pointed to by the PC have fully executed.</a:t>
            </a:r>
          </a:p>
          <a:p>
            <a:pPr marL="530225" lvl="1" indent="-174625" algn="just" eaLnBrk="1" hangingPunct="1">
              <a:lnSpc>
                <a:spcPct val="80000"/>
              </a:lnSpc>
            </a:pPr>
            <a:r>
              <a:rPr lang="en-US" sz="2000" smtClean="0">
                <a:solidFill>
                  <a:srgbClr val="0000FF"/>
                </a:solidFill>
                <a:latin typeface="Times New Roman" pitchFamily="18" charset="0"/>
                <a:cs typeface="Times New Roman" pitchFamily="18" charset="0"/>
              </a:rPr>
              <a:t>No instruction beyond the one pointed to by the PC has been executed.</a:t>
            </a:r>
          </a:p>
          <a:p>
            <a:pPr marL="530225" lvl="1" indent="-174625" algn="just" eaLnBrk="1" hangingPunct="1">
              <a:lnSpc>
                <a:spcPct val="80000"/>
              </a:lnSpc>
            </a:pPr>
            <a:r>
              <a:rPr lang="en-US" sz="2000" smtClean="0">
                <a:solidFill>
                  <a:srgbClr val="FF0000"/>
                </a:solidFill>
                <a:latin typeface="Times New Roman" pitchFamily="18" charset="0"/>
                <a:cs typeface="Times New Roman" pitchFamily="18" charset="0"/>
              </a:rPr>
              <a:t>Execution state of the instruction pointed to by the PC is known</a:t>
            </a:r>
          </a:p>
        </p:txBody>
      </p:sp>
      <p:pic>
        <p:nvPicPr>
          <p:cNvPr id="32773" name="Picture 6"/>
          <p:cNvPicPr>
            <a:picLocks noChangeAspect="1" noChangeArrowheads="1"/>
          </p:cNvPicPr>
          <p:nvPr/>
        </p:nvPicPr>
        <p:blipFill>
          <a:blip r:embed="rId3"/>
          <a:srcRect/>
          <a:stretch>
            <a:fillRect/>
          </a:stretch>
        </p:blipFill>
        <p:spPr bwMode="auto">
          <a:xfrm>
            <a:off x="5562600" y="838200"/>
            <a:ext cx="3505200" cy="3036888"/>
          </a:xfrm>
          <a:prstGeom prst="rect">
            <a:avLst/>
          </a:prstGeom>
          <a:noFill/>
          <a:ln w="9525">
            <a:noFill/>
            <a:miter lim="800000"/>
            <a:headEnd/>
            <a:tailEnd/>
          </a:ln>
        </p:spPr>
      </p:pic>
      <p:sp>
        <p:nvSpPr>
          <p:cNvPr id="32774" name="Text Box 4"/>
          <p:cNvSpPr txBox="1">
            <a:spLocks noChangeArrowheads="1"/>
          </p:cNvSpPr>
          <p:nvPr/>
        </p:nvSpPr>
        <p:spPr bwMode="auto">
          <a:xfrm>
            <a:off x="6553200" y="38862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5-6.</a:t>
            </a:r>
          </a:p>
        </p:txBody>
      </p:sp>
      <p:sp>
        <p:nvSpPr>
          <p:cNvPr id="9" name="Rectangle 3"/>
          <p:cNvSpPr txBox="1">
            <a:spLocks/>
          </p:cNvSpPr>
          <p:nvPr/>
        </p:nvSpPr>
        <p:spPr>
          <a:xfrm>
            <a:off x="152400" y="4648200"/>
            <a:ext cx="8686800" cy="1524000"/>
          </a:xfrm>
          <a:prstGeom prst="rect">
            <a:avLst/>
          </a:prstGeom>
        </p:spPr>
        <p:txBody>
          <a:bodyPr vert="horz" lIns="91440" tIns="45720" rIns="91440" bIns="45720" rtlCol="0">
            <a:normAutofit lnSpcReduction="10000"/>
          </a:bodyPr>
          <a:lstStyle/>
          <a:p>
            <a:pPr marL="176213" marR="0" lvl="0" indent="-176213" algn="just" defTabSz="914400" rtl="0" eaLnBrk="1" fontAlgn="auto" latinLnBrk="0" hangingPunct="1">
              <a:lnSpc>
                <a:spcPct val="80000"/>
              </a:lnSpc>
              <a:spcBef>
                <a:spcPct val="20000"/>
              </a:spcBef>
              <a:spcAft>
                <a:spcPts val="0"/>
              </a:spcAft>
              <a:buClrTx/>
              <a:buSzTx/>
              <a:buFont typeface="Arial"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There is no prohibition on instructions beyond the one pointed to by the PC from starting. </a:t>
            </a:r>
          </a:p>
          <a:p>
            <a:pPr marL="176213" marR="0" lvl="0" indent="-176213" algn="just" defTabSz="914400" rtl="0" eaLnBrk="1" fontAlgn="auto" latinLnBrk="0" hangingPunct="1">
              <a:lnSpc>
                <a:spcPct val="80000"/>
              </a:lnSpc>
              <a:spcBef>
                <a:spcPct val="20000"/>
              </a:spcBef>
              <a:spcAft>
                <a:spcPts val="0"/>
              </a:spcAft>
              <a:buClrTx/>
              <a:buSzTx/>
              <a:buFont typeface="Arial"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Any changes make to registers or memory must be undone before the interrupt happens</a:t>
            </a:r>
          </a:p>
          <a:p>
            <a:pPr marL="176213" marR="0" lvl="0" indent="-176213" algn="just" defTabSz="914400" rtl="0" eaLnBrk="1" fontAlgn="auto" latinLnBrk="0" hangingPunct="1">
              <a:lnSpc>
                <a:spcPct val="80000"/>
              </a:lnSpc>
              <a:spcBef>
                <a:spcPct val="20000"/>
              </a:spcBef>
              <a:spcAft>
                <a:spcPts val="0"/>
              </a:spcAft>
              <a:buClrTx/>
              <a:buSzTx/>
              <a:buFont typeface="Arial" charset="0"/>
              <a:buNone/>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 </a:t>
            </a:r>
            <a:r>
              <a:rPr kumimoji="0" lang="en-US" sz="2400" b="1" i="1"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chip is complexity in design</a:t>
            </a:r>
          </a:p>
        </p:txBody>
      </p:sp>
      <p:sp>
        <p:nvSpPr>
          <p:cNvPr id="10" name="Footer Placeholder 9"/>
          <p:cNvSpPr>
            <a:spLocks noGrp="1"/>
          </p:cNvSpPr>
          <p:nvPr>
            <p:ph type="ftr" sz="quarter" idx="11"/>
          </p:nvPr>
        </p:nvSpPr>
        <p:spPr/>
        <p:txBody>
          <a:bodyPr/>
          <a:lstStyle/>
          <a:p>
            <a:r>
              <a:rPr lang="en-US" smtClean="0"/>
              <a:t>IO-Part 1 (86 slides)</a:t>
            </a:r>
            <a:endParaRPr lang="en-US"/>
          </a:p>
        </p:txBody>
      </p:sp>
      <p:sp>
        <p:nvSpPr>
          <p:cNvPr id="11" name="Slide Number Placeholder 10"/>
          <p:cNvSpPr>
            <a:spLocks noGrp="1"/>
          </p:cNvSpPr>
          <p:nvPr>
            <p:ph type="sldNum" sz="quarter" idx="12"/>
          </p:nvPr>
        </p:nvSpPr>
        <p:spPr/>
        <p:txBody>
          <a:bodyPr/>
          <a:lstStyle/>
          <a:p>
            <a:fld id="{190CC846-20B3-454D-AF77-DE04E39CF884}"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b="1" smtClean="0">
                <a:latin typeface="Arial" charset="0"/>
                <a:cs typeface="Arial" charset="0"/>
              </a:rPr>
              <a:t>Introduction</a:t>
            </a:r>
          </a:p>
        </p:txBody>
      </p:sp>
      <p:sp>
        <p:nvSpPr>
          <p:cNvPr id="3" name="Content Placeholder 2"/>
          <p:cNvSpPr>
            <a:spLocks noGrp="1"/>
          </p:cNvSpPr>
          <p:nvPr>
            <p:ph idx="1"/>
          </p:nvPr>
        </p:nvSpPr>
        <p:spPr>
          <a:xfrm>
            <a:off x="457200" y="1600200"/>
            <a:ext cx="8229600" cy="2362200"/>
          </a:xfrm>
        </p:spPr>
        <p:txBody>
          <a:bodyPr/>
          <a:lstStyle/>
          <a:p>
            <a:pPr>
              <a:defRPr/>
            </a:pPr>
            <a:r>
              <a:rPr lang="en-US" smtClean="0"/>
              <a:t>Processes need data </a:t>
            </a:r>
            <a:r>
              <a:rPr lang="en-US" smtClean="0">
                <a:sym typeface="Wingdings" pitchFamily="2" charset="2"/>
              </a:rPr>
              <a:t> I/O operations</a:t>
            </a:r>
            <a:endParaRPr lang="en-US" smtClean="0"/>
          </a:p>
          <a:p>
            <a:pPr>
              <a:buFont typeface="Wingdings" pitchFamily="2" charset="2"/>
              <a:buChar char="è"/>
              <a:defRPr/>
            </a:pPr>
            <a:r>
              <a:rPr lang="en-US" smtClean="0">
                <a:sym typeface="Wingdings" pitchFamily="2" charset="2"/>
              </a:rPr>
              <a:t>I/O using hardware  Device dependence</a:t>
            </a:r>
          </a:p>
          <a:p>
            <a:pPr>
              <a:buFont typeface="Wingdings" pitchFamily="2" charset="2"/>
              <a:buChar char="è"/>
              <a:defRPr/>
            </a:pPr>
            <a:r>
              <a:rPr lang="en-US" smtClean="0">
                <a:sym typeface="Wingdings" pitchFamily="2" charset="2"/>
              </a:rPr>
              <a:t>I/O using specific software  slow </a:t>
            </a:r>
            <a:endParaRPr lang="en-US"/>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a:xfrm>
            <a:off x="0" y="0"/>
            <a:ext cx="9144000" cy="685800"/>
          </a:xfrm>
        </p:spPr>
        <p:txBody>
          <a:bodyPr/>
          <a:lstStyle/>
          <a:p>
            <a:r>
              <a:rPr lang="en-US" sz="4000" smtClean="0"/>
              <a:t>Interrupts…: Precise Interrupts</a:t>
            </a:r>
            <a:endParaRPr lang="en-US" sz="4000" b="1" smtClean="0">
              <a:latin typeface="Times New Roman" pitchFamily="18" charset="0"/>
              <a:cs typeface="Times New Roman" pitchFamily="18" charset="0"/>
            </a:endParaRPr>
          </a:p>
        </p:txBody>
      </p:sp>
      <p:sp>
        <p:nvSpPr>
          <p:cNvPr id="33795" name="Rectangle 3"/>
          <p:cNvSpPr>
            <a:spLocks noGrp="1"/>
          </p:cNvSpPr>
          <p:nvPr>
            <p:ph type="body" idx="4294967295"/>
          </p:nvPr>
        </p:nvSpPr>
        <p:spPr>
          <a:xfrm>
            <a:off x="76200" y="1447800"/>
            <a:ext cx="5791200" cy="3200400"/>
          </a:xfrm>
        </p:spPr>
        <p:txBody>
          <a:bodyPr>
            <a:normAutofit fontScale="92500" lnSpcReduction="10000"/>
          </a:bodyPr>
          <a:lstStyle/>
          <a:p>
            <a:pPr marL="176213" indent="-176213" algn="just" eaLnBrk="1" hangingPunct="1">
              <a:lnSpc>
                <a:spcPct val="80000"/>
              </a:lnSpc>
            </a:pPr>
            <a:r>
              <a:rPr lang="en-US" sz="2800" smtClean="0">
                <a:solidFill>
                  <a:srgbClr val="FF0000"/>
                </a:solidFill>
                <a:latin typeface="Times New Roman" pitchFamily="18" charset="0"/>
                <a:cs typeface="Times New Roman" pitchFamily="18" charset="0"/>
              </a:rPr>
              <a:t>It’s very hard to meet all requirements as precise due to some tasks execute concurrently</a:t>
            </a:r>
            <a:r>
              <a:rPr lang="en-US" sz="2800" smtClean="0">
                <a:latin typeface="Times New Roman" pitchFamily="18" charset="0"/>
                <a:cs typeface="Times New Roman" pitchFamily="18" charset="0"/>
                <a:sym typeface="Wingdings" pitchFamily="2" charset="2"/>
              </a:rPr>
              <a:t></a:t>
            </a:r>
            <a:r>
              <a:rPr lang="en-US" sz="2800" smtClean="0">
                <a:latin typeface="Times New Roman" pitchFamily="18" charset="0"/>
                <a:cs typeface="Times New Roman" pitchFamily="18" charset="0"/>
              </a:rPr>
              <a:t>Different instructions near PC are in different stages of completions.</a:t>
            </a:r>
          </a:p>
          <a:p>
            <a:pPr marL="176213" indent="-176213" algn="just" eaLnBrk="1" hangingPunct="1">
              <a:lnSpc>
                <a:spcPct val="80000"/>
              </a:lnSpc>
            </a:pPr>
            <a:r>
              <a:rPr lang="en-US" sz="2800" smtClean="0">
                <a:latin typeface="Times New Roman" pitchFamily="18" charset="0"/>
                <a:cs typeface="Times New Roman" pitchFamily="18" charset="0"/>
              </a:rPr>
              <a:t>Machines with imprecise usually vomit (tống ra) a large amount of internal state onto the stack to give the OS the possibility of figuring out what was going on. </a:t>
            </a:r>
          </a:p>
          <a:p>
            <a:pPr marL="176213" indent="-176213" algn="just" eaLnBrk="1" hangingPunct="1">
              <a:lnSpc>
                <a:spcPct val="80000"/>
              </a:lnSpc>
            </a:pPr>
            <a:endParaRPr lang="en-US" sz="2800" smtClean="0">
              <a:latin typeface="Times New Roman" pitchFamily="18" charset="0"/>
              <a:cs typeface="Times New Roman" pitchFamily="18" charset="0"/>
            </a:endParaRPr>
          </a:p>
        </p:txBody>
      </p:sp>
      <p:sp>
        <p:nvSpPr>
          <p:cNvPr id="33797" name="Text Box 4"/>
          <p:cNvSpPr txBox="1">
            <a:spLocks noChangeArrowheads="1"/>
          </p:cNvSpPr>
          <p:nvPr/>
        </p:nvSpPr>
        <p:spPr bwMode="auto">
          <a:xfrm>
            <a:off x="6705600" y="39624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5-6.</a:t>
            </a:r>
          </a:p>
        </p:txBody>
      </p:sp>
      <p:sp>
        <p:nvSpPr>
          <p:cNvPr id="33798" name="Rectangle 3"/>
          <p:cNvSpPr txBox="1">
            <a:spLocks/>
          </p:cNvSpPr>
          <p:nvPr/>
        </p:nvSpPr>
        <p:spPr bwMode="auto">
          <a:xfrm>
            <a:off x="152400" y="4648200"/>
            <a:ext cx="8458200" cy="1447800"/>
          </a:xfrm>
          <a:prstGeom prst="rect">
            <a:avLst/>
          </a:prstGeom>
          <a:noFill/>
          <a:ln w="9525">
            <a:noFill/>
            <a:miter lim="800000"/>
            <a:headEnd/>
            <a:tailEnd/>
          </a:ln>
        </p:spPr>
        <p:txBody>
          <a:bodyPr/>
          <a:lstStyle/>
          <a:p>
            <a:pPr marL="530225" lvl="1" indent="-174625" algn="just">
              <a:lnSpc>
                <a:spcPct val="80000"/>
              </a:lnSpc>
              <a:spcBef>
                <a:spcPct val="20000"/>
              </a:spcBef>
              <a:buFont typeface="Arial" charset="0"/>
              <a:buNone/>
            </a:pPr>
            <a:r>
              <a:rPr lang="en-US" sz="2400">
                <a:latin typeface="Times New Roman" pitchFamily="18" charset="0"/>
                <a:cs typeface="Times New Roman" pitchFamily="18" charset="0"/>
              </a:rPr>
              <a:t>→</a:t>
            </a:r>
            <a:r>
              <a:rPr lang="en-US" sz="2400">
                <a:solidFill>
                  <a:srgbClr val="FF0000"/>
                </a:solidFill>
                <a:latin typeface="Times New Roman" pitchFamily="18" charset="0"/>
                <a:cs typeface="Times New Roman" pitchFamily="18" charset="0"/>
              </a:rPr>
              <a:t>The code necessary to restart the machine is typically extremely complicated.</a:t>
            </a:r>
          </a:p>
          <a:p>
            <a:pPr marL="530225" lvl="1" indent="-174625" algn="just">
              <a:lnSpc>
                <a:spcPct val="80000"/>
              </a:lnSpc>
              <a:spcBef>
                <a:spcPct val="20000"/>
              </a:spcBef>
              <a:buFont typeface="Arial" charset="0"/>
              <a:buNone/>
            </a:pPr>
            <a:r>
              <a:rPr lang="en-US" sz="2400">
                <a:solidFill>
                  <a:srgbClr val="FF0000"/>
                </a:solidFill>
                <a:latin typeface="Times New Roman" pitchFamily="18" charset="0"/>
                <a:cs typeface="Times New Roman" pitchFamily="18" charset="0"/>
              </a:rPr>
              <a:t>→Saving a large mount of information to memory on very interrupts make interrupts slow and recovery even worse.</a:t>
            </a:r>
          </a:p>
        </p:txBody>
      </p:sp>
      <p:pic>
        <p:nvPicPr>
          <p:cNvPr id="33799" name="Picture 7"/>
          <p:cNvPicPr>
            <a:picLocks noChangeAspect="1" noChangeArrowheads="1"/>
          </p:cNvPicPr>
          <p:nvPr/>
        </p:nvPicPr>
        <p:blipFill>
          <a:blip r:embed="rId3"/>
          <a:srcRect/>
          <a:stretch>
            <a:fillRect/>
          </a:stretch>
        </p:blipFill>
        <p:spPr bwMode="auto">
          <a:xfrm>
            <a:off x="6019800" y="1143000"/>
            <a:ext cx="2933700" cy="2847975"/>
          </a:xfrm>
          <a:prstGeom prst="rect">
            <a:avLst/>
          </a:prstGeom>
          <a:noFill/>
          <a:ln w="9525">
            <a:noFill/>
            <a:miter lim="800000"/>
            <a:headEnd/>
            <a:tailEnd/>
          </a:ln>
        </p:spPr>
      </p:pic>
      <p:sp>
        <p:nvSpPr>
          <p:cNvPr id="9" name="Footer Placeholder 8"/>
          <p:cNvSpPr>
            <a:spLocks noGrp="1"/>
          </p:cNvSpPr>
          <p:nvPr>
            <p:ph type="ftr" sz="quarter" idx="11"/>
          </p:nvPr>
        </p:nvSpPr>
        <p:spPr/>
        <p:txBody>
          <a:bodyPr/>
          <a:lstStyle/>
          <a:p>
            <a:r>
              <a:rPr lang="en-US" smtClean="0"/>
              <a:t>IO-Part 1 (86 slides)</a:t>
            </a:r>
            <a:endParaRPr lang="en-US"/>
          </a:p>
        </p:txBody>
      </p:sp>
      <p:sp>
        <p:nvSpPr>
          <p:cNvPr id="10" name="Slide Number Placeholder 9"/>
          <p:cNvSpPr>
            <a:spLocks noGrp="1"/>
          </p:cNvSpPr>
          <p:nvPr>
            <p:ph type="sldNum" sz="quarter" idx="12"/>
          </p:nvPr>
        </p:nvSpPr>
        <p:spPr/>
        <p:txBody>
          <a:bodyPr/>
          <a:lstStyle/>
          <a:p>
            <a:fld id="{190CC846-20B3-454D-AF77-DE04E39CF884}"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457200" y="0"/>
            <a:ext cx="8229600" cy="685800"/>
          </a:xfrm>
        </p:spPr>
        <p:txBody>
          <a:bodyPr/>
          <a:lstStyle/>
          <a:p>
            <a:r>
              <a:rPr lang="en-US" sz="4000" smtClean="0">
                <a:latin typeface="Times New Roman" pitchFamily="18" charset="0"/>
                <a:cs typeface="Times New Roman" pitchFamily="18" charset="0"/>
              </a:rPr>
              <a:t>2- </a:t>
            </a:r>
            <a:r>
              <a:rPr lang="en-US" sz="4000" smtClean="0"/>
              <a:t>Principles of I/O Software</a:t>
            </a:r>
            <a:r>
              <a:rPr lang="en-US" sz="4000" smtClean="0">
                <a:latin typeface="Times New Roman" pitchFamily="18" charset="0"/>
                <a:cs typeface="Times New Roman" pitchFamily="18" charset="0"/>
              </a:rPr>
              <a:t>s</a:t>
            </a:r>
          </a:p>
        </p:txBody>
      </p:sp>
      <p:sp>
        <p:nvSpPr>
          <p:cNvPr id="17411" name="Rectangle 3"/>
          <p:cNvSpPr>
            <a:spLocks noGrp="1"/>
          </p:cNvSpPr>
          <p:nvPr>
            <p:ph type="body" idx="1"/>
          </p:nvPr>
        </p:nvSpPr>
        <p:spPr>
          <a:xfrm>
            <a:off x="1524000" y="3124200"/>
            <a:ext cx="6172200" cy="2819400"/>
          </a:xfrm>
        </p:spPr>
        <p:txBody>
          <a:bodyPr>
            <a:normAutofit/>
          </a:bodyPr>
          <a:lstStyle/>
          <a:p>
            <a:pPr lvl="1"/>
            <a:r>
              <a:rPr lang="en-US" sz="3600" smtClean="0">
                <a:latin typeface="Times New Roman" pitchFamily="18" charset="0"/>
                <a:cs typeface="Times New Roman" pitchFamily="18" charset="0"/>
              </a:rPr>
              <a:t>Goals of the I/O Software</a:t>
            </a:r>
          </a:p>
          <a:p>
            <a:pPr lvl="1"/>
            <a:r>
              <a:rPr lang="en-US" sz="3600" smtClean="0">
                <a:latin typeface="Times New Roman" pitchFamily="18" charset="0"/>
                <a:cs typeface="Times New Roman" pitchFamily="18" charset="0"/>
              </a:rPr>
              <a:t>Programmed I/O</a:t>
            </a:r>
          </a:p>
          <a:p>
            <a:pPr lvl="1"/>
            <a:r>
              <a:rPr lang="en-US" sz="3600" smtClean="0">
                <a:latin typeface="Times New Roman" pitchFamily="18" charset="0"/>
                <a:cs typeface="Times New Roman" pitchFamily="18" charset="0"/>
              </a:rPr>
              <a:t>Interrupt-Driven I/O</a:t>
            </a:r>
          </a:p>
          <a:p>
            <a:pPr lvl="1"/>
            <a:r>
              <a:rPr lang="en-US" sz="3600" smtClean="0">
                <a:latin typeface="Times New Roman" pitchFamily="18" charset="0"/>
                <a:cs typeface="Times New Roman" pitchFamily="18" charset="0"/>
              </a:rPr>
              <a:t>I/O using DMA</a:t>
            </a:r>
          </a:p>
        </p:txBody>
      </p:sp>
      <p:grpSp>
        <p:nvGrpSpPr>
          <p:cNvPr id="68" name="Group 67"/>
          <p:cNvGrpSpPr/>
          <p:nvPr/>
        </p:nvGrpSpPr>
        <p:grpSpPr>
          <a:xfrm>
            <a:off x="609600" y="1295400"/>
            <a:ext cx="8382000" cy="1371600"/>
            <a:chOff x="609600" y="1295400"/>
            <a:chExt cx="8382000" cy="1371600"/>
          </a:xfrm>
        </p:grpSpPr>
        <p:grpSp>
          <p:nvGrpSpPr>
            <p:cNvPr id="59" name="Group 58"/>
            <p:cNvGrpSpPr/>
            <p:nvPr/>
          </p:nvGrpSpPr>
          <p:grpSpPr>
            <a:xfrm>
              <a:off x="609600" y="1295400"/>
              <a:ext cx="8382000" cy="1371600"/>
              <a:chOff x="609600" y="1295400"/>
              <a:chExt cx="8382000" cy="1371600"/>
            </a:xfrm>
          </p:grpSpPr>
          <p:sp>
            <p:nvSpPr>
              <p:cNvPr id="6" name="Rectangle 5"/>
              <p:cNvSpPr/>
              <p:nvPr/>
            </p:nvSpPr>
            <p:spPr>
              <a:xfrm>
                <a:off x="609600" y="1295400"/>
                <a:ext cx="1524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User Program</a:t>
                </a:r>
                <a:endParaRPr lang="en-US" b="1">
                  <a:solidFill>
                    <a:schemeClr val="tx1"/>
                  </a:solidFill>
                </a:endParaRPr>
              </a:p>
            </p:txBody>
          </p:sp>
          <p:sp>
            <p:nvSpPr>
              <p:cNvPr id="7" name="Rectangle 6"/>
              <p:cNvSpPr/>
              <p:nvPr/>
            </p:nvSpPr>
            <p:spPr>
              <a:xfrm>
                <a:off x="5486400" y="1371600"/>
                <a:ext cx="99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a:t>
                </a:r>
                <a:endParaRPr lang="en-US"/>
              </a:p>
            </p:txBody>
          </p:sp>
          <p:cxnSp>
            <p:nvCxnSpPr>
              <p:cNvPr id="9" name="Straight Arrow Connector 8"/>
              <p:cNvCxnSpPr>
                <a:stCxn id="7" idx="1"/>
                <a:endCxn id="56" idx="3"/>
              </p:cNvCxnSpPr>
              <p:nvPr/>
            </p:nvCxnSpPr>
            <p:spPr>
              <a:xfrm rot="10800000">
                <a:off x="3124200" y="1600200"/>
                <a:ext cx="2362200" cy="1588"/>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705600" y="1371600"/>
                <a:ext cx="2286000" cy="3810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FF0000"/>
                    </a:solidFill>
                  </a:rPr>
                  <a:t>Device dependence</a:t>
                </a:r>
                <a:endParaRPr lang="en-US" b="1">
                  <a:solidFill>
                    <a:srgbClr val="FF0000"/>
                  </a:solidFill>
                </a:endParaRPr>
              </a:p>
            </p:txBody>
          </p:sp>
          <p:sp>
            <p:nvSpPr>
              <p:cNvPr id="22" name="Rectangle 21"/>
              <p:cNvSpPr/>
              <p:nvPr/>
            </p:nvSpPr>
            <p:spPr>
              <a:xfrm>
                <a:off x="6705600" y="2133600"/>
                <a:ext cx="2286000" cy="4572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FF0000"/>
                    </a:solidFill>
                  </a:rPr>
                  <a:t>Device independence</a:t>
                </a:r>
                <a:endParaRPr lang="en-US" b="1">
                  <a:solidFill>
                    <a:srgbClr val="FF0000"/>
                  </a:solidFill>
                </a:endParaRPr>
              </a:p>
            </p:txBody>
          </p:sp>
          <p:sp>
            <p:nvSpPr>
              <p:cNvPr id="56" name="Rectangle 55"/>
              <p:cNvSpPr/>
              <p:nvPr/>
            </p:nvSpPr>
            <p:spPr>
              <a:xfrm>
                <a:off x="2438400" y="1295400"/>
                <a:ext cx="6858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OS</a:t>
                </a:r>
                <a:endParaRPr lang="en-US" b="1">
                  <a:solidFill>
                    <a:schemeClr val="tx1"/>
                  </a:solidFill>
                </a:endParaRPr>
              </a:p>
            </p:txBody>
          </p:sp>
          <p:grpSp>
            <p:nvGrpSpPr>
              <p:cNvPr id="58" name="Group 57"/>
              <p:cNvGrpSpPr/>
              <p:nvPr/>
            </p:nvGrpSpPr>
            <p:grpSpPr>
              <a:xfrm>
                <a:off x="609600" y="2057400"/>
                <a:ext cx="5867400" cy="609600"/>
                <a:chOff x="609600" y="2057400"/>
                <a:chExt cx="5867400" cy="609600"/>
              </a:xfrm>
            </p:grpSpPr>
            <p:sp>
              <p:nvSpPr>
                <p:cNvPr id="13" name="Rectangle 12"/>
                <p:cNvSpPr/>
                <p:nvPr/>
              </p:nvSpPr>
              <p:spPr>
                <a:xfrm>
                  <a:off x="609600" y="2057400"/>
                  <a:ext cx="1524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User Program</a:t>
                  </a:r>
                  <a:endParaRPr lang="en-US" b="1">
                    <a:solidFill>
                      <a:schemeClr val="tx1"/>
                    </a:solidFill>
                  </a:endParaRPr>
                </a:p>
              </p:txBody>
            </p:sp>
            <p:sp>
              <p:nvSpPr>
                <p:cNvPr id="14" name="Rectangle 13"/>
                <p:cNvSpPr/>
                <p:nvPr/>
              </p:nvSpPr>
              <p:spPr>
                <a:xfrm>
                  <a:off x="5486400" y="2133600"/>
                  <a:ext cx="99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a:t>
                  </a:r>
                  <a:endParaRPr lang="en-US"/>
                </a:p>
              </p:txBody>
            </p:sp>
            <p:sp>
              <p:nvSpPr>
                <p:cNvPr id="15" name="Rectangle 14"/>
                <p:cNvSpPr/>
                <p:nvPr/>
              </p:nvSpPr>
              <p:spPr>
                <a:xfrm>
                  <a:off x="3429000" y="2057400"/>
                  <a:ext cx="15240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smtClean="0">
                      <a:solidFill>
                        <a:srgbClr val="C00000"/>
                      </a:solidFill>
                    </a:rPr>
                    <a:t>IO Software</a:t>
                  </a:r>
                  <a:endParaRPr lang="en-US" b="1" i="1">
                    <a:solidFill>
                      <a:srgbClr val="C00000"/>
                    </a:solidFill>
                  </a:endParaRPr>
                </a:p>
              </p:txBody>
            </p:sp>
            <p:cxnSp>
              <p:nvCxnSpPr>
                <p:cNvPr id="17" name="Straight Arrow Connector 16"/>
                <p:cNvCxnSpPr>
                  <a:stCxn id="15" idx="3"/>
                  <a:endCxn id="14" idx="1"/>
                </p:cNvCxnSpPr>
                <p:nvPr/>
              </p:nvCxnSpPr>
              <p:spPr>
                <a:xfrm>
                  <a:off x="4953000" y="2362200"/>
                  <a:ext cx="533400" cy="1588"/>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57" idx="1"/>
                </p:cNvCxnSpPr>
                <p:nvPr/>
              </p:nvCxnSpPr>
              <p:spPr>
                <a:xfrm>
                  <a:off x="2133600" y="2362200"/>
                  <a:ext cx="304800" cy="1588"/>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2438400" y="2057400"/>
                  <a:ext cx="6858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OS</a:t>
                  </a:r>
                  <a:endParaRPr lang="en-US" b="1">
                    <a:solidFill>
                      <a:schemeClr val="tx1"/>
                    </a:solidFill>
                  </a:endParaRPr>
                </a:p>
              </p:txBody>
            </p:sp>
          </p:grpSp>
        </p:grpSp>
        <p:cxnSp>
          <p:nvCxnSpPr>
            <p:cNvPr id="61" name="Straight Arrow Connector 60"/>
            <p:cNvCxnSpPr>
              <a:stCxn id="56" idx="1"/>
              <a:endCxn id="6" idx="3"/>
            </p:cNvCxnSpPr>
            <p:nvPr/>
          </p:nvCxnSpPr>
          <p:spPr>
            <a:xfrm rot="10800000">
              <a:off x="2133600" y="1600200"/>
              <a:ext cx="304800" cy="1588"/>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7" idx="3"/>
              <a:endCxn id="15" idx="1"/>
            </p:cNvCxnSpPr>
            <p:nvPr/>
          </p:nvCxnSpPr>
          <p:spPr>
            <a:xfrm>
              <a:off x="3124200" y="2362200"/>
              <a:ext cx="304800" cy="1588"/>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3" name="Footer Placeholder 22"/>
          <p:cNvSpPr>
            <a:spLocks noGrp="1"/>
          </p:cNvSpPr>
          <p:nvPr>
            <p:ph type="ftr" sz="quarter" idx="11"/>
          </p:nvPr>
        </p:nvSpPr>
        <p:spPr/>
        <p:txBody>
          <a:bodyPr/>
          <a:lstStyle/>
          <a:p>
            <a:r>
              <a:rPr lang="en-US" smtClean="0"/>
              <a:t>IO-Part 1 (86 slides)</a:t>
            </a:r>
            <a:endParaRPr lang="en-US"/>
          </a:p>
        </p:txBody>
      </p:sp>
      <p:sp>
        <p:nvSpPr>
          <p:cNvPr id="24" name="Slide Number Placeholder 23"/>
          <p:cNvSpPr>
            <a:spLocks noGrp="1"/>
          </p:cNvSpPr>
          <p:nvPr>
            <p:ph type="sldNum" sz="quarter" idx="12"/>
          </p:nvPr>
        </p:nvSpPr>
        <p:spPr/>
        <p:txBody>
          <a:bodyPr/>
          <a:lstStyle/>
          <a:p>
            <a:fld id="{190CC846-20B3-454D-AF77-DE04E39CF884}"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914400" y="0"/>
            <a:ext cx="8229600" cy="685800"/>
          </a:xfrm>
        </p:spPr>
        <p:txBody>
          <a:bodyPr/>
          <a:lstStyle/>
          <a:p>
            <a:r>
              <a:rPr lang="en-US" sz="4000" b="1" smtClean="0">
                <a:latin typeface="Times New Roman" pitchFamily="18" charset="0"/>
                <a:cs typeface="Times New Roman" pitchFamily="18" charset="0"/>
              </a:rPr>
              <a:t>I/O Software : Goals</a:t>
            </a:r>
          </a:p>
        </p:txBody>
      </p:sp>
      <p:sp>
        <p:nvSpPr>
          <p:cNvPr id="34819" name="Rectangle 3"/>
          <p:cNvSpPr>
            <a:spLocks noGrp="1"/>
          </p:cNvSpPr>
          <p:nvPr>
            <p:ph type="body" idx="1"/>
          </p:nvPr>
        </p:nvSpPr>
        <p:spPr>
          <a:xfrm>
            <a:off x="228600" y="2133600"/>
            <a:ext cx="8458200" cy="3048000"/>
          </a:xfrm>
        </p:spPr>
        <p:txBody>
          <a:bodyPr>
            <a:normAutofit fontScale="85000" lnSpcReduction="10000"/>
          </a:bodyPr>
          <a:lstStyle/>
          <a:p>
            <a:pPr algn="just">
              <a:lnSpc>
                <a:spcPct val="90000"/>
              </a:lnSpc>
              <a:buClrTx/>
              <a:buSzTx/>
              <a:buFont typeface="Arial" charset="0"/>
              <a:buChar char="•"/>
            </a:pPr>
            <a:r>
              <a:rPr lang="en-US" sz="2800" smtClean="0">
                <a:solidFill>
                  <a:srgbClr val="FF0000"/>
                </a:solidFill>
                <a:latin typeface="Times New Roman" pitchFamily="18" charset="0"/>
                <a:cs typeface="Times New Roman" pitchFamily="18" charset="0"/>
              </a:rPr>
              <a:t>Device independence</a:t>
            </a:r>
          </a:p>
          <a:p>
            <a:pPr algn="just">
              <a:lnSpc>
                <a:spcPct val="90000"/>
              </a:lnSpc>
              <a:buClrTx/>
              <a:buSzTx/>
              <a:buFont typeface="Arial" charset="0"/>
              <a:buChar char="•"/>
            </a:pPr>
            <a:r>
              <a:rPr lang="en-US" sz="2800" smtClean="0">
                <a:solidFill>
                  <a:srgbClr val="0000FF"/>
                </a:solidFill>
                <a:latin typeface="Times New Roman" pitchFamily="18" charset="0"/>
                <a:cs typeface="Times New Roman" pitchFamily="18" charset="0"/>
              </a:rPr>
              <a:t>Uniform naming</a:t>
            </a:r>
          </a:p>
          <a:p>
            <a:pPr algn="just">
              <a:lnSpc>
                <a:spcPct val="90000"/>
              </a:lnSpc>
              <a:buClrTx/>
              <a:buSzTx/>
              <a:buFont typeface="Arial" charset="0"/>
              <a:buChar char="•"/>
            </a:pPr>
            <a:r>
              <a:rPr lang="en-US" sz="2800" smtClean="0">
                <a:solidFill>
                  <a:srgbClr val="008000"/>
                </a:solidFill>
                <a:latin typeface="Times New Roman" pitchFamily="18" charset="0"/>
                <a:cs typeface="Times New Roman" pitchFamily="18" charset="0"/>
              </a:rPr>
              <a:t>Error handling</a:t>
            </a:r>
          </a:p>
          <a:p>
            <a:pPr algn="just">
              <a:lnSpc>
                <a:spcPct val="90000"/>
              </a:lnSpc>
              <a:buClrTx/>
              <a:buSzTx/>
              <a:buFont typeface="Arial" charset="0"/>
              <a:buChar char="•"/>
            </a:pPr>
            <a:r>
              <a:rPr lang="en-US" sz="2800" smtClean="0">
                <a:solidFill>
                  <a:srgbClr val="FF0000"/>
                </a:solidFill>
                <a:latin typeface="Times New Roman" pitchFamily="18" charset="0"/>
                <a:cs typeface="Times New Roman" pitchFamily="18" charset="0"/>
              </a:rPr>
              <a:t>Synchronous (blocking) vs. Asynchronous (interrupt-driven) transfer</a:t>
            </a:r>
          </a:p>
          <a:p>
            <a:pPr algn="just">
              <a:lnSpc>
                <a:spcPct val="90000"/>
              </a:lnSpc>
              <a:buClrTx/>
              <a:buSzTx/>
              <a:buFont typeface="Arial" charset="0"/>
              <a:buChar char="•"/>
            </a:pPr>
            <a:r>
              <a:rPr lang="en-US" sz="2800" smtClean="0">
                <a:solidFill>
                  <a:srgbClr val="0000FF"/>
                </a:solidFill>
                <a:latin typeface="Times New Roman" pitchFamily="18" charset="0"/>
                <a:cs typeface="Times New Roman" pitchFamily="18" charset="0"/>
              </a:rPr>
              <a:t>Buffering to avoid buffer underrun</a:t>
            </a:r>
          </a:p>
          <a:p>
            <a:pPr algn="just">
              <a:lnSpc>
                <a:spcPct val="90000"/>
              </a:lnSpc>
              <a:buClrTx/>
              <a:buSzTx/>
              <a:buFont typeface="Arial" charset="0"/>
              <a:buChar char="•"/>
            </a:pPr>
            <a:r>
              <a:rPr lang="en-US" sz="2800" smtClean="0">
                <a:solidFill>
                  <a:srgbClr val="008000"/>
                </a:solidFill>
                <a:latin typeface="Times New Roman" pitchFamily="18" charset="0"/>
                <a:cs typeface="Times New Roman" pitchFamily="18" charset="0"/>
              </a:rPr>
              <a:t>Sharing  vs. dedicated devices: OS handle to avoid problems</a:t>
            </a:r>
          </a:p>
          <a:p>
            <a:pPr algn="just">
              <a:lnSpc>
                <a:spcPct val="90000"/>
              </a:lnSpc>
              <a:buClrTx/>
              <a:buSzTx/>
              <a:buFont typeface="Wingdings" pitchFamily="2" charset="2"/>
              <a:buChar char="è"/>
            </a:pPr>
            <a:r>
              <a:rPr lang="en-US" sz="2800" i="1" smtClean="0">
                <a:latin typeface="Times New Roman" pitchFamily="18" charset="0"/>
                <a:cs typeface="Times New Roman" pitchFamily="18" charset="0"/>
                <a:sym typeface="Wingdings" pitchFamily="2" charset="2"/>
              </a:rPr>
              <a:t>Details in the next slide ( read yourself)</a:t>
            </a:r>
          </a:p>
        </p:txBody>
      </p:sp>
      <p:sp>
        <p:nvSpPr>
          <p:cNvPr id="6" name="Rectangle 5"/>
          <p:cNvSpPr/>
          <p:nvPr/>
        </p:nvSpPr>
        <p:spPr>
          <a:xfrm>
            <a:off x="3733800" y="2133600"/>
            <a:ext cx="5181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A set of library-functions are prototyped  in OS. Hardware manufactures will implement them in their device drivers </a:t>
            </a:r>
            <a:r>
              <a:rPr lang="en-US" sz="2000" smtClean="0">
                <a:sym typeface="Wingdings" pitchFamily="2" charset="2"/>
              </a:rPr>
              <a:t> Conforming </a:t>
            </a:r>
            <a:r>
              <a:rPr lang="en-US" sz="2000" smtClean="0"/>
              <a:t> to OS</a:t>
            </a:r>
            <a:endParaRPr lang="en-US" sz="2000"/>
          </a:p>
        </p:txBody>
      </p:sp>
      <p:grpSp>
        <p:nvGrpSpPr>
          <p:cNvPr id="16" name="Group 15"/>
          <p:cNvGrpSpPr/>
          <p:nvPr/>
        </p:nvGrpSpPr>
        <p:grpSpPr>
          <a:xfrm>
            <a:off x="1676400" y="1219200"/>
            <a:ext cx="5867400" cy="609600"/>
            <a:chOff x="1447800" y="1219200"/>
            <a:chExt cx="5867400" cy="609600"/>
          </a:xfrm>
        </p:grpSpPr>
        <p:grpSp>
          <p:nvGrpSpPr>
            <p:cNvPr id="7" name="Group 6"/>
            <p:cNvGrpSpPr/>
            <p:nvPr/>
          </p:nvGrpSpPr>
          <p:grpSpPr>
            <a:xfrm>
              <a:off x="1447800" y="1219200"/>
              <a:ext cx="5867400" cy="609600"/>
              <a:chOff x="609600" y="2057400"/>
              <a:chExt cx="5867400" cy="609600"/>
            </a:xfrm>
          </p:grpSpPr>
          <p:sp>
            <p:nvSpPr>
              <p:cNvPr id="8" name="Rectangle 7"/>
              <p:cNvSpPr/>
              <p:nvPr/>
            </p:nvSpPr>
            <p:spPr>
              <a:xfrm>
                <a:off x="609600" y="2057400"/>
                <a:ext cx="1524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User Program</a:t>
                </a:r>
                <a:endParaRPr lang="en-US" b="1">
                  <a:solidFill>
                    <a:schemeClr val="tx1"/>
                  </a:solidFill>
                </a:endParaRPr>
              </a:p>
            </p:txBody>
          </p:sp>
          <p:sp>
            <p:nvSpPr>
              <p:cNvPr id="9" name="Rectangle 8"/>
              <p:cNvSpPr/>
              <p:nvPr/>
            </p:nvSpPr>
            <p:spPr>
              <a:xfrm>
                <a:off x="5486400" y="2133600"/>
                <a:ext cx="99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a:t>
                </a:r>
                <a:endParaRPr lang="en-US"/>
              </a:p>
            </p:txBody>
          </p:sp>
          <p:sp>
            <p:nvSpPr>
              <p:cNvPr id="10" name="Rectangle 9"/>
              <p:cNvSpPr/>
              <p:nvPr/>
            </p:nvSpPr>
            <p:spPr>
              <a:xfrm>
                <a:off x="3429000" y="2057400"/>
                <a:ext cx="15240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smtClean="0">
                    <a:solidFill>
                      <a:srgbClr val="C00000"/>
                    </a:solidFill>
                  </a:rPr>
                  <a:t>IO Software</a:t>
                </a:r>
                <a:endParaRPr lang="en-US" b="1" i="1">
                  <a:solidFill>
                    <a:srgbClr val="C00000"/>
                  </a:solidFill>
                </a:endParaRPr>
              </a:p>
            </p:txBody>
          </p:sp>
          <p:cxnSp>
            <p:nvCxnSpPr>
              <p:cNvPr id="11" name="Straight Arrow Connector 10"/>
              <p:cNvCxnSpPr>
                <a:stCxn id="10" idx="3"/>
                <a:endCxn id="9" idx="1"/>
              </p:cNvCxnSpPr>
              <p:nvPr/>
            </p:nvCxnSpPr>
            <p:spPr>
              <a:xfrm>
                <a:off x="4953000" y="2362200"/>
                <a:ext cx="533400" cy="1588"/>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3" idx="3"/>
                <a:endCxn id="10" idx="1"/>
              </p:cNvCxnSpPr>
              <p:nvPr/>
            </p:nvCxnSpPr>
            <p:spPr>
              <a:xfrm>
                <a:off x="3124200" y="2362200"/>
                <a:ext cx="304800" cy="1588"/>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438400" y="2057400"/>
                <a:ext cx="6858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OS</a:t>
                </a:r>
                <a:endParaRPr lang="en-US" b="1">
                  <a:solidFill>
                    <a:schemeClr val="tx1"/>
                  </a:solidFill>
                </a:endParaRPr>
              </a:p>
            </p:txBody>
          </p:sp>
        </p:grpSp>
        <p:cxnSp>
          <p:nvCxnSpPr>
            <p:cNvPr id="15" name="Straight Arrow Connector 14"/>
            <p:cNvCxnSpPr/>
            <p:nvPr/>
          </p:nvCxnSpPr>
          <p:spPr>
            <a:xfrm>
              <a:off x="2971800" y="1524000"/>
              <a:ext cx="304800" cy="1588"/>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152400" y="5200471"/>
            <a:ext cx="8915400" cy="1200329"/>
          </a:xfrm>
          <a:prstGeom prst="rect">
            <a:avLst/>
          </a:prstGeom>
        </p:spPr>
        <p:txBody>
          <a:bodyPr wrap="square">
            <a:spAutoFit/>
          </a:bodyPr>
          <a:lstStyle/>
          <a:p>
            <a:r>
              <a:rPr lang="en-US" i="1" smtClean="0"/>
              <a:t>- </a:t>
            </a:r>
            <a:r>
              <a:rPr lang="en-US" b="1" i="1" smtClean="0"/>
              <a:t>Underrun</a:t>
            </a:r>
            <a:r>
              <a:rPr lang="en-US" i="1" smtClean="0"/>
              <a:t>: A condition in which the read/write buffer is fed with data at a slower rate than required </a:t>
            </a:r>
            <a:r>
              <a:rPr lang="en-US" i="1" smtClean="0">
                <a:sym typeface="Wingdings" pitchFamily="2" charset="2"/>
              </a:rPr>
              <a:t> </a:t>
            </a:r>
            <a:r>
              <a:rPr lang="en-US" i="1" smtClean="0"/>
              <a:t>the program or device reading from the buffer to pause its processing while the buffer refills. This can cause undesired and sometimes serious side effects because the data being buffered is generally not suited to stop-start access of this kind. (Wikipedia) </a:t>
            </a:r>
            <a:endParaRPr lang="en-US" i="1"/>
          </a:p>
        </p:txBody>
      </p:sp>
      <p:cxnSp>
        <p:nvCxnSpPr>
          <p:cNvPr id="19" name="Straight Arrow Connector 18"/>
          <p:cNvCxnSpPr/>
          <p:nvPr/>
        </p:nvCxnSpPr>
        <p:spPr>
          <a:xfrm>
            <a:off x="3429000" y="2362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819400" y="2743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Footer Placeholder 19"/>
          <p:cNvSpPr>
            <a:spLocks noGrp="1"/>
          </p:cNvSpPr>
          <p:nvPr>
            <p:ph type="ftr" sz="quarter" idx="11"/>
          </p:nvPr>
        </p:nvSpPr>
        <p:spPr/>
        <p:txBody>
          <a:bodyPr/>
          <a:lstStyle/>
          <a:p>
            <a:r>
              <a:rPr lang="en-US" smtClean="0"/>
              <a:t>IO-Part 1 (86 slides)</a:t>
            </a:r>
            <a:endParaRPr lang="en-US"/>
          </a:p>
        </p:txBody>
      </p:sp>
      <p:sp>
        <p:nvSpPr>
          <p:cNvPr id="22" name="Slide Number Placeholder 21"/>
          <p:cNvSpPr>
            <a:spLocks noGrp="1"/>
          </p:cNvSpPr>
          <p:nvPr>
            <p:ph type="sldNum" sz="quarter" idx="12"/>
          </p:nvPr>
        </p:nvSpPr>
        <p:spPr/>
        <p:txBody>
          <a:bodyPr/>
          <a:lstStyle/>
          <a:p>
            <a:fld id="{190CC846-20B3-454D-AF77-DE04E39CF884}"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914400" y="0"/>
            <a:ext cx="8229600" cy="990600"/>
          </a:xfrm>
        </p:spPr>
        <p:txBody>
          <a:bodyPr/>
          <a:lstStyle/>
          <a:p>
            <a:r>
              <a:rPr lang="en-US" sz="4000" smtClean="0"/>
              <a:t>I/O Software : Goals…</a:t>
            </a:r>
            <a:endParaRPr lang="en-US" sz="4000" b="1" smtClean="0">
              <a:latin typeface="Times New Roman" pitchFamily="18" charset="0"/>
              <a:cs typeface="Times New Roman" pitchFamily="18" charset="0"/>
            </a:endParaRPr>
          </a:p>
        </p:txBody>
      </p:sp>
      <p:sp>
        <p:nvSpPr>
          <p:cNvPr id="35843" name="Rectangle 3"/>
          <p:cNvSpPr>
            <a:spLocks noGrp="1"/>
          </p:cNvSpPr>
          <p:nvPr>
            <p:ph type="body" idx="1"/>
          </p:nvPr>
        </p:nvSpPr>
        <p:spPr>
          <a:xfrm>
            <a:off x="152400" y="1143000"/>
            <a:ext cx="8610600" cy="5181600"/>
          </a:xfrm>
        </p:spPr>
        <p:txBody>
          <a:bodyPr>
            <a:normAutofit fontScale="92500" lnSpcReduction="20000"/>
          </a:bodyPr>
          <a:lstStyle/>
          <a:p>
            <a:pPr algn="just">
              <a:lnSpc>
                <a:spcPct val="90000"/>
              </a:lnSpc>
              <a:buClrTx/>
              <a:buSzTx/>
              <a:buFont typeface="Arial" charset="0"/>
              <a:buChar char="•"/>
            </a:pPr>
            <a:r>
              <a:rPr lang="en-US" sz="2000" smtClean="0">
                <a:solidFill>
                  <a:srgbClr val="FF0000"/>
                </a:solidFill>
                <a:latin typeface="Times New Roman" pitchFamily="18" charset="0"/>
                <a:cs typeface="Times New Roman" pitchFamily="18" charset="0"/>
              </a:rPr>
              <a:t>Device independence</a:t>
            </a:r>
          </a:p>
          <a:p>
            <a:pPr lvl="1" algn="just">
              <a:lnSpc>
                <a:spcPct val="90000"/>
              </a:lnSpc>
            </a:pPr>
            <a:r>
              <a:rPr lang="en-US" sz="2000" smtClean="0">
                <a:latin typeface="Times New Roman" pitchFamily="18" charset="0"/>
                <a:cs typeface="Times New Roman" pitchFamily="18" charset="0"/>
              </a:rPr>
              <a:t>Write program can access any I/O device without having to specify the device</a:t>
            </a:r>
          </a:p>
          <a:p>
            <a:pPr algn="just">
              <a:lnSpc>
                <a:spcPct val="90000"/>
              </a:lnSpc>
              <a:buClrTx/>
              <a:buSzTx/>
              <a:buFont typeface="Arial" charset="0"/>
              <a:buChar char="•"/>
            </a:pPr>
            <a:r>
              <a:rPr lang="en-US" sz="2000" smtClean="0">
                <a:solidFill>
                  <a:srgbClr val="008000"/>
                </a:solidFill>
                <a:latin typeface="Times New Roman" pitchFamily="18" charset="0"/>
                <a:cs typeface="Times New Roman" pitchFamily="18" charset="0"/>
              </a:rPr>
              <a:t>Uniform naming</a:t>
            </a:r>
          </a:p>
          <a:p>
            <a:pPr lvl="1" algn="just">
              <a:lnSpc>
                <a:spcPct val="90000"/>
              </a:lnSpc>
            </a:pPr>
            <a:r>
              <a:rPr lang="en-US" sz="2000" smtClean="0">
                <a:latin typeface="Times New Roman" pitchFamily="18" charset="0"/>
                <a:cs typeface="Times New Roman" pitchFamily="18" charset="0"/>
              </a:rPr>
              <a:t>The name of file or device should simply be a string or an integer and not depend on the device in any way</a:t>
            </a:r>
          </a:p>
          <a:p>
            <a:pPr lvl="1" algn="just">
              <a:lnSpc>
                <a:spcPct val="90000"/>
              </a:lnSpc>
            </a:pPr>
            <a:r>
              <a:rPr lang="en-US" sz="2000" smtClean="0">
                <a:latin typeface="Times New Roman" pitchFamily="18" charset="0"/>
                <a:cs typeface="Times New Roman" pitchFamily="18" charset="0"/>
              </a:rPr>
              <a:t>A path name is used to address</a:t>
            </a:r>
          </a:p>
          <a:p>
            <a:pPr algn="just">
              <a:lnSpc>
                <a:spcPct val="90000"/>
              </a:lnSpc>
              <a:buClrTx/>
              <a:buSzTx/>
              <a:buFont typeface="Arial" charset="0"/>
              <a:buChar char="•"/>
            </a:pPr>
            <a:r>
              <a:rPr lang="en-US" sz="2000" smtClean="0">
                <a:solidFill>
                  <a:srgbClr val="0000FF"/>
                </a:solidFill>
                <a:latin typeface="Times New Roman" pitchFamily="18" charset="0"/>
                <a:cs typeface="Times New Roman" pitchFamily="18" charset="0"/>
              </a:rPr>
              <a:t>Error handling</a:t>
            </a:r>
          </a:p>
          <a:p>
            <a:pPr lvl="1" algn="just">
              <a:lnSpc>
                <a:spcPct val="90000"/>
              </a:lnSpc>
            </a:pPr>
            <a:r>
              <a:rPr lang="en-US" sz="2000" smtClean="0">
                <a:latin typeface="Times New Roman" pitchFamily="18" charset="0"/>
                <a:cs typeface="Times New Roman" pitchFamily="18" charset="0"/>
              </a:rPr>
              <a:t>The problem, that are not able to deal with hardware, should be told by software</a:t>
            </a:r>
          </a:p>
          <a:p>
            <a:pPr algn="just">
              <a:lnSpc>
                <a:spcPct val="90000"/>
              </a:lnSpc>
              <a:buClrTx/>
              <a:buSzTx/>
              <a:buFont typeface="Arial" charset="0"/>
              <a:buChar char="•"/>
            </a:pPr>
            <a:r>
              <a:rPr lang="en-US" sz="2000" smtClean="0">
                <a:solidFill>
                  <a:srgbClr val="FF0000"/>
                </a:solidFill>
                <a:latin typeface="Times New Roman" pitchFamily="18" charset="0"/>
                <a:cs typeface="Times New Roman" pitchFamily="18" charset="0"/>
              </a:rPr>
              <a:t>Synchronous (blocking) vs. Asynchronous (interrupt-driven) transfer</a:t>
            </a:r>
          </a:p>
          <a:p>
            <a:pPr lvl="1" algn="just">
              <a:lnSpc>
                <a:spcPct val="90000"/>
              </a:lnSpc>
            </a:pPr>
            <a:r>
              <a:rPr lang="en-US" sz="2000" smtClean="0">
                <a:latin typeface="Times New Roman" pitchFamily="18" charset="0"/>
                <a:cs typeface="Times New Roman" pitchFamily="18" charset="0"/>
              </a:rPr>
              <a:t>User program write if I/O operation are blocking – after a read system call the program automatically suspended until the data are available in the buffer</a:t>
            </a:r>
          </a:p>
          <a:p>
            <a:pPr lvl="1" algn="just">
              <a:lnSpc>
                <a:spcPct val="90000"/>
              </a:lnSpc>
            </a:pPr>
            <a:r>
              <a:rPr lang="en-US" sz="2000" smtClean="0">
                <a:latin typeface="Times New Roman" pitchFamily="18" charset="0"/>
                <a:cs typeface="Times New Roman" pitchFamily="18" charset="0"/>
              </a:rPr>
              <a:t>The CPU starts transfer &amp;goes off to do something else until the interrupt arrives</a:t>
            </a:r>
          </a:p>
          <a:p>
            <a:pPr algn="just">
              <a:lnSpc>
                <a:spcPct val="90000"/>
              </a:lnSpc>
              <a:buClrTx/>
              <a:buSzTx/>
              <a:buFont typeface="Arial" charset="0"/>
              <a:buChar char="•"/>
            </a:pPr>
            <a:r>
              <a:rPr lang="en-US" sz="2000" smtClean="0">
                <a:solidFill>
                  <a:srgbClr val="008000"/>
                </a:solidFill>
                <a:latin typeface="Times New Roman" pitchFamily="18" charset="0"/>
                <a:cs typeface="Times New Roman" pitchFamily="18" charset="0"/>
              </a:rPr>
              <a:t>Buffering</a:t>
            </a:r>
          </a:p>
          <a:p>
            <a:pPr lvl="1" algn="just">
              <a:lnSpc>
                <a:spcPct val="90000"/>
              </a:lnSpc>
            </a:pPr>
            <a:r>
              <a:rPr lang="en-US" sz="2000" smtClean="0">
                <a:latin typeface="Times New Roman" pitchFamily="18" charset="0"/>
                <a:cs typeface="Times New Roman" pitchFamily="18" charset="0"/>
              </a:rPr>
              <a:t>The data must be put into an output buffer in advance to decouple the rate at which the buffer is filled from the rate at which it is empties, in order to avoid buffer under run</a:t>
            </a:r>
          </a:p>
          <a:p>
            <a:pPr algn="just">
              <a:lnSpc>
                <a:spcPct val="90000"/>
              </a:lnSpc>
              <a:buClrTx/>
              <a:buSzTx/>
              <a:buFont typeface="Arial" charset="0"/>
              <a:buChar char="•"/>
            </a:pPr>
            <a:r>
              <a:rPr lang="en-US" sz="2000" smtClean="0">
                <a:solidFill>
                  <a:srgbClr val="0000FF"/>
                </a:solidFill>
                <a:latin typeface="Times New Roman" pitchFamily="18" charset="0"/>
                <a:cs typeface="Times New Roman" pitchFamily="18" charset="0"/>
              </a:rPr>
              <a:t>Sharing  vs. dedicated devices</a:t>
            </a:r>
            <a:r>
              <a:rPr lang="en-US" sz="2000" smtClean="0">
                <a:latin typeface="Times New Roman" pitchFamily="18" charset="0"/>
                <a:cs typeface="Times New Roman" pitchFamily="18" charset="0"/>
              </a:rPr>
              <a:t>: OS handle to avoid problems</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914400" y="0"/>
            <a:ext cx="8229600" cy="762000"/>
          </a:xfrm>
        </p:spPr>
        <p:txBody>
          <a:bodyPr/>
          <a:lstStyle/>
          <a:p>
            <a:r>
              <a:rPr lang="en-US" smtClean="0"/>
              <a:t>I/O Software: </a:t>
            </a:r>
            <a:r>
              <a:rPr lang="en-US" smtClean="0">
                <a:latin typeface="Times New Roman" pitchFamily="18" charset="0"/>
                <a:cs typeface="Times New Roman" pitchFamily="18" charset="0"/>
              </a:rPr>
              <a:t>Programmed I/O</a:t>
            </a:r>
          </a:p>
        </p:txBody>
      </p:sp>
      <p:graphicFrame>
        <p:nvGraphicFramePr>
          <p:cNvPr id="9" name="Table 8"/>
          <p:cNvGraphicFramePr>
            <a:graphicFrameLocks noGrp="1"/>
          </p:cNvGraphicFramePr>
          <p:nvPr/>
        </p:nvGraphicFramePr>
        <p:xfrm>
          <a:off x="228600" y="1371600"/>
          <a:ext cx="8686800" cy="4987940"/>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20000"/>
                    </a:ext>
                  </a:extLst>
                </a:gridCol>
                <a:gridCol w="5105400">
                  <a:extLst>
                    <a:ext uri="{9D8B030D-6E8A-4147-A177-3AD203B41FA5}">
                      <a16:colId xmlns:a16="http://schemas.microsoft.com/office/drawing/2014/main" val="20001"/>
                    </a:ext>
                  </a:extLst>
                </a:gridCol>
              </a:tblGrid>
              <a:tr h="339335">
                <a:tc>
                  <a:txBody>
                    <a:bodyPr/>
                    <a:lstStyle/>
                    <a:p>
                      <a:r>
                        <a:rPr lang="en-US" sz="2000" smtClean="0"/>
                        <a:t>IO</a:t>
                      </a:r>
                      <a:r>
                        <a:rPr lang="en-US" sz="2000" baseline="0" smtClean="0"/>
                        <a:t> </a:t>
                      </a:r>
                      <a:r>
                        <a:rPr lang="en-US" sz="2000" smtClean="0"/>
                        <a:t>Method</a:t>
                      </a:r>
                      <a:endParaRPr lang="en-US" sz="2000"/>
                    </a:p>
                  </a:txBody>
                  <a:tcPr/>
                </a:tc>
                <a:tc>
                  <a:txBody>
                    <a:bodyPr/>
                    <a:lstStyle/>
                    <a:p>
                      <a:r>
                        <a:rPr lang="en-US" sz="2000" i="1" smtClean="0">
                          <a:solidFill>
                            <a:srgbClr val="0000FF"/>
                          </a:solidFill>
                        </a:rPr>
                        <a:t>Advantage(s)</a:t>
                      </a:r>
                      <a:r>
                        <a:rPr lang="en-US" sz="2000" i="1" smtClean="0"/>
                        <a:t> /</a:t>
                      </a:r>
                      <a:r>
                        <a:rPr lang="en-US" sz="2000" i="1" baseline="0" smtClean="0">
                          <a:solidFill>
                            <a:srgbClr val="7030A0"/>
                          </a:solidFill>
                        </a:rPr>
                        <a:t> </a:t>
                      </a:r>
                      <a:r>
                        <a:rPr lang="en-US" sz="2000" smtClean="0">
                          <a:solidFill>
                            <a:srgbClr val="7030A0"/>
                          </a:solidFill>
                        </a:rPr>
                        <a:t>Disadvantage(s)</a:t>
                      </a:r>
                      <a:endParaRPr lang="en-US" sz="2000">
                        <a:solidFill>
                          <a:srgbClr val="7030A0"/>
                        </a:solidFill>
                      </a:endParaRPr>
                    </a:p>
                  </a:txBody>
                  <a:tcPr/>
                </a:tc>
                <a:extLst>
                  <a:ext uri="{0D108BD9-81ED-4DB2-BD59-A6C34878D82A}">
                    <a16:rowId xmlns:a16="http://schemas.microsoft.com/office/drawing/2014/main" val="10000"/>
                  </a:ext>
                </a:extLst>
              </a:tr>
              <a:tr h="1611840">
                <a:tc>
                  <a:txBody>
                    <a:bodyPr/>
                    <a:lstStyle/>
                    <a:p>
                      <a:r>
                        <a:rPr lang="en-US" sz="2000" b="1" i="1" smtClean="0"/>
                        <a:t>Polling or Busy waiting IO</a:t>
                      </a:r>
                      <a:r>
                        <a:rPr lang="en-US" sz="2000" b="1" i="1" baseline="0" smtClean="0"/>
                        <a:t>:</a:t>
                      </a:r>
                      <a:endParaRPr lang="en-US" sz="2000" b="1" i="1"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b="0" smtClean="0">
                          <a:latin typeface="Times New Roman" pitchFamily="18" charset="0"/>
                          <a:cs typeface="Times New Roman" pitchFamily="18" charset="0"/>
                        </a:rPr>
                        <a:t>The CPU uses polling to watch the control bit</a:t>
                      </a:r>
                      <a:r>
                        <a:rPr lang="en-US" sz="2000" b="0" baseline="0" smtClean="0">
                          <a:latin typeface="Times New Roman" pitchFamily="18" charset="0"/>
                          <a:cs typeface="Times New Roman" pitchFamily="18" charset="0"/>
                        </a:rPr>
                        <a:t> of the device and c</a:t>
                      </a:r>
                      <a:r>
                        <a:rPr lang="en-US" sz="2000" b="0" smtClean="0">
                          <a:latin typeface="Times New Roman" pitchFamily="18" charset="0"/>
                          <a:cs typeface="Times New Roman" pitchFamily="18" charset="0"/>
                        </a:rPr>
                        <a:t>onstantly looping to see whether the device is ready.</a:t>
                      </a:r>
                      <a:endParaRPr lang="en-US" sz="2000" b="0" smtClean="0"/>
                    </a:p>
                    <a:p>
                      <a:endParaRPr lang="en-US" sz="2000" b="0"/>
                    </a:p>
                  </a:txBody>
                  <a:tcPr/>
                </a:tc>
                <a:tc>
                  <a:txBody>
                    <a:bodyPr/>
                    <a:lstStyle/>
                    <a:p>
                      <a:pPr marL="176213" indent="-176213">
                        <a:buFont typeface="Arial" pitchFamily="34" charset="0"/>
                        <a:buChar char="•"/>
                      </a:pPr>
                      <a:r>
                        <a:rPr lang="en-US" sz="2000" i="1" smtClean="0">
                          <a:solidFill>
                            <a:srgbClr val="0000FF"/>
                          </a:solidFill>
                        </a:rPr>
                        <a:t>Simple.</a:t>
                      </a:r>
                    </a:p>
                    <a:p>
                      <a:pPr marL="176213" indent="-176213">
                        <a:buFont typeface="Arial" pitchFamily="34" charset="0"/>
                        <a:buChar char="•"/>
                      </a:pPr>
                      <a:r>
                        <a:rPr lang="en-US" sz="2000" smtClean="0">
                          <a:solidFill>
                            <a:srgbClr val="7030A0"/>
                          </a:solidFill>
                        </a:rPr>
                        <a:t>Tying up CPU fulltime until all  the IO is done.</a:t>
                      </a:r>
                      <a:endParaRPr lang="en-US" sz="2000">
                        <a:solidFill>
                          <a:srgbClr val="7030A0"/>
                        </a:solidFill>
                      </a:endParaRPr>
                    </a:p>
                  </a:txBody>
                  <a:tcPr/>
                </a:tc>
                <a:extLst>
                  <a:ext uri="{0D108BD9-81ED-4DB2-BD59-A6C34878D82A}">
                    <a16:rowId xmlns:a16="http://schemas.microsoft.com/office/drawing/2014/main" val="10001"/>
                  </a:ext>
                </a:extLst>
              </a:tr>
              <a:tr h="1102629">
                <a:tc>
                  <a:txBody>
                    <a:bodyPr/>
                    <a:lstStyle/>
                    <a:p>
                      <a:pPr>
                        <a:buClrTx/>
                        <a:buSzTx/>
                        <a:buFont typeface="Arial" charset="0"/>
                        <a:buNone/>
                      </a:pPr>
                      <a:r>
                        <a:rPr lang="en-US" sz="2000" b="1" i="1" baseline="0" smtClean="0"/>
                        <a:t>Interrupt-driven IO</a:t>
                      </a:r>
                      <a:r>
                        <a:rPr lang="en-US" sz="2000" b="0" i="0" baseline="0" smtClean="0"/>
                        <a:t>: </a:t>
                      </a:r>
                      <a:r>
                        <a:rPr lang="en-US" sz="2000" smtClean="0">
                          <a:latin typeface="Times New Roman" pitchFamily="18" charset="0"/>
                          <a:cs typeface="Times New Roman" pitchFamily="18" charset="0"/>
                        </a:rPr>
                        <a:t>CPU receives an interrupt when the device is ready.</a:t>
                      </a:r>
                      <a:endParaRPr lang="en-US" sz="2000" b="1" i="1"/>
                    </a:p>
                  </a:txBody>
                  <a:tcPr/>
                </a:tc>
                <a:tc>
                  <a:txBody>
                    <a:bodyPr/>
                    <a:lstStyle/>
                    <a:p>
                      <a:pPr marL="176213" indent="-176213">
                        <a:buFont typeface="Arial" pitchFamily="34" charset="0"/>
                        <a:buChar char="•"/>
                      </a:pPr>
                      <a:r>
                        <a:rPr lang="en-US" sz="2000" i="1" smtClean="0">
                          <a:solidFill>
                            <a:srgbClr val="0000FF"/>
                          </a:solidFill>
                          <a:latin typeface="Times New Roman" pitchFamily="18" charset="0"/>
                          <a:cs typeface="Times New Roman" pitchFamily="18" charset="0"/>
                        </a:rPr>
                        <a:t>CPU can do something else while waiting for device</a:t>
                      </a:r>
                    </a:p>
                    <a:p>
                      <a:pPr marL="176213" indent="-176213">
                        <a:buFont typeface="Arial" pitchFamily="34" charset="0"/>
                        <a:buChar char="•"/>
                      </a:pPr>
                      <a:r>
                        <a:rPr lang="en-US" sz="2000" smtClean="0">
                          <a:solidFill>
                            <a:srgbClr val="7030A0"/>
                          </a:solidFill>
                          <a:latin typeface="Times New Roman" pitchFamily="18" charset="0"/>
                          <a:cs typeface="Times New Roman" pitchFamily="18" charset="0"/>
                        </a:rPr>
                        <a:t>If the buffer is not used, interrupt occurs on every character </a:t>
                      </a:r>
                      <a:r>
                        <a:rPr lang="en-US" sz="2000" smtClean="0">
                          <a:solidFill>
                            <a:srgbClr val="7030A0"/>
                          </a:solidFill>
                          <a:latin typeface="Times New Roman" pitchFamily="18" charset="0"/>
                          <a:cs typeface="Times New Roman" pitchFamily="18" charset="0"/>
                          <a:sym typeface="Wingdings" pitchFamily="2" charset="2"/>
                        </a:rPr>
                        <a:t> Performance</a:t>
                      </a:r>
                      <a:r>
                        <a:rPr lang="en-US" sz="2000" baseline="0" smtClean="0">
                          <a:solidFill>
                            <a:srgbClr val="7030A0"/>
                          </a:solidFill>
                          <a:latin typeface="Times New Roman" pitchFamily="18" charset="0"/>
                          <a:cs typeface="Times New Roman" pitchFamily="18" charset="0"/>
                          <a:sym typeface="Wingdings" pitchFamily="2" charset="2"/>
                        </a:rPr>
                        <a:t> can decrease.</a:t>
                      </a:r>
                      <a:endParaRPr lang="en-US" sz="2000">
                        <a:solidFill>
                          <a:srgbClr val="7030A0"/>
                        </a:solidFill>
                      </a:endParaRPr>
                    </a:p>
                  </a:txBody>
                  <a:tcPr/>
                </a:tc>
                <a:extLst>
                  <a:ext uri="{0D108BD9-81ED-4DB2-BD59-A6C34878D82A}">
                    <a16:rowId xmlns:a16="http://schemas.microsoft.com/office/drawing/2014/main" val="10002"/>
                  </a:ext>
                </a:extLst>
              </a:tr>
              <a:tr h="13608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1" baseline="0" smtClean="0"/>
                        <a:t>IO Using DMA</a:t>
                      </a:r>
                      <a:r>
                        <a:rPr lang="en-US" sz="2000" b="0" i="0" baseline="0" smtClean="0"/>
                        <a:t>: </a:t>
                      </a:r>
                      <a:r>
                        <a:rPr lang="en-US" sz="2000" smtClean="0">
                          <a:latin typeface="Times New Roman" pitchFamily="18" charset="0"/>
                          <a:cs typeface="Times New Roman" pitchFamily="18" charset="0"/>
                        </a:rPr>
                        <a:t>Let the DMA controller fetch the characters to device one at time without the CPU being bothered</a:t>
                      </a:r>
                      <a:r>
                        <a:rPr lang="en-US" sz="2000" b="1" i="1" smtClean="0">
                          <a:latin typeface="Times New Roman" pitchFamily="18" charset="0"/>
                          <a:cs typeface="Times New Roman" pitchFamily="18" charset="0"/>
                        </a:rPr>
                        <a:t>.</a:t>
                      </a:r>
                      <a:endParaRPr lang="en-US" sz="2000" smtClean="0">
                        <a:latin typeface="Times New Roman" pitchFamily="18" charset="0"/>
                        <a:cs typeface="Times New Roman" pitchFamily="18" charset="0"/>
                      </a:endParaRPr>
                    </a:p>
                  </a:txBody>
                  <a:tcPr/>
                </a:tc>
                <a:tc>
                  <a:txBody>
                    <a:bodyPr/>
                    <a:lstStyle/>
                    <a:p>
                      <a:pPr marL="176213" indent="-176213">
                        <a:buFont typeface="Arial" pitchFamily="34" charset="0"/>
                        <a:buChar char="•"/>
                      </a:pPr>
                      <a:r>
                        <a:rPr lang="en-US" sz="2000" i="1" smtClean="0">
                          <a:solidFill>
                            <a:srgbClr val="0000FF"/>
                          </a:solidFill>
                          <a:latin typeface="Times New Roman" pitchFamily="18" charset="0"/>
                          <a:cs typeface="Times New Roman" pitchFamily="18" charset="0"/>
                        </a:rPr>
                        <a:t>Free ups the CPU during the I/O to do other work</a:t>
                      </a:r>
                      <a:r>
                        <a:rPr lang="en-US" sz="2000" i="1" baseline="0" smtClean="0">
                          <a:solidFill>
                            <a:srgbClr val="0000FF"/>
                          </a:solidFill>
                          <a:latin typeface="Times New Roman" pitchFamily="18" charset="0"/>
                          <a:cs typeface="Times New Roman" pitchFamily="18" charset="0"/>
                        </a:rPr>
                        <a:t> and r</a:t>
                      </a:r>
                      <a:r>
                        <a:rPr lang="en-US" sz="2000" i="1" smtClean="0">
                          <a:solidFill>
                            <a:srgbClr val="0000FF"/>
                          </a:solidFill>
                          <a:latin typeface="Times New Roman" pitchFamily="18" charset="0"/>
                          <a:cs typeface="Times New Roman" pitchFamily="18" charset="0"/>
                        </a:rPr>
                        <a:t>educing the number of interrupts and most of the time DMA is worth.</a:t>
                      </a:r>
                    </a:p>
                    <a:p>
                      <a:pPr marL="176213" indent="-176213">
                        <a:buFont typeface="Arial" pitchFamily="34" charset="0"/>
                        <a:buChar char="•"/>
                      </a:pPr>
                      <a:r>
                        <a:rPr lang="en-US" sz="2000" smtClean="0">
                          <a:solidFill>
                            <a:srgbClr val="7030A0"/>
                          </a:solidFill>
                          <a:latin typeface="Times New Roman" pitchFamily="18" charset="0"/>
                          <a:cs typeface="Times New Roman" pitchFamily="18" charset="0"/>
                        </a:rPr>
                        <a:t>Special hardware is required.</a:t>
                      </a:r>
                      <a:endParaRPr lang="en-US" sz="2000">
                        <a:solidFill>
                          <a:srgbClr val="7030A0"/>
                        </a:solidFill>
                      </a:endParaRPr>
                    </a:p>
                  </a:txBody>
                  <a:tcPr/>
                </a:tc>
                <a:extLst>
                  <a:ext uri="{0D108BD9-81ED-4DB2-BD59-A6C34878D82A}">
                    <a16:rowId xmlns:a16="http://schemas.microsoft.com/office/drawing/2014/main" val="10003"/>
                  </a:ext>
                </a:extLst>
              </a:tr>
            </a:tbl>
          </a:graphicData>
        </a:graphic>
      </p:graphicFrame>
      <p:sp>
        <p:nvSpPr>
          <p:cNvPr id="6" name="Rectangle 5"/>
          <p:cNvSpPr/>
          <p:nvPr/>
        </p:nvSpPr>
        <p:spPr>
          <a:xfrm>
            <a:off x="228600" y="838201"/>
            <a:ext cx="8686800" cy="400110"/>
          </a:xfrm>
          <a:prstGeom prst="rect">
            <a:avLst/>
          </a:prstGeom>
        </p:spPr>
        <p:txBody>
          <a:bodyPr wrap="square">
            <a:spAutoFit/>
          </a:bodyPr>
          <a:lstStyle/>
          <a:p>
            <a:r>
              <a:rPr lang="en-US" sz="2000" b="1" smtClean="0"/>
              <a:t>Programmed I/O: I/O operations with participation of CPU</a:t>
            </a:r>
            <a:endParaRPr lang="en-US" sz="2000" b="1"/>
          </a:p>
        </p:txBody>
      </p:sp>
      <p:sp>
        <p:nvSpPr>
          <p:cNvPr id="7" name="Footer Placeholder 6"/>
          <p:cNvSpPr>
            <a:spLocks noGrp="1"/>
          </p:cNvSpPr>
          <p:nvPr>
            <p:ph type="ftr" sz="quarter" idx="11"/>
          </p:nvPr>
        </p:nvSpPr>
        <p:spPr/>
        <p:txBody>
          <a:bodyPr/>
          <a:lstStyle/>
          <a:p>
            <a:pPr>
              <a:defRPr/>
            </a:pPr>
            <a:r>
              <a:rPr lang="en-US" smtClean="0"/>
              <a:t>IO-Part 1 (86 slides)</a:t>
            </a:r>
            <a:endParaRPr lang="en-US"/>
          </a:p>
        </p:txBody>
      </p:sp>
      <p:sp>
        <p:nvSpPr>
          <p:cNvPr id="8" name="Slide Number Placeholder 7"/>
          <p:cNvSpPr>
            <a:spLocks noGrp="1"/>
          </p:cNvSpPr>
          <p:nvPr>
            <p:ph type="sldNum" sz="quarter" idx="12"/>
          </p:nvPr>
        </p:nvSpPr>
        <p:spPr/>
        <p:txBody>
          <a:bodyPr/>
          <a:lstStyle/>
          <a:p>
            <a:pPr>
              <a:defRPr/>
            </a:pPr>
            <a:fld id="{CD3BC069-8947-40AE-8AE6-41853DD9CE01}"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srcRect/>
          <a:stretch>
            <a:fillRect/>
          </a:stretch>
        </p:blipFill>
        <p:spPr bwMode="auto">
          <a:xfrm>
            <a:off x="45268" y="1819276"/>
            <a:ext cx="6507932" cy="2676524"/>
          </a:xfrm>
          <a:prstGeom prst="rect">
            <a:avLst/>
          </a:prstGeom>
          <a:noFill/>
          <a:ln w="9525">
            <a:noFill/>
            <a:miter lim="800000"/>
            <a:headEnd/>
            <a:tailEnd/>
          </a:ln>
          <a:effectLst/>
        </p:spPr>
      </p:pic>
      <p:pic>
        <p:nvPicPr>
          <p:cNvPr id="37890" name="Picture 8"/>
          <p:cNvPicPr>
            <a:picLocks noChangeAspect="1" noChangeArrowheads="1"/>
          </p:cNvPicPr>
          <p:nvPr/>
        </p:nvPicPr>
        <p:blipFill>
          <a:blip r:embed="rId4"/>
          <a:srcRect/>
          <a:stretch>
            <a:fillRect/>
          </a:stretch>
        </p:blipFill>
        <p:spPr bwMode="auto">
          <a:xfrm>
            <a:off x="495300" y="4895850"/>
            <a:ext cx="7581900" cy="1581150"/>
          </a:xfrm>
          <a:prstGeom prst="rect">
            <a:avLst/>
          </a:prstGeom>
          <a:noFill/>
          <a:ln w="9525">
            <a:noFill/>
            <a:miter lim="800000"/>
            <a:headEnd/>
            <a:tailEnd/>
          </a:ln>
        </p:spPr>
      </p:pic>
      <p:sp>
        <p:nvSpPr>
          <p:cNvPr id="37891" name="Rectangle 2"/>
          <p:cNvSpPr>
            <a:spLocks noGrp="1"/>
          </p:cNvSpPr>
          <p:nvPr>
            <p:ph type="title"/>
          </p:nvPr>
        </p:nvSpPr>
        <p:spPr>
          <a:xfrm>
            <a:off x="0" y="0"/>
            <a:ext cx="9144000" cy="914400"/>
          </a:xfrm>
        </p:spPr>
        <p:txBody>
          <a:bodyPr/>
          <a:lstStyle/>
          <a:p>
            <a:r>
              <a:rPr lang="en-US" sz="4000" smtClean="0"/>
              <a:t>I/O Software: </a:t>
            </a:r>
            <a:r>
              <a:rPr lang="en-US" sz="2800" smtClean="0"/>
              <a:t>Programmed I/O- Example</a:t>
            </a:r>
            <a:endParaRPr lang="en-US" sz="2800" smtClean="0">
              <a:latin typeface="Times New Roman" pitchFamily="18" charset="0"/>
              <a:cs typeface="Times New Roman" pitchFamily="18" charset="0"/>
            </a:endParaRPr>
          </a:p>
        </p:txBody>
      </p:sp>
      <p:sp>
        <p:nvSpPr>
          <p:cNvPr id="37893" name="Text Box 4"/>
          <p:cNvSpPr txBox="1">
            <a:spLocks noChangeArrowheads="1"/>
          </p:cNvSpPr>
          <p:nvPr/>
        </p:nvSpPr>
        <p:spPr bwMode="auto">
          <a:xfrm>
            <a:off x="228600" y="1066800"/>
            <a:ext cx="8458200" cy="457200"/>
          </a:xfrm>
          <a:prstGeom prst="rect">
            <a:avLst/>
          </a:prstGeom>
          <a:noFill/>
          <a:ln w="9525">
            <a:noFill/>
            <a:miter lim="800000"/>
            <a:headEnd/>
            <a:tailEnd/>
          </a:ln>
        </p:spPr>
        <p:txBody>
          <a:bodyPr wrap="square">
            <a:spAutoFit/>
          </a:bodyPr>
          <a:lstStyle/>
          <a:p>
            <a:pPr algn="ctr"/>
            <a:r>
              <a:rPr lang="en-US" sz="2400" b="1" i="1">
                <a:solidFill>
                  <a:srgbClr val="0000FF"/>
                </a:solidFill>
                <a:latin typeface="Times New Roman" pitchFamily="18" charset="0"/>
              </a:rPr>
              <a:t>Steps in printing a </a:t>
            </a:r>
            <a:r>
              <a:rPr lang="en-US" sz="2400" b="1" i="1" smtClean="0">
                <a:solidFill>
                  <a:srgbClr val="0000FF"/>
                </a:solidFill>
                <a:latin typeface="Times New Roman" pitchFamily="18" charset="0"/>
              </a:rPr>
              <a:t>string: (Pooling and Busy waiting is used) </a:t>
            </a:r>
          </a:p>
        </p:txBody>
      </p:sp>
      <p:sp>
        <p:nvSpPr>
          <p:cNvPr id="37894" name="Text Box 8"/>
          <p:cNvSpPr txBox="1">
            <a:spLocks noChangeArrowheads="1"/>
          </p:cNvSpPr>
          <p:nvPr/>
        </p:nvSpPr>
        <p:spPr bwMode="auto">
          <a:xfrm>
            <a:off x="6629400" y="1627187"/>
            <a:ext cx="2286000" cy="3249613"/>
          </a:xfrm>
          <a:prstGeom prst="rect">
            <a:avLst/>
          </a:prstGeom>
          <a:noFill/>
          <a:ln w="9525">
            <a:noFill/>
            <a:miter lim="800000"/>
            <a:headEnd/>
            <a:tailEnd/>
          </a:ln>
        </p:spPr>
        <p:txBody>
          <a:bodyPr>
            <a:spAutoFit/>
          </a:bodyPr>
          <a:lstStyle/>
          <a:p>
            <a:pPr algn="just">
              <a:spcBef>
                <a:spcPct val="10000"/>
              </a:spcBef>
            </a:pPr>
            <a:r>
              <a:rPr lang="en-US" b="1" i="1" u="sng">
                <a:latin typeface="Times New Roman" pitchFamily="18" charset="0"/>
                <a:cs typeface="Times New Roman" pitchFamily="18" charset="0"/>
              </a:rPr>
              <a:t>Steps:</a:t>
            </a:r>
          </a:p>
          <a:p>
            <a:pPr algn="just">
              <a:spcBef>
                <a:spcPct val="10000"/>
              </a:spcBef>
              <a:buFontTx/>
              <a:buChar char="•"/>
            </a:pPr>
            <a:r>
              <a:rPr lang="en-US">
                <a:latin typeface="Times New Roman" pitchFamily="18" charset="0"/>
                <a:cs typeface="Times New Roman" pitchFamily="18" charset="0"/>
              </a:rPr>
              <a:t>Making a system call to open the device</a:t>
            </a:r>
          </a:p>
          <a:p>
            <a:pPr algn="just">
              <a:spcBef>
                <a:spcPct val="10000"/>
              </a:spcBef>
              <a:buFontTx/>
              <a:buChar char="•"/>
            </a:pPr>
            <a:r>
              <a:rPr lang="en-US">
                <a:latin typeface="Times New Roman" pitchFamily="18" charset="0"/>
                <a:cs typeface="Times New Roman" pitchFamily="18" charset="0"/>
              </a:rPr>
              <a:t>If it is available, the data are copied to kernel</a:t>
            </a:r>
          </a:p>
          <a:p>
            <a:pPr algn="just">
              <a:spcBef>
                <a:spcPct val="10000"/>
              </a:spcBef>
              <a:buFontTx/>
              <a:buChar char="•"/>
            </a:pPr>
            <a:r>
              <a:rPr lang="en-US">
                <a:latin typeface="Times New Roman" pitchFamily="18" charset="0"/>
                <a:cs typeface="Times New Roman" pitchFamily="18" charset="0"/>
              </a:rPr>
              <a:t>Then, CPU polls the device to see if it is ready to accept or not</a:t>
            </a:r>
          </a:p>
          <a:p>
            <a:pPr algn="just">
              <a:spcBef>
                <a:spcPct val="10000"/>
              </a:spcBef>
              <a:buFontTx/>
              <a:buChar char="•"/>
            </a:pPr>
            <a:r>
              <a:rPr lang="en-US">
                <a:latin typeface="Times New Roman" pitchFamily="18" charset="0"/>
                <a:cs typeface="Times New Roman" pitchFamily="18" charset="0"/>
              </a:rPr>
              <a:t>If it so, the small data is outputted </a:t>
            </a:r>
          </a:p>
        </p:txBody>
      </p:sp>
      <p:cxnSp>
        <p:nvCxnSpPr>
          <p:cNvPr id="10" name="Straight Arrow Connector 9"/>
          <p:cNvCxnSpPr/>
          <p:nvPr/>
        </p:nvCxnSpPr>
        <p:spPr>
          <a:xfrm rot="16200000" flipV="1">
            <a:off x="1219200" y="3657600"/>
            <a:ext cx="16002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2667000" y="4419600"/>
            <a:ext cx="9144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 Box 4"/>
          <p:cNvSpPr txBox="1">
            <a:spLocks noChangeArrowheads="1"/>
          </p:cNvSpPr>
          <p:nvPr/>
        </p:nvSpPr>
        <p:spPr bwMode="auto">
          <a:xfrm>
            <a:off x="3657600" y="4419600"/>
            <a:ext cx="2590800" cy="338554"/>
          </a:xfrm>
          <a:prstGeom prst="rect">
            <a:avLst/>
          </a:prstGeom>
          <a:noFill/>
          <a:ln w="9525">
            <a:noFill/>
            <a:miter lim="800000"/>
            <a:headEnd/>
            <a:tailEnd/>
          </a:ln>
        </p:spPr>
        <p:txBody>
          <a:bodyPr wrap="square">
            <a:spAutoFit/>
          </a:bodyPr>
          <a:lstStyle/>
          <a:p>
            <a:pPr algn="ctr"/>
            <a:r>
              <a:rPr lang="en-US" sz="1600" b="1" smtClean="0">
                <a:solidFill>
                  <a:srgbClr val="0000FF"/>
                </a:solidFill>
                <a:latin typeface="Times New Roman" pitchFamily="18" charset="0"/>
              </a:rPr>
              <a:t>Tanenbaum</a:t>
            </a:r>
            <a:r>
              <a:rPr lang="en-US" sz="1600" b="1">
                <a:solidFill>
                  <a:srgbClr val="0000FF"/>
                </a:solidFill>
                <a:latin typeface="Times New Roman" pitchFamily="18" charset="0"/>
              </a:rPr>
              <a:t>, Fig. 5-7 &amp; 5-8.</a:t>
            </a:r>
          </a:p>
        </p:txBody>
      </p:sp>
      <p:cxnSp>
        <p:nvCxnSpPr>
          <p:cNvPr id="21" name="Straight Arrow Connector 20"/>
          <p:cNvCxnSpPr>
            <a:stCxn id="24" idx="1"/>
          </p:cNvCxnSpPr>
          <p:nvPr/>
        </p:nvCxnSpPr>
        <p:spPr>
          <a:xfrm rot="10800000">
            <a:off x="4267200" y="5638800"/>
            <a:ext cx="304800" cy="5656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572000" y="6019800"/>
            <a:ext cx="2646109" cy="369332"/>
          </a:xfrm>
          <a:prstGeom prst="rect">
            <a:avLst/>
          </a:prstGeom>
        </p:spPr>
        <p:txBody>
          <a:bodyPr wrap="none">
            <a:spAutoFit/>
          </a:bodyPr>
          <a:lstStyle/>
          <a:p>
            <a:pPr algn="ctr"/>
            <a:r>
              <a:rPr lang="en-US" b="1" i="1" smtClean="0">
                <a:solidFill>
                  <a:srgbClr val="0000FF"/>
                </a:solidFill>
              </a:rPr>
              <a:t>Polling or Busy waiting IO</a:t>
            </a:r>
            <a:endParaRPr lang="en-US" b="1">
              <a:solidFill>
                <a:srgbClr val="0000FF"/>
              </a:solidFill>
              <a:latin typeface="Times New Roman" pitchFamily="18" charset="0"/>
            </a:endParaRPr>
          </a:p>
        </p:txBody>
      </p:sp>
      <p:sp>
        <p:nvSpPr>
          <p:cNvPr id="14" name="Footer Placeholder 13"/>
          <p:cNvSpPr>
            <a:spLocks noGrp="1"/>
          </p:cNvSpPr>
          <p:nvPr>
            <p:ph type="ftr" sz="quarter" idx="11"/>
          </p:nvPr>
        </p:nvSpPr>
        <p:spPr/>
        <p:txBody>
          <a:bodyPr/>
          <a:lstStyle/>
          <a:p>
            <a:pPr>
              <a:defRPr/>
            </a:pPr>
            <a:r>
              <a:rPr lang="en-US" smtClean="0"/>
              <a:t>IO-Part 1 (86 slides)</a:t>
            </a:r>
            <a:endParaRPr lang="en-US"/>
          </a:p>
        </p:txBody>
      </p:sp>
      <p:sp>
        <p:nvSpPr>
          <p:cNvPr id="15" name="Slide Number Placeholder 14"/>
          <p:cNvSpPr>
            <a:spLocks noGrp="1"/>
          </p:cNvSpPr>
          <p:nvPr>
            <p:ph type="sldNum" sz="quarter" idx="12"/>
          </p:nvPr>
        </p:nvSpPr>
        <p:spPr/>
        <p:txBody>
          <a:bodyPr/>
          <a:lstStyle/>
          <a:p>
            <a:pPr>
              <a:defRPr/>
            </a:pPr>
            <a:fld id="{CD3BC069-8947-40AE-8AE6-41853DD9CE01}"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a:xfrm>
            <a:off x="0" y="0"/>
            <a:ext cx="9144000" cy="838200"/>
          </a:xfrm>
        </p:spPr>
        <p:txBody>
          <a:bodyPr/>
          <a:lstStyle/>
          <a:p>
            <a:r>
              <a:rPr lang="en-US" sz="4000" b="1" smtClean="0">
                <a:latin typeface="Times New Roman" pitchFamily="18" charset="0"/>
                <a:cs typeface="Times New Roman" pitchFamily="18" charset="0"/>
              </a:rPr>
              <a:t>I/O Software : </a:t>
            </a:r>
            <a:r>
              <a:rPr lang="en-US" sz="3200" smtClean="0">
                <a:latin typeface="Times New Roman" pitchFamily="18" charset="0"/>
                <a:cs typeface="Times New Roman" pitchFamily="18" charset="0"/>
              </a:rPr>
              <a:t>Interrupt-Driven I/O</a:t>
            </a:r>
          </a:p>
        </p:txBody>
      </p:sp>
      <p:pic>
        <p:nvPicPr>
          <p:cNvPr id="38915" name="Picture 2"/>
          <p:cNvPicPr>
            <a:picLocks noChangeAspect="1" noChangeArrowheads="1"/>
          </p:cNvPicPr>
          <p:nvPr/>
        </p:nvPicPr>
        <p:blipFill>
          <a:blip r:embed="rId3"/>
          <a:srcRect/>
          <a:stretch>
            <a:fillRect/>
          </a:stretch>
        </p:blipFill>
        <p:spPr bwMode="auto">
          <a:xfrm>
            <a:off x="457200" y="1600200"/>
            <a:ext cx="8239125" cy="3035300"/>
          </a:xfrm>
          <a:prstGeom prst="rect">
            <a:avLst/>
          </a:prstGeom>
          <a:noFill/>
          <a:ln w="9525">
            <a:noFill/>
            <a:miter lim="800000"/>
            <a:headEnd/>
            <a:tailEnd/>
          </a:ln>
        </p:spPr>
      </p:pic>
      <p:sp>
        <p:nvSpPr>
          <p:cNvPr id="153606" name="Text Box 4"/>
          <p:cNvSpPr txBox="1">
            <a:spLocks noChangeArrowheads="1"/>
          </p:cNvSpPr>
          <p:nvPr/>
        </p:nvSpPr>
        <p:spPr bwMode="auto">
          <a:xfrm>
            <a:off x="1295400" y="4648200"/>
            <a:ext cx="6400800" cy="1200150"/>
          </a:xfrm>
          <a:prstGeom prst="rect">
            <a:avLst/>
          </a:prstGeom>
          <a:noFill/>
          <a:ln w="9525">
            <a:noFill/>
            <a:miter lim="800000"/>
            <a:headEnd/>
            <a:tailEnd/>
          </a:ln>
        </p:spPr>
        <p:txBody>
          <a:bodyPr>
            <a:spAutoFit/>
          </a:bodyPr>
          <a:lstStyle/>
          <a:p>
            <a:pPr algn="ctr">
              <a:defRPr/>
            </a:pPr>
            <a:r>
              <a:rPr lang="en-US" b="1" i="1">
                <a:solidFill>
                  <a:srgbClr val="0000FF"/>
                </a:solidFill>
                <a:latin typeface="Times New Roman" pitchFamily="18" charset="0"/>
              </a:rPr>
              <a:t>Steps in printing a string using interrupt-driven IO</a:t>
            </a:r>
          </a:p>
          <a:p>
            <a:pPr marL="342900" indent="-342900" algn="ctr">
              <a:buFontTx/>
              <a:buAutoNum type="alphaLcParenBoth"/>
              <a:defRPr/>
            </a:pPr>
            <a:r>
              <a:rPr lang="en-US" b="1" i="1">
                <a:solidFill>
                  <a:srgbClr val="FF0000"/>
                </a:solidFill>
                <a:latin typeface="Times New Roman" pitchFamily="18" charset="0"/>
              </a:rPr>
              <a:t>Code executed at the time the print system call is made.</a:t>
            </a:r>
          </a:p>
          <a:p>
            <a:pPr marL="342900" indent="-342900" algn="ctr">
              <a:buFontTx/>
              <a:buAutoNum type="alphaLcParenBoth"/>
              <a:defRPr/>
            </a:pPr>
            <a:r>
              <a:rPr lang="en-US" b="1" i="1">
                <a:solidFill>
                  <a:srgbClr val="008000"/>
                </a:solidFill>
                <a:latin typeface="Times New Roman" pitchFamily="18" charset="0"/>
              </a:rPr>
              <a:t>Interrupt service procedure for the printer</a:t>
            </a:r>
            <a:endParaRPr lang="en-US" b="1">
              <a:solidFill>
                <a:srgbClr val="008000"/>
              </a:solidFill>
              <a:latin typeface="Times New Roman" pitchFamily="18" charset="0"/>
            </a:endParaRPr>
          </a:p>
          <a:p>
            <a:pPr algn="ctr">
              <a:defRPr/>
            </a:pPr>
            <a:r>
              <a:rPr lang="en-US" b="1">
                <a:latin typeface="Times New Roman" pitchFamily="18" charset="0"/>
              </a:rPr>
              <a:t>Tanenbaum, Fig. 5-9.</a:t>
            </a:r>
          </a:p>
        </p:txBody>
      </p:sp>
      <p:sp>
        <p:nvSpPr>
          <p:cNvPr id="7" name="Footer Placeholder 6"/>
          <p:cNvSpPr>
            <a:spLocks noGrp="1"/>
          </p:cNvSpPr>
          <p:nvPr>
            <p:ph type="ftr" sz="quarter" idx="11"/>
          </p:nvPr>
        </p:nvSpPr>
        <p:spPr/>
        <p:txBody>
          <a:bodyPr/>
          <a:lstStyle/>
          <a:p>
            <a:r>
              <a:rPr lang="en-US" smtClean="0"/>
              <a:t>IO-Part 1 (86 slides)</a:t>
            </a:r>
            <a:endParaRPr lang="en-US"/>
          </a:p>
        </p:txBody>
      </p:sp>
      <p:sp>
        <p:nvSpPr>
          <p:cNvPr id="8" name="Slide Number Placeholder 7"/>
          <p:cNvSpPr>
            <a:spLocks noGrp="1"/>
          </p:cNvSpPr>
          <p:nvPr>
            <p:ph type="sldNum" sz="quarter" idx="12"/>
          </p:nvPr>
        </p:nvSpPr>
        <p:spPr/>
        <p:txBody>
          <a:bodyPr/>
          <a:lstStyle/>
          <a:p>
            <a:fld id="{190CC846-20B3-454D-AF77-DE04E39CF884}"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0" y="0"/>
            <a:ext cx="9144000" cy="914400"/>
          </a:xfrm>
        </p:spPr>
        <p:txBody>
          <a:bodyPr/>
          <a:lstStyle/>
          <a:p>
            <a:r>
              <a:rPr lang="en-US" sz="4000" b="1" smtClean="0">
                <a:latin typeface="Times New Roman" pitchFamily="18" charset="0"/>
                <a:cs typeface="Times New Roman" pitchFamily="18" charset="0"/>
              </a:rPr>
              <a:t>I/O Software: </a:t>
            </a:r>
            <a:r>
              <a:rPr lang="en-US" sz="3200" smtClean="0">
                <a:latin typeface="Times New Roman" pitchFamily="18" charset="0"/>
                <a:cs typeface="Times New Roman" pitchFamily="18" charset="0"/>
              </a:rPr>
              <a:t>I/O using DMA</a:t>
            </a:r>
          </a:p>
        </p:txBody>
      </p:sp>
      <p:sp>
        <p:nvSpPr>
          <p:cNvPr id="39939" name="Rectangle 3"/>
          <p:cNvSpPr>
            <a:spLocks noGrp="1"/>
          </p:cNvSpPr>
          <p:nvPr>
            <p:ph type="body" idx="1"/>
          </p:nvPr>
        </p:nvSpPr>
        <p:spPr>
          <a:xfrm>
            <a:off x="304800" y="1219200"/>
            <a:ext cx="8305800" cy="533400"/>
          </a:xfrm>
        </p:spPr>
        <p:txBody>
          <a:bodyPr/>
          <a:lstStyle/>
          <a:p>
            <a:pPr algn="just">
              <a:buClrTx/>
              <a:buSzTx/>
              <a:buFont typeface="Arial" charset="0"/>
              <a:buChar char="•"/>
            </a:pPr>
            <a:r>
              <a:rPr lang="en-US" sz="2800" smtClean="0">
                <a:solidFill>
                  <a:srgbClr val="0000FF"/>
                </a:solidFill>
                <a:latin typeface="Times New Roman" pitchFamily="18" charset="0"/>
                <a:cs typeface="Times New Roman" pitchFamily="18" charset="0"/>
              </a:rPr>
              <a:t>DMA is programmed I/O</a:t>
            </a:r>
          </a:p>
          <a:p>
            <a:pPr algn="just">
              <a:buClrTx/>
              <a:buSzTx/>
              <a:buFont typeface="Arial" charset="0"/>
              <a:buNone/>
            </a:pPr>
            <a:endParaRPr lang="en-US" sz="2800" smtClean="0">
              <a:solidFill>
                <a:srgbClr val="0000FF"/>
              </a:solidFill>
              <a:latin typeface="Times New Roman" pitchFamily="18" charset="0"/>
              <a:cs typeface="Times New Roman" pitchFamily="18" charset="0"/>
            </a:endParaRPr>
          </a:p>
        </p:txBody>
      </p:sp>
      <p:pic>
        <p:nvPicPr>
          <p:cNvPr id="39940" name="Picture 2"/>
          <p:cNvPicPr>
            <a:picLocks noChangeAspect="1" noChangeArrowheads="1"/>
          </p:cNvPicPr>
          <p:nvPr/>
        </p:nvPicPr>
        <p:blipFill>
          <a:blip r:embed="rId3"/>
          <a:srcRect r="47885"/>
          <a:stretch>
            <a:fillRect/>
          </a:stretch>
        </p:blipFill>
        <p:spPr bwMode="auto">
          <a:xfrm>
            <a:off x="457200" y="2057400"/>
            <a:ext cx="4191000" cy="1736725"/>
          </a:xfrm>
          <a:prstGeom prst="rect">
            <a:avLst/>
          </a:prstGeom>
          <a:noFill/>
          <a:ln w="9525">
            <a:noFill/>
            <a:miter lim="800000"/>
            <a:headEnd/>
            <a:tailEnd/>
          </a:ln>
        </p:spPr>
      </p:pic>
      <p:pic>
        <p:nvPicPr>
          <p:cNvPr id="39941" name="Picture 2"/>
          <p:cNvPicPr>
            <a:picLocks noChangeAspect="1" noChangeArrowheads="1"/>
          </p:cNvPicPr>
          <p:nvPr/>
        </p:nvPicPr>
        <p:blipFill>
          <a:blip r:embed="rId3"/>
          <a:srcRect l="56287"/>
          <a:stretch>
            <a:fillRect/>
          </a:stretch>
        </p:blipFill>
        <p:spPr bwMode="auto">
          <a:xfrm>
            <a:off x="5029200" y="2133600"/>
            <a:ext cx="3505200" cy="1731962"/>
          </a:xfrm>
          <a:prstGeom prst="rect">
            <a:avLst/>
          </a:prstGeom>
          <a:noFill/>
          <a:ln w="9525">
            <a:noFill/>
            <a:miter lim="800000"/>
            <a:headEnd/>
            <a:tailEnd/>
          </a:ln>
        </p:spPr>
      </p:pic>
      <p:sp>
        <p:nvSpPr>
          <p:cNvPr id="153606" name="Text Box 4"/>
          <p:cNvSpPr txBox="1">
            <a:spLocks noChangeArrowheads="1"/>
          </p:cNvSpPr>
          <p:nvPr/>
        </p:nvSpPr>
        <p:spPr bwMode="auto">
          <a:xfrm>
            <a:off x="1905000" y="4495800"/>
            <a:ext cx="5715000" cy="1200150"/>
          </a:xfrm>
          <a:prstGeom prst="rect">
            <a:avLst/>
          </a:prstGeom>
          <a:noFill/>
          <a:ln w="9525">
            <a:noFill/>
            <a:miter lim="800000"/>
            <a:headEnd/>
            <a:tailEnd/>
          </a:ln>
        </p:spPr>
        <p:txBody>
          <a:bodyPr>
            <a:spAutoFit/>
          </a:bodyPr>
          <a:lstStyle/>
          <a:p>
            <a:pPr>
              <a:defRPr/>
            </a:pPr>
            <a:r>
              <a:rPr lang="en-US" b="1">
                <a:solidFill>
                  <a:srgbClr val="0000FF"/>
                </a:solidFill>
                <a:latin typeface="Times New Roman" pitchFamily="18" charset="0"/>
              </a:rPr>
              <a:t>Printing a string using DMA</a:t>
            </a:r>
          </a:p>
          <a:p>
            <a:pPr marL="342900" indent="-342900">
              <a:buFontTx/>
              <a:buAutoNum type="alphaLcParenBoth"/>
              <a:defRPr/>
            </a:pPr>
            <a:r>
              <a:rPr lang="en-US" b="1">
                <a:solidFill>
                  <a:srgbClr val="FF0000"/>
                </a:solidFill>
                <a:latin typeface="Times New Roman" pitchFamily="18" charset="0"/>
              </a:rPr>
              <a:t>Code executed when the print system call is made.</a:t>
            </a:r>
          </a:p>
          <a:p>
            <a:pPr marL="342900" indent="-342900">
              <a:buFontTx/>
              <a:buAutoNum type="alphaLcParenBoth"/>
              <a:defRPr/>
            </a:pPr>
            <a:r>
              <a:rPr lang="en-US" b="1">
                <a:solidFill>
                  <a:srgbClr val="008000"/>
                </a:solidFill>
                <a:latin typeface="Times New Roman" pitchFamily="18" charset="0"/>
              </a:rPr>
              <a:t>Interrupt service procedure.</a:t>
            </a:r>
          </a:p>
          <a:p>
            <a:pPr algn="ctr">
              <a:defRPr/>
            </a:pPr>
            <a:r>
              <a:rPr lang="en-US" b="1" i="1">
                <a:latin typeface="Times New Roman" pitchFamily="18" charset="0"/>
              </a:rPr>
              <a:t>Tanenbaum, Fig. 5-10.</a:t>
            </a:r>
          </a:p>
        </p:txBody>
      </p:sp>
      <p:sp>
        <p:nvSpPr>
          <p:cNvPr id="9" name="Footer Placeholder 8"/>
          <p:cNvSpPr>
            <a:spLocks noGrp="1"/>
          </p:cNvSpPr>
          <p:nvPr>
            <p:ph type="ftr" sz="quarter" idx="11"/>
          </p:nvPr>
        </p:nvSpPr>
        <p:spPr/>
        <p:txBody>
          <a:bodyPr/>
          <a:lstStyle/>
          <a:p>
            <a:r>
              <a:rPr lang="en-US" smtClean="0"/>
              <a:t>IO-Part 1 (86 slides)</a:t>
            </a:r>
            <a:endParaRPr lang="en-US"/>
          </a:p>
        </p:txBody>
      </p:sp>
      <p:sp>
        <p:nvSpPr>
          <p:cNvPr id="10" name="Slide Number Placeholder 9"/>
          <p:cNvSpPr>
            <a:spLocks noGrp="1"/>
          </p:cNvSpPr>
          <p:nvPr>
            <p:ph type="sldNum" sz="quarter" idx="12"/>
          </p:nvPr>
        </p:nvSpPr>
        <p:spPr/>
        <p:txBody>
          <a:bodyPr/>
          <a:lstStyle/>
          <a:p>
            <a:fld id="{190CC846-20B3-454D-AF77-DE04E39CF884}"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762000" y="0"/>
            <a:ext cx="8229600" cy="609600"/>
          </a:xfrm>
        </p:spPr>
        <p:txBody>
          <a:bodyPr/>
          <a:lstStyle/>
          <a:p>
            <a:r>
              <a:rPr lang="en-US" sz="4000" smtClean="0">
                <a:latin typeface="Times New Roman" pitchFamily="18" charset="0"/>
                <a:cs typeface="Times New Roman" pitchFamily="18" charset="0"/>
              </a:rPr>
              <a:t>3- IO Software Layers (IOSL)</a:t>
            </a:r>
          </a:p>
        </p:txBody>
      </p:sp>
      <p:sp>
        <p:nvSpPr>
          <p:cNvPr id="18435" name="Rectangle 3"/>
          <p:cNvSpPr>
            <a:spLocks noGrp="1"/>
          </p:cNvSpPr>
          <p:nvPr>
            <p:ph type="body" idx="1"/>
          </p:nvPr>
        </p:nvSpPr>
        <p:spPr>
          <a:xfrm>
            <a:off x="381000" y="1219200"/>
            <a:ext cx="8077200" cy="3733800"/>
          </a:xfrm>
        </p:spPr>
        <p:txBody>
          <a:bodyPr>
            <a:normAutofit/>
          </a:bodyPr>
          <a:lstStyle/>
          <a:p>
            <a:pPr lvl="1">
              <a:buNone/>
            </a:pPr>
            <a:r>
              <a:rPr lang="en-US" smtClean="0">
                <a:solidFill>
                  <a:srgbClr val="0000FF"/>
                </a:solidFill>
                <a:latin typeface="Times New Roman" pitchFamily="18" charset="0"/>
                <a:cs typeface="Times New Roman" pitchFamily="18" charset="0"/>
              </a:rPr>
              <a:t>Layers = modules </a:t>
            </a:r>
            <a:r>
              <a:rPr lang="en-US" smtClean="0">
                <a:solidFill>
                  <a:srgbClr val="0000FF"/>
                </a:solidFill>
                <a:latin typeface="Times New Roman" pitchFamily="18" charset="0"/>
                <a:cs typeface="Times New Roman" pitchFamily="18" charset="0"/>
                <a:sym typeface="Wingdings" pitchFamily="2" charset="2"/>
              </a:rPr>
              <a:t> Maintained, updated easily</a:t>
            </a:r>
            <a:r>
              <a:rPr lang="en-US" sz="3600" smtClean="0">
                <a:solidFill>
                  <a:srgbClr val="0000FF"/>
                </a:solidFill>
                <a:latin typeface="Times New Roman" pitchFamily="18" charset="0"/>
                <a:cs typeface="Times New Roman" pitchFamily="18" charset="0"/>
              </a:rPr>
              <a:t> </a:t>
            </a:r>
          </a:p>
          <a:p>
            <a:pPr lvl="1"/>
            <a:r>
              <a:rPr lang="en-US" sz="3600" smtClean="0">
                <a:latin typeface="Times New Roman" pitchFamily="18" charset="0"/>
                <a:cs typeface="Times New Roman" pitchFamily="18" charset="0"/>
              </a:rPr>
              <a:t>Interrupt Handlers</a:t>
            </a:r>
          </a:p>
          <a:p>
            <a:pPr lvl="1"/>
            <a:r>
              <a:rPr lang="en-US" sz="3600" smtClean="0">
                <a:latin typeface="Times New Roman" pitchFamily="18" charset="0"/>
                <a:cs typeface="Times New Roman" pitchFamily="18" charset="0"/>
              </a:rPr>
              <a:t>Device Drivers</a:t>
            </a:r>
          </a:p>
          <a:p>
            <a:pPr lvl="1"/>
            <a:r>
              <a:rPr lang="en-US" sz="3600" smtClean="0">
                <a:latin typeface="Times New Roman" pitchFamily="18" charset="0"/>
                <a:cs typeface="Times New Roman" pitchFamily="18" charset="0"/>
              </a:rPr>
              <a:t>Device-Independent I/O Software</a:t>
            </a:r>
          </a:p>
          <a:p>
            <a:pPr lvl="1"/>
            <a:r>
              <a:rPr lang="en-US" sz="3600" smtClean="0">
                <a:latin typeface="Times New Roman" pitchFamily="18" charset="0"/>
                <a:cs typeface="Times New Roman" pitchFamily="18" charset="0"/>
              </a:rPr>
              <a:t>User-Space I/O Software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914400" y="0"/>
            <a:ext cx="8229600" cy="1143000"/>
          </a:xfrm>
        </p:spPr>
        <p:txBody>
          <a:bodyPr/>
          <a:lstStyle/>
          <a:p>
            <a:r>
              <a:rPr lang="en-US" b="1" smtClean="0">
                <a:latin typeface="Times New Roman" pitchFamily="18" charset="0"/>
                <a:cs typeface="Times New Roman" pitchFamily="18" charset="0"/>
              </a:rPr>
              <a:t>I/O Software Layers (IOSL)</a:t>
            </a:r>
            <a:r>
              <a:rPr lang="en-US" smtClean="0"/>
              <a:t>: </a:t>
            </a:r>
            <a:r>
              <a:rPr lang="en-US" smtClean="0">
                <a:latin typeface="Times New Roman" pitchFamily="18" charset="0"/>
                <a:cs typeface="Times New Roman" pitchFamily="18" charset="0"/>
              </a:rPr>
              <a:t>Overview</a:t>
            </a:r>
          </a:p>
        </p:txBody>
      </p:sp>
      <p:sp>
        <p:nvSpPr>
          <p:cNvPr id="40963" name="Rectangle 3"/>
          <p:cNvSpPr>
            <a:spLocks noGrp="1"/>
          </p:cNvSpPr>
          <p:nvPr>
            <p:ph type="body" idx="1"/>
          </p:nvPr>
        </p:nvSpPr>
        <p:spPr>
          <a:xfrm>
            <a:off x="304800" y="1295400"/>
            <a:ext cx="8610600" cy="1524000"/>
          </a:xfrm>
        </p:spPr>
        <p:txBody>
          <a:bodyPr/>
          <a:lstStyle/>
          <a:p>
            <a:pPr algn="just">
              <a:buClrTx/>
              <a:buSzTx/>
              <a:buFont typeface="Arial" charset="0"/>
              <a:buChar char="•"/>
            </a:pPr>
            <a:r>
              <a:rPr lang="en-US" sz="2800" smtClean="0">
                <a:latin typeface="Times New Roman" pitchFamily="18" charset="0"/>
                <a:cs typeface="Times New Roman" pitchFamily="18" charset="0"/>
              </a:rPr>
              <a:t>There are 4 layers.</a:t>
            </a:r>
          </a:p>
          <a:p>
            <a:pPr algn="just">
              <a:buClrTx/>
              <a:buSzTx/>
              <a:buFont typeface="Arial" charset="0"/>
              <a:buChar char="•"/>
            </a:pPr>
            <a:r>
              <a:rPr lang="en-US" sz="2800" smtClean="0">
                <a:latin typeface="Times New Roman" pitchFamily="18" charset="0"/>
                <a:cs typeface="Times New Roman" pitchFamily="18" charset="0"/>
              </a:rPr>
              <a:t>Each layer has a well-defined function to perform and a well-defined interface to the adjacent layers</a:t>
            </a:r>
          </a:p>
        </p:txBody>
      </p:sp>
      <p:sp>
        <p:nvSpPr>
          <p:cNvPr id="40965" name="Text Box 4"/>
          <p:cNvSpPr txBox="1">
            <a:spLocks noChangeArrowheads="1"/>
          </p:cNvSpPr>
          <p:nvPr/>
        </p:nvSpPr>
        <p:spPr bwMode="auto">
          <a:xfrm>
            <a:off x="3276600" y="5562600"/>
            <a:ext cx="2762250"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Layers of the I/O software system</a:t>
            </a:r>
          </a:p>
          <a:p>
            <a:pPr algn="ctr"/>
            <a:r>
              <a:rPr lang="en-US" sz="1400" b="1">
                <a:latin typeface="Times New Roman" pitchFamily="18" charset="0"/>
              </a:rPr>
              <a:t>Tanenbaum, Fig. 5-11.</a:t>
            </a:r>
          </a:p>
        </p:txBody>
      </p:sp>
      <p:sp>
        <p:nvSpPr>
          <p:cNvPr id="8" name="Rectangle 7"/>
          <p:cNvSpPr/>
          <p:nvPr/>
        </p:nvSpPr>
        <p:spPr>
          <a:xfrm>
            <a:off x="1600200" y="4876800"/>
            <a:ext cx="6172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Hardware</a:t>
            </a:r>
            <a:endParaRPr lang="en-US" b="1"/>
          </a:p>
        </p:txBody>
      </p:sp>
      <p:sp>
        <p:nvSpPr>
          <p:cNvPr id="9" name="Rectangle 8"/>
          <p:cNvSpPr/>
          <p:nvPr/>
        </p:nvSpPr>
        <p:spPr>
          <a:xfrm>
            <a:off x="2133600" y="4495800"/>
            <a:ext cx="51816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Interrupt Handlers</a:t>
            </a:r>
            <a:endParaRPr lang="en-US"/>
          </a:p>
        </p:txBody>
      </p:sp>
      <p:sp>
        <p:nvSpPr>
          <p:cNvPr id="10" name="Rectangle 9"/>
          <p:cNvSpPr/>
          <p:nvPr/>
        </p:nvSpPr>
        <p:spPr>
          <a:xfrm>
            <a:off x="2133600" y="4114800"/>
            <a:ext cx="5181600"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 Drivers</a:t>
            </a:r>
            <a:endParaRPr lang="en-US"/>
          </a:p>
        </p:txBody>
      </p:sp>
      <p:sp>
        <p:nvSpPr>
          <p:cNvPr id="11" name="Rectangle 10"/>
          <p:cNvSpPr/>
          <p:nvPr/>
        </p:nvSpPr>
        <p:spPr>
          <a:xfrm>
            <a:off x="2133600" y="3733800"/>
            <a:ext cx="5181600" cy="3810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Device-independent operating system software</a:t>
            </a:r>
            <a:endParaRPr lang="en-US"/>
          </a:p>
        </p:txBody>
      </p:sp>
      <p:sp>
        <p:nvSpPr>
          <p:cNvPr id="12" name="Rectangle 11"/>
          <p:cNvSpPr/>
          <p:nvPr/>
        </p:nvSpPr>
        <p:spPr>
          <a:xfrm>
            <a:off x="2133600" y="3352800"/>
            <a:ext cx="5181600" cy="381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User-level I/O sofware</a:t>
            </a:r>
            <a:endParaRPr lang="en-US" b="1">
              <a:solidFill>
                <a:schemeClr val="tx1"/>
              </a:solidFill>
            </a:endParaRPr>
          </a:p>
        </p:txBody>
      </p:sp>
      <p:sp>
        <p:nvSpPr>
          <p:cNvPr id="13" name="Footer Placeholder 12"/>
          <p:cNvSpPr>
            <a:spLocks noGrp="1"/>
          </p:cNvSpPr>
          <p:nvPr>
            <p:ph type="ftr" sz="quarter" idx="11"/>
          </p:nvPr>
        </p:nvSpPr>
        <p:spPr/>
        <p:txBody>
          <a:bodyPr/>
          <a:lstStyle/>
          <a:p>
            <a:r>
              <a:rPr lang="en-US" smtClean="0"/>
              <a:t>IO-Part 1 (86 slides)</a:t>
            </a:r>
            <a:endParaRPr lang="en-US"/>
          </a:p>
        </p:txBody>
      </p:sp>
      <p:sp>
        <p:nvSpPr>
          <p:cNvPr id="14" name="Slide Number Placeholder 13"/>
          <p:cNvSpPr>
            <a:spLocks noGrp="1"/>
          </p:cNvSpPr>
          <p:nvPr>
            <p:ph type="sldNum" sz="quarter" idx="12"/>
          </p:nvPr>
        </p:nvSpPr>
        <p:spPr/>
        <p:txBody>
          <a:bodyPr/>
          <a:lstStyle/>
          <a:p>
            <a:fld id="{190CC846-20B3-454D-AF77-DE04E39CF884}"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457200" y="0"/>
            <a:ext cx="8229600" cy="685800"/>
          </a:xfrm>
        </p:spPr>
        <p:txBody>
          <a:bodyPr/>
          <a:lstStyle/>
          <a:p>
            <a:r>
              <a:rPr lang="en-US" sz="4000" smtClean="0">
                <a:latin typeface="Times New Roman" pitchFamily="18" charset="0"/>
                <a:cs typeface="Times New Roman" pitchFamily="18" charset="0"/>
              </a:rPr>
              <a:t>Objectives</a:t>
            </a:r>
          </a:p>
        </p:txBody>
      </p:sp>
      <p:sp>
        <p:nvSpPr>
          <p:cNvPr id="17411" name="Rectangle 3"/>
          <p:cNvSpPr>
            <a:spLocks noGrp="1"/>
          </p:cNvSpPr>
          <p:nvPr>
            <p:ph type="body" idx="1"/>
          </p:nvPr>
        </p:nvSpPr>
        <p:spPr>
          <a:xfrm>
            <a:off x="457200" y="762000"/>
            <a:ext cx="8686800" cy="6096000"/>
          </a:xfrm>
        </p:spPr>
        <p:txBody>
          <a:bodyPr/>
          <a:lstStyle/>
          <a:p>
            <a:pPr>
              <a:buClrTx/>
              <a:buSzTx/>
              <a:buFont typeface="Arial" charset="0"/>
              <a:buChar char="•"/>
            </a:pPr>
            <a:r>
              <a:rPr lang="en-US" b="1" smtClean="0">
                <a:latin typeface="Times New Roman" pitchFamily="18" charset="0"/>
                <a:cs typeface="Times New Roman" pitchFamily="18" charset="0"/>
              </a:rPr>
              <a:t>Principles of I/O Hardware</a:t>
            </a:r>
          </a:p>
          <a:p>
            <a:pPr lvl="1"/>
            <a:r>
              <a:rPr lang="en-US" smtClean="0">
                <a:latin typeface="Times New Roman" pitchFamily="18" charset="0"/>
                <a:cs typeface="Times New Roman" pitchFamily="18" charset="0"/>
              </a:rPr>
              <a:t>I/O Devices</a:t>
            </a:r>
          </a:p>
          <a:p>
            <a:pPr lvl="1"/>
            <a:r>
              <a:rPr lang="en-US" smtClean="0">
                <a:latin typeface="Times New Roman" pitchFamily="18" charset="0"/>
                <a:cs typeface="Times New Roman" pitchFamily="18" charset="0"/>
              </a:rPr>
              <a:t>Device Controllers</a:t>
            </a:r>
          </a:p>
          <a:p>
            <a:pPr lvl="1"/>
            <a:r>
              <a:rPr lang="en-US" smtClean="0">
                <a:latin typeface="Times New Roman" pitchFamily="18" charset="0"/>
                <a:cs typeface="Times New Roman" pitchFamily="18" charset="0"/>
              </a:rPr>
              <a:t>Memory-Mapped I/O</a:t>
            </a:r>
          </a:p>
          <a:p>
            <a:pPr lvl="1"/>
            <a:r>
              <a:rPr lang="en-US" smtClean="0">
                <a:latin typeface="Times New Roman" pitchFamily="18" charset="0"/>
                <a:cs typeface="Times New Roman" pitchFamily="18" charset="0"/>
              </a:rPr>
              <a:t>Direct Memory Access (DMA)</a:t>
            </a:r>
          </a:p>
          <a:p>
            <a:pPr lvl="1"/>
            <a:r>
              <a:rPr lang="en-US" smtClean="0">
                <a:latin typeface="Times New Roman" pitchFamily="18" charset="0"/>
                <a:cs typeface="Times New Roman" pitchFamily="18" charset="0"/>
              </a:rPr>
              <a:t>Interrupts Revisited</a:t>
            </a:r>
          </a:p>
          <a:p>
            <a:pPr>
              <a:buClrTx/>
              <a:buSzTx/>
              <a:buFont typeface="Arial" charset="0"/>
              <a:buChar char="•"/>
            </a:pPr>
            <a:r>
              <a:rPr lang="en-US" b="1" smtClean="0">
                <a:latin typeface="Times New Roman" pitchFamily="18" charset="0"/>
                <a:cs typeface="Times New Roman" pitchFamily="18" charset="0"/>
              </a:rPr>
              <a:t>Principles of I/O Software</a:t>
            </a:r>
          </a:p>
          <a:p>
            <a:pPr lvl="1"/>
            <a:r>
              <a:rPr lang="en-US" smtClean="0">
                <a:latin typeface="Times New Roman" pitchFamily="18" charset="0"/>
                <a:cs typeface="Times New Roman" pitchFamily="18" charset="0"/>
              </a:rPr>
              <a:t>Goals of the I/O Software</a:t>
            </a:r>
          </a:p>
          <a:p>
            <a:pPr lvl="1"/>
            <a:r>
              <a:rPr lang="en-US" smtClean="0">
                <a:latin typeface="Times New Roman" pitchFamily="18" charset="0"/>
                <a:cs typeface="Times New Roman" pitchFamily="18" charset="0"/>
              </a:rPr>
              <a:t>Programmed I/O</a:t>
            </a:r>
          </a:p>
          <a:p>
            <a:pPr lvl="1"/>
            <a:r>
              <a:rPr lang="en-US" smtClean="0">
                <a:latin typeface="Times New Roman" pitchFamily="18" charset="0"/>
                <a:cs typeface="Times New Roman" pitchFamily="18" charset="0"/>
              </a:rPr>
              <a:t>Interrupt-Driven I/O</a:t>
            </a:r>
          </a:p>
          <a:p>
            <a:pPr lvl="1"/>
            <a:r>
              <a:rPr lang="en-US" smtClean="0">
                <a:latin typeface="Times New Roman" pitchFamily="18" charset="0"/>
                <a:cs typeface="Times New Roman" pitchFamily="18" charset="0"/>
              </a:rPr>
              <a:t>I/O using DMA</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idx="4294967295"/>
          </p:nvPr>
        </p:nvSpPr>
        <p:spPr>
          <a:xfrm>
            <a:off x="0" y="0"/>
            <a:ext cx="9144000" cy="838200"/>
          </a:xfrm>
        </p:spPr>
        <p:txBody>
          <a:bodyPr/>
          <a:lstStyle/>
          <a:p>
            <a:r>
              <a:rPr lang="en-US" sz="4000" smtClean="0"/>
              <a:t>IOSL : </a:t>
            </a:r>
            <a:r>
              <a:rPr lang="en-US" sz="3200" smtClean="0">
                <a:latin typeface="Times New Roman" pitchFamily="18" charset="0"/>
                <a:cs typeface="Times New Roman" pitchFamily="18" charset="0"/>
              </a:rPr>
              <a:t>Interrupt Handlers</a:t>
            </a:r>
          </a:p>
        </p:txBody>
      </p:sp>
      <p:sp>
        <p:nvSpPr>
          <p:cNvPr id="41987" name="Rectangle 3"/>
          <p:cNvSpPr>
            <a:spLocks noGrp="1"/>
          </p:cNvSpPr>
          <p:nvPr>
            <p:ph type="body" idx="4294967295"/>
          </p:nvPr>
        </p:nvSpPr>
        <p:spPr>
          <a:xfrm>
            <a:off x="228600" y="1524000"/>
            <a:ext cx="5867400" cy="4114800"/>
          </a:xfrm>
        </p:spPr>
        <p:txBody>
          <a:bodyPr>
            <a:normAutofit fontScale="92500" lnSpcReduction="10000"/>
          </a:bodyPr>
          <a:lstStyle/>
          <a:p>
            <a:pPr marL="173038" indent="-173038" algn="just"/>
            <a:r>
              <a:rPr lang="en-US" b="1" i="1" smtClean="0">
                <a:latin typeface="Times New Roman" pitchFamily="18" charset="0"/>
                <a:cs typeface="Times New Roman" pitchFamily="18" charset="0"/>
              </a:rPr>
              <a:t>Interrupt handler </a:t>
            </a:r>
          </a:p>
          <a:p>
            <a:pPr marL="527050" lvl="1" indent="-174625" algn="just"/>
            <a:r>
              <a:rPr lang="en-US" b="1" i="1" smtClean="0">
                <a:solidFill>
                  <a:srgbClr val="0000FF"/>
                </a:solidFill>
                <a:latin typeface="Times New Roman" pitchFamily="18" charset="0"/>
                <a:cs typeface="Times New Roman" pitchFamily="18" charset="0"/>
              </a:rPr>
              <a:t>Is a procedure or routine located at fixed address memory.</a:t>
            </a:r>
          </a:p>
          <a:p>
            <a:pPr marL="527050" lvl="1" indent="-174625" algn="just"/>
            <a:r>
              <a:rPr lang="en-US" smtClean="0">
                <a:latin typeface="Times New Roman" pitchFamily="18" charset="0"/>
                <a:cs typeface="Times New Roman" pitchFamily="18" charset="0"/>
              </a:rPr>
              <a:t>Does whatever it has to in order to handle interrupt.</a:t>
            </a:r>
          </a:p>
          <a:p>
            <a:pPr marL="935038" lvl="2" algn="just"/>
            <a:r>
              <a:rPr lang="en-US" smtClean="0">
                <a:solidFill>
                  <a:srgbClr val="008000"/>
                </a:solidFill>
                <a:latin typeface="Times New Roman" pitchFamily="18" charset="0"/>
                <a:cs typeface="Times New Roman" pitchFamily="18" charset="0"/>
              </a:rPr>
              <a:t>Determines the cause of interrupt.</a:t>
            </a:r>
          </a:p>
          <a:p>
            <a:pPr marL="935038" lvl="2" algn="just"/>
            <a:r>
              <a:rPr lang="en-US" smtClean="0">
                <a:solidFill>
                  <a:srgbClr val="008000"/>
                </a:solidFill>
                <a:latin typeface="Times New Roman" pitchFamily="18" charset="0"/>
                <a:cs typeface="Times New Roman" pitchFamily="18" charset="0"/>
              </a:rPr>
              <a:t>Performs the necessary processing.</a:t>
            </a:r>
          </a:p>
          <a:p>
            <a:pPr marL="935038" lvl="2" algn="just"/>
            <a:r>
              <a:rPr lang="en-US" smtClean="0">
                <a:solidFill>
                  <a:srgbClr val="008000"/>
                </a:solidFill>
                <a:latin typeface="Times New Roman" pitchFamily="18" charset="0"/>
                <a:cs typeface="Times New Roman" pitchFamily="18" charset="0"/>
              </a:rPr>
              <a:t>Executes a return from interrupt instruction to return the CPU to the execution state prior to the interrupt</a:t>
            </a:r>
            <a:r>
              <a:rPr lang="en-US" smtClean="0">
                <a:latin typeface="Times New Roman" pitchFamily="18" charset="0"/>
                <a:cs typeface="Times New Roman" pitchFamily="18" charset="0"/>
              </a:rPr>
              <a:t>.</a:t>
            </a:r>
          </a:p>
        </p:txBody>
      </p:sp>
      <p:grpSp>
        <p:nvGrpSpPr>
          <p:cNvPr id="12" name="Group 11"/>
          <p:cNvGrpSpPr/>
          <p:nvPr/>
        </p:nvGrpSpPr>
        <p:grpSpPr>
          <a:xfrm>
            <a:off x="6477000" y="1676400"/>
            <a:ext cx="2497102" cy="1905000"/>
            <a:chOff x="6477000" y="1676400"/>
            <a:chExt cx="2497102" cy="1905000"/>
          </a:xfrm>
        </p:grpSpPr>
        <p:sp>
          <p:nvSpPr>
            <p:cNvPr id="7" name="Rectangle 6"/>
            <p:cNvSpPr/>
            <p:nvPr/>
          </p:nvSpPr>
          <p:spPr>
            <a:xfrm>
              <a:off x="6479258" y="2819400"/>
              <a:ext cx="2494844"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Interrupt Handlers</a:t>
              </a:r>
              <a:endParaRPr lang="en-US"/>
            </a:p>
          </p:txBody>
        </p:sp>
        <p:sp>
          <p:nvSpPr>
            <p:cNvPr id="8" name="Rectangle 7"/>
            <p:cNvSpPr/>
            <p:nvPr/>
          </p:nvSpPr>
          <p:spPr>
            <a:xfrm>
              <a:off x="6479258" y="2438400"/>
              <a:ext cx="2494844"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 Drivers</a:t>
              </a:r>
              <a:endParaRPr lang="en-US"/>
            </a:p>
          </p:txBody>
        </p:sp>
        <p:sp>
          <p:nvSpPr>
            <p:cNvPr id="9" name="Rectangle 8"/>
            <p:cNvSpPr/>
            <p:nvPr/>
          </p:nvSpPr>
          <p:spPr>
            <a:xfrm>
              <a:off x="6479258" y="2057400"/>
              <a:ext cx="2494844" cy="3810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Device-independent OS software</a:t>
              </a:r>
              <a:endParaRPr lang="en-US" sz="1200"/>
            </a:p>
          </p:txBody>
        </p:sp>
        <p:sp>
          <p:nvSpPr>
            <p:cNvPr id="10" name="Rectangle 9"/>
            <p:cNvSpPr/>
            <p:nvPr/>
          </p:nvSpPr>
          <p:spPr>
            <a:xfrm>
              <a:off x="6479258" y="1676400"/>
              <a:ext cx="2494844" cy="381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User-level I/O sofware</a:t>
              </a:r>
              <a:endParaRPr lang="en-US" b="1">
                <a:solidFill>
                  <a:schemeClr val="tx1"/>
                </a:solidFill>
              </a:endParaRPr>
            </a:p>
          </p:txBody>
        </p:sp>
        <p:sp>
          <p:nvSpPr>
            <p:cNvPr id="11" name="Rectangle 10"/>
            <p:cNvSpPr/>
            <p:nvPr/>
          </p:nvSpPr>
          <p:spPr>
            <a:xfrm>
              <a:off x="6477000" y="3200400"/>
              <a:ext cx="2494844" cy="381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Hardware</a:t>
              </a:r>
              <a:endParaRPr lang="en-US"/>
            </a:p>
          </p:txBody>
        </p:sp>
      </p:grpSp>
      <p:sp>
        <p:nvSpPr>
          <p:cNvPr id="13" name="Footer Placeholder 12"/>
          <p:cNvSpPr>
            <a:spLocks noGrp="1"/>
          </p:cNvSpPr>
          <p:nvPr>
            <p:ph type="ftr" sz="quarter" idx="11"/>
          </p:nvPr>
        </p:nvSpPr>
        <p:spPr/>
        <p:txBody>
          <a:bodyPr/>
          <a:lstStyle/>
          <a:p>
            <a:r>
              <a:rPr lang="en-US" smtClean="0"/>
              <a:t>IO-Part 1 (86 slides)</a:t>
            </a:r>
            <a:endParaRPr lang="en-US"/>
          </a:p>
        </p:txBody>
      </p:sp>
      <p:sp>
        <p:nvSpPr>
          <p:cNvPr id="14" name="Slide Number Placeholder 13"/>
          <p:cNvSpPr>
            <a:spLocks noGrp="1"/>
          </p:cNvSpPr>
          <p:nvPr>
            <p:ph type="sldNum" sz="quarter" idx="12"/>
          </p:nvPr>
        </p:nvSpPr>
        <p:spPr/>
        <p:txBody>
          <a:bodyPr/>
          <a:lstStyle/>
          <a:p>
            <a:fld id="{190CC846-20B3-454D-AF77-DE04E39CF884}"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a:xfrm>
            <a:off x="0" y="0"/>
            <a:ext cx="9144000" cy="1143000"/>
          </a:xfrm>
        </p:spPr>
        <p:txBody>
          <a:bodyPr/>
          <a:lstStyle/>
          <a:p>
            <a:r>
              <a:rPr lang="en-US" smtClean="0"/>
              <a:t>IOSL: </a:t>
            </a:r>
            <a:r>
              <a:rPr lang="en-US" smtClean="0">
                <a:latin typeface="Times New Roman" pitchFamily="18" charset="0"/>
                <a:cs typeface="Times New Roman" pitchFamily="18" charset="0"/>
              </a:rPr>
              <a:t>Interrupt Handlers – Example </a:t>
            </a:r>
          </a:p>
        </p:txBody>
      </p:sp>
      <p:sp>
        <p:nvSpPr>
          <p:cNvPr id="43011" name="Rectangle 3"/>
          <p:cNvSpPr>
            <a:spLocks noGrp="1"/>
          </p:cNvSpPr>
          <p:nvPr>
            <p:ph type="body" idx="4294967295"/>
          </p:nvPr>
        </p:nvSpPr>
        <p:spPr>
          <a:xfrm>
            <a:off x="304800" y="1219200"/>
            <a:ext cx="8534400" cy="4953000"/>
          </a:xfrm>
        </p:spPr>
        <p:txBody>
          <a:bodyPr/>
          <a:lstStyle/>
          <a:p>
            <a:pPr marL="173038" indent="-173038" algn="just">
              <a:lnSpc>
                <a:spcPct val="90000"/>
              </a:lnSpc>
            </a:pPr>
            <a:r>
              <a:rPr lang="en-US" sz="2800" b="1" i="1" smtClean="0">
                <a:latin typeface="Times New Roman" pitchFamily="18" charset="0"/>
                <a:cs typeface="Times New Roman" pitchFamily="18" charset="0"/>
              </a:rPr>
              <a:t>Steps that do occurs after the hardware interrupt has complete may be in a different order on some machines:</a:t>
            </a:r>
          </a:p>
          <a:p>
            <a:pPr marL="536575" lvl="1" indent="-174625" algn="just">
              <a:lnSpc>
                <a:spcPct val="90000"/>
              </a:lnSpc>
              <a:buFont typeface="Arial" charset="0"/>
              <a:buNone/>
            </a:pPr>
            <a:r>
              <a:rPr lang="en-US" sz="2400" smtClean="0">
                <a:latin typeface="Times New Roman" pitchFamily="18" charset="0"/>
                <a:cs typeface="Times New Roman" pitchFamily="18" charset="0"/>
              </a:rPr>
              <a:t>(1) </a:t>
            </a:r>
            <a:r>
              <a:rPr lang="en-US" sz="2400" smtClean="0">
                <a:solidFill>
                  <a:srgbClr val="FF0000"/>
                </a:solidFill>
                <a:latin typeface="Times New Roman" pitchFamily="18" charset="0"/>
                <a:cs typeface="Times New Roman" pitchFamily="18" charset="0"/>
              </a:rPr>
              <a:t>Save registers </a:t>
            </a:r>
            <a:r>
              <a:rPr lang="en-US" sz="2400" smtClean="0">
                <a:latin typeface="Times New Roman" pitchFamily="18" charset="0"/>
                <a:cs typeface="Times New Roman" pitchFamily="18" charset="0"/>
              </a:rPr>
              <a:t>(including </a:t>
            </a:r>
            <a:r>
              <a:rPr lang="en-US" sz="2400" b="1" u="sng" smtClean="0">
                <a:latin typeface="Times New Roman" pitchFamily="18" charset="0"/>
                <a:cs typeface="Times New Roman" pitchFamily="18" charset="0"/>
              </a:rPr>
              <a:t>P</a:t>
            </a:r>
            <a:r>
              <a:rPr lang="en-US" sz="2400" smtClean="0">
                <a:latin typeface="Times New Roman" pitchFamily="18" charset="0"/>
                <a:cs typeface="Times New Roman" pitchFamily="18" charset="0"/>
              </a:rPr>
              <a:t>rogram </a:t>
            </a:r>
            <a:r>
              <a:rPr lang="en-US" sz="2400" b="1" u="sng" smtClean="0">
                <a:latin typeface="Times New Roman" pitchFamily="18" charset="0"/>
                <a:cs typeface="Times New Roman" pitchFamily="18" charset="0"/>
              </a:rPr>
              <a:t>S</a:t>
            </a:r>
            <a:r>
              <a:rPr lang="en-US" sz="2400" smtClean="0">
                <a:latin typeface="Times New Roman" pitchFamily="18" charset="0"/>
                <a:cs typeface="Times New Roman" pitchFamily="18" charset="0"/>
              </a:rPr>
              <a:t>tatus </a:t>
            </a:r>
            <a:r>
              <a:rPr lang="en-US" sz="2400" b="1" u="sng" smtClean="0">
                <a:latin typeface="Times New Roman" pitchFamily="18" charset="0"/>
                <a:cs typeface="Times New Roman" pitchFamily="18" charset="0"/>
              </a:rPr>
              <a:t>W</a:t>
            </a:r>
            <a:r>
              <a:rPr lang="en-US" sz="2400" smtClean="0">
                <a:latin typeface="Times New Roman" pitchFamily="18" charset="0"/>
                <a:cs typeface="Times New Roman" pitchFamily="18" charset="0"/>
              </a:rPr>
              <a:t>ord) not already been saved by the interrupt hardware.</a:t>
            </a:r>
          </a:p>
          <a:p>
            <a:pPr marL="536575" lvl="1" indent="-174625" algn="just">
              <a:lnSpc>
                <a:spcPct val="90000"/>
              </a:lnSpc>
              <a:buFont typeface="Arial" charset="0"/>
              <a:buNone/>
            </a:pPr>
            <a:r>
              <a:rPr lang="en-US" sz="2400" smtClean="0">
                <a:latin typeface="Times New Roman" pitchFamily="18" charset="0"/>
                <a:cs typeface="Times New Roman" pitchFamily="18" charset="0"/>
              </a:rPr>
              <a:t>(2) </a:t>
            </a:r>
            <a:r>
              <a:rPr lang="en-US" sz="2400" smtClean="0">
                <a:solidFill>
                  <a:srgbClr val="008000"/>
                </a:solidFill>
                <a:latin typeface="Times New Roman" pitchFamily="18" charset="0"/>
                <a:cs typeface="Times New Roman" pitchFamily="18" charset="0"/>
              </a:rPr>
              <a:t>Set up a context for the interrupt service procedure</a:t>
            </a:r>
            <a:r>
              <a:rPr lang="en-US" sz="2400" smtClean="0">
                <a:latin typeface="Times New Roman" pitchFamily="18" charset="0"/>
                <a:cs typeface="Times New Roman" pitchFamily="18" charset="0"/>
              </a:rPr>
              <a:t>. (setting up </a:t>
            </a:r>
            <a:r>
              <a:rPr lang="en-US" sz="2400" b="1" u="sng" smtClean="0">
                <a:latin typeface="Times New Roman" pitchFamily="18" charset="0"/>
                <a:cs typeface="Times New Roman" pitchFamily="18" charset="0"/>
              </a:rPr>
              <a:t>T</a:t>
            </a:r>
            <a:r>
              <a:rPr lang="en-US" sz="2400" smtClean="0">
                <a:latin typeface="Times New Roman" pitchFamily="18" charset="0"/>
                <a:cs typeface="Times New Roman" pitchFamily="18" charset="0"/>
              </a:rPr>
              <a:t>ranslation </a:t>
            </a:r>
            <a:r>
              <a:rPr lang="en-US" sz="2400" b="1" u="sng" smtClean="0">
                <a:latin typeface="Times New Roman" pitchFamily="18" charset="0"/>
                <a:cs typeface="Times New Roman" pitchFamily="18" charset="0"/>
              </a:rPr>
              <a:t>L</a:t>
            </a:r>
            <a:r>
              <a:rPr lang="en-US" sz="2400" smtClean="0">
                <a:latin typeface="Times New Roman" pitchFamily="18" charset="0"/>
                <a:cs typeface="Times New Roman" pitchFamily="18" charset="0"/>
              </a:rPr>
              <a:t>ookaside </a:t>
            </a:r>
            <a:r>
              <a:rPr lang="en-US" sz="2400" b="1" u="sng" smtClean="0">
                <a:latin typeface="Times New Roman" pitchFamily="18" charset="0"/>
                <a:cs typeface="Times New Roman" pitchFamily="18" charset="0"/>
              </a:rPr>
              <a:t>B</a:t>
            </a:r>
            <a:r>
              <a:rPr lang="en-US" sz="2400" smtClean="0">
                <a:latin typeface="Times New Roman" pitchFamily="18" charset="0"/>
                <a:cs typeface="Times New Roman" pitchFamily="18" charset="0"/>
              </a:rPr>
              <a:t>uffer, </a:t>
            </a:r>
            <a:r>
              <a:rPr lang="en-US" sz="2400" b="1" u="sng" smtClean="0">
                <a:latin typeface="Times New Roman" pitchFamily="18" charset="0"/>
                <a:cs typeface="Times New Roman" pitchFamily="18" charset="0"/>
              </a:rPr>
              <a:t>M</a:t>
            </a:r>
            <a:r>
              <a:rPr lang="en-US" sz="2400" smtClean="0">
                <a:latin typeface="Times New Roman" pitchFamily="18" charset="0"/>
                <a:cs typeface="Times New Roman" pitchFamily="18" charset="0"/>
              </a:rPr>
              <a:t>emory </a:t>
            </a:r>
            <a:r>
              <a:rPr lang="en-US" sz="2400" b="1" u="sng" smtClean="0">
                <a:latin typeface="Times New Roman" pitchFamily="18" charset="0"/>
                <a:cs typeface="Times New Roman" pitchFamily="18" charset="0"/>
              </a:rPr>
              <a:t>M</a:t>
            </a:r>
            <a:r>
              <a:rPr lang="en-US" sz="2400" smtClean="0">
                <a:latin typeface="Times New Roman" pitchFamily="18" charset="0"/>
                <a:cs typeface="Times New Roman" pitchFamily="18" charset="0"/>
              </a:rPr>
              <a:t>anagement </a:t>
            </a:r>
            <a:r>
              <a:rPr lang="en-US" sz="2400" b="1" u="sng" smtClean="0">
                <a:latin typeface="Times New Roman" pitchFamily="18" charset="0"/>
                <a:cs typeface="Times New Roman" pitchFamily="18" charset="0"/>
              </a:rPr>
              <a:t>U</a:t>
            </a:r>
            <a:r>
              <a:rPr lang="en-US" sz="2400" smtClean="0">
                <a:latin typeface="Times New Roman" pitchFamily="18" charset="0"/>
                <a:cs typeface="Times New Roman" pitchFamily="18" charset="0"/>
              </a:rPr>
              <a:t>nit and page table).</a:t>
            </a:r>
          </a:p>
          <a:p>
            <a:pPr marL="536575" lvl="1" indent="-174625" algn="just">
              <a:lnSpc>
                <a:spcPct val="90000"/>
              </a:lnSpc>
              <a:buFont typeface="Arial" charset="0"/>
              <a:buNone/>
            </a:pPr>
            <a:r>
              <a:rPr lang="en-US" sz="2400" smtClean="0">
                <a:latin typeface="Times New Roman" pitchFamily="18" charset="0"/>
                <a:cs typeface="Times New Roman" pitchFamily="18" charset="0"/>
              </a:rPr>
              <a:t>(3) </a:t>
            </a:r>
            <a:r>
              <a:rPr lang="en-US" sz="2400" smtClean="0">
                <a:solidFill>
                  <a:srgbClr val="0000FF"/>
                </a:solidFill>
                <a:latin typeface="Times New Roman" pitchFamily="18" charset="0"/>
                <a:cs typeface="Times New Roman" pitchFamily="18" charset="0"/>
              </a:rPr>
              <a:t>Set up a stack for the interrupt service procedure</a:t>
            </a:r>
            <a:r>
              <a:rPr lang="en-US" sz="2400" smtClean="0">
                <a:latin typeface="Times New Roman" pitchFamily="18" charset="0"/>
                <a:cs typeface="Times New Roman" pitchFamily="18" charset="0"/>
              </a:rPr>
              <a:t>.</a:t>
            </a:r>
          </a:p>
          <a:p>
            <a:pPr marL="536575" lvl="1" indent="-174625" algn="just">
              <a:lnSpc>
                <a:spcPct val="90000"/>
              </a:lnSpc>
              <a:buFont typeface="Arial" charset="0"/>
              <a:buNone/>
            </a:pPr>
            <a:r>
              <a:rPr lang="en-US" sz="2400" smtClean="0">
                <a:latin typeface="Times New Roman" pitchFamily="18" charset="0"/>
                <a:cs typeface="Times New Roman" pitchFamily="18" charset="0"/>
              </a:rPr>
              <a:t>(4) </a:t>
            </a:r>
            <a:r>
              <a:rPr lang="en-US" sz="2400" smtClean="0">
                <a:solidFill>
                  <a:srgbClr val="FF0000"/>
                </a:solidFill>
                <a:latin typeface="Times New Roman" pitchFamily="18" charset="0"/>
                <a:cs typeface="Times New Roman" pitchFamily="18" charset="0"/>
              </a:rPr>
              <a:t>Acknowledge the interrupt controller</a:t>
            </a:r>
            <a:r>
              <a:rPr lang="en-US" sz="2400" smtClean="0">
                <a:latin typeface="Times New Roman" pitchFamily="18" charset="0"/>
                <a:cs typeface="Times New Roman" pitchFamily="18" charset="0"/>
              </a:rPr>
              <a:t>. If there is no centralized interrupt controller, reenable interrupts.</a:t>
            </a:r>
          </a:p>
          <a:p>
            <a:pPr marL="536575" lvl="1" indent="-174625" algn="just">
              <a:lnSpc>
                <a:spcPct val="90000"/>
              </a:lnSpc>
              <a:buFont typeface="Arial" charset="0"/>
              <a:buNone/>
            </a:pPr>
            <a:r>
              <a:rPr lang="en-US" sz="2400" smtClean="0">
                <a:latin typeface="Times New Roman" pitchFamily="18" charset="0"/>
                <a:cs typeface="Times New Roman" pitchFamily="18" charset="0"/>
              </a:rPr>
              <a:t>(5) </a:t>
            </a:r>
            <a:r>
              <a:rPr lang="en-US" sz="2400" smtClean="0">
                <a:solidFill>
                  <a:srgbClr val="008000"/>
                </a:solidFill>
                <a:latin typeface="Times New Roman" pitchFamily="18" charset="0"/>
                <a:cs typeface="Times New Roman" pitchFamily="18" charset="0"/>
              </a:rPr>
              <a:t>Copy the registers from where they were saved to the process table.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a:xfrm>
            <a:off x="914400" y="0"/>
            <a:ext cx="8229600" cy="1143000"/>
          </a:xfrm>
        </p:spPr>
        <p:txBody>
          <a:bodyPr/>
          <a:lstStyle/>
          <a:p>
            <a:r>
              <a:rPr lang="en-US" smtClean="0"/>
              <a:t>IOSL: </a:t>
            </a:r>
            <a:r>
              <a:rPr lang="en-US" smtClean="0">
                <a:latin typeface="Times New Roman" pitchFamily="18" charset="0"/>
                <a:cs typeface="Times New Roman" pitchFamily="18" charset="0"/>
              </a:rPr>
              <a:t>Interrupt Handlers – Example… </a:t>
            </a:r>
          </a:p>
        </p:txBody>
      </p:sp>
      <p:sp>
        <p:nvSpPr>
          <p:cNvPr id="44035" name="Rectangle 3"/>
          <p:cNvSpPr>
            <a:spLocks noGrp="1"/>
          </p:cNvSpPr>
          <p:nvPr>
            <p:ph type="body" idx="4294967295"/>
          </p:nvPr>
        </p:nvSpPr>
        <p:spPr>
          <a:xfrm>
            <a:off x="152400" y="1371600"/>
            <a:ext cx="8839200" cy="4724400"/>
          </a:xfrm>
        </p:spPr>
        <p:txBody>
          <a:bodyPr/>
          <a:lstStyle/>
          <a:p>
            <a:pPr marL="173038" indent="-173038" algn="just">
              <a:lnSpc>
                <a:spcPct val="90000"/>
              </a:lnSpc>
            </a:pPr>
            <a:r>
              <a:rPr lang="en-US" sz="2800" b="1" i="1" smtClean="0">
                <a:latin typeface="Times New Roman" pitchFamily="18" charset="0"/>
                <a:cs typeface="Times New Roman" pitchFamily="18" charset="0"/>
              </a:rPr>
              <a:t>Steps that do occurs after the hardware interrupt has complete may be in a different order on some machines…</a:t>
            </a:r>
          </a:p>
          <a:p>
            <a:pPr marL="536575" lvl="1" indent="-174625" algn="just">
              <a:lnSpc>
                <a:spcPct val="90000"/>
              </a:lnSpc>
              <a:buFont typeface="Arial" charset="0"/>
              <a:buNone/>
            </a:pPr>
            <a:r>
              <a:rPr lang="en-US" sz="2400" smtClean="0">
                <a:latin typeface="Times New Roman" pitchFamily="18" charset="0"/>
                <a:cs typeface="Times New Roman" pitchFamily="18" charset="0"/>
              </a:rPr>
              <a:t>(6) </a:t>
            </a:r>
            <a:r>
              <a:rPr lang="en-US" sz="2400" smtClean="0">
                <a:solidFill>
                  <a:srgbClr val="0000FF"/>
                </a:solidFill>
                <a:latin typeface="Times New Roman" pitchFamily="18" charset="0"/>
                <a:cs typeface="Times New Roman" pitchFamily="18" charset="0"/>
              </a:rPr>
              <a:t>Run the interrupt service procedure</a:t>
            </a:r>
            <a:r>
              <a:rPr lang="en-US" sz="2400" smtClean="0">
                <a:latin typeface="Times New Roman" pitchFamily="18" charset="0"/>
                <a:cs typeface="Times New Roman" pitchFamily="18" charset="0"/>
              </a:rPr>
              <a:t>. It will extracts information from the interrupting device controller’s register.</a:t>
            </a:r>
          </a:p>
          <a:p>
            <a:pPr marL="536575" lvl="1" indent="-174625" algn="just">
              <a:lnSpc>
                <a:spcPct val="90000"/>
              </a:lnSpc>
              <a:buFont typeface="Arial" charset="0"/>
              <a:buNone/>
            </a:pPr>
            <a:r>
              <a:rPr lang="en-US" sz="2400" smtClean="0">
                <a:latin typeface="Times New Roman" pitchFamily="18" charset="0"/>
                <a:cs typeface="Times New Roman" pitchFamily="18" charset="0"/>
              </a:rPr>
              <a:t>(7) </a:t>
            </a:r>
            <a:r>
              <a:rPr lang="en-US" sz="2400" smtClean="0">
                <a:solidFill>
                  <a:srgbClr val="FF0000"/>
                </a:solidFill>
                <a:latin typeface="Times New Roman" pitchFamily="18" charset="0"/>
                <a:cs typeface="Times New Roman" pitchFamily="18" charset="0"/>
              </a:rPr>
              <a:t>Choose which process to run next</a:t>
            </a:r>
            <a:r>
              <a:rPr lang="en-US" sz="2400" smtClean="0">
                <a:latin typeface="Times New Roman" pitchFamily="18" charset="0"/>
                <a:cs typeface="Times New Roman" pitchFamily="18" charset="0"/>
              </a:rPr>
              <a:t>. If the interrupt has caused some high priority process that was blocked to become ready, it may be chosen to run now.</a:t>
            </a:r>
          </a:p>
          <a:p>
            <a:pPr marL="536575" lvl="1" indent="-174625" algn="just">
              <a:lnSpc>
                <a:spcPct val="90000"/>
              </a:lnSpc>
              <a:buFont typeface="Arial" charset="0"/>
              <a:buNone/>
            </a:pPr>
            <a:r>
              <a:rPr lang="en-US" sz="2400" smtClean="0">
                <a:latin typeface="Times New Roman" pitchFamily="18" charset="0"/>
                <a:cs typeface="Times New Roman" pitchFamily="18" charset="0"/>
              </a:rPr>
              <a:t>(8) </a:t>
            </a:r>
            <a:r>
              <a:rPr lang="en-US" sz="2400" smtClean="0">
                <a:solidFill>
                  <a:srgbClr val="008000"/>
                </a:solidFill>
                <a:latin typeface="Times New Roman" pitchFamily="18" charset="0"/>
                <a:cs typeface="Times New Roman" pitchFamily="18" charset="0"/>
              </a:rPr>
              <a:t>Set up the MMU context for the process to run next</a:t>
            </a:r>
            <a:r>
              <a:rPr lang="en-US" sz="2400" smtClean="0">
                <a:latin typeface="Times New Roman" pitchFamily="18" charset="0"/>
                <a:cs typeface="Times New Roman" pitchFamily="18" charset="0"/>
              </a:rPr>
              <a:t>. Some TLB setup may also be needed.</a:t>
            </a:r>
          </a:p>
          <a:p>
            <a:pPr marL="536575" lvl="1" indent="-174625" algn="just">
              <a:lnSpc>
                <a:spcPct val="90000"/>
              </a:lnSpc>
              <a:buFont typeface="Arial" charset="0"/>
              <a:buNone/>
            </a:pPr>
            <a:r>
              <a:rPr lang="en-US" sz="2400" smtClean="0">
                <a:latin typeface="Times New Roman" pitchFamily="18" charset="0"/>
                <a:cs typeface="Times New Roman" pitchFamily="18" charset="0"/>
              </a:rPr>
              <a:t>(9) </a:t>
            </a:r>
            <a:r>
              <a:rPr lang="en-US" sz="2400" smtClean="0">
                <a:solidFill>
                  <a:srgbClr val="0000FF"/>
                </a:solidFill>
                <a:latin typeface="Times New Roman" pitchFamily="18" charset="0"/>
                <a:cs typeface="Times New Roman" pitchFamily="18" charset="0"/>
              </a:rPr>
              <a:t>Load the new process’ registers, including its PSW </a:t>
            </a:r>
            <a:r>
              <a:rPr lang="en-US" sz="2400" smtClean="0">
                <a:latin typeface="Times New Roman" pitchFamily="18" charset="0"/>
                <a:cs typeface="Times New Roman" pitchFamily="18" charset="0"/>
              </a:rPr>
              <a:t>(</a:t>
            </a:r>
            <a:r>
              <a:rPr lang="en-US" sz="2400" b="1" u="sng" smtClean="0">
                <a:latin typeface="Times New Roman" pitchFamily="18" charset="0"/>
                <a:cs typeface="Times New Roman" pitchFamily="18" charset="0"/>
              </a:rPr>
              <a:t>P</a:t>
            </a:r>
            <a:r>
              <a:rPr lang="en-US" sz="2400" smtClean="0">
                <a:latin typeface="Times New Roman" pitchFamily="18" charset="0"/>
                <a:cs typeface="Times New Roman" pitchFamily="18" charset="0"/>
              </a:rPr>
              <a:t>rogram </a:t>
            </a:r>
            <a:r>
              <a:rPr lang="en-US" sz="2400" b="1" u="sng" smtClean="0">
                <a:latin typeface="Times New Roman" pitchFamily="18" charset="0"/>
                <a:cs typeface="Times New Roman" pitchFamily="18" charset="0"/>
              </a:rPr>
              <a:t>S</a:t>
            </a:r>
            <a:r>
              <a:rPr lang="en-US" sz="2400" smtClean="0">
                <a:latin typeface="Times New Roman" pitchFamily="18" charset="0"/>
                <a:cs typeface="Times New Roman" pitchFamily="18" charset="0"/>
              </a:rPr>
              <a:t>tatus </a:t>
            </a:r>
            <a:r>
              <a:rPr lang="en-US" sz="2400" b="1" u="sng" smtClean="0">
                <a:latin typeface="Times New Roman" pitchFamily="18" charset="0"/>
                <a:cs typeface="Times New Roman" pitchFamily="18" charset="0"/>
              </a:rPr>
              <a:t>W</a:t>
            </a:r>
            <a:r>
              <a:rPr lang="en-US" sz="2400" smtClean="0">
                <a:latin typeface="Times New Roman" pitchFamily="18" charset="0"/>
                <a:cs typeface="Times New Roman" pitchFamily="18" charset="0"/>
              </a:rPr>
              <a:t>ord).</a:t>
            </a:r>
          </a:p>
          <a:p>
            <a:pPr marL="536575" lvl="1" indent="-174625" algn="just">
              <a:lnSpc>
                <a:spcPct val="90000"/>
              </a:lnSpc>
              <a:buFont typeface="Arial" charset="0"/>
              <a:buNone/>
            </a:pPr>
            <a:r>
              <a:rPr lang="en-US" sz="2400" smtClean="0">
                <a:latin typeface="Times New Roman" pitchFamily="18" charset="0"/>
                <a:cs typeface="Times New Roman" pitchFamily="18" charset="0"/>
              </a:rPr>
              <a:t>(10</a:t>
            </a:r>
            <a:r>
              <a:rPr lang="en-US" sz="2400" smtClean="0">
                <a:solidFill>
                  <a:srgbClr val="FF0000"/>
                </a:solidFill>
                <a:latin typeface="Times New Roman" pitchFamily="18" charset="0"/>
                <a:cs typeface="Times New Roman" pitchFamily="18" charset="0"/>
              </a:rPr>
              <a:t>) Start running the new process</a:t>
            </a:r>
            <a:r>
              <a:rPr lang="en-US" sz="2400" smtClean="0">
                <a:latin typeface="Times New Roman" pitchFamily="18" charset="0"/>
                <a:cs typeface="Times New Roman" pitchFamily="18" charset="0"/>
              </a:rPr>
              <a:t>.</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0" y="0"/>
            <a:ext cx="9144000" cy="1066800"/>
          </a:xfrm>
        </p:spPr>
        <p:txBody>
          <a:bodyPr/>
          <a:lstStyle/>
          <a:p>
            <a:r>
              <a:rPr lang="en-US" smtClean="0"/>
              <a:t>IOSL: </a:t>
            </a:r>
            <a:r>
              <a:rPr lang="en-US" smtClean="0">
                <a:latin typeface="Times New Roman" pitchFamily="18" charset="0"/>
                <a:cs typeface="Times New Roman" pitchFamily="18" charset="0"/>
              </a:rPr>
              <a:t>Device Drivers</a:t>
            </a:r>
          </a:p>
        </p:txBody>
      </p:sp>
      <p:sp>
        <p:nvSpPr>
          <p:cNvPr id="45059" name="Rectangle 3"/>
          <p:cNvSpPr>
            <a:spLocks noGrp="1"/>
          </p:cNvSpPr>
          <p:nvPr>
            <p:ph type="body" idx="1"/>
          </p:nvPr>
        </p:nvSpPr>
        <p:spPr>
          <a:xfrm>
            <a:off x="304800" y="1447800"/>
            <a:ext cx="6019800" cy="2438400"/>
          </a:xfrm>
        </p:spPr>
        <p:txBody>
          <a:bodyPr>
            <a:normAutofit/>
          </a:bodyPr>
          <a:lstStyle/>
          <a:p>
            <a:pPr algn="just">
              <a:lnSpc>
                <a:spcPct val="80000"/>
              </a:lnSpc>
              <a:buClrTx/>
              <a:buSzTx/>
              <a:buFont typeface="Arial" charset="0"/>
              <a:buChar char="•"/>
            </a:pPr>
            <a:r>
              <a:rPr lang="en-US" sz="2800" b="1" i="1" u="sng" smtClean="0">
                <a:latin typeface="Times New Roman" pitchFamily="18" charset="0"/>
                <a:cs typeface="Times New Roman" pitchFamily="18" charset="0"/>
              </a:rPr>
              <a:t>Device driver</a:t>
            </a:r>
          </a:p>
          <a:p>
            <a:pPr lvl="1" algn="just">
              <a:lnSpc>
                <a:spcPct val="80000"/>
              </a:lnSpc>
            </a:pPr>
            <a:r>
              <a:rPr lang="en-US" sz="2400" smtClean="0">
                <a:latin typeface="Times New Roman" pitchFamily="18" charset="0"/>
                <a:cs typeface="Times New Roman" pitchFamily="18" charset="0"/>
              </a:rPr>
              <a:t>Is a device-specific code is used to control and attach the I/O device to a computer.</a:t>
            </a:r>
          </a:p>
          <a:p>
            <a:pPr lvl="1" algn="just">
              <a:lnSpc>
                <a:spcPct val="80000"/>
              </a:lnSpc>
            </a:pPr>
            <a:r>
              <a:rPr lang="en-US" sz="2400" smtClean="0">
                <a:latin typeface="Times New Roman" pitchFamily="18" charset="0"/>
                <a:cs typeface="Times New Roman" pitchFamily="18" charset="0"/>
              </a:rPr>
              <a:t>This code is written by the device’s manufacturer and delivered along with the device.</a:t>
            </a:r>
          </a:p>
        </p:txBody>
      </p:sp>
      <p:grpSp>
        <p:nvGrpSpPr>
          <p:cNvPr id="6" name="Group 5"/>
          <p:cNvGrpSpPr/>
          <p:nvPr/>
        </p:nvGrpSpPr>
        <p:grpSpPr>
          <a:xfrm>
            <a:off x="6477000" y="1676400"/>
            <a:ext cx="2497102" cy="1905000"/>
            <a:chOff x="6477000" y="1676400"/>
            <a:chExt cx="2497102" cy="1905000"/>
          </a:xfrm>
        </p:grpSpPr>
        <p:sp>
          <p:nvSpPr>
            <p:cNvPr id="7" name="Rectangle 6"/>
            <p:cNvSpPr/>
            <p:nvPr/>
          </p:nvSpPr>
          <p:spPr>
            <a:xfrm>
              <a:off x="6479258" y="2819400"/>
              <a:ext cx="2494844"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Interrupt Handlers</a:t>
              </a:r>
              <a:endParaRPr lang="en-US"/>
            </a:p>
          </p:txBody>
        </p:sp>
        <p:sp>
          <p:nvSpPr>
            <p:cNvPr id="8" name="Rectangle 7"/>
            <p:cNvSpPr/>
            <p:nvPr/>
          </p:nvSpPr>
          <p:spPr>
            <a:xfrm>
              <a:off x="6479258" y="2438400"/>
              <a:ext cx="2494844"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 Drivers</a:t>
              </a:r>
              <a:endParaRPr lang="en-US"/>
            </a:p>
          </p:txBody>
        </p:sp>
        <p:sp>
          <p:nvSpPr>
            <p:cNvPr id="9" name="Rectangle 8"/>
            <p:cNvSpPr/>
            <p:nvPr/>
          </p:nvSpPr>
          <p:spPr>
            <a:xfrm>
              <a:off x="6479258" y="2057400"/>
              <a:ext cx="2494844" cy="3810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Device-independent OS software</a:t>
              </a:r>
              <a:endParaRPr lang="en-US" sz="1200"/>
            </a:p>
          </p:txBody>
        </p:sp>
        <p:sp>
          <p:nvSpPr>
            <p:cNvPr id="10" name="Rectangle 9"/>
            <p:cNvSpPr/>
            <p:nvPr/>
          </p:nvSpPr>
          <p:spPr>
            <a:xfrm>
              <a:off x="6479258" y="1676400"/>
              <a:ext cx="2494844" cy="381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User-level I/O sofware</a:t>
              </a:r>
              <a:endParaRPr lang="en-US" b="1">
                <a:solidFill>
                  <a:schemeClr val="tx1"/>
                </a:solidFill>
              </a:endParaRPr>
            </a:p>
          </p:txBody>
        </p:sp>
        <p:sp>
          <p:nvSpPr>
            <p:cNvPr id="11" name="Rectangle 10"/>
            <p:cNvSpPr/>
            <p:nvPr/>
          </p:nvSpPr>
          <p:spPr>
            <a:xfrm>
              <a:off x="6477000" y="3200400"/>
              <a:ext cx="2494844" cy="381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Hardware</a:t>
              </a:r>
              <a:endParaRPr lang="en-US"/>
            </a:p>
          </p:txBody>
        </p:sp>
      </p:grpSp>
      <p:sp>
        <p:nvSpPr>
          <p:cNvPr id="12" name="Rectangle 3"/>
          <p:cNvSpPr txBox="1">
            <a:spLocks/>
          </p:cNvSpPr>
          <p:nvPr/>
        </p:nvSpPr>
        <p:spPr>
          <a:xfrm>
            <a:off x="304800" y="3810000"/>
            <a:ext cx="8534400" cy="2209800"/>
          </a:xfrm>
          <a:prstGeom prst="rect">
            <a:avLst/>
          </a:prstGeom>
        </p:spPr>
        <p:txBody>
          <a:bodyPr vert="horz" lIns="91440" tIns="45720" rIns="91440" bIns="45720" rtlCol="0">
            <a:normAutofit/>
          </a:bodyPr>
          <a:lstStyle/>
          <a:p>
            <a:pPr marL="742950" marR="0" lvl="1" indent="-28575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Normally handles one device type, or at most, one class of closely related devices.</a:t>
            </a:r>
          </a:p>
          <a:p>
            <a:pPr marL="742950" marR="0" lvl="1" indent="-28575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There is no technical restriction on having one device driver control multiple unrelated devices.</a:t>
            </a:r>
          </a:p>
          <a:p>
            <a:pPr marL="742950" marR="0" lvl="1" indent="-28575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Is written by outsiders, then will be installed in OS.</a:t>
            </a:r>
          </a:p>
          <a:p>
            <a:pPr marL="742950" marR="0" lvl="1" indent="-28575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Are normally positioned below the rest of OS.</a:t>
            </a:r>
          </a:p>
        </p:txBody>
      </p:sp>
      <p:sp>
        <p:nvSpPr>
          <p:cNvPr id="13" name="Footer Placeholder 12"/>
          <p:cNvSpPr>
            <a:spLocks noGrp="1"/>
          </p:cNvSpPr>
          <p:nvPr>
            <p:ph type="ftr" sz="quarter" idx="11"/>
          </p:nvPr>
        </p:nvSpPr>
        <p:spPr/>
        <p:txBody>
          <a:bodyPr/>
          <a:lstStyle/>
          <a:p>
            <a:r>
              <a:rPr lang="en-US" smtClean="0"/>
              <a:t>IO-Part 1 (86 slides)</a:t>
            </a:r>
            <a:endParaRPr lang="en-US"/>
          </a:p>
        </p:txBody>
      </p:sp>
      <p:sp>
        <p:nvSpPr>
          <p:cNvPr id="14" name="Slide Number Placeholder 13"/>
          <p:cNvSpPr>
            <a:spLocks noGrp="1"/>
          </p:cNvSpPr>
          <p:nvPr>
            <p:ph type="sldNum" sz="quarter" idx="12"/>
          </p:nvPr>
        </p:nvSpPr>
        <p:spPr/>
        <p:txBody>
          <a:bodyPr/>
          <a:lstStyle/>
          <a:p>
            <a:fld id="{190CC846-20B3-454D-AF77-DE04E39CF884}"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914400" y="0"/>
            <a:ext cx="8229600" cy="1143000"/>
          </a:xfrm>
        </p:spPr>
        <p:txBody>
          <a:bodyPr/>
          <a:lstStyle/>
          <a:p>
            <a:r>
              <a:rPr lang="en-US" sz="4000" smtClean="0"/>
              <a:t>IOSL: </a:t>
            </a:r>
            <a:r>
              <a:rPr lang="en-US" sz="3200" smtClean="0">
                <a:latin typeface="Times New Roman" pitchFamily="18" charset="0"/>
                <a:cs typeface="Times New Roman" pitchFamily="18" charset="0"/>
              </a:rPr>
              <a:t>Device Drivers…</a:t>
            </a:r>
          </a:p>
        </p:txBody>
      </p:sp>
      <p:sp>
        <p:nvSpPr>
          <p:cNvPr id="46083" name="Rectangle 3"/>
          <p:cNvSpPr>
            <a:spLocks noGrp="1"/>
          </p:cNvSpPr>
          <p:nvPr>
            <p:ph type="body" idx="1"/>
          </p:nvPr>
        </p:nvSpPr>
        <p:spPr>
          <a:xfrm>
            <a:off x="304800" y="1981200"/>
            <a:ext cx="8305800" cy="3352800"/>
          </a:xfrm>
        </p:spPr>
        <p:txBody>
          <a:bodyPr/>
          <a:lstStyle/>
          <a:p>
            <a:pPr algn="just">
              <a:lnSpc>
                <a:spcPct val="80000"/>
              </a:lnSpc>
              <a:buClrTx/>
              <a:buSzTx/>
              <a:buFont typeface="Arial" charset="0"/>
              <a:buChar char="•"/>
            </a:pPr>
            <a:r>
              <a:rPr lang="en-US" sz="2800" smtClean="0">
                <a:latin typeface="Times New Roman" pitchFamily="18" charset="0"/>
                <a:cs typeface="Times New Roman" pitchFamily="18" charset="0"/>
              </a:rPr>
              <a:t>OS classifies drivers into 2 common categories: block devices and character devices.</a:t>
            </a:r>
          </a:p>
          <a:p>
            <a:pPr algn="just">
              <a:lnSpc>
                <a:spcPct val="80000"/>
              </a:lnSpc>
              <a:buClrTx/>
              <a:buSzTx/>
              <a:buFont typeface="Arial" charset="0"/>
              <a:buChar char="•"/>
            </a:pPr>
            <a:r>
              <a:rPr lang="en-US" sz="2800" smtClean="0">
                <a:latin typeface="Times New Roman" pitchFamily="18" charset="0"/>
                <a:cs typeface="Times New Roman" pitchFamily="18" charset="0"/>
              </a:rPr>
              <a:t>OS defines a standard interface supporting all block drivers and a second standard interface supporting all character drivers. </a:t>
            </a:r>
          </a:p>
          <a:p>
            <a:pPr algn="just">
              <a:lnSpc>
                <a:spcPct val="80000"/>
              </a:lnSpc>
              <a:buClrTx/>
              <a:buSzTx/>
              <a:buFont typeface="Arial" charset="0"/>
              <a:buChar char="•"/>
            </a:pPr>
            <a:r>
              <a:rPr lang="en-US" sz="2800" smtClean="0">
                <a:latin typeface="Times New Roman" pitchFamily="18" charset="0"/>
                <a:cs typeface="Times New Roman" pitchFamily="18" charset="0"/>
              </a:rPr>
              <a:t>Drivers are not allowed to make system calls, but they often need to interact with the rest of the kernel (calls to certain kernel procedures are permitted).</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a:xfrm>
            <a:off x="914400" y="0"/>
            <a:ext cx="8229600" cy="1143000"/>
          </a:xfrm>
        </p:spPr>
        <p:txBody>
          <a:bodyPr/>
          <a:lstStyle/>
          <a:p>
            <a:r>
              <a:rPr lang="en-US" sz="4000" smtClean="0"/>
              <a:t>IOSL: </a:t>
            </a:r>
            <a:r>
              <a:rPr lang="en-US" sz="3200" smtClean="0">
                <a:latin typeface="Times New Roman" pitchFamily="18" charset="0"/>
                <a:cs typeface="Times New Roman" pitchFamily="18" charset="0"/>
              </a:rPr>
              <a:t>Device Drivers…</a:t>
            </a:r>
          </a:p>
        </p:txBody>
      </p:sp>
      <p:sp>
        <p:nvSpPr>
          <p:cNvPr id="47107" name="Text Box 4"/>
          <p:cNvSpPr txBox="1">
            <a:spLocks noChangeArrowheads="1"/>
          </p:cNvSpPr>
          <p:nvPr/>
        </p:nvSpPr>
        <p:spPr bwMode="auto">
          <a:xfrm>
            <a:off x="6324600" y="5715000"/>
            <a:ext cx="1895475" cy="307975"/>
          </a:xfrm>
          <a:prstGeom prst="rect">
            <a:avLst/>
          </a:prstGeom>
          <a:noFill/>
          <a:ln w="9525">
            <a:noFill/>
            <a:miter lim="800000"/>
            <a:headEnd/>
            <a:tailEnd/>
          </a:ln>
        </p:spPr>
        <p:txBody>
          <a:bodyPr wrap="none">
            <a:spAutoFit/>
          </a:bodyPr>
          <a:lstStyle/>
          <a:p>
            <a:pPr algn="ctr"/>
            <a:r>
              <a:rPr lang="en-US" sz="1400" b="1">
                <a:latin typeface="Times New Roman" pitchFamily="18" charset="0"/>
              </a:rPr>
              <a:t>Tanenbaum, Fig. 5-12.</a:t>
            </a:r>
          </a:p>
        </p:txBody>
      </p:sp>
      <p:sp>
        <p:nvSpPr>
          <p:cNvPr id="5" name="Rectangle 4"/>
          <p:cNvSpPr/>
          <p:nvPr/>
        </p:nvSpPr>
        <p:spPr>
          <a:xfrm>
            <a:off x="5943600" y="3581400"/>
            <a:ext cx="26670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atin typeface="Arial" pitchFamily="34" charset="0"/>
                <a:cs typeface="Arial" pitchFamily="34" charset="0"/>
              </a:rPr>
              <a:t>Logical positioning of device drivers. In reality all communication</a:t>
            </a:r>
          </a:p>
          <a:p>
            <a:pPr algn="ctr">
              <a:defRPr/>
            </a:pPr>
            <a:r>
              <a:rPr lang="en-US">
                <a:latin typeface="Arial" pitchFamily="34" charset="0"/>
                <a:cs typeface="Arial" pitchFamily="34" charset="0"/>
              </a:rPr>
              <a:t>b</a:t>
            </a:r>
            <a:r>
              <a:rPr lang="en-US" smtClean="0">
                <a:latin typeface="Arial" pitchFamily="34" charset="0"/>
                <a:cs typeface="Arial" pitchFamily="34" charset="0"/>
              </a:rPr>
              <a:t>etween </a:t>
            </a:r>
            <a:r>
              <a:rPr lang="en-US">
                <a:latin typeface="Arial" pitchFamily="34" charset="0"/>
                <a:cs typeface="Arial" pitchFamily="34" charset="0"/>
              </a:rPr>
              <a:t>drivers and device controllers goes over the bus.</a:t>
            </a:r>
          </a:p>
        </p:txBody>
      </p:sp>
      <p:grpSp>
        <p:nvGrpSpPr>
          <p:cNvPr id="8" name="Group 7"/>
          <p:cNvGrpSpPr/>
          <p:nvPr/>
        </p:nvGrpSpPr>
        <p:grpSpPr>
          <a:xfrm>
            <a:off x="6019800" y="1295400"/>
            <a:ext cx="2497102" cy="1905000"/>
            <a:chOff x="6477000" y="1676400"/>
            <a:chExt cx="2497102" cy="1905000"/>
          </a:xfrm>
        </p:grpSpPr>
        <p:sp>
          <p:nvSpPr>
            <p:cNvPr id="9" name="Rectangle 8"/>
            <p:cNvSpPr/>
            <p:nvPr/>
          </p:nvSpPr>
          <p:spPr>
            <a:xfrm>
              <a:off x="6479258" y="2819400"/>
              <a:ext cx="2494844"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Interrupt Handlers</a:t>
              </a:r>
              <a:endParaRPr lang="en-US"/>
            </a:p>
          </p:txBody>
        </p:sp>
        <p:sp>
          <p:nvSpPr>
            <p:cNvPr id="10" name="Rectangle 9"/>
            <p:cNvSpPr/>
            <p:nvPr/>
          </p:nvSpPr>
          <p:spPr>
            <a:xfrm>
              <a:off x="6479258" y="2438400"/>
              <a:ext cx="2494844"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 Drivers</a:t>
              </a:r>
              <a:endParaRPr lang="en-US"/>
            </a:p>
          </p:txBody>
        </p:sp>
        <p:sp>
          <p:nvSpPr>
            <p:cNvPr id="11" name="Rectangle 10"/>
            <p:cNvSpPr/>
            <p:nvPr/>
          </p:nvSpPr>
          <p:spPr>
            <a:xfrm>
              <a:off x="6479258" y="2057400"/>
              <a:ext cx="2494844" cy="3810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Device-independent OS software</a:t>
              </a:r>
            </a:p>
          </p:txBody>
        </p:sp>
        <p:sp>
          <p:nvSpPr>
            <p:cNvPr id="12" name="Rectangle 11"/>
            <p:cNvSpPr/>
            <p:nvPr/>
          </p:nvSpPr>
          <p:spPr>
            <a:xfrm>
              <a:off x="6479258" y="1676400"/>
              <a:ext cx="2494844" cy="381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User-level I/O sofware</a:t>
              </a:r>
              <a:endParaRPr lang="en-US" b="1">
                <a:solidFill>
                  <a:schemeClr val="tx1"/>
                </a:solidFill>
              </a:endParaRPr>
            </a:p>
          </p:txBody>
        </p:sp>
        <p:sp>
          <p:nvSpPr>
            <p:cNvPr id="13" name="Rectangle 12"/>
            <p:cNvSpPr/>
            <p:nvPr/>
          </p:nvSpPr>
          <p:spPr>
            <a:xfrm>
              <a:off x="6477000" y="3200400"/>
              <a:ext cx="2494844" cy="381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Hardware</a:t>
              </a:r>
              <a:endParaRPr lang="en-US"/>
            </a:p>
          </p:txBody>
        </p:sp>
      </p:grpSp>
      <p:pic>
        <p:nvPicPr>
          <p:cNvPr id="5122" name="Picture 2"/>
          <p:cNvPicPr>
            <a:picLocks noChangeAspect="1" noChangeArrowheads="1"/>
          </p:cNvPicPr>
          <p:nvPr/>
        </p:nvPicPr>
        <p:blipFill>
          <a:blip r:embed="rId3"/>
          <a:srcRect/>
          <a:stretch>
            <a:fillRect/>
          </a:stretch>
        </p:blipFill>
        <p:spPr bwMode="auto">
          <a:xfrm>
            <a:off x="400050" y="1066800"/>
            <a:ext cx="5314950" cy="5238750"/>
          </a:xfrm>
          <a:prstGeom prst="rect">
            <a:avLst/>
          </a:prstGeom>
          <a:noFill/>
          <a:ln w="9525">
            <a:noFill/>
            <a:miter lim="800000"/>
            <a:headEnd/>
            <a:tailEnd/>
          </a:ln>
          <a:effectLst/>
        </p:spPr>
      </p:pic>
      <p:sp>
        <p:nvSpPr>
          <p:cNvPr id="14" name="Footer Placeholder 13"/>
          <p:cNvSpPr>
            <a:spLocks noGrp="1"/>
          </p:cNvSpPr>
          <p:nvPr>
            <p:ph type="ftr" sz="quarter" idx="11"/>
          </p:nvPr>
        </p:nvSpPr>
        <p:spPr/>
        <p:txBody>
          <a:bodyPr/>
          <a:lstStyle/>
          <a:p>
            <a:r>
              <a:rPr lang="en-US" smtClean="0"/>
              <a:t>IO-Part 1 (86 slides)</a:t>
            </a:r>
            <a:endParaRPr lang="en-US"/>
          </a:p>
        </p:txBody>
      </p:sp>
      <p:sp>
        <p:nvSpPr>
          <p:cNvPr id="15" name="Slide Number Placeholder 14"/>
          <p:cNvSpPr>
            <a:spLocks noGrp="1"/>
          </p:cNvSpPr>
          <p:nvPr>
            <p:ph type="sldNum" sz="quarter" idx="12"/>
          </p:nvPr>
        </p:nvSpPr>
        <p:spPr/>
        <p:txBody>
          <a:bodyPr/>
          <a:lstStyle/>
          <a:p>
            <a:fld id="{190CC846-20B3-454D-AF77-DE04E39CF884}"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914400" y="0"/>
            <a:ext cx="8229600" cy="1143000"/>
          </a:xfrm>
        </p:spPr>
        <p:txBody>
          <a:bodyPr/>
          <a:lstStyle/>
          <a:p>
            <a:r>
              <a:rPr lang="en-US" sz="4000" smtClean="0"/>
              <a:t>IOSL: </a:t>
            </a:r>
            <a:r>
              <a:rPr lang="en-US" sz="3200" smtClean="0">
                <a:latin typeface="Times New Roman" pitchFamily="18" charset="0"/>
                <a:cs typeface="Times New Roman" pitchFamily="18" charset="0"/>
              </a:rPr>
              <a:t>Device-Independent I/O Software</a:t>
            </a:r>
          </a:p>
        </p:txBody>
      </p:sp>
      <p:sp>
        <p:nvSpPr>
          <p:cNvPr id="48131" name="Rectangle 3"/>
          <p:cNvSpPr>
            <a:spLocks noGrp="1"/>
          </p:cNvSpPr>
          <p:nvPr>
            <p:ph type="body" idx="1"/>
          </p:nvPr>
        </p:nvSpPr>
        <p:spPr>
          <a:xfrm>
            <a:off x="304800" y="1219200"/>
            <a:ext cx="5334000" cy="2514600"/>
          </a:xfrm>
        </p:spPr>
        <p:txBody>
          <a:bodyPr>
            <a:normAutofit fontScale="92500" lnSpcReduction="20000"/>
          </a:bodyPr>
          <a:lstStyle/>
          <a:p>
            <a:pPr algn="just">
              <a:buClrTx/>
              <a:buSzTx/>
              <a:buFont typeface="Arial" charset="0"/>
              <a:buChar char="•"/>
            </a:pPr>
            <a:r>
              <a:rPr lang="en-US" smtClean="0">
                <a:latin typeface="Times New Roman" pitchFamily="18" charset="0"/>
                <a:cs typeface="Times New Roman" pitchFamily="18" charset="0"/>
              </a:rPr>
              <a:t>The basic function of device-independent software is to perform the I/O functions that are common to all devices and to provide a uniform interface to the user-level software</a:t>
            </a:r>
          </a:p>
        </p:txBody>
      </p:sp>
      <p:sp>
        <p:nvSpPr>
          <p:cNvPr id="6" name="Rectangle 3"/>
          <p:cNvSpPr txBox="1">
            <a:spLocks/>
          </p:cNvSpPr>
          <p:nvPr/>
        </p:nvSpPr>
        <p:spPr>
          <a:xfrm>
            <a:off x="304800" y="3505200"/>
            <a:ext cx="8458200" cy="2819400"/>
          </a:xfrm>
          <a:prstGeom prst="rect">
            <a:avLst/>
          </a:prstGeom>
        </p:spPr>
        <p:txBody>
          <a:bodyPr vert="horz" lIns="91440" tIns="45720" rIns="91440" bIns="45720" rtlCol="0">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1"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Some functions as</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Uniform interfacing for device drivers</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Buffering</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Error reporting</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Allocating and releasing dedicated devices</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Providing a device-independent block size</a:t>
            </a:r>
          </a:p>
        </p:txBody>
      </p:sp>
      <p:grpSp>
        <p:nvGrpSpPr>
          <p:cNvPr id="7" name="Group 6"/>
          <p:cNvGrpSpPr/>
          <p:nvPr/>
        </p:nvGrpSpPr>
        <p:grpSpPr>
          <a:xfrm>
            <a:off x="6265898" y="1447800"/>
            <a:ext cx="2497102" cy="1905000"/>
            <a:chOff x="6477000" y="1676400"/>
            <a:chExt cx="2497102" cy="1905000"/>
          </a:xfrm>
        </p:grpSpPr>
        <p:sp>
          <p:nvSpPr>
            <p:cNvPr id="8" name="Rectangle 7"/>
            <p:cNvSpPr/>
            <p:nvPr/>
          </p:nvSpPr>
          <p:spPr>
            <a:xfrm>
              <a:off x="6479258" y="2819400"/>
              <a:ext cx="2494844"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Interrupt Handlers</a:t>
              </a:r>
              <a:endParaRPr lang="en-US"/>
            </a:p>
          </p:txBody>
        </p:sp>
        <p:sp>
          <p:nvSpPr>
            <p:cNvPr id="9" name="Rectangle 8"/>
            <p:cNvSpPr/>
            <p:nvPr/>
          </p:nvSpPr>
          <p:spPr>
            <a:xfrm>
              <a:off x="6479258" y="2438400"/>
              <a:ext cx="2494844"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 Drivers</a:t>
              </a:r>
              <a:endParaRPr lang="en-US"/>
            </a:p>
          </p:txBody>
        </p:sp>
        <p:sp>
          <p:nvSpPr>
            <p:cNvPr id="10" name="Rectangle 9"/>
            <p:cNvSpPr/>
            <p:nvPr/>
          </p:nvSpPr>
          <p:spPr>
            <a:xfrm>
              <a:off x="6479258" y="2057400"/>
              <a:ext cx="2494844" cy="3810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Device-independent OS software</a:t>
              </a:r>
            </a:p>
          </p:txBody>
        </p:sp>
        <p:sp>
          <p:nvSpPr>
            <p:cNvPr id="11" name="Rectangle 10"/>
            <p:cNvSpPr/>
            <p:nvPr/>
          </p:nvSpPr>
          <p:spPr>
            <a:xfrm>
              <a:off x="6479258" y="1676400"/>
              <a:ext cx="2494844" cy="381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User-level I/O sofware</a:t>
              </a:r>
              <a:endParaRPr lang="en-US" b="1">
                <a:solidFill>
                  <a:schemeClr val="tx1"/>
                </a:solidFill>
              </a:endParaRPr>
            </a:p>
          </p:txBody>
        </p:sp>
        <p:sp>
          <p:nvSpPr>
            <p:cNvPr id="12" name="Rectangle 11"/>
            <p:cNvSpPr/>
            <p:nvPr/>
          </p:nvSpPr>
          <p:spPr>
            <a:xfrm>
              <a:off x="6477000" y="3200400"/>
              <a:ext cx="2494844" cy="381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Hardware</a:t>
              </a:r>
              <a:endParaRPr lang="en-US"/>
            </a:p>
          </p:txBody>
        </p:sp>
      </p:grpSp>
      <p:cxnSp>
        <p:nvCxnSpPr>
          <p:cNvPr id="14" name="Straight Arrow Connector 13"/>
          <p:cNvCxnSpPr/>
          <p:nvPr/>
        </p:nvCxnSpPr>
        <p:spPr>
          <a:xfrm>
            <a:off x="5638800" y="2055812"/>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Footer Placeholder 14"/>
          <p:cNvSpPr>
            <a:spLocks noGrp="1"/>
          </p:cNvSpPr>
          <p:nvPr>
            <p:ph type="ftr" sz="quarter" idx="11"/>
          </p:nvPr>
        </p:nvSpPr>
        <p:spPr/>
        <p:txBody>
          <a:bodyPr/>
          <a:lstStyle/>
          <a:p>
            <a:r>
              <a:rPr lang="en-US" smtClean="0"/>
              <a:t>IO-Part 1 (86 slides)</a:t>
            </a:r>
            <a:endParaRPr lang="en-US"/>
          </a:p>
        </p:txBody>
      </p:sp>
      <p:sp>
        <p:nvSpPr>
          <p:cNvPr id="16" name="Slide Number Placeholder 15"/>
          <p:cNvSpPr>
            <a:spLocks noGrp="1"/>
          </p:cNvSpPr>
          <p:nvPr>
            <p:ph type="sldNum" sz="quarter" idx="12"/>
          </p:nvPr>
        </p:nvSpPr>
        <p:spPr/>
        <p:txBody>
          <a:bodyPr/>
          <a:lstStyle/>
          <a:p>
            <a:fld id="{190CC846-20B3-454D-AF77-DE04E39CF884}"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xfrm>
            <a:off x="0" y="0"/>
            <a:ext cx="9144000" cy="1143000"/>
          </a:xfrm>
        </p:spPr>
        <p:txBody>
          <a:bodyPr/>
          <a:lstStyle/>
          <a:p>
            <a:r>
              <a:rPr lang="en-US" smtClean="0"/>
              <a:t>IOSL:Uniform Interfacing for Device Drivers</a:t>
            </a:r>
            <a:endParaRPr lang="en-US" smtClean="0">
              <a:latin typeface="Times New Roman" pitchFamily="18" charset="0"/>
              <a:cs typeface="Times New Roman" pitchFamily="18" charset="0"/>
            </a:endParaRPr>
          </a:p>
        </p:txBody>
      </p:sp>
      <p:sp>
        <p:nvSpPr>
          <p:cNvPr id="49155" name="Rectangle 3"/>
          <p:cNvSpPr>
            <a:spLocks noGrp="1"/>
          </p:cNvSpPr>
          <p:nvPr>
            <p:ph type="body" idx="1"/>
          </p:nvPr>
        </p:nvSpPr>
        <p:spPr>
          <a:xfrm>
            <a:off x="381000" y="1371600"/>
            <a:ext cx="8458200" cy="4648200"/>
          </a:xfrm>
        </p:spPr>
        <p:txBody>
          <a:bodyPr/>
          <a:lstStyle/>
          <a:p>
            <a:pPr algn="just">
              <a:lnSpc>
                <a:spcPct val="90000"/>
              </a:lnSpc>
              <a:buClrTx/>
              <a:buSzTx/>
              <a:buFont typeface="Arial" charset="0"/>
              <a:buChar char="•"/>
            </a:pPr>
            <a:r>
              <a:rPr lang="en-US" sz="2400" b="1" i="1" smtClean="0">
                <a:latin typeface="Times New Roman" pitchFamily="18" charset="0"/>
                <a:cs typeface="Times New Roman" pitchFamily="18" charset="0"/>
              </a:rPr>
              <a:t>If each device driver has different interface to the OS</a:t>
            </a:r>
          </a:p>
          <a:p>
            <a:pPr lvl="1" algn="just">
              <a:lnSpc>
                <a:spcPct val="90000"/>
              </a:lnSpc>
            </a:pPr>
            <a:r>
              <a:rPr lang="en-US" sz="2400" smtClean="0">
                <a:latin typeface="Times New Roman" pitchFamily="18" charset="0"/>
                <a:cs typeface="Times New Roman" pitchFamily="18" charset="0"/>
              </a:rPr>
              <a:t>Driver functions available for system to call differ from driver to driver → differ kernel functions</a:t>
            </a:r>
          </a:p>
          <a:p>
            <a:pPr lvl="1" algn="just">
              <a:lnSpc>
                <a:spcPct val="90000"/>
              </a:lnSpc>
            </a:pPr>
            <a:r>
              <a:rPr lang="en-US" sz="2400" smtClean="0">
                <a:latin typeface="Times New Roman" pitchFamily="18" charset="0"/>
                <a:cs typeface="Times New Roman" pitchFamily="18" charset="0"/>
              </a:rPr>
              <a:t>Taken together, interfacing each new driver requires a lot of new programming effort</a:t>
            </a:r>
          </a:p>
          <a:p>
            <a:pPr algn="just">
              <a:lnSpc>
                <a:spcPct val="90000"/>
              </a:lnSpc>
              <a:buClrTx/>
              <a:buSzTx/>
              <a:buFont typeface="Arial" charset="0"/>
              <a:buChar char="•"/>
            </a:pPr>
            <a:r>
              <a:rPr lang="en-US" sz="2400" b="1" i="1" smtClean="0">
                <a:latin typeface="Times New Roman" pitchFamily="18" charset="0"/>
                <a:cs typeface="Times New Roman" pitchFamily="18" charset="0"/>
              </a:rPr>
              <a:t>If all drivers have the same interfaces</a:t>
            </a:r>
          </a:p>
          <a:p>
            <a:pPr lvl="1" algn="just">
              <a:lnSpc>
                <a:spcPct val="90000"/>
              </a:lnSpc>
            </a:pPr>
            <a:r>
              <a:rPr lang="en-US" sz="2400" smtClean="0">
                <a:latin typeface="Times New Roman" pitchFamily="18" charset="0"/>
                <a:cs typeface="Times New Roman" pitchFamily="18" charset="0"/>
              </a:rPr>
              <a:t>It is much easier to plugin a new drivers, providing it conforms to the driver interface</a:t>
            </a:r>
          </a:p>
          <a:p>
            <a:pPr lvl="1" algn="just">
              <a:lnSpc>
                <a:spcPct val="90000"/>
              </a:lnSpc>
            </a:pPr>
            <a:r>
              <a:rPr lang="en-US" sz="2400" smtClean="0">
                <a:latin typeface="Times New Roman" pitchFamily="18" charset="0"/>
                <a:cs typeface="Times New Roman" pitchFamily="18" charset="0"/>
              </a:rPr>
              <a:t>The driver writers know what is expected of them</a:t>
            </a:r>
          </a:p>
          <a:p>
            <a:pPr algn="just">
              <a:lnSpc>
                <a:spcPct val="90000"/>
              </a:lnSpc>
              <a:buClrTx/>
              <a:buSzTx/>
              <a:buFont typeface="Arial" charset="0"/>
              <a:buChar char="•"/>
            </a:pPr>
            <a:r>
              <a:rPr lang="en-US" sz="2400" b="1" i="1" smtClean="0">
                <a:latin typeface="Times New Roman" pitchFamily="18" charset="0"/>
                <a:cs typeface="Times New Roman" pitchFamily="18" charset="0"/>
              </a:rPr>
              <a:t>In practice</a:t>
            </a:r>
            <a:r>
              <a:rPr lang="en-US" sz="2400" smtClean="0">
                <a:latin typeface="Times New Roman" pitchFamily="18" charset="0"/>
                <a:cs typeface="Times New Roman" pitchFamily="18" charset="0"/>
              </a:rPr>
              <a:t>, not all devices are absolutely identical, but usually there are only a small device types and even these are generally almost the same.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a:xfrm>
            <a:off x="0" y="76200"/>
            <a:ext cx="9144000" cy="1066800"/>
          </a:xfrm>
        </p:spPr>
        <p:txBody>
          <a:bodyPr/>
          <a:lstStyle/>
          <a:p>
            <a:r>
              <a:rPr lang="en-US" sz="4000" smtClean="0"/>
              <a:t>IOSL: </a:t>
            </a:r>
            <a:r>
              <a:rPr lang="en-US" sz="3200" smtClean="0">
                <a:latin typeface="Times New Roman" pitchFamily="18" charset="0"/>
                <a:cs typeface="Times New Roman" pitchFamily="18" charset="0"/>
              </a:rPr>
              <a:t>Uniform Interfacing for Device Drivers- Demo.</a:t>
            </a:r>
          </a:p>
        </p:txBody>
      </p:sp>
      <p:sp>
        <p:nvSpPr>
          <p:cNvPr id="50179" name="Text Box 4"/>
          <p:cNvSpPr txBox="1">
            <a:spLocks noChangeArrowheads="1"/>
          </p:cNvSpPr>
          <p:nvPr/>
        </p:nvSpPr>
        <p:spPr bwMode="auto">
          <a:xfrm>
            <a:off x="3581400" y="5867400"/>
            <a:ext cx="1895475" cy="307975"/>
          </a:xfrm>
          <a:prstGeom prst="rect">
            <a:avLst/>
          </a:prstGeom>
          <a:noFill/>
          <a:ln w="9525">
            <a:noFill/>
            <a:miter lim="800000"/>
            <a:headEnd/>
            <a:tailEnd/>
          </a:ln>
        </p:spPr>
        <p:txBody>
          <a:bodyPr wrap="none">
            <a:spAutoFit/>
          </a:bodyPr>
          <a:lstStyle/>
          <a:p>
            <a:pPr algn="ctr"/>
            <a:r>
              <a:rPr lang="en-US" sz="1400" b="1">
                <a:latin typeface="Times New Roman" pitchFamily="18" charset="0"/>
              </a:rPr>
              <a:t>Tanenbaum, Fig. 5-14.</a:t>
            </a:r>
          </a:p>
        </p:txBody>
      </p:sp>
      <p:pic>
        <p:nvPicPr>
          <p:cNvPr id="50180" name="Picture 2"/>
          <p:cNvPicPr>
            <a:picLocks noChangeAspect="1" noChangeArrowheads="1"/>
          </p:cNvPicPr>
          <p:nvPr/>
        </p:nvPicPr>
        <p:blipFill>
          <a:blip r:embed="rId2"/>
          <a:srcRect/>
          <a:stretch>
            <a:fillRect/>
          </a:stretch>
        </p:blipFill>
        <p:spPr bwMode="auto">
          <a:xfrm>
            <a:off x="0" y="1524000"/>
            <a:ext cx="9144000" cy="3694113"/>
          </a:xfrm>
          <a:prstGeom prst="rect">
            <a:avLst/>
          </a:prstGeom>
          <a:noFill/>
          <a:ln w="9525">
            <a:noFill/>
            <a:miter lim="800000"/>
            <a:headEnd/>
            <a:tailEnd/>
          </a:ln>
        </p:spPr>
      </p:pic>
      <p:sp>
        <p:nvSpPr>
          <p:cNvPr id="50181" name="Rectangle 4"/>
          <p:cNvSpPr>
            <a:spLocks noChangeArrowheads="1"/>
          </p:cNvSpPr>
          <p:nvPr/>
        </p:nvSpPr>
        <p:spPr bwMode="auto">
          <a:xfrm>
            <a:off x="381000" y="5181600"/>
            <a:ext cx="3716338" cy="369888"/>
          </a:xfrm>
          <a:prstGeom prst="rect">
            <a:avLst/>
          </a:prstGeom>
          <a:noFill/>
          <a:ln w="9525">
            <a:noFill/>
            <a:miter lim="800000"/>
            <a:headEnd/>
            <a:tailEnd/>
          </a:ln>
        </p:spPr>
        <p:txBody>
          <a:bodyPr wrap="none">
            <a:spAutoFit/>
          </a:bodyPr>
          <a:lstStyle/>
          <a:p>
            <a:pPr marL="342900" indent="-342900" algn="ctr"/>
            <a:r>
              <a:rPr lang="en-US" b="1">
                <a:latin typeface="Times New Roman" pitchFamily="18" charset="0"/>
              </a:rPr>
              <a:t>Without a standard driver interface</a:t>
            </a:r>
          </a:p>
        </p:txBody>
      </p:sp>
      <p:sp>
        <p:nvSpPr>
          <p:cNvPr id="50182" name="Rectangle 5"/>
          <p:cNvSpPr>
            <a:spLocks noChangeArrowheads="1"/>
          </p:cNvSpPr>
          <p:nvPr/>
        </p:nvSpPr>
        <p:spPr bwMode="auto">
          <a:xfrm>
            <a:off x="5105400" y="5105400"/>
            <a:ext cx="3395663" cy="369888"/>
          </a:xfrm>
          <a:prstGeom prst="rect">
            <a:avLst/>
          </a:prstGeom>
          <a:noFill/>
          <a:ln w="9525">
            <a:noFill/>
            <a:miter lim="800000"/>
            <a:headEnd/>
            <a:tailEnd/>
          </a:ln>
        </p:spPr>
        <p:txBody>
          <a:bodyPr wrap="none">
            <a:spAutoFit/>
          </a:bodyPr>
          <a:lstStyle/>
          <a:p>
            <a:pPr marL="342900" indent="-342900" algn="ctr"/>
            <a:r>
              <a:rPr lang="en-US" b="1">
                <a:latin typeface="Times New Roman" pitchFamily="18" charset="0"/>
              </a:rPr>
              <a:t>With a standard driver interface</a:t>
            </a:r>
          </a:p>
        </p:txBody>
      </p:sp>
      <p:sp>
        <p:nvSpPr>
          <p:cNvPr id="9" name="Footer Placeholder 8"/>
          <p:cNvSpPr>
            <a:spLocks noGrp="1"/>
          </p:cNvSpPr>
          <p:nvPr>
            <p:ph type="ftr" sz="quarter" idx="11"/>
          </p:nvPr>
        </p:nvSpPr>
        <p:spPr/>
        <p:txBody>
          <a:bodyPr/>
          <a:lstStyle/>
          <a:p>
            <a:r>
              <a:rPr lang="en-US" smtClean="0"/>
              <a:t>IO-Part 1 (86 slides)</a:t>
            </a:r>
            <a:endParaRPr lang="en-US"/>
          </a:p>
        </p:txBody>
      </p:sp>
      <p:sp>
        <p:nvSpPr>
          <p:cNvPr id="10" name="Slide Number Placeholder 9"/>
          <p:cNvSpPr>
            <a:spLocks noGrp="1"/>
          </p:cNvSpPr>
          <p:nvPr>
            <p:ph type="sldNum" sz="quarter" idx="12"/>
          </p:nvPr>
        </p:nvSpPr>
        <p:spPr/>
        <p:txBody>
          <a:bodyPr/>
          <a:lstStyle/>
          <a:p>
            <a:fld id="{190CC846-20B3-454D-AF77-DE04E39CF884}"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idx="4294967295"/>
          </p:nvPr>
        </p:nvSpPr>
        <p:spPr>
          <a:xfrm>
            <a:off x="0" y="0"/>
            <a:ext cx="9144000" cy="914400"/>
          </a:xfrm>
        </p:spPr>
        <p:txBody>
          <a:bodyPr/>
          <a:lstStyle/>
          <a:p>
            <a:r>
              <a:rPr lang="en-US" sz="4000" b="1" smtClean="0">
                <a:latin typeface="Times New Roman" pitchFamily="18" charset="0"/>
                <a:cs typeface="Times New Roman" pitchFamily="18" charset="0"/>
              </a:rPr>
              <a:t>IOSL:</a:t>
            </a:r>
            <a:r>
              <a:rPr lang="en-US" sz="3200" smtClean="0">
                <a:latin typeface="Times New Roman" pitchFamily="18" charset="0"/>
                <a:cs typeface="Times New Roman" pitchFamily="18" charset="0"/>
              </a:rPr>
              <a:t>Uniform Interfacing for Device Drivers</a:t>
            </a:r>
          </a:p>
        </p:txBody>
      </p:sp>
      <p:sp>
        <p:nvSpPr>
          <p:cNvPr id="51203" name="Rectangle 3"/>
          <p:cNvSpPr>
            <a:spLocks noGrp="1"/>
          </p:cNvSpPr>
          <p:nvPr>
            <p:ph type="body" idx="4294967295"/>
          </p:nvPr>
        </p:nvSpPr>
        <p:spPr>
          <a:xfrm>
            <a:off x="304800" y="1447800"/>
            <a:ext cx="8534400" cy="4648200"/>
          </a:xfrm>
        </p:spPr>
        <p:txBody>
          <a:bodyPr>
            <a:normAutofit lnSpcReduction="10000"/>
          </a:bodyPr>
          <a:lstStyle/>
          <a:p>
            <a:pPr algn="just">
              <a:lnSpc>
                <a:spcPct val="90000"/>
              </a:lnSpc>
            </a:pPr>
            <a:r>
              <a:rPr lang="en-US" sz="2400" b="1" i="1" smtClean="0">
                <a:latin typeface="Times New Roman" pitchFamily="18" charset="0"/>
                <a:cs typeface="Times New Roman" pitchFamily="18" charset="0"/>
              </a:rPr>
              <a:t>For each class devices, the OS defines a set of functions that driver must support.</a:t>
            </a:r>
          </a:p>
          <a:p>
            <a:pPr lvl="1" algn="just">
              <a:lnSpc>
                <a:spcPct val="90000"/>
              </a:lnSpc>
            </a:pPr>
            <a:r>
              <a:rPr lang="en-US" sz="2200" smtClean="0">
                <a:latin typeface="Times New Roman" pitchFamily="18" charset="0"/>
                <a:cs typeface="Times New Roman" pitchFamily="18" charset="0"/>
              </a:rPr>
              <a:t>Often the driver contains a table with pointer into itself for these functions.</a:t>
            </a:r>
          </a:p>
          <a:p>
            <a:pPr lvl="1" algn="just">
              <a:lnSpc>
                <a:spcPct val="90000"/>
              </a:lnSpc>
            </a:pPr>
            <a:r>
              <a:rPr lang="en-US" sz="2200" smtClean="0">
                <a:latin typeface="Times New Roman" pitchFamily="18" charset="0"/>
                <a:cs typeface="Times New Roman" pitchFamily="18" charset="0"/>
              </a:rPr>
              <a:t>When the driver is loaded, the OS records the address of this table of function pointers, so when it needs to call one of the function, it can make an indirect call via this table.</a:t>
            </a:r>
          </a:p>
          <a:p>
            <a:pPr algn="just">
              <a:lnSpc>
                <a:spcPct val="90000"/>
              </a:lnSpc>
            </a:pPr>
            <a:r>
              <a:rPr lang="en-US" sz="2400" b="1" i="1" smtClean="0">
                <a:latin typeface="Times New Roman" pitchFamily="18" charset="0"/>
                <a:cs typeface="Times New Roman" pitchFamily="18" charset="0"/>
              </a:rPr>
              <a:t>A uniform interface is how I/O devices are named</a:t>
            </a:r>
          </a:p>
          <a:p>
            <a:pPr lvl="1" algn="just">
              <a:lnSpc>
                <a:spcPct val="90000"/>
              </a:lnSpc>
            </a:pPr>
            <a:r>
              <a:rPr lang="en-US" sz="2200" smtClean="0">
                <a:latin typeface="Times New Roman" pitchFamily="18" charset="0"/>
                <a:cs typeface="Times New Roman" pitchFamily="18" charset="0"/>
              </a:rPr>
              <a:t>The device-independent software takes care of mapping symbolic device names onto the proper driver.</a:t>
            </a:r>
          </a:p>
          <a:p>
            <a:pPr lvl="1" algn="just">
              <a:lnSpc>
                <a:spcPct val="90000"/>
              </a:lnSpc>
            </a:pPr>
            <a:r>
              <a:rPr lang="en-US" sz="2200" smtClean="0">
                <a:latin typeface="Times New Roman" pitchFamily="18" charset="0"/>
                <a:cs typeface="Times New Roman" pitchFamily="18" charset="0"/>
              </a:rPr>
              <a:t>In both UNIX and Windows, devices appear in the file system as named objects, which means that the usual protection rules for files also apply to I/O devices. </a:t>
            </a:r>
          </a:p>
          <a:p>
            <a:pPr lvl="1" algn="just">
              <a:lnSpc>
                <a:spcPct val="90000"/>
              </a:lnSpc>
            </a:pPr>
            <a:r>
              <a:rPr lang="en-US" sz="2200" smtClean="0">
                <a:latin typeface="Times New Roman" pitchFamily="18" charset="0"/>
                <a:cs typeface="Times New Roman" pitchFamily="18" charset="0"/>
              </a:rPr>
              <a:t>The system administrator can then set the proper permission for each device.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762000" y="0"/>
            <a:ext cx="8229600" cy="609600"/>
          </a:xfrm>
        </p:spPr>
        <p:txBody>
          <a:bodyPr/>
          <a:lstStyle/>
          <a:p>
            <a:r>
              <a:rPr lang="en-US" sz="4000" smtClean="0">
                <a:latin typeface="Times New Roman" pitchFamily="18" charset="0"/>
                <a:cs typeface="Times New Roman" pitchFamily="18" charset="0"/>
              </a:rPr>
              <a:t>Objectives…</a:t>
            </a:r>
          </a:p>
        </p:txBody>
      </p:sp>
      <p:sp>
        <p:nvSpPr>
          <p:cNvPr id="18435" name="Rectangle 3"/>
          <p:cNvSpPr>
            <a:spLocks noGrp="1"/>
          </p:cNvSpPr>
          <p:nvPr>
            <p:ph type="body" idx="1"/>
          </p:nvPr>
        </p:nvSpPr>
        <p:spPr>
          <a:xfrm>
            <a:off x="457200" y="685800"/>
            <a:ext cx="8686800" cy="6172200"/>
          </a:xfrm>
        </p:spPr>
        <p:txBody>
          <a:bodyPr/>
          <a:lstStyle/>
          <a:p>
            <a:pPr>
              <a:buClrTx/>
              <a:buSzTx/>
              <a:buFont typeface="Arial" charset="0"/>
              <a:buChar char="•"/>
            </a:pPr>
            <a:r>
              <a:rPr lang="en-US" b="1" smtClean="0">
                <a:latin typeface="Times New Roman" pitchFamily="18" charset="0"/>
                <a:cs typeface="Times New Roman" pitchFamily="18" charset="0"/>
              </a:rPr>
              <a:t>I/O Software Layers</a:t>
            </a:r>
          </a:p>
          <a:p>
            <a:pPr lvl="1"/>
            <a:r>
              <a:rPr lang="en-US" smtClean="0">
                <a:latin typeface="Times New Roman" pitchFamily="18" charset="0"/>
                <a:cs typeface="Times New Roman" pitchFamily="18" charset="0"/>
              </a:rPr>
              <a:t>Interrupt Handlers</a:t>
            </a:r>
          </a:p>
          <a:p>
            <a:pPr lvl="1"/>
            <a:r>
              <a:rPr lang="en-US" smtClean="0">
                <a:latin typeface="Times New Roman" pitchFamily="18" charset="0"/>
                <a:cs typeface="Times New Roman" pitchFamily="18" charset="0"/>
              </a:rPr>
              <a:t>Device Drivers</a:t>
            </a:r>
          </a:p>
          <a:p>
            <a:pPr lvl="1"/>
            <a:r>
              <a:rPr lang="en-US" smtClean="0">
                <a:latin typeface="Times New Roman" pitchFamily="18" charset="0"/>
                <a:cs typeface="Times New Roman" pitchFamily="18" charset="0"/>
              </a:rPr>
              <a:t>Device-Independent I/O Software</a:t>
            </a:r>
          </a:p>
          <a:p>
            <a:pPr lvl="1"/>
            <a:r>
              <a:rPr lang="en-US" smtClean="0">
                <a:latin typeface="Times New Roman" pitchFamily="18" charset="0"/>
                <a:cs typeface="Times New Roman" pitchFamily="18" charset="0"/>
              </a:rPr>
              <a:t>User-Space I/O Software</a:t>
            </a:r>
          </a:p>
          <a:p>
            <a:pPr>
              <a:buClrTx/>
              <a:buSzTx/>
              <a:buFont typeface="Arial" charset="0"/>
              <a:buChar char="•"/>
            </a:pPr>
            <a:r>
              <a:rPr lang="en-US" b="1" smtClean="0">
                <a:latin typeface="Times New Roman" pitchFamily="18" charset="0"/>
                <a:cs typeface="Times New Roman" pitchFamily="18" charset="0"/>
              </a:rPr>
              <a:t>Disks</a:t>
            </a:r>
          </a:p>
          <a:p>
            <a:pPr lvl="1"/>
            <a:r>
              <a:rPr lang="en-US" smtClean="0">
                <a:latin typeface="Times New Roman" pitchFamily="18" charset="0"/>
                <a:cs typeface="Times New Roman" pitchFamily="18" charset="0"/>
              </a:rPr>
              <a:t>Disk Hardware</a:t>
            </a:r>
          </a:p>
          <a:p>
            <a:pPr lvl="1"/>
            <a:r>
              <a:rPr lang="en-US" smtClean="0">
                <a:latin typeface="Times New Roman" pitchFamily="18" charset="0"/>
                <a:cs typeface="Times New Roman" pitchFamily="18" charset="0"/>
              </a:rPr>
              <a:t>Disk Formatting</a:t>
            </a:r>
          </a:p>
          <a:p>
            <a:pPr lvl="1"/>
            <a:r>
              <a:rPr lang="en-US" smtClean="0">
                <a:latin typeface="Times New Roman" pitchFamily="18" charset="0"/>
                <a:cs typeface="Times New Roman" pitchFamily="18" charset="0"/>
              </a:rPr>
              <a:t>Disk Arm Scheduling Algorithms</a:t>
            </a:r>
          </a:p>
          <a:p>
            <a:pPr lvl="1"/>
            <a:r>
              <a:rPr lang="en-US" smtClean="0">
                <a:latin typeface="Times New Roman" pitchFamily="18" charset="0"/>
                <a:cs typeface="Times New Roman" pitchFamily="18" charset="0"/>
              </a:rPr>
              <a:t>Error Handling</a:t>
            </a:r>
          </a:p>
          <a:p>
            <a:pPr lvl="1"/>
            <a:r>
              <a:rPr lang="en-US" smtClean="0">
                <a:latin typeface="Times New Roman" pitchFamily="18" charset="0"/>
                <a:cs typeface="Times New Roman" pitchFamily="18" charset="0"/>
              </a:rPr>
              <a:t>Stable Storage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a:xfrm>
            <a:off x="0" y="0"/>
            <a:ext cx="9144000" cy="990600"/>
          </a:xfrm>
        </p:spPr>
        <p:txBody>
          <a:bodyPr/>
          <a:lstStyle/>
          <a:p>
            <a:r>
              <a:rPr lang="en-US" b="1" smtClean="0">
                <a:latin typeface="Times New Roman" pitchFamily="18" charset="0"/>
                <a:cs typeface="Times New Roman" pitchFamily="18" charset="0"/>
              </a:rPr>
              <a:t>IOSL: </a:t>
            </a:r>
            <a:r>
              <a:rPr lang="en-US" smtClean="0">
                <a:latin typeface="Times New Roman" pitchFamily="18" charset="0"/>
                <a:cs typeface="Times New Roman" pitchFamily="18" charset="0"/>
              </a:rPr>
              <a:t>Buffering</a:t>
            </a:r>
          </a:p>
        </p:txBody>
      </p:sp>
      <p:sp>
        <p:nvSpPr>
          <p:cNvPr id="52227" name="Rectangle 3"/>
          <p:cNvSpPr>
            <a:spLocks noGrp="1"/>
          </p:cNvSpPr>
          <p:nvPr>
            <p:ph type="body" sz="half" idx="4294967295"/>
          </p:nvPr>
        </p:nvSpPr>
        <p:spPr>
          <a:xfrm>
            <a:off x="304800" y="1295400"/>
            <a:ext cx="5791200" cy="3810000"/>
          </a:xfrm>
        </p:spPr>
        <p:txBody>
          <a:bodyPr>
            <a:normAutofit lnSpcReduction="10000"/>
          </a:bodyPr>
          <a:lstStyle/>
          <a:p>
            <a:pPr algn="just">
              <a:lnSpc>
                <a:spcPct val="90000"/>
              </a:lnSpc>
            </a:pPr>
            <a:r>
              <a:rPr lang="en-US" sz="2800" b="1" i="1" smtClean="0">
                <a:latin typeface="Times New Roman" pitchFamily="18" charset="0"/>
                <a:cs typeface="Times New Roman" pitchFamily="18" charset="0"/>
              </a:rPr>
              <a:t>Problem</a:t>
            </a:r>
          </a:p>
          <a:p>
            <a:pPr lvl="1" algn="just">
              <a:lnSpc>
                <a:spcPct val="90000"/>
              </a:lnSpc>
            </a:pPr>
            <a:r>
              <a:rPr lang="en-US" sz="2400" smtClean="0">
                <a:latin typeface="Times New Roman" pitchFamily="18" charset="0"/>
                <a:cs typeface="Times New Roman" pitchFamily="18" charset="0"/>
              </a:rPr>
              <a:t>Consider a process that wants to read data from a modem. User process do a read system call and block waiting for 1 character and each arriving character causes an interrupt.</a:t>
            </a:r>
          </a:p>
          <a:p>
            <a:pPr lvl="1" algn="just">
              <a:lnSpc>
                <a:spcPct val="90000"/>
              </a:lnSpc>
            </a:pPr>
            <a:r>
              <a:rPr lang="en-US" sz="2400" smtClean="0">
                <a:latin typeface="Times New Roman" pitchFamily="18" charset="0"/>
                <a:cs typeface="Times New Roman" pitchFamily="18" charset="0"/>
              </a:rPr>
              <a:t>The interrupt service hands the character to the user process and blocks it.</a:t>
            </a:r>
          </a:p>
          <a:p>
            <a:pPr lvl="1" algn="just">
              <a:lnSpc>
                <a:spcPct val="90000"/>
              </a:lnSpc>
            </a:pPr>
            <a:r>
              <a:rPr lang="en-US" sz="2400" smtClean="0">
                <a:solidFill>
                  <a:srgbClr val="FF0000"/>
                </a:solidFill>
              </a:rPr>
              <a:t>Is an issue both for block and character devices?</a:t>
            </a:r>
            <a:endParaRPr lang="en-US" sz="2400" smtClean="0">
              <a:solidFill>
                <a:srgbClr val="FF0000"/>
              </a:solidFill>
              <a:latin typeface="Times New Roman" pitchFamily="18" charset="0"/>
              <a:cs typeface="Times New Roman" pitchFamily="18" charset="0"/>
            </a:endParaRPr>
          </a:p>
        </p:txBody>
      </p:sp>
      <p:sp>
        <p:nvSpPr>
          <p:cNvPr id="52228" name="Text Box 4"/>
          <p:cNvSpPr txBox="1">
            <a:spLocks noChangeArrowheads="1"/>
          </p:cNvSpPr>
          <p:nvPr/>
        </p:nvSpPr>
        <p:spPr bwMode="auto">
          <a:xfrm>
            <a:off x="6858000" y="4191000"/>
            <a:ext cx="1895475"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Unbuffered input</a:t>
            </a:r>
          </a:p>
          <a:p>
            <a:pPr algn="ctr"/>
            <a:r>
              <a:rPr lang="en-US" sz="1400" b="1">
                <a:latin typeface="Times New Roman" pitchFamily="18" charset="0"/>
              </a:rPr>
              <a:t>Tanenbaum, Fig. 5-15.</a:t>
            </a:r>
          </a:p>
        </p:txBody>
      </p:sp>
      <p:sp>
        <p:nvSpPr>
          <p:cNvPr id="7" name="Rectangle 3"/>
          <p:cNvSpPr txBox="1">
            <a:spLocks/>
          </p:cNvSpPr>
          <p:nvPr/>
        </p:nvSpPr>
        <p:spPr bwMode="auto">
          <a:xfrm>
            <a:off x="228600" y="5029200"/>
            <a:ext cx="8153400" cy="1219200"/>
          </a:xfrm>
          <a:prstGeom prst="rect">
            <a:avLst/>
          </a:prstGeom>
          <a:noFill/>
          <a:ln w="9525">
            <a:noFill/>
            <a:miter lim="800000"/>
            <a:headEnd/>
            <a:tailEnd/>
          </a:ln>
        </p:spPr>
        <p:txBody>
          <a:bodyPr/>
          <a:lstStyle/>
          <a:p>
            <a:pPr marL="560388" lvl="1" indent="-285750" algn="just" eaLnBrk="0" hangingPunct="0">
              <a:lnSpc>
                <a:spcPct val="90000"/>
              </a:lnSpc>
              <a:spcBef>
                <a:spcPct val="20000"/>
              </a:spcBef>
              <a:buFont typeface="Arial" charset="0"/>
              <a:buChar char="–"/>
              <a:defRPr/>
            </a:pPr>
            <a:r>
              <a:rPr lang="en-US" sz="2400">
                <a:latin typeface="Times New Roman" pitchFamily="18" charset="0"/>
                <a:cs typeface="Times New Roman" pitchFamily="18" charset="0"/>
              </a:rPr>
              <a:t>After putting the character somewhere, the process reads another character and blocks again.</a:t>
            </a:r>
          </a:p>
          <a:p>
            <a:pPr marL="742950" lvl="1" indent="-285750" algn="just" eaLnBrk="0" hangingPunct="0">
              <a:lnSpc>
                <a:spcPct val="90000"/>
              </a:lnSpc>
              <a:spcBef>
                <a:spcPct val="20000"/>
              </a:spcBef>
              <a:buFont typeface="Arial" charset="0"/>
              <a:buNone/>
              <a:defRPr/>
            </a:pPr>
            <a:r>
              <a:rPr lang="en-US" sz="2400">
                <a:latin typeface="Times New Roman" pitchFamily="18" charset="0"/>
                <a:cs typeface="Times New Roman" pitchFamily="18" charset="0"/>
                <a:sym typeface="Wingdings" pitchFamily="2" charset="2"/>
              </a:rPr>
              <a:t> </a:t>
            </a:r>
            <a:r>
              <a:rPr lang="en-US" sz="2400" b="1">
                <a:solidFill>
                  <a:srgbClr val="0000FF"/>
                </a:solidFill>
                <a:latin typeface="Times New Roman" pitchFamily="18" charset="0"/>
                <a:cs typeface="Times New Roman" pitchFamily="18" charset="0"/>
              </a:rPr>
              <a:t>a process must run many times for short runs.</a:t>
            </a:r>
          </a:p>
        </p:txBody>
      </p:sp>
      <p:pic>
        <p:nvPicPr>
          <p:cNvPr id="6146" name="Picture 2"/>
          <p:cNvPicPr>
            <a:picLocks noChangeAspect="1" noChangeArrowheads="1"/>
          </p:cNvPicPr>
          <p:nvPr/>
        </p:nvPicPr>
        <p:blipFill>
          <a:blip r:embed="rId3"/>
          <a:srcRect/>
          <a:stretch>
            <a:fillRect/>
          </a:stretch>
        </p:blipFill>
        <p:spPr bwMode="auto">
          <a:xfrm>
            <a:off x="6477000" y="685800"/>
            <a:ext cx="2314576" cy="3496486"/>
          </a:xfrm>
          <a:prstGeom prst="rect">
            <a:avLst/>
          </a:prstGeom>
          <a:noFill/>
          <a:ln w="9525">
            <a:noFill/>
            <a:miter lim="800000"/>
            <a:headEnd/>
            <a:tailEnd/>
          </a:ln>
          <a:effectLst/>
        </p:spPr>
      </p:pic>
      <p:sp>
        <p:nvSpPr>
          <p:cNvPr id="9" name="Footer Placeholder 8"/>
          <p:cNvSpPr>
            <a:spLocks noGrp="1"/>
          </p:cNvSpPr>
          <p:nvPr>
            <p:ph type="ftr" sz="quarter" idx="11"/>
          </p:nvPr>
        </p:nvSpPr>
        <p:spPr/>
        <p:txBody>
          <a:bodyPr/>
          <a:lstStyle/>
          <a:p>
            <a:r>
              <a:rPr lang="en-US" smtClean="0"/>
              <a:t>IO-Part 1 (86 slides)</a:t>
            </a:r>
            <a:endParaRPr lang="en-US"/>
          </a:p>
        </p:txBody>
      </p:sp>
      <p:sp>
        <p:nvSpPr>
          <p:cNvPr id="10" name="Slide Number Placeholder 9"/>
          <p:cNvSpPr>
            <a:spLocks noGrp="1"/>
          </p:cNvSpPr>
          <p:nvPr>
            <p:ph type="sldNum" sz="quarter" idx="12"/>
          </p:nvPr>
        </p:nvSpPr>
        <p:spPr/>
        <p:txBody>
          <a:bodyPr/>
          <a:lstStyle/>
          <a:p>
            <a:fld id="{190CC846-20B3-454D-AF77-DE04E39CF884}"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a:xfrm>
            <a:off x="0" y="0"/>
            <a:ext cx="9144000" cy="838200"/>
          </a:xfrm>
        </p:spPr>
        <p:txBody>
          <a:bodyPr/>
          <a:lstStyle/>
          <a:p>
            <a:r>
              <a:rPr lang="en-US" b="1" smtClean="0">
                <a:latin typeface="Times New Roman" pitchFamily="18" charset="0"/>
                <a:cs typeface="Times New Roman" pitchFamily="18" charset="0"/>
              </a:rPr>
              <a:t>IOSL: </a:t>
            </a:r>
            <a:r>
              <a:rPr lang="en-US" smtClean="0">
                <a:latin typeface="Times New Roman" pitchFamily="18" charset="0"/>
                <a:cs typeface="Times New Roman" pitchFamily="18" charset="0"/>
              </a:rPr>
              <a:t>Buffering…</a:t>
            </a:r>
          </a:p>
        </p:txBody>
      </p:sp>
      <p:sp>
        <p:nvSpPr>
          <p:cNvPr id="53251" name="Rectangle 3"/>
          <p:cNvSpPr>
            <a:spLocks noGrp="1"/>
          </p:cNvSpPr>
          <p:nvPr>
            <p:ph type="body" sz="half" idx="1"/>
          </p:nvPr>
        </p:nvSpPr>
        <p:spPr>
          <a:xfrm>
            <a:off x="152400" y="1143000"/>
            <a:ext cx="6553200" cy="4876800"/>
          </a:xfrm>
        </p:spPr>
        <p:txBody>
          <a:bodyPr>
            <a:normAutofit lnSpcReduction="10000"/>
          </a:bodyPr>
          <a:lstStyle/>
          <a:p>
            <a:pPr algn="just">
              <a:lnSpc>
                <a:spcPct val="80000"/>
              </a:lnSpc>
            </a:pPr>
            <a:r>
              <a:rPr lang="en-US" sz="2800" b="1" i="1" smtClean="0">
                <a:solidFill>
                  <a:srgbClr val="0000FF"/>
                </a:solidFill>
                <a:latin typeface="Times New Roman" pitchFamily="18" charset="0"/>
                <a:cs typeface="Times New Roman" pitchFamily="18" charset="0"/>
              </a:rPr>
              <a:t>Buffering in user space</a:t>
            </a:r>
          </a:p>
          <a:p>
            <a:pPr lvl="1" algn="just">
              <a:lnSpc>
                <a:spcPct val="80000"/>
              </a:lnSpc>
            </a:pPr>
            <a:r>
              <a:rPr lang="en-US" smtClean="0">
                <a:latin typeface="Times New Roman" pitchFamily="18" charset="0"/>
                <a:cs typeface="Times New Roman" pitchFamily="18" charset="0"/>
              </a:rPr>
              <a:t>User process provides an n-character buffer in user space</a:t>
            </a:r>
          </a:p>
          <a:p>
            <a:pPr lvl="1" algn="just">
              <a:lnSpc>
                <a:spcPct val="80000"/>
              </a:lnSpc>
            </a:pPr>
            <a:r>
              <a:rPr lang="en-US" smtClean="0">
                <a:latin typeface="Times New Roman" pitchFamily="18" charset="0"/>
                <a:cs typeface="Times New Roman" pitchFamily="18" charset="0"/>
              </a:rPr>
              <a:t>The interrupt service puts the incoming characters in the buffer until it fills up, then wakes up the user processes</a:t>
            </a:r>
          </a:p>
          <a:p>
            <a:pPr lvl="1" algn="just">
              <a:lnSpc>
                <a:spcPct val="80000"/>
              </a:lnSpc>
            </a:pPr>
            <a:r>
              <a:rPr lang="en-US" b="1" i="1" smtClean="0">
                <a:latin typeface="Times New Roman" pitchFamily="18" charset="0"/>
                <a:cs typeface="Times New Roman" pitchFamily="18" charset="0"/>
              </a:rPr>
              <a:t>Problem</a:t>
            </a:r>
          </a:p>
          <a:p>
            <a:pPr lvl="2" algn="just">
              <a:lnSpc>
                <a:spcPct val="80000"/>
              </a:lnSpc>
            </a:pPr>
            <a:r>
              <a:rPr lang="en-US" sz="2800" smtClean="0">
                <a:solidFill>
                  <a:srgbClr val="FF0000"/>
                </a:solidFill>
                <a:latin typeface="Times New Roman" pitchFamily="18" charset="0"/>
                <a:cs typeface="Times New Roman" pitchFamily="18" charset="0"/>
              </a:rPr>
              <a:t>If the </a:t>
            </a:r>
            <a:r>
              <a:rPr lang="en-US" sz="2800" b="1" u="sng" smtClean="0">
                <a:solidFill>
                  <a:srgbClr val="FF0000"/>
                </a:solidFill>
                <a:latin typeface="Times New Roman" pitchFamily="18" charset="0"/>
                <a:cs typeface="Times New Roman" pitchFamily="18" charset="0"/>
              </a:rPr>
              <a:t>buffer is paged out when a character arrives</a:t>
            </a:r>
            <a:r>
              <a:rPr lang="en-US" sz="2800" smtClean="0">
                <a:solidFill>
                  <a:srgbClr val="FF0000"/>
                </a:solidFill>
                <a:latin typeface="Times New Roman" pitchFamily="18" charset="0"/>
                <a:cs typeface="Times New Roman" pitchFamily="18" charset="0"/>
              </a:rPr>
              <a:t>, the buffer could be locked in memory, but if many processes start locking pages in memory, the pool of available pages will shrink and performance will degrade (thoái hoá)</a:t>
            </a:r>
          </a:p>
        </p:txBody>
      </p:sp>
      <p:sp>
        <p:nvSpPr>
          <p:cNvPr id="53253" name="Text Box 4"/>
          <p:cNvSpPr txBox="1">
            <a:spLocks noChangeArrowheads="1"/>
          </p:cNvSpPr>
          <p:nvPr/>
        </p:nvSpPr>
        <p:spPr bwMode="auto">
          <a:xfrm>
            <a:off x="7010400" y="4876800"/>
            <a:ext cx="1952625" cy="523875"/>
          </a:xfrm>
          <a:prstGeom prst="rect">
            <a:avLst/>
          </a:prstGeom>
          <a:noFill/>
          <a:ln w="9525">
            <a:noFill/>
            <a:miter lim="800000"/>
            <a:headEnd/>
            <a:tailEnd/>
          </a:ln>
        </p:spPr>
        <p:txBody>
          <a:bodyPr wrap="none">
            <a:spAutoFit/>
          </a:bodyPr>
          <a:lstStyle/>
          <a:p>
            <a:r>
              <a:rPr lang="en-US" sz="1400" b="1">
                <a:latin typeface="Times New Roman" pitchFamily="18" charset="0"/>
              </a:rPr>
              <a:t>Buffering in user space</a:t>
            </a:r>
          </a:p>
          <a:p>
            <a:r>
              <a:rPr lang="en-US" sz="1400" b="1">
                <a:latin typeface="Times New Roman" pitchFamily="18" charset="0"/>
              </a:rPr>
              <a:t>Tanenbaum, Fig. 5-15.</a:t>
            </a:r>
          </a:p>
        </p:txBody>
      </p:sp>
      <p:pic>
        <p:nvPicPr>
          <p:cNvPr id="7170" name="Picture 2"/>
          <p:cNvPicPr>
            <a:picLocks noChangeAspect="1" noChangeArrowheads="1"/>
          </p:cNvPicPr>
          <p:nvPr/>
        </p:nvPicPr>
        <p:blipFill>
          <a:blip r:embed="rId3"/>
          <a:srcRect/>
          <a:stretch>
            <a:fillRect/>
          </a:stretch>
        </p:blipFill>
        <p:spPr bwMode="auto">
          <a:xfrm>
            <a:off x="7115174" y="1384056"/>
            <a:ext cx="1571626" cy="3264144"/>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pPr>
              <a:defRPr/>
            </a:pPr>
            <a:r>
              <a:rPr lang="en-US" smtClean="0"/>
              <a:t>IO-Part 1 (86 slides)</a:t>
            </a:r>
            <a:endParaRPr lang="en-US"/>
          </a:p>
        </p:txBody>
      </p:sp>
      <p:sp>
        <p:nvSpPr>
          <p:cNvPr id="9" name="Slide Number Placeholder 8"/>
          <p:cNvSpPr>
            <a:spLocks noGrp="1"/>
          </p:cNvSpPr>
          <p:nvPr>
            <p:ph type="sldNum" sz="quarter" idx="12"/>
          </p:nvPr>
        </p:nvSpPr>
        <p:spPr/>
        <p:txBody>
          <a:bodyPr/>
          <a:lstStyle/>
          <a:p>
            <a:pPr>
              <a:defRPr/>
            </a:pPr>
            <a:fld id="{34394E5B-F5D9-4F9D-99E9-DDC70882CCFE}"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a:xfrm>
            <a:off x="914400" y="0"/>
            <a:ext cx="8229600" cy="1143000"/>
          </a:xfrm>
        </p:spPr>
        <p:txBody>
          <a:bodyPr/>
          <a:lstStyle/>
          <a:p>
            <a:r>
              <a:rPr lang="en-US" smtClean="0"/>
              <a:t>IOSL: Buffering…</a:t>
            </a:r>
            <a:endParaRPr lang="en-US" smtClean="0">
              <a:latin typeface="Times New Roman" pitchFamily="18" charset="0"/>
              <a:cs typeface="Times New Roman" pitchFamily="18" charset="0"/>
            </a:endParaRPr>
          </a:p>
        </p:txBody>
      </p:sp>
      <p:sp>
        <p:nvSpPr>
          <p:cNvPr id="54275" name="Rectangle 3"/>
          <p:cNvSpPr>
            <a:spLocks noGrp="1"/>
          </p:cNvSpPr>
          <p:nvPr>
            <p:ph type="body" sz="half" idx="1"/>
          </p:nvPr>
        </p:nvSpPr>
        <p:spPr>
          <a:xfrm>
            <a:off x="76200" y="1447800"/>
            <a:ext cx="6629400" cy="4876800"/>
          </a:xfrm>
        </p:spPr>
        <p:txBody>
          <a:bodyPr/>
          <a:lstStyle/>
          <a:p>
            <a:pPr algn="just">
              <a:lnSpc>
                <a:spcPct val="80000"/>
              </a:lnSpc>
            </a:pPr>
            <a:r>
              <a:rPr lang="en-US" sz="2800" b="1" i="1" smtClean="0">
                <a:latin typeface="Times New Roman" pitchFamily="18" charset="0"/>
                <a:cs typeface="Times New Roman" pitchFamily="18" charset="0"/>
              </a:rPr>
              <a:t>Buffering inside the kernel</a:t>
            </a:r>
          </a:p>
          <a:p>
            <a:pPr lvl="1" algn="just">
              <a:lnSpc>
                <a:spcPct val="80000"/>
              </a:lnSpc>
            </a:pPr>
            <a:r>
              <a:rPr lang="en-US" smtClean="0">
                <a:latin typeface="Times New Roman" pitchFamily="18" charset="0"/>
                <a:cs typeface="Times New Roman" pitchFamily="18" charset="0"/>
              </a:rPr>
              <a:t>Create a buffer inside the kernel and have the interrupt handler put the characters here.</a:t>
            </a:r>
          </a:p>
          <a:p>
            <a:pPr lvl="1" algn="just">
              <a:lnSpc>
                <a:spcPct val="80000"/>
              </a:lnSpc>
            </a:pPr>
            <a:r>
              <a:rPr lang="en-US" smtClean="0">
                <a:latin typeface="Times New Roman" pitchFamily="18" charset="0"/>
                <a:cs typeface="Times New Roman" pitchFamily="18" charset="0"/>
              </a:rPr>
              <a:t>When the buffer full, the page with the user buffer is brought in, if needed, and the buffer copied there in one operation.</a:t>
            </a:r>
          </a:p>
          <a:p>
            <a:pPr lvl="1" algn="just">
              <a:lnSpc>
                <a:spcPct val="80000"/>
              </a:lnSpc>
            </a:pPr>
            <a:r>
              <a:rPr lang="en-US" b="1" i="1" smtClean="0">
                <a:latin typeface="Times New Roman" pitchFamily="18" charset="0"/>
                <a:cs typeface="Times New Roman" pitchFamily="18" charset="0"/>
              </a:rPr>
              <a:t>Problem</a:t>
            </a:r>
          </a:p>
          <a:p>
            <a:pPr lvl="2" algn="just">
              <a:lnSpc>
                <a:spcPct val="80000"/>
              </a:lnSpc>
            </a:pPr>
            <a:r>
              <a:rPr lang="en-US" sz="2800" smtClean="0">
                <a:solidFill>
                  <a:srgbClr val="FF0000"/>
                </a:solidFill>
                <a:latin typeface="Times New Roman" pitchFamily="18" charset="0"/>
                <a:cs typeface="Times New Roman" pitchFamily="18" charset="0"/>
              </a:rPr>
              <a:t>If the </a:t>
            </a:r>
            <a:r>
              <a:rPr lang="en-US" sz="2800" b="1" smtClean="0">
                <a:solidFill>
                  <a:srgbClr val="FF0000"/>
                </a:solidFill>
                <a:latin typeface="Times New Roman" pitchFamily="18" charset="0"/>
                <a:cs typeface="Times New Roman" pitchFamily="18" charset="0"/>
              </a:rPr>
              <a:t>kernel buffer is paged out </a:t>
            </a:r>
            <a:r>
              <a:rPr lang="en-US" sz="2800" smtClean="0">
                <a:solidFill>
                  <a:srgbClr val="FF0000"/>
                </a:solidFill>
                <a:latin typeface="Times New Roman" pitchFamily="18" charset="0"/>
                <a:cs typeface="Times New Roman" pitchFamily="18" charset="0"/>
              </a:rPr>
              <a:t>and the user buffer is brought in </a:t>
            </a:r>
            <a:r>
              <a:rPr lang="en-US" sz="2800" u="sng" smtClean="0">
                <a:solidFill>
                  <a:srgbClr val="FF0000"/>
                </a:solidFill>
                <a:latin typeface="Times New Roman" pitchFamily="18" charset="0"/>
                <a:cs typeface="Times New Roman" pitchFamily="18" charset="0"/>
              </a:rPr>
              <a:t>when a character arrives, there is no place to put them</a:t>
            </a:r>
            <a:r>
              <a:rPr lang="en-US" sz="2800" smtClean="0">
                <a:solidFill>
                  <a:srgbClr val="FF0000"/>
                </a:solidFill>
                <a:latin typeface="Times New Roman" pitchFamily="18" charset="0"/>
                <a:cs typeface="Times New Roman" pitchFamily="18" charset="0"/>
              </a:rPr>
              <a:t>.</a:t>
            </a:r>
          </a:p>
        </p:txBody>
      </p:sp>
      <p:sp>
        <p:nvSpPr>
          <p:cNvPr id="54277" name="Text Box 4"/>
          <p:cNvSpPr txBox="1">
            <a:spLocks noChangeArrowheads="1"/>
          </p:cNvSpPr>
          <p:nvPr/>
        </p:nvSpPr>
        <p:spPr bwMode="auto">
          <a:xfrm>
            <a:off x="7058025" y="4648200"/>
            <a:ext cx="1933575" cy="954088"/>
          </a:xfrm>
          <a:prstGeom prst="rect">
            <a:avLst/>
          </a:prstGeom>
          <a:noFill/>
          <a:ln w="9525">
            <a:noFill/>
            <a:miter lim="800000"/>
            <a:headEnd/>
            <a:tailEnd/>
          </a:ln>
        </p:spPr>
        <p:txBody>
          <a:bodyPr wrap="none">
            <a:spAutoFit/>
          </a:bodyPr>
          <a:lstStyle/>
          <a:p>
            <a:r>
              <a:rPr lang="en-US" sz="1400" b="1">
                <a:latin typeface="Times New Roman" pitchFamily="18" charset="0"/>
              </a:rPr>
              <a:t>Buffering in the kernel</a:t>
            </a:r>
          </a:p>
          <a:p>
            <a:r>
              <a:rPr lang="en-US" sz="1400" b="1">
                <a:latin typeface="Times New Roman" pitchFamily="18" charset="0"/>
              </a:rPr>
              <a:t>followed  by copying </a:t>
            </a:r>
          </a:p>
          <a:p>
            <a:r>
              <a:rPr lang="en-US" sz="1400" b="1">
                <a:latin typeface="Times New Roman" pitchFamily="18" charset="0"/>
              </a:rPr>
              <a:t>to user space</a:t>
            </a:r>
          </a:p>
          <a:p>
            <a:r>
              <a:rPr lang="en-US" sz="1400" b="1">
                <a:latin typeface="Times New Roman" pitchFamily="18" charset="0"/>
              </a:rPr>
              <a:t>Tanenbaum, Fig. 5-15.</a:t>
            </a:r>
          </a:p>
        </p:txBody>
      </p:sp>
      <p:pic>
        <p:nvPicPr>
          <p:cNvPr id="8194" name="Picture 2"/>
          <p:cNvPicPr>
            <a:picLocks noChangeAspect="1" noChangeArrowheads="1"/>
          </p:cNvPicPr>
          <p:nvPr/>
        </p:nvPicPr>
        <p:blipFill>
          <a:blip r:embed="rId3"/>
          <a:srcRect/>
          <a:stretch>
            <a:fillRect/>
          </a:stretch>
        </p:blipFill>
        <p:spPr bwMode="auto">
          <a:xfrm>
            <a:off x="7239000" y="1373956"/>
            <a:ext cx="1552576" cy="3121844"/>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pPr>
              <a:defRPr/>
            </a:pPr>
            <a:r>
              <a:rPr lang="en-US" smtClean="0"/>
              <a:t>IO-Part 1 (86 slides)</a:t>
            </a:r>
            <a:endParaRPr lang="en-US"/>
          </a:p>
        </p:txBody>
      </p:sp>
      <p:sp>
        <p:nvSpPr>
          <p:cNvPr id="9" name="Slide Number Placeholder 8"/>
          <p:cNvSpPr>
            <a:spLocks noGrp="1"/>
          </p:cNvSpPr>
          <p:nvPr>
            <p:ph type="sldNum" sz="quarter" idx="12"/>
          </p:nvPr>
        </p:nvSpPr>
        <p:spPr/>
        <p:txBody>
          <a:bodyPr/>
          <a:lstStyle/>
          <a:p>
            <a:pPr>
              <a:defRPr/>
            </a:pPr>
            <a:fld id="{34394E5B-F5D9-4F9D-99E9-DDC70882CCFE}"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a:xfrm>
            <a:off x="0" y="0"/>
            <a:ext cx="9144000" cy="1066800"/>
          </a:xfrm>
        </p:spPr>
        <p:txBody>
          <a:bodyPr/>
          <a:lstStyle/>
          <a:p>
            <a:r>
              <a:rPr lang="en-US" smtClean="0"/>
              <a:t>IOSL: Buffering…</a:t>
            </a:r>
            <a:endParaRPr lang="en-US" sz="2800" smtClean="0">
              <a:latin typeface="Times New Roman" pitchFamily="18" charset="0"/>
              <a:cs typeface="Times New Roman" pitchFamily="18" charset="0"/>
            </a:endParaRPr>
          </a:p>
        </p:txBody>
      </p:sp>
      <p:sp>
        <p:nvSpPr>
          <p:cNvPr id="55299" name="Rectangle 3"/>
          <p:cNvSpPr>
            <a:spLocks noGrp="1"/>
          </p:cNvSpPr>
          <p:nvPr>
            <p:ph type="body" sz="half" idx="4294967295"/>
          </p:nvPr>
        </p:nvSpPr>
        <p:spPr>
          <a:xfrm>
            <a:off x="228600" y="1066800"/>
            <a:ext cx="5867400" cy="5410200"/>
          </a:xfrm>
        </p:spPr>
        <p:txBody>
          <a:bodyPr/>
          <a:lstStyle/>
          <a:p>
            <a:pPr algn="just"/>
            <a:r>
              <a:rPr lang="en-US" sz="2800" b="1" i="1" smtClean="0">
                <a:solidFill>
                  <a:srgbClr val="0000FF"/>
                </a:solidFill>
                <a:latin typeface="Times New Roman" pitchFamily="18" charset="0"/>
                <a:cs typeface="Times New Roman" pitchFamily="18" charset="0"/>
              </a:rPr>
              <a:t>Double buffering in the kernel</a:t>
            </a:r>
          </a:p>
          <a:p>
            <a:pPr lvl="1" algn="just"/>
            <a:r>
              <a:rPr lang="en-US" sz="2400" smtClean="0">
                <a:latin typeface="Times New Roman" pitchFamily="18" charset="0"/>
                <a:cs typeface="Times New Roman" pitchFamily="18" charset="0"/>
              </a:rPr>
              <a:t>Two kernel buffers is used, while one is being copied to user space, the other is accumulating new input.</a:t>
            </a:r>
          </a:p>
          <a:p>
            <a:pPr algn="just"/>
            <a:r>
              <a:rPr lang="en-US" sz="2800" b="1" i="1" smtClean="0">
                <a:latin typeface="Times New Roman" pitchFamily="18" charset="0"/>
                <a:cs typeface="Times New Roman" pitchFamily="18" charset="0"/>
              </a:rPr>
              <a:t>Circular buffer</a:t>
            </a:r>
          </a:p>
          <a:p>
            <a:pPr lvl="1" algn="just"/>
            <a:r>
              <a:rPr lang="en-US" sz="2400" smtClean="0">
                <a:latin typeface="Times New Roman" pitchFamily="18" charset="0"/>
                <a:cs typeface="Times New Roman" pitchFamily="18" charset="0"/>
              </a:rPr>
              <a:t>Consists of region of memory and two pointers: one points to the next free work (add new data-</a:t>
            </a:r>
            <a:r>
              <a:rPr lang="en-US" sz="2400" b="1" i="1" smtClean="0">
                <a:latin typeface="Times New Roman" pitchFamily="18" charset="0"/>
                <a:cs typeface="Times New Roman" pitchFamily="18" charset="0"/>
              </a:rPr>
              <a:t>Tail</a:t>
            </a:r>
            <a:r>
              <a:rPr lang="en-US" sz="2400" smtClean="0">
                <a:latin typeface="Times New Roman" pitchFamily="18" charset="0"/>
                <a:cs typeface="Times New Roman" pitchFamily="18" charset="0"/>
              </a:rPr>
              <a:t>), other points to the first word (</a:t>
            </a:r>
            <a:r>
              <a:rPr lang="en-US" sz="2400" b="1" i="1" smtClean="0">
                <a:latin typeface="Times New Roman" pitchFamily="18" charset="0"/>
                <a:cs typeface="Times New Roman" pitchFamily="18" charset="0"/>
              </a:rPr>
              <a:t>Head</a:t>
            </a:r>
            <a:r>
              <a:rPr lang="en-US" sz="2400" smtClean="0">
                <a:latin typeface="Times New Roman" pitchFamily="18" charset="0"/>
                <a:cs typeface="Times New Roman" pitchFamily="18" charset="0"/>
              </a:rPr>
              <a:t>) of data in the buffer that has not been removed yet (remove and process).</a:t>
            </a:r>
          </a:p>
          <a:p>
            <a:pPr lvl="1" algn="just"/>
            <a:r>
              <a:rPr lang="en-US" sz="2400" smtClean="0">
                <a:latin typeface="Times New Roman" pitchFamily="18" charset="0"/>
                <a:cs typeface="Times New Roman" pitchFamily="18" charset="0"/>
              </a:rPr>
              <a:t>Both pointers wrap around, going back to the bottom when they hit the top.</a:t>
            </a:r>
          </a:p>
        </p:txBody>
      </p:sp>
      <p:sp>
        <p:nvSpPr>
          <p:cNvPr id="55301" name="Text Box 4"/>
          <p:cNvSpPr txBox="1">
            <a:spLocks noChangeArrowheads="1"/>
          </p:cNvSpPr>
          <p:nvPr/>
        </p:nvSpPr>
        <p:spPr bwMode="auto">
          <a:xfrm>
            <a:off x="6638925" y="3810000"/>
            <a:ext cx="2505075" cy="523875"/>
          </a:xfrm>
          <a:prstGeom prst="rect">
            <a:avLst/>
          </a:prstGeom>
          <a:noFill/>
          <a:ln w="9525">
            <a:noFill/>
            <a:miter lim="800000"/>
            <a:headEnd/>
            <a:tailEnd/>
          </a:ln>
        </p:spPr>
        <p:txBody>
          <a:bodyPr wrap="none">
            <a:spAutoFit/>
          </a:bodyPr>
          <a:lstStyle/>
          <a:p>
            <a:r>
              <a:rPr lang="en-US" sz="1400" b="1">
                <a:latin typeface="Times New Roman" pitchFamily="18" charset="0"/>
              </a:rPr>
              <a:t>Double buffering in the kernel</a:t>
            </a:r>
          </a:p>
          <a:p>
            <a:r>
              <a:rPr lang="en-US" sz="1400" b="1">
                <a:latin typeface="Times New Roman" pitchFamily="18" charset="0"/>
              </a:rPr>
              <a:t>Tanenbaum, Fig. 5-15.</a:t>
            </a:r>
          </a:p>
        </p:txBody>
      </p:sp>
      <p:sp>
        <p:nvSpPr>
          <p:cNvPr id="6" name="Rectangle 5"/>
          <p:cNvSpPr/>
          <p:nvPr/>
        </p:nvSpPr>
        <p:spPr>
          <a:xfrm>
            <a:off x="8229600" y="4495800"/>
            <a:ext cx="609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t>B</a:t>
            </a:r>
          </a:p>
          <a:p>
            <a:pPr algn="ctr">
              <a:defRPr/>
            </a:pPr>
            <a:r>
              <a:rPr lang="en-US" sz="1400"/>
              <a:t>U</a:t>
            </a:r>
          </a:p>
          <a:p>
            <a:pPr algn="ctr">
              <a:defRPr/>
            </a:pPr>
            <a:r>
              <a:rPr lang="en-US" sz="1400"/>
              <a:t>F</a:t>
            </a:r>
          </a:p>
          <a:p>
            <a:pPr algn="ctr">
              <a:defRPr/>
            </a:pPr>
            <a:r>
              <a:rPr lang="en-US" sz="1400"/>
              <a:t>F</a:t>
            </a:r>
          </a:p>
          <a:p>
            <a:pPr algn="ctr">
              <a:defRPr/>
            </a:pPr>
            <a:r>
              <a:rPr lang="en-US" sz="1400"/>
              <a:t>E</a:t>
            </a:r>
          </a:p>
          <a:p>
            <a:pPr algn="ctr">
              <a:defRPr/>
            </a:pPr>
            <a:r>
              <a:rPr lang="en-US" sz="1400" smtClean="0"/>
              <a:t>R</a:t>
            </a:r>
          </a:p>
          <a:p>
            <a:pPr algn="ctr">
              <a:defRPr/>
            </a:pPr>
            <a:endParaRPr lang="en-US" sz="1400"/>
          </a:p>
        </p:txBody>
      </p:sp>
      <p:sp>
        <p:nvSpPr>
          <p:cNvPr id="7" name="Rectangle 6"/>
          <p:cNvSpPr/>
          <p:nvPr/>
        </p:nvSpPr>
        <p:spPr>
          <a:xfrm>
            <a:off x="6400800" y="5105400"/>
            <a:ext cx="990600" cy="228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chemeClr val="tx1"/>
                </a:solidFill>
              </a:rPr>
              <a:t>Head</a:t>
            </a:r>
          </a:p>
        </p:txBody>
      </p:sp>
      <p:sp>
        <p:nvSpPr>
          <p:cNvPr id="8" name="Rectangle 7"/>
          <p:cNvSpPr/>
          <p:nvPr/>
        </p:nvSpPr>
        <p:spPr>
          <a:xfrm>
            <a:off x="6400800" y="5486400"/>
            <a:ext cx="990600" cy="228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chemeClr val="tx1"/>
                </a:solidFill>
              </a:rPr>
              <a:t>Tail</a:t>
            </a:r>
          </a:p>
        </p:txBody>
      </p:sp>
      <p:cxnSp>
        <p:nvCxnSpPr>
          <p:cNvPr id="10" name="Straight Arrow Connector 9"/>
          <p:cNvCxnSpPr>
            <a:stCxn id="7" idx="3"/>
          </p:cNvCxnSpPr>
          <p:nvPr/>
        </p:nvCxnSpPr>
        <p:spPr>
          <a:xfrm flipV="1">
            <a:off x="7391400" y="4800600"/>
            <a:ext cx="990600" cy="419100"/>
          </a:xfrm>
          <a:prstGeom prst="straightConnector1">
            <a:avLst/>
          </a:prstGeom>
          <a:ln>
            <a:solidFill>
              <a:srgbClr val="CC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3"/>
          </p:cNvCxnSpPr>
          <p:nvPr/>
        </p:nvCxnSpPr>
        <p:spPr>
          <a:xfrm>
            <a:off x="7391400" y="5600700"/>
            <a:ext cx="990600" cy="342900"/>
          </a:xfrm>
          <a:prstGeom prst="straightConnector1">
            <a:avLst/>
          </a:prstGeom>
          <a:ln>
            <a:solidFill>
              <a:srgbClr val="CC0000"/>
            </a:solidFill>
            <a:tailEnd type="arrow"/>
          </a:ln>
        </p:spPr>
        <p:style>
          <a:lnRef idx="1">
            <a:schemeClr val="accent1"/>
          </a:lnRef>
          <a:fillRef idx="0">
            <a:schemeClr val="accent1"/>
          </a:fillRef>
          <a:effectRef idx="0">
            <a:schemeClr val="accent1"/>
          </a:effectRef>
          <a:fontRef idx="minor">
            <a:schemeClr val="tx1"/>
          </a:fontRef>
        </p:style>
      </p:cxnSp>
      <p:pic>
        <p:nvPicPr>
          <p:cNvPr id="9218" name="Picture 2"/>
          <p:cNvPicPr>
            <a:picLocks noChangeAspect="1" noChangeArrowheads="1"/>
          </p:cNvPicPr>
          <p:nvPr/>
        </p:nvPicPr>
        <p:blipFill>
          <a:blip r:embed="rId3"/>
          <a:srcRect/>
          <a:stretch>
            <a:fillRect/>
          </a:stretch>
        </p:blipFill>
        <p:spPr bwMode="auto">
          <a:xfrm>
            <a:off x="7162800" y="762000"/>
            <a:ext cx="1447800" cy="3060122"/>
          </a:xfrm>
          <a:prstGeom prst="rect">
            <a:avLst/>
          </a:prstGeom>
          <a:noFill/>
          <a:ln w="9525">
            <a:noFill/>
            <a:miter lim="800000"/>
            <a:headEnd/>
            <a:tailEnd/>
          </a:ln>
          <a:effectLst/>
        </p:spPr>
      </p:pic>
      <p:sp>
        <p:nvSpPr>
          <p:cNvPr id="13" name="Footer Placeholder 12"/>
          <p:cNvSpPr>
            <a:spLocks noGrp="1"/>
          </p:cNvSpPr>
          <p:nvPr>
            <p:ph type="ftr" sz="quarter" idx="11"/>
          </p:nvPr>
        </p:nvSpPr>
        <p:spPr/>
        <p:txBody>
          <a:bodyPr/>
          <a:lstStyle/>
          <a:p>
            <a:r>
              <a:rPr lang="en-US" smtClean="0"/>
              <a:t>IO-Part 1 (86 slides)</a:t>
            </a:r>
            <a:endParaRPr lang="en-US"/>
          </a:p>
        </p:txBody>
      </p:sp>
      <p:sp>
        <p:nvSpPr>
          <p:cNvPr id="14" name="Slide Number Placeholder 13"/>
          <p:cNvSpPr>
            <a:spLocks noGrp="1"/>
          </p:cNvSpPr>
          <p:nvPr>
            <p:ph type="sldNum" sz="quarter" idx="12"/>
          </p:nvPr>
        </p:nvSpPr>
        <p:spPr/>
        <p:txBody>
          <a:bodyPr/>
          <a:lstStyle/>
          <a:p>
            <a:fld id="{190CC846-20B3-454D-AF77-DE04E39CF884}"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a:xfrm>
            <a:off x="0" y="0"/>
            <a:ext cx="9144000" cy="838200"/>
          </a:xfrm>
        </p:spPr>
        <p:txBody>
          <a:bodyPr/>
          <a:lstStyle/>
          <a:p>
            <a:r>
              <a:rPr lang="en-US" smtClean="0"/>
              <a:t>IOSL: Buffering…</a:t>
            </a:r>
            <a:endParaRPr lang="en-US" sz="2800" smtClean="0">
              <a:latin typeface="Times New Roman" pitchFamily="18" charset="0"/>
              <a:cs typeface="Times New Roman" pitchFamily="18" charset="0"/>
            </a:endParaRPr>
          </a:p>
        </p:txBody>
      </p:sp>
      <p:sp>
        <p:nvSpPr>
          <p:cNvPr id="56323" name="Rectangle 3"/>
          <p:cNvSpPr>
            <a:spLocks noGrp="1"/>
          </p:cNvSpPr>
          <p:nvPr>
            <p:ph type="body" sz="half" idx="1"/>
          </p:nvPr>
        </p:nvSpPr>
        <p:spPr>
          <a:xfrm>
            <a:off x="76200" y="1066800"/>
            <a:ext cx="3733800" cy="3352800"/>
          </a:xfrm>
        </p:spPr>
        <p:txBody>
          <a:bodyPr/>
          <a:lstStyle/>
          <a:p>
            <a:pPr algn="just"/>
            <a:r>
              <a:rPr lang="en-US" sz="2400" b="1" i="1" smtClean="0">
                <a:solidFill>
                  <a:srgbClr val="0000FF"/>
                </a:solidFill>
                <a:latin typeface="Times New Roman" pitchFamily="18" charset="0"/>
                <a:cs typeface="Times New Roman" pitchFamily="18" charset="0"/>
              </a:rPr>
              <a:t>Buffering is also important on output</a:t>
            </a:r>
          </a:p>
          <a:p>
            <a:pPr marL="285750" lvl="1" algn="just"/>
            <a:r>
              <a:rPr lang="en-US" sz="2200" smtClean="0">
                <a:latin typeface="Times New Roman" pitchFamily="18" charset="0"/>
                <a:cs typeface="Times New Roman" pitchFamily="18" charset="0"/>
              </a:rPr>
              <a:t>The user is free to reuse the buffer the instant it is unblocked.</a:t>
            </a:r>
          </a:p>
          <a:p>
            <a:pPr marL="285750" lvl="1"/>
            <a:r>
              <a:rPr lang="en-US" sz="2200" smtClean="0">
                <a:latin typeface="Times New Roman" pitchFamily="18" charset="0"/>
                <a:cs typeface="Times New Roman" pitchFamily="18" charset="0"/>
              </a:rPr>
              <a:t>Do not block user in long time (enhance performance) to do something.</a:t>
            </a:r>
          </a:p>
        </p:txBody>
      </p:sp>
      <p:sp>
        <p:nvSpPr>
          <p:cNvPr id="56324" name="Text Box 4"/>
          <p:cNvSpPr txBox="1">
            <a:spLocks noChangeArrowheads="1"/>
          </p:cNvSpPr>
          <p:nvPr/>
        </p:nvSpPr>
        <p:spPr bwMode="auto">
          <a:xfrm>
            <a:off x="4114800" y="4038600"/>
            <a:ext cx="4800600" cy="523220"/>
          </a:xfrm>
          <a:prstGeom prst="rect">
            <a:avLst/>
          </a:prstGeom>
          <a:noFill/>
          <a:ln w="9525">
            <a:noFill/>
            <a:miter lim="800000"/>
            <a:headEnd/>
            <a:tailEnd/>
          </a:ln>
        </p:spPr>
        <p:txBody>
          <a:bodyPr wrap="square">
            <a:spAutoFit/>
          </a:bodyPr>
          <a:lstStyle/>
          <a:p>
            <a:pPr algn="ctr"/>
            <a:r>
              <a:rPr lang="en-US" sz="1400" b="1">
                <a:latin typeface="Times New Roman" pitchFamily="18" charset="0"/>
              </a:rPr>
              <a:t>Networking may involve </a:t>
            </a:r>
            <a:r>
              <a:rPr lang="en-US" sz="1400" b="1" smtClean="0">
                <a:latin typeface="Times New Roman" pitchFamily="18" charset="0"/>
              </a:rPr>
              <a:t>many </a:t>
            </a:r>
            <a:r>
              <a:rPr lang="en-US" sz="1400" b="1">
                <a:latin typeface="Times New Roman" pitchFamily="18" charset="0"/>
              </a:rPr>
              <a:t>copies of a package.</a:t>
            </a:r>
          </a:p>
          <a:p>
            <a:pPr algn="ctr"/>
            <a:r>
              <a:rPr lang="en-US" sz="1400" b="1">
                <a:latin typeface="Times New Roman" pitchFamily="18" charset="0"/>
              </a:rPr>
              <a:t>Tanenbaum, Fig. 5-16.</a:t>
            </a:r>
          </a:p>
        </p:txBody>
      </p:sp>
      <p:sp>
        <p:nvSpPr>
          <p:cNvPr id="56326" name="Rectangle 3"/>
          <p:cNvSpPr txBox="1">
            <a:spLocks/>
          </p:cNvSpPr>
          <p:nvPr/>
        </p:nvSpPr>
        <p:spPr bwMode="auto">
          <a:xfrm>
            <a:off x="152400" y="4648200"/>
            <a:ext cx="8610600" cy="1524000"/>
          </a:xfrm>
          <a:prstGeom prst="rect">
            <a:avLst/>
          </a:prstGeom>
          <a:noFill/>
          <a:ln w="9525">
            <a:noFill/>
            <a:miter lim="800000"/>
            <a:headEnd/>
            <a:tailEnd/>
          </a:ln>
        </p:spPr>
        <p:txBody>
          <a:bodyPr/>
          <a:lstStyle/>
          <a:p>
            <a:pPr marL="342900" indent="-342900" algn="just" eaLnBrk="0" hangingPunct="0">
              <a:spcBef>
                <a:spcPct val="20000"/>
              </a:spcBef>
              <a:buFont typeface="Arial" charset="0"/>
              <a:buChar char="•"/>
            </a:pPr>
            <a:r>
              <a:rPr lang="en-US" sz="2400" b="1" i="1">
                <a:latin typeface="Times New Roman" pitchFamily="18" charset="0"/>
                <a:cs typeface="Times New Roman" pitchFamily="18" charset="0"/>
              </a:rPr>
              <a:t>A downside of buffering</a:t>
            </a:r>
          </a:p>
          <a:p>
            <a:pPr marL="293688" lvl="1" indent="-285750" algn="just" eaLnBrk="0" hangingPunct="0">
              <a:spcBef>
                <a:spcPct val="20000"/>
              </a:spcBef>
              <a:buFont typeface="Arial" charset="0"/>
              <a:buChar char="–"/>
            </a:pPr>
            <a:r>
              <a:rPr lang="en-US" sz="2200">
                <a:latin typeface="Times New Roman" pitchFamily="18" charset="0"/>
                <a:cs typeface="Times New Roman" pitchFamily="18" charset="0"/>
              </a:rPr>
              <a:t>If data get buffered too many times, performance </a:t>
            </a:r>
            <a:r>
              <a:rPr lang="en-US" sz="2200" smtClean="0">
                <a:latin typeface="Times New Roman" pitchFamily="18" charset="0"/>
                <a:cs typeface="Times New Roman" pitchFamily="18" charset="0"/>
              </a:rPr>
              <a:t>suffers (giảm).</a:t>
            </a:r>
            <a:endParaRPr lang="en-US" sz="2200">
              <a:latin typeface="Times New Roman" pitchFamily="18" charset="0"/>
              <a:cs typeface="Times New Roman" pitchFamily="18" charset="0"/>
            </a:endParaRPr>
          </a:p>
          <a:p>
            <a:pPr marL="293688" lvl="1" indent="-285750" algn="just" eaLnBrk="0" hangingPunct="0">
              <a:spcBef>
                <a:spcPct val="20000"/>
              </a:spcBef>
              <a:buFont typeface="Arial" charset="0"/>
              <a:buChar char="–"/>
            </a:pPr>
            <a:r>
              <a:rPr lang="en-US" sz="2200">
                <a:latin typeface="Times New Roman" pitchFamily="18" charset="0"/>
                <a:cs typeface="Times New Roman" pitchFamily="18" charset="0"/>
              </a:rPr>
              <a:t>Slowdown the transmission rate considerably on copying because all the steps process must happen sequentially.</a:t>
            </a:r>
          </a:p>
        </p:txBody>
      </p:sp>
      <p:pic>
        <p:nvPicPr>
          <p:cNvPr id="10242" name="Picture 2"/>
          <p:cNvPicPr>
            <a:picLocks noChangeAspect="1" noChangeArrowheads="1"/>
          </p:cNvPicPr>
          <p:nvPr/>
        </p:nvPicPr>
        <p:blipFill>
          <a:blip r:embed="rId3"/>
          <a:srcRect/>
          <a:stretch>
            <a:fillRect/>
          </a:stretch>
        </p:blipFill>
        <p:spPr bwMode="auto">
          <a:xfrm>
            <a:off x="3886200" y="1219200"/>
            <a:ext cx="5194406" cy="2743200"/>
          </a:xfrm>
          <a:prstGeom prst="rect">
            <a:avLst/>
          </a:prstGeom>
          <a:noFill/>
          <a:ln w="9525">
            <a:noFill/>
            <a:miter lim="800000"/>
            <a:headEnd/>
            <a:tailEnd/>
          </a:ln>
          <a:effectLst/>
        </p:spPr>
      </p:pic>
      <p:sp>
        <p:nvSpPr>
          <p:cNvPr id="9" name="Footer Placeholder 8"/>
          <p:cNvSpPr>
            <a:spLocks noGrp="1"/>
          </p:cNvSpPr>
          <p:nvPr>
            <p:ph type="ftr" sz="quarter" idx="11"/>
          </p:nvPr>
        </p:nvSpPr>
        <p:spPr/>
        <p:txBody>
          <a:bodyPr/>
          <a:lstStyle/>
          <a:p>
            <a:pPr>
              <a:defRPr/>
            </a:pPr>
            <a:r>
              <a:rPr lang="en-US" smtClean="0"/>
              <a:t>IO-Part 1 (86 slides)</a:t>
            </a:r>
            <a:endParaRPr lang="en-US"/>
          </a:p>
        </p:txBody>
      </p:sp>
      <p:sp>
        <p:nvSpPr>
          <p:cNvPr id="10" name="Slide Number Placeholder 9"/>
          <p:cNvSpPr>
            <a:spLocks noGrp="1"/>
          </p:cNvSpPr>
          <p:nvPr>
            <p:ph type="sldNum" sz="quarter" idx="12"/>
          </p:nvPr>
        </p:nvSpPr>
        <p:spPr/>
        <p:txBody>
          <a:bodyPr/>
          <a:lstStyle/>
          <a:p>
            <a:pPr>
              <a:defRPr/>
            </a:pPr>
            <a:fld id="{34394E5B-F5D9-4F9D-99E9-DDC70882CCFE}"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0" y="0"/>
            <a:ext cx="9144000" cy="914400"/>
          </a:xfrm>
        </p:spPr>
        <p:txBody>
          <a:bodyPr/>
          <a:lstStyle/>
          <a:p>
            <a:r>
              <a:rPr lang="en-US" b="1" smtClean="0">
                <a:latin typeface="Times New Roman" pitchFamily="18" charset="0"/>
                <a:cs typeface="Times New Roman" pitchFamily="18" charset="0"/>
              </a:rPr>
              <a:t>IOSL:</a:t>
            </a:r>
            <a:r>
              <a:rPr lang="en-US" smtClean="0">
                <a:latin typeface="Times New Roman" pitchFamily="18" charset="0"/>
                <a:cs typeface="Times New Roman" pitchFamily="18" charset="0"/>
              </a:rPr>
              <a:t>Error Reporting</a:t>
            </a:r>
          </a:p>
        </p:txBody>
      </p:sp>
      <p:sp>
        <p:nvSpPr>
          <p:cNvPr id="57347" name="Rectangle 3"/>
          <p:cNvSpPr>
            <a:spLocks noGrp="1"/>
          </p:cNvSpPr>
          <p:nvPr>
            <p:ph type="body" sz="half" idx="1"/>
          </p:nvPr>
        </p:nvSpPr>
        <p:spPr>
          <a:xfrm>
            <a:off x="304800" y="838200"/>
            <a:ext cx="8534400" cy="5334000"/>
          </a:xfrm>
        </p:spPr>
        <p:txBody>
          <a:bodyPr/>
          <a:lstStyle/>
          <a:p>
            <a:pPr algn="just">
              <a:lnSpc>
                <a:spcPct val="90000"/>
              </a:lnSpc>
            </a:pPr>
            <a:r>
              <a:rPr lang="en-US" sz="2400" smtClean="0">
                <a:latin typeface="Times New Roman" pitchFamily="18" charset="0"/>
                <a:cs typeface="Times New Roman" pitchFamily="18" charset="0"/>
              </a:rPr>
              <a:t>Many errors are device-specific and must be handled by the appropriate driver, but the framework for error handling is device independent</a:t>
            </a:r>
          </a:p>
          <a:p>
            <a:pPr algn="just">
              <a:lnSpc>
                <a:spcPct val="90000"/>
              </a:lnSpc>
            </a:pPr>
            <a:r>
              <a:rPr lang="en-US" sz="2400" b="1" i="1" smtClean="0">
                <a:latin typeface="Times New Roman" pitchFamily="18" charset="0"/>
                <a:cs typeface="Times New Roman" pitchFamily="18" charset="0"/>
              </a:rPr>
              <a:t>I/O Errors</a:t>
            </a:r>
          </a:p>
          <a:p>
            <a:pPr lvl="1" algn="just">
              <a:lnSpc>
                <a:spcPct val="90000"/>
              </a:lnSpc>
            </a:pPr>
            <a:r>
              <a:rPr lang="en-US" sz="2200" b="1" smtClean="0">
                <a:latin typeface="Times New Roman" pitchFamily="18" charset="0"/>
                <a:cs typeface="Times New Roman" pitchFamily="18" charset="0"/>
              </a:rPr>
              <a:t>Programming errors</a:t>
            </a:r>
          </a:p>
          <a:p>
            <a:pPr lvl="2" algn="just">
              <a:lnSpc>
                <a:spcPct val="90000"/>
              </a:lnSpc>
            </a:pPr>
            <a:r>
              <a:rPr lang="en-US" sz="2200" smtClean="0">
                <a:latin typeface="Times New Roman" pitchFamily="18" charset="0"/>
                <a:cs typeface="Times New Roman" pitchFamily="18" charset="0"/>
              </a:rPr>
              <a:t>Occurs when a process asks for something impossible.</a:t>
            </a:r>
          </a:p>
          <a:p>
            <a:pPr lvl="2" algn="just">
              <a:lnSpc>
                <a:spcPct val="90000"/>
              </a:lnSpc>
            </a:pPr>
            <a:r>
              <a:rPr lang="en-US" sz="2200" smtClean="0">
                <a:latin typeface="Times New Roman" pitchFamily="18" charset="0"/>
                <a:cs typeface="Times New Roman" pitchFamily="18" charset="0"/>
              </a:rPr>
              <a:t>Providing invalid buffer address or other parameter, and specifying an invalid device.</a:t>
            </a:r>
          </a:p>
          <a:p>
            <a:pPr lvl="2" algn="just">
              <a:lnSpc>
                <a:spcPct val="90000"/>
              </a:lnSpc>
              <a:buFont typeface="Arial" charset="0"/>
              <a:buNone/>
            </a:pPr>
            <a:r>
              <a:rPr lang="en-US" sz="2200" smtClean="0">
                <a:latin typeface="Times New Roman" pitchFamily="18" charset="0"/>
                <a:cs typeface="Times New Roman" pitchFamily="18" charset="0"/>
                <a:sym typeface="Wingdings" pitchFamily="2" charset="2"/>
              </a:rPr>
              <a:t> </a:t>
            </a:r>
            <a:r>
              <a:rPr lang="en-US" sz="2200" smtClean="0">
                <a:latin typeface="Times New Roman" pitchFamily="18" charset="0"/>
                <a:cs typeface="Times New Roman" pitchFamily="18" charset="0"/>
              </a:rPr>
              <a:t>just report back an error code to the caller.</a:t>
            </a:r>
          </a:p>
          <a:p>
            <a:pPr lvl="1" algn="just">
              <a:lnSpc>
                <a:spcPct val="90000"/>
              </a:lnSpc>
            </a:pPr>
            <a:r>
              <a:rPr lang="en-US" sz="2200" b="1" smtClean="0">
                <a:latin typeface="Times New Roman" pitchFamily="18" charset="0"/>
                <a:cs typeface="Times New Roman" pitchFamily="18" charset="0"/>
              </a:rPr>
              <a:t>Actual I/O Errors</a:t>
            </a:r>
          </a:p>
          <a:p>
            <a:pPr lvl="2" algn="just">
              <a:lnSpc>
                <a:spcPct val="90000"/>
              </a:lnSpc>
            </a:pPr>
            <a:r>
              <a:rPr lang="en-US" sz="2200" smtClean="0">
                <a:latin typeface="Times New Roman" pitchFamily="18" charset="0"/>
                <a:cs typeface="Times New Roman" pitchFamily="18" charset="0"/>
              </a:rPr>
              <a:t>The driver determines what to do. If it does not know what to do, it may pass the problem back up to device-independent software</a:t>
            </a:r>
          </a:p>
          <a:p>
            <a:pPr algn="just">
              <a:lnSpc>
                <a:spcPct val="90000"/>
              </a:lnSpc>
            </a:pPr>
            <a:r>
              <a:rPr lang="en-US" sz="2400" smtClean="0">
                <a:latin typeface="Times New Roman" pitchFamily="18" charset="0"/>
                <a:cs typeface="Times New Roman" pitchFamily="18" charset="0"/>
              </a:rPr>
              <a:t>When errors occur, the dialog box with message and selected option is showed; or the system display error and terminated.</a:t>
            </a:r>
          </a:p>
        </p:txBody>
      </p:sp>
      <p:sp>
        <p:nvSpPr>
          <p:cNvPr id="6" name="Footer Placeholder 5"/>
          <p:cNvSpPr>
            <a:spLocks noGrp="1"/>
          </p:cNvSpPr>
          <p:nvPr>
            <p:ph type="ftr" sz="quarter" idx="11"/>
          </p:nvPr>
        </p:nvSpPr>
        <p:spPr/>
        <p:txBody>
          <a:bodyPr/>
          <a:lstStyle/>
          <a:p>
            <a:pPr>
              <a:defRPr/>
            </a:pPr>
            <a:r>
              <a:rPr lang="en-US" smtClean="0"/>
              <a:t>IO-Part 1 (86 slides)</a:t>
            </a:r>
            <a:endParaRPr lang="en-US"/>
          </a:p>
        </p:txBody>
      </p:sp>
      <p:sp>
        <p:nvSpPr>
          <p:cNvPr id="7" name="Slide Number Placeholder 6"/>
          <p:cNvSpPr>
            <a:spLocks noGrp="1"/>
          </p:cNvSpPr>
          <p:nvPr>
            <p:ph type="sldNum" sz="quarter" idx="12"/>
          </p:nvPr>
        </p:nvSpPr>
        <p:spPr/>
        <p:txBody>
          <a:bodyPr/>
          <a:lstStyle/>
          <a:p>
            <a:pPr>
              <a:defRPr/>
            </a:pPr>
            <a:fld id="{34394E5B-F5D9-4F9D-99E9-DDC70882CCFE}"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a:xfrm>
            <a:off x="0" y="0"/>
            <a:ext cx="9144000" cy="914400"/>
          </a:xfrm>
        </p:spPr>
        <p:txBody>
          <a:bodyPr/>
          <a:lstStyle/>
          <a:p>
            <a:r>
              <a:rPr lang="en-US" sz="4000" b="1" smtClean="0">
                <a:latin typeface="Times New Roman" pitchFamily="18" charset="0"/>
                <a:cs typeface="Times New Roman" pitchFamily="18" charset="0"/>
              </a:rPr>
              <a:t>IOSL</a:t>
            </a:r>
            <a:r>
              <a:rPr lang="en-US" sz="2800" b="1" smtClean="0">
                <a:latin typeface="Times New Roman" pitchFamily="18" charset="0"/>
                <a:cs typeface="Times New Roman" pitchFamily="18" charset="0"/>
              </a:rPr>
              <a:t>: </a:t>
            </a:r>
            <a:r>
              <a:rPr lang="en-US" sz="2800" smtClean="0">
                <a:latin typeface="Times New Roman" pitchFamily="18" charset="0"/>
                <a:cs typeface="Times New Roman" pitchFamily="18" charset="0"/>
              </a:rPr>
              <a:t>Allocating and Releasing Dedicated Devices</a:t>
            </a:r>
          </a:p>
        </p:txBody>
      </p:sp>
      <p:sp>
        <p:nvSpPr>
          <p:cNvPr id="58371" name="Rectangle 3"/>
          <p:cNvSpPr>
            <a:spLocks noGrp="1"/>
          </p:cNvSpPr>
          <p:nvPr>
            <p:ph type="body" sz="half" idx="1"/>
          </p:nvPr>
        </p:nvSpPr>
        <p:spPr>
          <a:xfrm>
            <a:off x="228600" y="1143000"/>
            <a:ext cx="8686800" cy="4724400"/>
          </a:xfrm>
        </p:spPr>
        <p:txBody>
          <a:bodyPr/>
          <a:lstStyle/>
          <a:p>
            <a:pPr algn="just"/>
            <a:r>
              <a:rPr lang="en-US" sz="2800" b="1" i="1" smtClean="0">
                <a:latin typeface="Times New Roman" pitchFamily="18" charset="0"/>
                <a:cs typeface="Times New Roman" pitchFamily="18" charset="0"/>
              </a:rPr>
              <a:t>Dedicated devices</a:t>
            </a:r>
          </a:p>
          <a:p>
            <a:pPr lvl="1" algn="just"/>
            <a:r>
              <a:rPr lang="en-US" sz="2400" smtClean="0">
                <a:latin typeface="Times New Roman" pitchFamily="18" charset="0"/>
                <a:cs typeface="Times New Roman" pitchFamily="18" charset="0"/>
              </a:rPr>
              <a:t>Are assigned to only one work at a time.</a:t>
            </a:r>
          </a:p>
          <a:p>
            <a:pPr algn="just"/>
            <a:r>
              <a:rPr lang="en-US" sz="2800" b="1" i="1" smtClean="0">
                <a:latin typeface="Times New Roman" pitchFamily="18" charset="0"/>
                <a:cs typeface="Times New Roman" pitchFamily="18" charset="0"/>
              </a:rPr>
              <a:t>To handle the accept or reject requested devices</a:t>
            </a:r>
          </a:p>
          <a:p>
            <a:pPr lvl="1" algn="just"/>
            <a:r>
              <a:rPr lang="en-US" sz="2400" smtClean="0">
                <a:latin typeface="Times New Roman" pitchFamily="18" charset="0"/>
                <a:cs typeface="Times New Roman" pitchFamily="18" charset="0"/>
              </a:rPr>
              <a:t>A process performs the open request on the special files for device directly. If the device is unavailable, the open fails. Closing such a dedicated device then released it.</a:t>
            </a:r>
          </a:p>
          <a:p>
            <a:pPr lvl="1" algn="just"/>
            <a:r>
              <a:rPr lang="en-US" sz="2400" smtClean="0">
                <a:latin typeface="Times New Roman" pitchFamily="18" charset="0"/>
                <a:cs typeface="Times New Roman" pitchFamily="18" charset="0"/>
              </a:rPr>
              <a:t>An attempt to acquire a device that is not available blocks the caller instead of failing. Blocked process are put on a queue. Sooner or later, the request device become available and the first process on the queue is allowed to acquire it and continue execution.</a:t>
            </a:r>
          </a:p>
        </p:txBody>
      </p:sp>
      <p:sp>
        <p:nvSpPr>
          <p:cNvPr id="6" name="Footer Placeholder 5"/>
          <p:cNvSpPr>
            <a:spLocks noGrp="1"/>
          </p:cNvSpPr>
          <p:nvPr>
            <p:ph type="ftr" sz="quarter" idx="11"/>
          </p:nvPr>
        </p:nvSpPr>
        <p:spPr/>
        <p:txBody>
          <a:bodyPr/>
          <a:lstStyle/>
          <a:p>
            <a:pPr>
              <a:defRPr/>
            </a:pPr>
            <a:r>
              <a:rPr lang="en-US" smtClean="0"/>
              <a:t>IO-Part 1 (86 slides)</a:t>
            </a:r>
            <a:endParaRPr lang="en-US"/>
          </a:p>
        </p:txBody>
      </p:sp>
      <p:sp>
        <p:nvSpPr>
          <p:cNvPr id="7" name="Slide Number Placeholder 6"/>
          <p:cNvSpPr>
            <a:spLocks noGrp="1"/>
          </p:cNvSpPr>
          <p:nvPr>
            <p:ph type="sldNum" sz="quarter" idx="12"/>
          </p:nvPr>
        </p:nvSpPr>
        <p:spPr/>
        <p:txBody>
          <a:bodyPr/>
          <a:lstStyle/>
          <a:p>
            <a:pPr>
              <a:defRPr/>
            </a:pPr>
            <a:fld id="{34394E5B-F5D9-4F9D-99E9-DDC70882CCFE}"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a:xfrm>
            <a:off x="0" y="0"/>
            <a:ext cx="9144000" cy="990600"/>
          </a:xfrm>
        </p:spPr>
        <p:txBody>
          <a:bodyPr/>
          <a:lstStyle/>
          <a:p>
            <a:r>
              <a:rPr lang="en-US" sz="4000" b="1" smtClean="0">
                <a:latin typeface="Times New Roman" pitchFamily="18" charset="0"/>
                <a:cs typeface="Times New Roman" pitchFamily="18" charset="0"/>
              </a:rPr>
              <a:t>IOSL: </a:t>
            </a:r>
            <a:r>
              <a:rPr lang="en-US" sz="3200" smtClean="0">
                <a:latin typeface="Times New Roman" pitchFamily="18" charset="0"/>
                <a:cs typeface="Times New Roman" pitchFamily="18" charset="0"/>
              </a:rPr>
              <a:t>Device-Independent Block Size</a:t>
            </a:r>
          </a:p>
        </p:txBody>
      </p:sp>
      <p:sp>
        <p:nvSpPr>
          <p:cNvPr id="59395" name="Rectangle 3"/>
          <p:cNvSpPr>
            <a:spLocks noGrp="1"/>
          </p:cNvSpPr>
          <p:nvPr>
            <p:ph type="body" sz="half" idx="1"/>
          </p:nvPr>
        </p:nvSpPr>
        <p:spPr>
          <a:xfrm>
            <a:off x="381000" y="1143000"/>
            <a:ext cx="8458200" cy="4495800"/>
          </a:xfrm>
        </p:spPr>
        <p:txBody>
          <a:bodyPr/>
          <a:lstStyle/>
          <a:p>
            <a:pPr algn="just"/>
            <a:r>
              <a:rPr lang="en-US" sz="2800" smtClean="0">
                <a:solidFill>
                  <a:srgbClr val="0000FF"/>
                </a:solidFill>
                <a:latin typeface="Times New Roman" pitchFamily="18" charset="0"/>
                <a:cs typeface="Times New Roman" pitchFamily="18" charset="0"/>
              </a:rPr>
              <a:t>Different disks may have different sector sizes.</a:t>
            </a:r>
          </a:p>
          <a:p>
            <a:pPr algn="just"/>
            <a:r>
              <a:rPr lang="en-US" sz="2800" smtClean="0">
                <a:solidFill>
                  <a:srgbClr val="0000FF"/>
                </a:solidFill>
                <a:latin typeface="Times New Roman" pitchFamily="18" charset="0"/>
                <a:cs typeface="Times New Roman" pitchFamily="18" charset="0"/>
              </a:rPr>
              <a:t>It is up to the device-independent software to hide this fact and provide a uniform block size to higher layers by treating several sectors as a single logical block</a:t>
            </a:r>
          </a:p>
          <a:p>
            <a:pPr lvl="1" algn="just"/>
            <a:r>
              <a:rPr lang="en-US" sz="2400" smtClean="0">
                <a:latin typeface="Times New Roman" pitchFamily="18" charset="0"/>
                <a:cs typeface="Times New Roman" pitchFamily="18" charset="0"/>
              </a:rPr>
              <a:t>The higher layers only deal with abstract devices that all use the same logical block size, independent of the physical sector size</a:t>
            </a:r>
          </a:p>
          <a:p>
            <a:pPr algn="just"/>
            <a:r>
              <a:rPr lang="en-US" sz="2800" smtClean="0">
                <a:latin typeface="Times New Roman" pitchFamily="18" charset="0"/>
                <a:cs typeface="Times New Roman" pitchFamily="18" charset="0"/>
              </a:rPr>
              <a:t>Similarly, some character devices deliver their data one byte at the time, while others deliver theirs in larger unit.</a:t>
            </a:r>
          </a:p>
        </p:txBody>
      </p:sp>
      <p:sp>
        <p:nvSpPr>
          <p:cNvPr id="6" name="Footer Placeholder 5"/>
          <p:cNvSpPr>
            <a:spLocks noGrp="1"/>
          </p:cNvSpPr>
          <p:nvPr>
            <p:ph type="ftr" sz="quarter" idx="11"/>
          </p:nvPr>
        </p:nvSpPr>
        <p:spPr/>
        <p:txBody>
          <a:bodyPr/>
          <a:lstStyle/>
          <a:p>
            <a:pPr>
              <a:defRPr/>
            </a:pPr>
            <a:r>
              <a:rPr lang="en-US" smtClean="0"/>
              <a:t>IO-Part 1 (86 slides)</a:t>
            </a:r>
            <a:endParaRPr lang="en-US"/>
          </a:p>
        </p:txBody>
      </p:sp>
      <p:sp>
        <p:nvSpPr>
          <p:cNvPr id="7" name="Slide Number Placeholder 6"/>
          <p:cNvSpPr>
            <a:spLocks noGrp="1"/>
          </p:cNvSpPr>
          <p:nvPr>
            <p:ph type="sldNum" sz="quarter" idx="12"/>
          </p:nvPr>
        </p:nvSpPr>
        <p:spPr/>
        <p:txBody>
          <a:bodyPr/>
          <a:lstStyle/>
          <a:p>
            <a:pPr>
              <a:defRPr/>
            </a:pPr>
            <a:fld id="{34394E5B-F5D9-4F9D-99E9-DDC70882CCFE}"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a:xfrm>
            <a:off x="0" y="0"/>
            <a:ext cx="9144000" cy="1066800"/>
          </a:xfrm>
        </p:spPr>
        <p:txBody>
          <a:bodyPr/>
          <a:lstStyle/>
          <a:p>
            <a:r>
              <a:rPr lang="en-US" b="1" smtClean="0">
                <a:latin typeface="Times New Roman" pitchFamily="18" charset="0"/>
                <a:cs typeface="Times New Roman" pitchFamily="18" charset="0"/>
              </a:rPr>
              <a:t>IOSL: </a:t>
            </a:r>
            <a:r>
              <a:rPr lang="en-US" smtClean="0">
                <a:latin typeface="Times New Roman" pitchFamily="18" charset="0"/>
                <a:cs typeface="Times New Roman" pitchFamily="18" charset="0"/>
              </a:rPr>
              <a:t>User-Space I/O Software</a:t>
            </a:r>
          </a:p>
        </p:txBody>
      </p:sp>
      <p:sp>
        <p:nvSpPr>
          <p:cNvPr id="60419" name="Rectangle 3"/>
          <p:cNvSpPr>
            <a:spLocks noGrp="1"/>
          </p:cNvSpPr>
          <p:nvPr>
            <p:ph type="body" sz="half" idx="4294967295"/>
          </p:nvPr>
        </p:nvSpPr>
        <p:spPr>
          <a:xfrm>
            <a:off x="76200" y="1447800"/>
            <a:ext cx="5715000" cy="2057400"/>
          </a:xfrm>
        </p:spPr>
        <p:txBody>
          <a:bodyPr>
            <a:normAutofit lnSpcReduction="10000"/>
          </a:bodyPr>
          <a:lstStyle/>
          <a:p>
            <a:pPr algn="just">
              <a:lnSpc>
                <a:spcPct val="80000"/>
              </a:lnSpc>
            </a:pPr>
            <a:r>
              <a:rPr lang="en-US" sz="2800" smtClean="0">
                <a:solidFill>
                  <a:srgbClr val="0000FF"/>
                </a:solidFill>
                <a:latin typeface="Times New Roman" pitchFamily="18" charset="0"/>
                <a:cs typeface="Times New Roman" pitchFamily="18" charset="0"/>
              </a:rPr>
              <a:t>Although </a:t>
            </a:r>
            <a:r>
              <a:rPr lang="en-US" sz="2800" b="1" smtClean="0">
                <a:solidFill>
                  <a:srgbClr val="0000FF"/>
                </a:solidFill>
                <a:latin typeface="Times New Roman" pitchFamily="18" charset="0"/>
                <a:cs typeface="Times New Roman" pitchFamily="18" charset="0"/>
              </a:rPr>
              <a:t>most of the I/O software is within the OS</a:t>
            </a:r>
            <a:r>
              <a:rPr lang="en-US" sz="2800" smtClean="0">
                <a:solidFill>
                  <a:srgbClr val="0000FF"/>
                </a:solidFill>
                <a:latin typeface="Times New Roman" pitchFamily="18" charset="0"/>
                <a:cs typeface="Times New Roman" pitchFamily="18" charset="0"/>
              </a:rPr>
              <a:t>, a small portion of it consists of libraries linker together with user programs, and even whole programs running outside the kernel.</a:t>
            </a:r>
          </a:p>
        </p:txBody>
      </p:sp>
      <p:grpSp>
        <p:nvGrpSpPr>
          <p:cNvPr id="6" name="Group 5"/>
          <p:cNvGrpSpPr/>
          <p:nvPr/>
        </p:nvGrpSpPr>
        <p:grpSpPr>
          <a:xfrm>
            <a:off x="6265898" y="1524000"/>
            <a:ext cx="2497102" cy="1905000"/>
            <a:chOff x="6477000" y="1676400"/>
            <a:chExt cx="2497102" cy="1905000"/>
          </a:xfrm>
        </p:grpSpPr>
        <p:sp>
          <p:nvSpPr>
            <p:cNvPr id="7" name="Rectangle 6"/>
            <p:cNvSpPr/>
            <p:nvPr/>
          </p:nvSpPr>
          <p:spPr>
            <a:xfrm>
              <a:off x="6479258" y="2819400"/>
              <a:ext cx="2494844"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Interrupt Handlers</a:t>
              </a:r>
              <a:endParaRPr lang="en-US"/>
            </a:p>
          </p:txBody>
        </p:sp>
        <p:sp>
          <p:nvSpPr>
            <p:cNvPr id="8" name="Rectangle 7"/>
            <p:cNvSpPr/>
            <p:nvPr/>
          </p:nvSpPr>
          <p:spPr>
            <a:xfrm>
              <a:off x="6479258" y="2438400"/>
              <a:ext cx="2494844"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 Drivers</a:t>
              </a:r>
              <a:endParaRPr lang="en-US"/>
            </a:p>
          </p:txBody>
        </p:sp>
        <p:sp>
          <p:nvSpPr>
            <p:cNvPr id="9" name="Rectangle 8"/>
            <p:cNvSpPr/>
            <p:nvPr/>
          </p:nvSpPr>
          <p:spPr>
            <a:xfrm>
              <a:off x="6479258" y="2057400"/>
              <a:ext cx="2494844" cy="3810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Device-independent OS software</a:t>
              </a:r>
            </a:p>
          </p:txBody>
        </p:sp>
        <p:sp>
          <p:nvSpPr>
            <p:cNvPr id="10" name="Rectangle 9"/>
            <p:cNvSpPr/>
            <p:nvPr/>
          </p:nvSpPr>
          <p:spPr>
            <a:xfrm>
              <a:off x="6479258" y="1676400"/>
              <a:ext cx="2494844" cy="381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User-level I/O sofware</a:t>
              </a:r>
              <a:endParaRPr lang="en-US" b="1">
                <a:solidFill>
                  <a:schemeClr val="tx1"/>
                </a:solidFill>
              </a:endParaRPr>
            </a:p>
          </p:txBody>
        </p:sp>
        <p:sp>
          <p:nvSpPr>
            <p:cNvPr id="11" name="Rectangle 10"/>
            <p:cNvSpPr/>
            <p:nvPr/>
          </p:nvSpPr>
          <p:spPr>
            <a:xfrm>
              <a:off x="6477000" y="3200400"/>
              <a:ext cx="2494844" cy="381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Hardware</a:t>
              </a:r>
              <a:endParaRPr lang="en-US"/>
            </a:p>
          </p:txBody>
        </p:sp>
      </p:grpSp>
      <p:sp>
        <p:nvSpPr>
          <p:cNvPr id="12" name="Rectangle 3"/>
          <p:cNvSpPr txBox="1">
            <a:spLocks/>
          </p:cNvSpPr>
          <p:nvPr/>
        </p:nvSpPr>
        <p:spPr>
          <a:xfrm>
            <a:off x="152400" y="3657600"/>
            <a:ext cx="8229600" cy="2286000"/>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System calls, including the I/O system calls, are normally made by library procedures.</a:t>
            </a: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The standard I/O library contains a number of procedures that involve I/O and all run as part of user programs.</a:t>
            </a:r>
          </a:p>
        </p:txBody>
      </p:sp>
      <p:sp>
        <p:nvSpPr>
          <p:cNvPr id="13" name="Footer Placeholder 12"/>
          <p:cNvSpPr>
            <a:spLocks noGrp="1"/>
          </p:cNvSpPr>
          <p:nvPr>
            <p:ph type="ftr" sz="quarter" idx="11"/>
          </p:nvPr>
        </p:nvSpPr>
        <p:spPr/>
        <p:txBody>
          <a:bodyPr/>
          <a:lstStyle/>
          <a:p>
            <a:r>
              <a:rPr lang="en-US" smtClean="0"/>
              <a:t>IO-Part 1 (86 slides)</a:t>
            </a:r>
            <a:endParaRPr lang="en-US"/>
          </a:p>
        </p:txBody>
      </p:sp>
      <p:sp>
        <p:nvSpPr>
          <p:cNvPr id="14" name="Slide Number Placeholder 13"/>
          <p:cNvSpPr>
            <a:spLocks noGrp="1"/>
          </p:cNvSpPr>
          <p:nvPr>
            <p:ph type="sldNum" sz="quarter" idx="12"/>
          </p:nvPr>
        </p:nvSpPr>
        <p:spPr/>
        <p:txBody>
          <a:bodyPr/>
          <a:lstStyle/>
          <a:p>
            <a:fld id="{190CC846-20B3-454D-AF77-DE04E39CF884}"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xfrm>
            <a:off x="0" y="0"/>
            <a:ext cx="9144000" cy="1066800"/>
          </a:xfrm>
        </p:spPr>
        <p:txBody>
          <a:bodyPr/>
          <a:lstStyle/>
          <a:p>
            <a:r>
              <a:rPr lang="en-US" smtClean="0"/>
              <a:t>IOSL: User-Space I/O Software</a:t>
            </a:r>
            <a:endParaRPr lang="en-US" smtClean="0">
              <a:latin typeface="Times New Roman" pitchFamily="18" charset="0"/>
              <a:cs typeface="Times New Roman" pitchFamily="18" charset="0"/>
            </a:endParaRPr>
          </a:p>
        </p:txBody>
      </p:sp>
      <p:sp>
        <p:nvSpPr>
          <p:cNvPr id="61443" name="Rectangle 3"/>
          <p:cNvSpPr>
            <a:spLocks noGrp="1"/>
          </p:cNvSpPr>
          <p:nvPr>
            <p:ph type="body" sz="half" idx="4294967295"/>
          </p:nvPr>
        </p:nvSpPr>
        <p:spPr>
          <a:xfrm>
            <a:off x="228600" y="1295400"/>
            <a:ext cx="8610600" cy="5029200"/>
          </a:xfrm>
        </p:spPr>
        <p:txBody>
          <a:bodyPr/>
          <a:lstStyle/>
          <a:p>
            <a:pPr algn="just">
              <a:lnSpc>
                <a:spcPct val="80000"/>
              </a:lnSpc>
            </a:pPr>
            <a:r>
              <a:rPr lang="en-US" sz="2800" b="1" i="1" smtClean="0">
                <a:solidFill>
                  <a:srgbClr val="0000FF"/>
                </a:solidFill>
                <a:latin typeface="Times New Roman" pitchFamily="18" charset="0"/>
                <a:cs typeface="Times New Roman" pitchFamily="18" charset="0"/>
              </a:rPr>
              <a:t>Spooling </a:t>
            </a:r>
            <a:r>
              <a:rPr lang="en-US" sz="2800" b="1" i="1" smtClean="0">
                <a:latin typeface="Times New Roman" pitchFamily="18" charset="0"/>
                <a:cs typeface="Times New Roman" pitchFamily="18" charset="0"/>
              </a:rPr>
              <a:t>– Cơ chế đường ống</a:t>
            </a:r>
          </a:p>
          <a:p>
            <a:pPr lvl="1" algn="just">
              <a:lnSpc>
                <a:spcPct val="80000"/>
              </a:lnSpc>
            </a:pPr>
            <a:r>
              <a:rPr lang="en-US" sz="2400" smtClean="0">
                <a:latin typeface="Times New Roman" pitchFamily="18" charset="0"/>
                <a:cs typeface="Times New Roman" pitchFamily="18" charset="0"/>
              </a:rPr>
              <a:t>Is a way of dealing with dedicated I/O devices in a multiprogramming system.</a:t>
            </a:r>
          </a:p>
          <a:p>
            <a:pPr lvl="1" algn="just">
              <a:lnSpc>
                <a:spcPct val="80000"/>
              </a:lnSpc>
            </a:pPr>
            <a:r>
              <a:rPr lang="en-US" sz="2400" b="1" smtClean="0">
                <a:latin typeface="Times New Roman" pitchFamily="18" charset="0"/>
                <a:cs typeface="Times New Roman" pitchFamily="18" charset="0"/>
              </a:rPr>
              <a:t>A printer is a typical spooled device.</a:t>
            </a:r>
          </a:p>
          <a:p>
            <a:pPr lvl="1" algn="just">
              <a:lnSpc>
                <a:spcPct val="80000"/>
              </a:lnSpc>
            </a:pPr>
            <a:r>
              <a:rPr lang="en-US" sz="2400" smtClean="0">
                <a:latin typeface="Times New Roman" pitchFamily="18" charset="0"/>
                <a:cs typeface="Times New Roman" pitchFamily="18" charset="0"/>
              </a:rPr>
              <a:t>Although it would be technically easy to let any user process open the character special file for the printer, suppose a process opened it and then did nothing for hours, no other process could print anything.</a:t>
            </a:r>
          </a:p>
          <a:p>
            <a:pPr lvl="1" algn="just">
              <a:lnSpc>
                <a:spcPct val="80000"/>
              </a:lnSpc>
              <a:buFont typeface="Arial" charset="0"/>
              <a:buNone/>
            </a:pPr>
            <a:r>
              <a:rPr lang="en-US" sz="2400" smtClean="0">
                <a:latin typeface="Times New Roman" pitchFamily="18" charset="0"/>
                <a:cs typeface="Times New Roman" pitchFamily="18" charset="0"/>
                <a:sym typeface="Wingdings" pitchFamily="2" charset="2"/>
              </a:rPr>
              <a:t> </a:t>
            </a:r>
            <a:r>
              <a:rPr lang="en-US" sz="2400" smtClean="0">
                <a:latin typeface="Times New Roman" pitchFamily="18" charset="0"/>
                <a:cs typeface="Times New Roman" pitchFamily="18" charset="0"/>
              </a:rPr>
              <a:t>the spooling directory (special directory) and daemon (special process running in background).</a:t>
            </a:r>
          </a:p>
          <a:p>
            <a:pPr lvl="2" algn="just">
              <a:lnSpc>
                <a:spcPct val="80000"/>
              </a:lnSpc>
            </a:pPr>
            <a:r>
              <a:rPr lang="en-US" smtClean="0">
                <a:latin typeface="Times New Roman" pitchFamily="18" charset="0"/>
                <a:cs typeface="Times New Roman" pitchFamily="18" charset="0"/>
              </a:rPr>
              <a:t>To print the file, a process first generates the entire file to be printed and puts it in the spooling directory</a:t>
            </a:r>
          </a:p>
          <a:p>
            <a:pPr lvl="2" algn="just">
              <a:lnSpc>
                <a:spcPct val="80000"/>
              </a:lnSpc>
            </a:pPr>
            <a:r>
              <a:rPr lang="en-US" smtClean="0">
                <a:latin typeface="Times New Roman" pitchFamily="18" charset="0"/>
                <a:cs typeface="Times New Roman" pitchFamily="18" charset="0"/>
              </a:rPr>
              <a:t>It is up to the daemon, which is the only process having permission to use the printer’s special file, to print the files in the directory.</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457200" y="0"/>
            <a:ext cx="8229600" cy="685800"/>
          </a:xfrm>
        </p:spPr>
        <p:txBody>
          <a:bodyPr/>
          <a:lstStyle/>
          <a:p>
            <a:r>
              <a:rPr lang="en-US" sz="4000" smtClean="0">
                <a:latin typeface="Times New Roman" pitchFamily="18" charset="0"/>
                <a:cs typeface="Times New Roman" pitchFamily="18" charset="0"/>
              </a:rPr>
              <a:t>1- Principles of IO Hardware</a:t>
            </a:r>
          </a:p>
        </p:txBody>
      </p:sp>
      <p:sp>
        <p:nvSpPr>
          <p:cNvPr id="17411" name="Rectangle 3"/>
          <p:cNvSpPr>
            <a:spLocks noGrp="1"/>
          </p:cNvSpPr>
          <p:nvPr>
            <p:ph type="body" idx="1"/>
          </p:nvPr>
        </p:nvSpPr>
        <p:spPr>
          <a:xfrm>
            <a:off x="685800" y="1371600"/>
            <a:ext cx="8077200" cy="4267200"/>
          </a:xfrm>
        </p:spPr>
        <p:txBody>
          <a:bodyPr>
            <a:normAutofit/>
          </a:bodyPr>
          <a:lstStyle/>
          <a:p>
            <a:pPr lvl="1"/>
            <a:r>
              <a:rPr lang="en-US" sz="3200" smtClean="0">
                <a:latin typeface="Times New Roman" pitchFamily="18" charset="0"/>
                <a:cs typeface="Times New Roman" pitchFamily="18" charset="0"/>
              </a:rPr>
              <a:t>I/O Devices</a:t>
            </a:r>
          </a:p>
          <a:p>
            <a:pPr lvl="1"/>
            <a:r>
              <a:rPr lang="en-US" sz="3200" smtClean="0">
                <a:latin typeface="Times New Roman" pitchFamily="18" charset="0"/>
                <a:cs typeface="Times New Roman" pitchFamily="18" charset="0"/>
              </a:rPr>
              <a:t>Device Controllers</a:t>
            </a:r>
          </a:p>
          <a:p>
            <a:pPr lvl="1"/>
            <a:r>
              <a:rPr lang="en-US" sz="3200" smtClean="0">
                <a:latin typeface="Times New Roman" pitchFamily="18" charset="0"/>
                <a:cs typeface="Times New Roman" pitchFamily="18" charset="0"/>
              </a:rPr>
              <a:t>Memory-Mapped I/O</a:t>
            </a:r>
          </a:p>
          <a:p>
            <a:pPr lvl="1"/>
            <a:r>
              <a:rPr lang="en-US" sz="3200" smtClean="0">
                <a:latin typeface="Times New Roman" pitchFamily="18" charset="0"/>
                <a:cs typeface="Times New Roman" pitchFamily="18" charset="0"/>
              </a:rPr>
              <a:t>Direct Memory Access (DMA)</a:t>
            </a:r>
          </a:p>
          <a:p>
            <a:pPr lvl="1"/>
            <a:r>
              <a:rPr lang="en-US" sz="3200" smtClean="0">
                <a:latin typeface="Times New Roman" pitchFamily="18" charset="0"/>
                <a:cs typeface="Times New Roman" pitchFamily="18" charset="0"/>
              </a:rPr>
              <a:t>Interrupts Revisited</a:t>
            </a:r>
          </a:p>
          <a:p>
            <a:pPr>
              <a:buClrTx/>
              <a:buSzTx/>
              <a:buFont typeface="Arial" charset="0"/>
              <a:buChar char="•"/>
            </a:pPr>
            <a:endParaRPr lang="en-US" sz="3600" smtClean="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idx="4294967295"/>
          </p:nvPr>
        </p:nvSpPr>
        <p:spPr>
          <a:xfrm>
            <a:off x="0" y="0"/>
            <a:ext cx="9144000" cy="914400"/>
          </a:xfrm>
        </p:spPr>
        <p:txBody>
          <a:bodyPr/>
          <a:lstStyle/>
          <a:p>
            <a:r>
              <a:rPr lang="en-US" b="1" smtClean="0">
                <a:latin typeface="Times New Roman" pitchFamily="18" charset="0"/>
                <a:cs typeface="Times New Roman" pitchFamily="18" charset="0"/>
              </a:rPr>
              <a:t>IOSL: </a:t>
            </a:r>
            <a:r>
              <a:rPr lang="en-US" smtClean="0">
                <a:latin typeface="Times New Roman" pitchFamily="18" charset="0"/>
                <a:cs typeface="Times New Roman" pitchFamily="18" charset="0"/>
              </a:rPr>
              <a:t>Summarize</a:t>
            </a:r>
          </a:p>
        </p:txBody>
      </p:sp>
      <p:sp>
        <p:nvSpPr>
          <p:cNvPr id="155653" name="Text Box 4"/>
          <p:cNvSpPr txBox="1">
            <a:spLocks noChangeArrowheads="1"/>
          </p:cNvSpPr>
          <p:nvPr/>
        </p:nvSpPr>
        <p:spPr bwMode="auto">
          <a:xfrm>
            <a:off x="2209800" y="4800600"/>
            <a:ext cx="4895850"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Layers of the I/O syetem and the main functions of each layer.</a:t>
            </a:r>
          </a:p>
          <a:p>
            <a:pPr algn="ctr"/>
            <a:r>
              <a:rPr lang="en-US" sz="1400" b="1">
                <a:latin typeface="Times New Roman" pitchFamily="18" charset="0"/>
              </a:rPr>
              <a:t>Tanenbaum, Fig. 5-17.</a:t>
            </a:r>
          </a:p>
        </p:txBody>
      </p:sp>
      <p:pic>
        <p:nvPicPr>
          <p:cNvPr id="62468" name="Picture 2"/>
          <p:cNvPicPr>
            <a:picLocks noChangeAspect="1" noChangeArrowheads="1"/>
          </p:cNvPicPr>
          <p:nvPr/>
        </p:nvPicPr>
        <p:blipFill>
          <a:blip r:embed="rId3">
            <a:lum bright="-32000" contrast="20000"/>
          </a:blip>
          <a:srcRect/>
          <a:stretch>
            <a:fillRect/>
          </a:stretch>
        </p:blipFill>
        <p:spPr bwMode="auto">
          <a:xfrm>
            <a:off x="415925" y="1066800"/>
            <a:ext cx="8264525" cy="36195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smtClean="0"/>
              <a:t>IO-Part 1 (86 slides)</a:t>
            </a:r>
            <a:endParaRPr lang="en-US"/>
          </a:p>
        </p:txBody>
      </p:sp>
      <p:sp>
        <p:nvSpPr>
          <p:cNvPr id="8" name="Slide Number Placeholder 7"/>
          <p:cNvSpPr>
            <a:spLocks noGrp="1"/>
          </p:cNvSpPr>
          <p:nvPr>
            <p:ph type="sldNum" sz="quarter" idx="12"/>
          </p:nvPr>
        </p:nvSpPr>
        <p:spPr/>
        <p:txBody>
          <a:bodyPr/>
          <a:lstStyle/>
          <a:p>
            <a:fld id="{190CC846-20B3-454D-AF77-DE04E39CF884}" type="slidenum">
              <a:rPr lang="en-US" smtClean="0"/>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762000" y="0"/>
            <a:ext cx="8229600" cy="609600"/>
          </a:xfrm>
        </p:spPr>
        <p:txBody>
          <a:bodyPr/>
          <a:lstStyle/>
          <a:p>
            <a:r>
              <a:rPr lang="en-US" sz="4000" smtClean="0">
                <a:latin typeface="Times New Roman" pitchFamily="18" charset="0"/>
                <a:cs typeface="Times New Roman" pitchFamily="18" charset="0"/>
              </a:rPr>
              <a:t>4- Disks</a:t>
            </a:r>
          </a:p>
        </p:txBody>
      </p:sp>
      <p:sp>
        <p:nvSpPr>
          <p:cNvPr id="18435" name="Rectangle 3"/>
          <p:cNvSpPr>
            <a:spLocks noGrp="1"/>
          </p:cNvSpPr>
          <p:nvPr>
            <p:ph type="body" idx="1"/>
          </p:nvPr>
        </p:nvSpPr>
        <p:spPr>
          <a:xfrm>
            <a:off x="381000" y="1143000"/>
            <a:ext cx="8001000" cy="4038600"/>
          </a:xfrm>
        </p:spPr>
        <p:txBody>
          <a:bodyPr>
            <a:normAutofit/>
          </a:bodyPr>
          <a:lstStyle/>
          <a:p>
            <a:pPr lvl="1"/>
            <a:r>
              <a:rPr lang="en-US" sz="3200" smtClean="0">
                <a:latin typeface="Times New Roman" pitchFamily="18" charset="0"/>
                <a:cs typeface="Times New Roman" pitchFamily="18" charset="0"/>
              </a:rPr>
              <a:t>Disk Hardware</a:t>
            </a:r>
          </a:p>
          <a:p>
            <a:pPr lvl="1"/>
            <a:r>
              <a:rPr lang="en-US" sz="3200" smtClean="0">
                <a:latin typeface="Times New Roman" pitchFamily="18" charset="0"/>
                <a:cs typeface="Times New Roman" pitchFamily="18" charset="0"/>
              </a:rPr>
              <a:t>Disk Formatting</a:t>
            </a:r>
          </a:p>
          <a:p>
            <a:pPr lvl="1"/>
            <a:r>
              <a:rPr lang="en-US" sz="3200" smtClean="0">
                <a:latin typeface="Times New Roman" pitchFamily="18" charset="0"/>
                <a:cs typeface="Times New Roman" pitchFamily="18" charset="0"/>
              </a:rPr>
              <a:t>Disk Arm Scheduling Algorithms</a:t>
            </a:r>
          </a:p>
          <a:p>
            <a:pPr lvl="1"/>
            <a:r>
              <a:rPr lang="en-US" sz="3200" smtClean="0">
                <a:latin typeface="Times New Roman" pitchFamily="18" charset="0"/>
                <a:cs typeface="Times New Roman" pitchFamily="18" charset="0"/>
              </a:rPr>
              <a:t>Error Handling</a:t>
            </a:r>
          </a:p>
          <a:p>
            <a:pPr lvl="1"/>
            <a:r>
              <a:rPr lang="en-US" sz="3200" smtClean="0">
                <a:latin typeface="Times New Roman" pitchFamily="18" charset="0"/>
                <a:cs typeface="Times New Roman" pitchFamily="18" charset="0"/>
              </a:rPr>
              <a:t>Stable Storage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idx="4294967295"/>
          </p:nvPr>
        </p:nvSpPr>
        <p:spPr>
          <a:xfrm>
            <a:off x="0" y="0"/>
            <a:ext cx="9144000" cy="990600"/>
          </a:xfrm>
        </p:spPr>
        <p:txBody>
          <a:bodyPr/>
          <a:lstStyle/>
          <a:p>
            <a:r>
              <a:rPr lang="en-US" b="1" smtClean="0">
                <a:latin typeface="Times New Roman" pitchFamily="18" charset="0"/>
                <a:cs typeface="Times New Roman" pitchFamily="18" charset="0"/>
              </a:rPr>
              <a:t>DISKS</a:t>
            </a:r>
            <a:r>
              <a:rPr lang="en-US" smtClean="0"/>
              <a:t>: </a:t>
            </a:r>
            <a:r>
              <a:rPr lang="en-US" smtClean="0">
                <a:latin typeface="Times New Roman" pitchFamily="18" charset="0"/>
                <a:cs typeface="Times New Roman" pitchFamily="18" charset="0"/>
              </a:rPr>
              <a:t>Disk Hardware</a:t>
            </a:r>
          </a:p>
        </p:txBody>
      </p:sp>
      <p:sp>
        <p:nvSpPr>
          <p:cNvPr id="45059" name="Rectangle 3"/>
          <p:cNvSpPr>
            <a:spLocks noGrp="1"/>
          </p:cNvSpPr>
          <p:nvPr>
            <p:ph type="body" sz="half" idx="4294967295"/>
          </p:nvPr>
        </p:nvSpPr>
        <p:spPr>
          <a:xfrm>
            <a:off x="1676400" y="1219200"/>
            <a:ext cx="5943600" cy="3733800"/>
          </a:xfrm>
        </p:spPr>
        <p:txBody>
          <a:bodyPr/>
          <a:lstStyle/>
          <a:p>
            <a:pPr algn="just">
              <a:buFont typeface="Arial" charset="0"/>
              <a:buNone/>
              <a:defRPr/>
            </a:pPr>
            <a:r>
              <a:rPr lang="en-US" sz="2800" smtClean="0">
                <a:solidFill>
                  <a:srgbClr val="0000FF"/>
                </a:solidFill>
                <a:latin typeface="Times New Roman" pitchFamily="18" charset="0"/>
                <a:cs typeface="Times New Roman" pitchFamily="18" charset="0"/>
              </a:rPr>
              <a:t>( Read yourself)</a:t>
            </a:r>
          </a:p>
          <a:p>
            <a:pPr marL="1096963" algn="just">
              <a:defRPr/>
            </a:pPr>
            <a:r>
              <a:rPr lang="en-US" sz="2800" smtClean="0">
                <a:solidFill>
                  <a:srgbClr val="0000FF"/>
                </a:solidFill>
                <a:latin typeface="Times New Roman" pitchFamily="18" charset="0"/>
                <a:cs typeface="Times New Roman" pitchFamily="18" charset="0"/>
              </a:rPr>
              <a:t>Magnetic Disks</a:t>
            </a:r>
          </a:p>
          <a:p>
            <a:pPr marL="1096963" algn="just">
              <a:defRPr/>
            </a:pPr>
            <a:r>
              <a:rPr lang="en-US" sz="2800" smtClean="0">
                <a:solidFill>
                  <a:srgbClr val="0000FF"/>
                </a:solidFill>
                <a:latin typeface="Times New Roman" pitchFamily="18" charset="0"/>
                <a:cs typeface="Times New Roman" pitchFamily="18" charset="0"/>
              </a:rPr>
              <a:t>CD-ROMs</a:t>
            </a:r>
          </a:p>
          <a:p>
            <a:pPr marL="1096963" algn="just">
              <a:defRPr/>
            </a:pPr>
            <a:r>
              <a:rPr lang="en-US" sz="2800" smtClean="0">
                <a:solidFill>
                  <a:srgbClr val="0000FF"/>
                </a:solidFill>
                <a:latin typeface="Times New Roman" pitchFamily="18" charset="0"/>
                <a:cs typeface="Times New Roman" pitchFamily="18" charset="0"/>
              </a:rPr>
              <a:t>Disk Formatting</a:t>
            </a:r>
          </a:p>
          <a:p>
            <a:pPr algn="just">
              <a:buFont typeface="Arial" charset="0"/>
              <a:buNone/>
              <a:defRPr/>
            </a:pPr>
            <a:r>
              <a:rPr lang="en-US" sz="2800" smtClean="0">
                <a:latin typeface="Times New Roman" pitchFamily="18" charset="0"/>
                <a:cs typeface="Times New Roman" pitchFamily="18" charset="0"/>
              </a:rPr>
              <a:t>( On class)</a:t>
            </a:r>
          </a:p>
          <a:p>
            <a:pPr algn="just">
              <a:defRPr/>
            </a:pPr>
            <a:r>
              <a:rPr lang="en-US" sz="2800" smtClean="0">
                <a:latin typeface="Times New Roman" pitchFamily="18" charset="0"/>
                <a:cs typeface="Times New Roman" pitchFamily="18" charset="0"/>
              </a:rPr>
              <a:t>RAID</a:t>
            </a:r>
          </a:p>
          <a:p>
            <a:pPr algn="just">
              <a:defRPr/>
            </a:pPr>
            <a:r>
              <a:rPr lang="en-US" sz="2800" smtClean="0">
                <a:latin typeface="Times New Roman" pitchFamily="18" charset="0"/>
                <a:cs typeface="Times New Roman" pitchFamily="18" charset="0"/>
              </a:rPr>
              <a:t>Some algorithms on disk accessing</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a:xfrm>
            <a:off x="0" y="0"/>
            <a:ext cx="9144000" cy="914400"/>
          </a:xfrm>
        </p:spPr>
        <p:txBody>
          <a:bodyPr/>
          <a:lstStyle/>
          <a:p>
            <a:r>
              <a:rPr lang="en-US" b="1" smtClean="0">
                <a:latin typeface="Times New Roman" pitchFamily="18" charset="0"/>
                <a:cs typeface="Times New Roman" pitchFamily="18" charset="0"/>
              </a:rPr>
              <a:t>DISKS: </a:t>
            </a:r>
            <a:r>
              <a:rPr lang="en-US" smtClean="0">
                <a:latin typeface="Times New Roman" pitchFamily="18" charset="0"/>
                <a:cs typeface="Times New Roman" pitchFamily="18" charset="0"/>
              </a:rPr>
              <a:t>RAID</a:t>
            </a:r>
          </a:p>
        </p:txBody>
      </p:sp>
      <p:sp>
        <p:nvSpPr>
          <p:cNvPr id="64515" name="Rectangle 3"/>
          <p:cNvSpPr>
            <a:spLocks noGrp="1"/>
          </p:cNvSpPr>
          <p:nvPr>
            <p:ph type="body" sz="half" idx="4294967295"/>
          </p:nvPr>
        </p:nvSpPr>
        <p:spPr>
          <a:xfrm>
            <a:off x="304800" y="990600"/>
            <a:ext cx="8458200" cy="5486400"/>
          </a:xfrm>
        </p:spPr>
        <p:txBody>
          <a:bodyPr/>
          <a:lstStyle/>
          <a:p>
            <a:pPr algn="just">
              <a:lnSpc>
                <a:spcPct val="90000"/>
              </a:lnSpc>
            </a:pPr>
            <a:r>
              <a:rPr lang="en-US" sz="2800" b="1" i="1" smtClean="0">
                <a:latin typeface="Times New Roman" pitchFamily="18" charset="0"/>
                <a:cs typeface="Times New Roman" pitchFamily="18" charset="0"/>
              </a:rPr>
              <a:t>Context</a:t>
            </a:r>
          </a:p>
          <a:p>
            <a:pPr lvl="1" algn="just">
              <a:lnSpc>
                <a:spcPct val="90000"/>
              </a:lnSpc>
            </a:pPr>
            <a:r>
              <a:rPr lang="en-US" sz="2200" smtClean="0">
                <a:latin typeface="Times New Roman" pitchFamily="18" charset="0"/>
                <a:cs typeface="Times New Roman" pitchFamily="18" charset="0"/>
              </a:rPr>
              <a:t>Parallel processing is being used more and more to speed up CPU performance. </a:t>
            </a:r>
            <a:r>
              <a:rPr lang="en-US" sz="2200" smtClean="0">
                <a:latin typeface="Times New Roman" pitchFamily="18" charset="0"/>
                <a:cs typeface="Times New Roman" pitchFamily="18" charset="0"/>
                <a:sym typeface="Wingdings" pitchFamily="2" charset="2"/>
              </a:rPr>
              <a:t></a:t>
            </a:r>
            <a:r>
              <a:rPr lang="en-US" sz="2200" smtClean="0">
                <a:latin typeface="Times New Roman" pitchFamily="18" charset="0"/>
                <a:cs typeface="Times New Roman" pitchFamily="18" charset="0"/>
              </a:rPr>
              <a:t>Parallel I/O might be a good idea.</a:t>
            </a:r>
          </a:p>
          <a:p>
            <a:pPr lvl="1" algn="just">
              <a:lnSpc>
                <a:spcPct val="90000"/>
              </a:lnSpc>
            </a:pPr>
            <a:r>
              <a:rPr lang="en-US" sz="2200" b="1" i="1" smtClean="0">
                <a:latin typeface="Times New Roman" pitchFamily="18" charset="0"/>
                <a:cs typeface="Times New Roman" pitchFamily="18" charset="0"/>
              </a:rPr>
              <a:t>Patterson et al.</a:t>
            </a:r>
            <a:r>
              <a:rPr lang="en-US" sz="2200" smtClean="0">
                <a:latin typeface="Times New Roman" pitchFamily="18" charset="0"/>
                <a:cs typeface="Times New Roman" pitchFamily="18" charset="0"/>
              </a:rPr>
              <a:t> suggested six specific disk  organization that could be used </a:t>
            </a:r>
            <a:r>
              <a:rPr lang="en-US" sz="2200" smtClean="0">
                <a:solidFill>
                  <a:srgbClr val="FF0000"/>
                </a:solidFill>
                <a:latin typeface="Times New Roman" pitchFamily="18" charset="0"/>
                <a:cs typeface="Times New Roman" pitchFamily="18" charset="0"/>
              </a:rPr>
              <a:t>to improve disk performance, reliability, or both</a:t>
            </a:r>
            <a:r>
              <a:rPr lang="en-US" sz="2200" smtClean="0">
                <a:latin typeface="Times New Roman" pitchFamily="18" charset="0"/>
                <a:cs typeface="Times New Roman" pitchFamily="18" charset="0"/>
              </a:rPr>
              <a:t> (RAID).</a:t>
            </a:r>
          </a:p>
          <a:p>
            <a:pPr algn="just">
              <a:lnSpc>
                <a:spcPct val="90000"/>
              </a:lnSpc>
            </a:pPr>
            <a:r>
              <a:rPr lang="en-US" sz="2800" b="1" i="1" smtClean="0">
                <a:latin typeface="Times New Roman" pitchFamily="18" charset="0"/>
                <a:cs typeface="Times New Roman" pitchFamily="18" charset="0"/>
              </a:rPr>
              <a:t>Solution</a:t>
            </a:r>
            <a:r>
              <a:rPr lang="en-US" sz="2800" smtClean="0">
                <a:latin typeface="Times New Roman" pitchFamily="18" charset="0"/>
                <a:cs typeface="Times New Roman" pitchFamily="18" charset="0"/>
              </a:rPr>
              <a:t>: using </a:t>
            </a:r>
            <a:r>
              <a:rPr lang="en-US" sz="2800" b="1" i="1" smtClean="0">
                <a:solidFill>
                  <a:srgbClr val="0000FF"/>
                </a:solidFill>
                <a:latin typeface="Times New Roman" pitchFamily="18" charset="0"/>
                <a:cs typeface="Times New Roman" pitchFamily="18" charset="0"/>
              </a:rPr>
              <a:t>RAID</a:t>
            </a:r>
          </a:p>
          <a:p>
            <a:pPr lvl="1">
              <a:lnSpc>
                <a:spcPct val="90000"/>
              </a:lnSpc>
            </a:pPr>
            <a:r>
              <a:rPr lang="en-US" sz="2200" b="1" smtClean="0">
                <a:solidFill>
                  <a:srgbClr val="0000FF"/>
                </a:solidFill>
                <a:latin typeface="Times New Roman" pitchFamily="18" charset="0"/>
                <a:cs typeface="Times New Roman" pitchFamily="18" charset="0"/>
              </a:rPr>
              <a:t>Redundant Array of Inexpensive Disks</a:t>
            </a:r>
            <a:r>
              <a:rPr lang="en-US" sz="2200" smtClean="0">
                <a:solidFill>
                  <a:srgbClr val="0000FF"/>
                </a:solidFill>
                <a:latin typeface="Times New Roman" pitchFamily="18" charset="0"/>
                <a:cs typeface="Times New Roman" pitchFamily="18" charset="0"/>
              </a:rPr>
              <a:t> </a:t>
            </a:r>
            <a:r>
              <a:rPr lang="en-US" sz="2200" smtClean="0">
                <a:latin typeface="Times New Roman" pitchFamily="18" charset="0"/>
                <a:cs typeface="Times New Roman" pitchFamily="18" charset="0"/>
              </a:rPr>
              <a:t>or </a:t>
            </a:r>
            <a:r>
              <a:rPr lang="en-US" sz="2200" smtClean="0">
                <a:solidFill>
                  <a:srgbClr val="0000FF"/>
                </a:solidFill>
                <a:latin typeface="Times New Roman" pitchFamily="18" charset="0"/>
                <a:cs typeface="Times New Roman" pitchFamily="18" charset="0"/>
              </a:rPr>
              <a:t/>
            </a:r>
            <a:br>
              <a:rPr lang="en-US" sz="2200" smtClean="0">
                <a:solidFill>
                  <a:srgbClr val="0000FF"/>
                </a:solidFill>
                <a:latin typeface="Times New Roman" pitchFamily="18" charset="0"/>
                <a:cs typeface="Times New Roman" pitchFamily="18" charset="0"/>
              </a:rPr>
            </a:br>
            <a:r>
              <a:rPr lang="en-US" sz="2200" b="1" smtClean="0">
                <a:solidFill>
                  <a:srgbClr val="0000FF"/>
                </a:solidFill>
                <a:latin typeface="Times New Roman" pitchFamily="18" charset="0"/>
                <a:cs typeface="Times New Roman" pitchFamily="18" charset="0"/>
              </a:rPr>
              <a:t>Redundant Array of Independent Disks</a:t>
            </a:r>
          </a:p>
          <a:p>
            <a:pPr lvl="1" algn="just">
              <a:lnSpc>
                <a:spcPct val="90000"/>
              </a:lnSpc>
            </a:pPr>
            <a:r>
              <a:rPr lang="en-US" sz="2200" b="1" smtClean="0">
                <a:latin typeface="Times New Roman" pitchFamily="18" charset="0"/>
                <a:cs typeface="Times New Roman" pitchFamily="18" charset="0"/>
              </a:rPr>
              <a:t>A box full of disks is appeared as a single large disk</a:t>
            </a:r>
          </a:p>
          <a:p>
            <a:pPr lvl="1" algn="just">
              <a:lnSpc>
                <a:spcPct val="90000"/>
              </a:lnSpc>
            </a:pPr>
            <a:r>
              <a:rPr lang="en-US" sz="2200" smtClean="0">
                <a:latin typeface="Times New Roman" pitchFamily="18" charset="0"/>
                <a:cs typeface="Times New Roman" pitchFamily="18" charset="0"/>
              </a:rPr>
              <a:t>All the drives are controlled using a RAID controller</a:t>
            </a:r>
          </a:p>
          <a:p>
            <a:pPr lvl="1" algn="just">
              <a:lnSpc>
                <a:spcPct val="90000"/>
              </a:lnSpc>
            </a:pPr>
            <a:r>
              <a:rPr lang="en-US" sz="2200" smtClean="0">
                <a:latin typeface="Times New Roman" pitchFamily="18" charset="0"/>
                <a:cs typeface="Times New Roman" pitchFamily="18" charset="0"/>
              </a:rPr>
              <a:t>The data are distributed over the drive to allow parallel operation</a:t>
            </a:r>
          </a:p>
          <a:p>
            <a:pPr lvl="1" algn="just">
              <a:lnSpc>
                <a:spcPct val="90000"/>
              </a:lnSpc>
            </a:pPr>
            <a:r>
              <a:rPr lang="en-US" sz="2200" smtClean="0">
                <a:latin typeface="Times New Roman" pitchFamily="18" charset="0"/>
                <a:cs typeface="Times New Roman" pitchFamily="18" charset="0"/>
              </a:rPr>
              <a:t>RAID consists of a </a:t>
            </a:r>
            <a:r>
              <a:rPr lang="en-US" sz="2200" b="1" u="sng" smtClean="0">
                <a:latin typeface="Times New Roman" pitchFamily="18" charset="0"/>
                <a:cs typeface="Times New Roman" pitchFamily="18" charset="0"/>
              </a:rPr>
              <a:t>SCSI</a:t>
            </a:r>
            <a:r>
              <a:rPr lang="en-US" sz="2200" smtClean="0">
                <a:latin typeface="Times New Roman" pitchFamily="18" charset="0"/>
                <a:cs typeface="Times New Roman" pitchFamily="18" charset="0"/>
              </a:rPr>
              <a:t> controller ( read as “</a:t>
            </a:r>
            <a:r>
              <a:rPr lang="en-US" sz="2200" b="1" u="sng" smtClean="0">
                <a:latin typeface="Times New Roman" pitchFamily="18" charset="0"/>
                <a:cs typeface="Times New Roman" pitchFamily="18" charset="0"/>
              </a:rPr>
              <a:t>scuzzy</a:t>
            </a:r>
            <a:r>
              <a:rPr lang="en-US" sz="2200" smtClean="0">
                <a:latin typeface="Times New Roman" pitchFamily="18" charset="0"/>
                <a:cs typeface="Times New Roman" pitchFamily="18" charset="0"/>
              </a:rPr>
              <a:t>”- Small Computer System interface) </a:t>
            </a:r>
            <a:r>
              <a:rPr lang="en-US" sz="2200" smtClean="0">
                <a:latin typeface="Times New Roman" pitchFamily="18" charset="0"/>
                <a:cs typeface="Times New Roman" pitchFamily="18" charset="0"/>
                <a:sym typeface="Wingdings" pitchFamily="2" charset="2"/>
              </a:rPr>
              <a:t></a:t>
            </a:r>
            <a:r>
              <a:rPr lang="en-US" sz="2200" smtClean="0">
                <a:latin typeface="Times New Roman" pitchFamily="18" charset="0"/>
                <a:cs typeface="Times New Roman" pitchFamily="18" charset="0"/>
              </a:rPr>
              <a:t> better performance &amp; better reliability</a:t>
            </a:r>
          </a:p>
          <a:p>
            <a:pPr lvl="1" algn="just">
              <a:lnSpc>
                <a:spcPct val="90000"/>
              </a:lnSpc>
            </a:pPr>
            <a:r>
              <a:rPr lang="en-US" sz="2200" smtClean="0">
                <a:latin typeface="Times New Roman" pitchFamily="18" charset="0"/>
                <a:cs typeface="Times New Roman" pitchFamily="18" charset="0"/>
              </a:rPr>
              <a:t>RAID have 6 schemes from level 0  through level 5.</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idx="4294967295"/>
          </p:nvPr>
        </p:nvSpPr>
        <p:spPr>
          <a:xfrm>
            <a:off x="914400" y="0"/>
            <a:ext cx="8229600" cy="6858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RAID Level 0</a:t>
            </a:r>
          </a:p>
        </p:txBody>
      </p:sp>
      <p:sp>
        <p:nvSpPr>
          <p:cNvPr id="65539" name="Rectangle 3"/>
          <p:cNvSpPr>
            <a:spLocks noGrp="1"/>
          </p:cNvSpPr>
          <p:nvPr>
            <p:ph type="body" sz="half" idx="4294967295"/>
          </p:nvPr>
        </p:nvSpPr>
        <p:spPr>
          <a:xfrm>
            <a:off x="228600" y="2895600"/>
            <a:ext cx="8534400" cy="3657600"/>
          </a:xfrm>
        </p:spPr>
        <p:txBody>
          <a:bodyPr>
            <a:normAutofit lnSpcReduction="10000"/>
          </a:bodyPr>
          <a:lstStyle/>
          <a:p>
            <a:pPr algn="just">
              <a:lnSpc>
                <a:spcPct val="90000"/>
              </a:lnSpc>
            </a:pPr>
            <a:r>
              <a:rPr lang="en-US" sz="2400" smtClean="0">
                <a:solidFill>
                  <a:srgbClr val="FF0000"/>
                </a:solidFill>
                <a:latin typeface="Times New Roman" pitchFamily="18" charset="0"/>
                <a:cs typeface="Times New Roman" pitchFamily="18" charset="0"/>
              </a:rPr>
              <a:t>RAID 0 </a:t>
            </a:r>
            <a:r>
              <a:rPr lang="en-US" sz="2400" i="1" smtClean="0">
                <a:solidFill>
                  <a:srgbClr val="FF0000"/>
                </a:solidFill>
                <a:latin typeface="Times New Roman" pitchFamily="18" charset="0"/>
                <a:cs typeface="Times New Roman" pitchFamily="18" charset="0"/>
              </a:rPr>
              <a:t>paralleled</a:t>
            </a:r>
            <a:r>
              <a:rPr lang="en-US" sz="2400" smtClean="0">
                <a:solidFill>
                  <a:srgbClr val="FF0000"/>
                </a:solidFill>
                <a:latin typeface="Times New Roman" pitchFamily="18" charset="0"/>
                <a:cs typeface="Times New Roman" pitchFamily="18" charset="0"/>
              </a:rPr>
              <a:t> writes consecutive strips over the drives using </a:t>
            </a:r>
            <a:r>
              <a:rPr lang="en-US" sz="2400" b="1" u="sng" smtClean="0">
                <a:solidFill>
                  <a:srgbClr val="FF0000"/>
                </a:solidFill>
                <a:latin typeface="Times New Roman" pitchFamily="18" charset="0"/>
                <a:cs typeface="Times New Roman" pitchFamily="18" charset="0"/>
              </a:rPr>
              <a:t>R</a:t>
            </a:r>
            <a:r>
              <a:rPr lang="en-US" sz="2400" smtClean="0">
                <a:solidFill>
                  <a:srgbClr val="FF0000"/>
                </a:solidFill>
                <a:latin typeface="Times New Roman" pitchFamily="18" charset="0"/>
                <a:cs typeface="Times New Roman" pitchFamily="18" charset="0"/>
              </a:rPr>
              <a:t>ound </a:t>
            </a:r>
            <a:r>
              <a:rPr lang="en-US" sz="2400" b="1" u="sng" smtClean="0">
                <a:solidFill>
                  <a:srgbClr val="FF0000"/>
                </a:solidFill>
                <a:latin typeface="Times New Roman" pitchFamily="18" charset="0"/>
                <a:cs typeface="Times New Roman" pitchFamily="18" charset="0"/>
              </a:rPr>
              <a:t>R</a:t>
            </a:r>
            <a:r>
              <a:rPr lang="en-US" sz="2400" smtClean="0">
                <a:solidFill>
                  <a:srgbClr val="FF0000"/>
                </a:solidFill>
                <a:latin typeface="Times New Roman" pitchFamily="18" charset="0"/>
                <a:cs typeface="Times New Roman" pitchFamily="18" charset="0"/>
              </a:rPr>
              <a:t>obin algorithm </a:t>
            </a:r>
          </a:p>
          <a:p>
            <a:pPr algn="just">
              <a:lnSpc>
                <a:spcPct val="90000"/>
              </a:lnSpc>
            </a:pPr>
            <a:r>
              <a:rPr lang="en-US" sz="2400" smtClean="0">
                <a:solidFill>
                  <a:srgbClr val="0000FF"/>
                </a:solidFill>
                <a:latin typeface="Times New Roman" pitchFamily="18" charset="0"/>
                <a:cs typeface="Times New Roman" pitchFamily="18" charset="0"/>
              </a:rPr>
              <a:t>RAID 0 reads the data from consecutive strips as</a:t>
            </a:r>
          </a:p>
          <a:p>
            <a:pPr lvl="1" algn="just">
              <a:lnSpc>
                <a:spcPct val="90000"/>
              </a:lnSpc>
            </a:pPr>
            <a:r>
              <a:rPr lang="en-US" sz="2000" smtClean="0">
                <a:solidFill>
                  <a:srgbClr val="0000FF"/>
                </a:solidFill>
                <a:latin typeface="Times New Roman" pitchFamily="18" charset="0"/>
                <a:cs typeface="Times New Roman" pitchFamily="18" charset="0"/>
              </a:rPr>
              <a:t>The software issues a command to read a data block</a:t>
            </a:r>
          </a:p>
          <a:p>
            <a:pPr lvl="1" algn="just">
              <a:lnSpc>
                <a:spcPct val="90000"/>
              </a:lnSpc>
            </a:pPr>
            <a:r>
              <a:rPr lang="en-US" sz="2000" smtClean="0">
                <a:solidFill>
                  <a:srgbClr val="0000FF"/>
                </a:solidFill>
                <a:latin typeface="Times New Roman" pitchFamily="18" charset="0"/>
                <a:cs typeface="Times New Roman" pitchFamily="18" charset="0"/>
              </a:rPr>
              <a:t>RAID controller will bread this command into n separate commands, one for each of the n disks, and have them operate in parallel </a:t>
            </a:r>
            <a:br>
              <a:rPr lang="en-US" sz="2000" smtClean="0">
                <a:solidFill>
                  <a:srgbClr val="0000FF"/>
                </a:solidFill>
                <a:latin typeface="Times New Roman" pitchFamily="18" charset="0"/>
                <a:cs typeface="Times New Roman" pitchFamily="18" charset="0"/>
              </a:rPr>
            </a:br>
            <a:r>
              <a:rPr lang="en-US" sz="2000" smtClean="0">
                <a:solidFill>
                  <a:srgbClr val="0000FF"/>
                </a:solidFill>
                <a:latin typeface="Times New Roman" pitchFamily="18" charset="0"/>
                <a:cs typeface="Times New Roman" pitchFamily="18" charset="0"/>
              </a:rPr>
              <a:t>(</a:t>
            </a:r>
            <a:r>
              <a:rPr lang="en-US" sz="2000" smtClean="0">
                <a:solidFill>
                  <a:srgbClr val="0000FF"/>
                </a:solidFill>
                <a:latin typeface="Times New Roman" pitchFamily="18" charset="0"/>
                <a:cs typeface="Times New Roman" pitchFamily="18" charset="0"/>
                <a:sym typeface="Wingdings" pitchFamily="2" charset="2"/>
              </a:rPr>
              <a:t></a:t>
            </a:r>
            <a:r>
              <a:rPr lang="en-US" sz="2000" smtClean="0">
                <a:solidFill>
                  <a:srgbClr val="0000FF"/>
                </a:solidFill>
                <a:latin typeface="Times New Roman" pitchFamily="18" charset="0"/>
                <a:cs typeface="Times New Roman" pitchFamily="18" charset="0"/>
              </a:rPr>
              <a:t> the parallel I/O without the software knowing about it)</a:t>
            </a:r>
          </a:p>
          <a:p>
            <a:pPr algn="just">
              <a:lnSpc>
                <a:spcPct val="90000"/>
              </a:lnSpc>
            </a:pPr>
            <a:r>
              <a:rPr lang="en-US" sz="2400" b="1" i="1" smtClean="0">
                <a:solidFill>
                  <a:srgbClr val="008000"/>
                </a:solidFill>
                <a:latin typeface="Times New Roman" pitchFamily="18" charset="0"/>
                <a:cs typeface="Times New Roman" pitchFamily="18" charset="0"/>
              </a:rPr>
              <a:t>Advantages: </a:t>
            </a:r>
            <a:r>
              <a:rPr lang="en-US" sz="2000" smtClean="0">
                <a:solidFill>
                  <a:srgbClr val="008000"/>
                </a:solidFill>
                <a:latin typeface="Times New Roman" pitchFamily="18" charset="0"/>
                <a:cs typeface="Times New Roman" pitchFamily="18" charset="0"/>
              </a:rPr>
              <a:t>Works best with large request, the bigger the better. The performance is excellent and the implementation is straightforward .</a:t>
            </a:r>
          </a:p>
          <a:p>
            <a:pPr algn="just">
              <a:lnSpc>
                <a:spcPct val="90000"/>
              </a:lnSpc>
            </a:pPr>
            <a:r>
              <a:rPr lang="en-US" sz="2400" b="1" i="1" smtClean="0">
                <a:solidFill>
                  <a:srgbClr val="7030A0"/>
                </a:solidFill>
                <a:latin typeface="Times New Roman" pitchFamily="18" charset="0"/>
                <a:cs typeface="Times New Roman" pitchFamily="18" charset="0"/>
              </a:rPr>
              <a:t>Disadvantage: </a:t>
            </a:r>
            <a:r>
              <a:rPr lang="en-US" sz="2000" smtClean="0">
                <a:solidFill>
                  <a:srgbClr val="7030A0"/>
                </a:solidFill>
                <a:latin typeface="Times New Roman" pitchFamily="18" charset="0"/>
                <a:cs typeface="Times New Roman" pitchFamily="18" charset="0"/>
              </a:rPr>
              <a:t>Works worst with the OS asking for data one sector at a time.</a:t>
            </a:r>
          </a:p>
        </p:txBody>
      </p:sp>
      <p:sp>
        <p:nvSpPr>
          <p:cNvPr id="65540" name="Text Box 4"/>
          <p:cNvSpPr txBox="1">
            <a:spLocks noChangeArrowheads="1"/>
          </p:cNvSpPr>
          <p:nvPr/>
        </p:nvSpPr>
        <p:spPr bwMode="auto">
          <a:xfrm>
            <a:off x="6934200" y="24384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5-20.</a:t>
            </a:r>
          </a:p>
        </p:txBody>
      </p:sp>
      <p:sp>
        <p:nvSpPr>
          <p:cNvPr id="65541" name="Rectangle 3"/>
          <p:cNvSpPr txBox="1">
            <a:spLocks/>
          </p:cNvSpPr>
          <p:nvPr/>
        </p:nvSpPr>
        <p:spPr bwMode="auto">
          <a:xfrm>
            <a:off x="304800" y="914400"/>
            <a:ext cx="8458200" cy="1905000"/>
          </a:xfrm>
          <a:prstGeom prst="rect">
            <a:avLst/>
          </a:prstGeom>
          <a:noFill/>
          <a:ln w="9525">
            <a:noFill/>
            <a:miter lim="800000"/>
            <a:headEnd/>
            <a:tailEnd/>
          </a:ln>
        </p:spPr>
        <p:txBody>
          <a:bodyPr/>
          <a:lstStyle/>
          <a:p>
            <a:pPr marL="342900" indent="-342900" algn="just" eaLnBrk="0" hangingPunct="0">
              <a:lnSpc>
                <a:spcPct val="90000"/>
              </a:lnSpc>
              <a:spcBef>
                <a:spcPct val="20000"/>
              </a:spcBef>
              <a:buFont typeface="Arial" charset="0"/>
              <a:buChar char="•"/>
            </a:pPr>
            <a:r>
              <a:rPr lang="en-US" sz="2400">
                <a:latin typeface="Times New Roman" pitchFamily="18" charset="0"/>
                <a:cs typeface="Times New Roman" pitchFamily="18" charset="0"/>
              </a:rPr>
              <a:t>Striping (phân dải): the virtual single disk is divided up into strips of k sectors each to store data in distributing as</a:t>
            </a:r>
          </a:p>
          <a:p>
            <a:pPr marL="742950" lvl="1" indent="-285750" algn="just" eaLnBrk="0" hangingPunct="0">
              <a:lnSpc>
                <a:spcPct val="90000"/>
              </a:lnSpc>
              <a:spcBef>
                <a:spcPct val="20000"/>
              </a:spcBef>
              <a:buFont typeface="Arial" charset="0"/>
              <a:buChar char="–"/>
            </a:pPr>
            <a:r>
              <a:rPr lang="en-US" sz="2000">
                <a:latin typeface="Times New Roman" pitchFamily="18" charset="0"/>
                <a:cs typeface="Times New Roman" pitchFamily="18" charset="0"/>
              </a:rPr>
              <a:t>Strip 0: sectors 0 to k – 1</a:t>
            </a:r>
          </a:p>
          <a:p>
            <a:pPr marL="742950" lvl="1" indent="-285750" algn="just" eaLnBrk="0" hangingPunct="0">
              <a:lnSpc>
                <a:spcPct val="90000"/>
              </a:lnSpc>
              <a:spcBef>
                <a:spcPct val="20000"/>
              </a:spcBef>
              <a:buFont typeface="Arial" charset="0"/>
              <a:buChar char="–"/>
            </a:pPr>
            <a:r>
              <a:rPr lang="en-US" sz="2000">
                <a:latin typeface="Times New Roman" pitchFamily="18" charset="0"/>
                <a:cs typeface="Times New Roman" pitchFamily="18" charset="0"/>
              </a:rPr>
              <a:t>Strip 1: sectors k to 2k – 1 </a:t>
            </a:r>
          </a:p>
          <a:p>
            <a:pPr marL="742950" lvl="1" indent="-285750" algn="just" eaLnBrk="0" hangingPunct="0">
              <a:lnSpc>
                <a:spcPct val="90000"/>
              </a:lnSpc>
              <a:spcBef>
                <a:spcPct val="20000"/>
              </a:spcBef>
              <a:buFont typeface="Arial" charset="0"/>
              <a:buChar char="–"/>
            </a:pPr>
            <a:r>
              <a:rPr lang="en-US" sz="2000">
                <a:latin typeface="Times New Roman" pitchFamily="18" charset="0"/>
                <a:cs typeface="Times New Roman" pitchFamily="18" charset="0"/>
              </a:rPr>
              <a:t>Strip n: sectors nk to (n+1)k – 1 </a:t>
            </a:r>
          </a:p>
        </p:txBody>
      </p:sp>
      <p:pic>
        <p:nvPicPr>
          <p:cNvPr id="65542" name="Picture 7"/>
          <p:cNvPicPr>
            <a:picLocks noChangeAspect="1" noChangeArrowheads="1"/>
          </p:cNvPicPr>
          <p:nvPr/>
        </p:nvPicPr>
        <p:blipFill>
          <a:blip r:embed="rId3">
            <a:lum bright="-22000" contrast="12000"/>
          </a:blip>
          <a:srcRect/>
          <a:stretch>
            <a:fillRect/>
          </a:stretch>
        </p:blipFill>
        <p:spPr bwMode="auto">
          <a:xfrm>
            <a:off x="4495800" y="1676400"/>
            <a:ext cx="2371725" cy="1133475"/>
          </a:xfrm>
          <a:prstGeom prst="rect">
            <a:avLst/>
          </a:prstGeom>
          <a:noFill/>
          <a:ln w="9525">
            <a:noFill/>
            <a:miter lim="800000"/>
            <a:headEnd/>
            <a:tailEnd/>
          </a:ln>
        </p:spPr>
      </p:pic>
      <p:sp>
        <p:nvSpPr>
          <p:cNvPr id="9" name="Footer Placeholder 8"/>
          <p:cNvSpPr>
            <a:spLocks noGrp="1"/>
          </p:cNvSpPr>
          <p:nvPr>
            <p:ph type="ftr" sz="quarter" idx="11"/>
          </p:nvPr>
        </p:nvSpPr>
        <p:spPr/>
        <p:txBody>
          <a:bodyPr/>
          <a:lstStyle/>
          <a:p>
            <a:r>
              <a:rPr lang="en-US" smtClean="0"/>
              <a:t>IO-Part 1 (86 slides)</a:t>
            </a:r>
            <a:endParaRPr lang="en-US"/>
          </a:p>
        </p:txBody>
      </p:sp>
      <p:sp>
        <p:nvSpPr>
          <p:cNvPr id="10" name="Slide Number Placeholder 9"/>
          <p:cNvSpPr>
            <a:spLocks noGrp="1"/>
          </p:cNvSpPr>
          <p:nvPr>
            <p:ph type="sldNum" sz="quarter" idx="12"/>
          </p:nvPr>
        </p:nvSpPr>
        <p:spPr/>
        <p:txBody>
          <a:bodyPr/>
          <a:lstStyle/>
          <a:p>
            <a:fld id="{190CC846-20B3-454D-AF77-DE04E39CF884}"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a:xfrm>
            <a:off x="914400" y="0"/>
            <a:ext cx="8229600" cy="6858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RAID Level 0</a:t>
            </a:r>
          </a:p>
        </p:txBody>
      </p:sp>
      <p:sp>
        <p:nvSpPr>
          <p:cNvPr id="66563" name="Rectangle 3"/>
          <p:cNvSpPr>
            <a:spLocks noGrp="1"/>
          </p:cNvSpPr>
          <p:nvPr>
            <p:ph type="body" sz="half" idx="4294967295"/>
          </p:nvPr>
        </p:nvSpPr>
        <p:spPr>
          <a:xfrm>
            <a:off x="228600" y="914400"/>
            <a:ext cx="8686800" cy="4495800"/>
          </a:xfrm>
        </p:spPr>
        <p:txBody>
          <a:bodyPr>
            <a:noAutofit/>
          </a:bodyPr>
          <a:lstStyle/>
          <a:p>
            <a:r>
              <a:rPr lang="vi-VN" sz="2400" smtClean="0"/>
              <a:t>RAID 0 cần ít nhất 2 ổ đĩa. Tổng quát ta có n đĩa (n &gt;= 2) và các đĩa là cùng loại.</a:t>
            </a:r>
          </a:p>
          <a:p>
            <a:r>
              <a:rPr lang="vi-VN" sz="2400" smtClean="0"/>
              <a:t>Dữ liệu sẽ được chia ra nhiều phần bằng nhau để lưu trên từng đĩa. Như vậy mỗi đĩa sẽ chứa 1/n dữ liệu.</a:t>
            </a:r>
          </a:p>
          <a:p>
            <a:r>
              <a:rPr lang="vi-VN" sz="2400" smtClean="0"/>
              <a:t>Ưu điểm: - Tăng dung lượng đĩa: bên ngoài sẽ thấy 1 HDD có dung lượng gấp n lần ổ đĩa đơn. - Tăng tốc độ đọc/ghi đĩa: mỗi đĩa chỉ cần phải đọc/ghi 1/n lượng dữ liệu được yêu cầu. Lý thuyết thì tốc độ sẽ tăng n lần.</a:t>
            </a:r>
          </a:p>
          <a:p>
            <a:r>
              <a:rPr lang="vi-VN" sz="2400" smtClean="0"/>
              <a:t>Nhược điểm: - Tính an toàn thấp. Nếu một đĩa bị hư thì dữ liệu trên tất cả các đĩa còn lại sẽ không còn sử dụng được. Xác suất để mất dữ liệu sẽ tăng n lần so với dùng ổ đĩa đơn.</a:t>
            </a:r>
          </a:p>
          <a:p>
            <a:pPr algn="just">
              <a:lnSpc>
                <a:spcPct val="90000"/>
              </a:lnSpc>
            </a:pPr>
            <a:endParaRPr lang="en-US" sz="2400" smtClean="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idx="4294967295"/>
          </p:nvPr>
        </p:nvSpPr>
        <p:spPr>
          <a:xfrm>
            <a:off x="914400" y="0"/>
            <a:ext cx="8229600" cy="11430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RAID Level 1</a:t>
            </a:r>
          </a:p>
        </p:txBody>
      </p:sp>
      <p:sp>
        <p:nvSpPr>
          <p:cNvPr id="67587" name="Rectangle 3"/>
          <p:cNvSpPr>
            <a:spLocks noGrp="1"/>
          </p:cNvSpPr>
          <p:nvPr>
            <p:ph type="body" sz="half" idx="4294967295"/>
          </p:nvPr>
        </p:nvSpPr>
        <p:spPr>
          <a:xfrm>
            <a:off x="152400" y="1371600"/>
            <a:ext cx="8839200" cy="3352800"/>
          </a:xfrm>
        </p:spPr>
        <p:txBody>
          <a:bodyPr>
            <a:normAutofit lnSpcReduction="10000"/>
          </a:bodyPr>
          <a:lstStyle/>
          <a:p>
            <a:pPr algn="just">
              <a:lnSpc>
                <a:spcPct val="90000"/>
              </a:lnSpc>
            </a:pPr>
            <a:r>
              <a:rPr lang="en-US" sz="2800" smtClean="0">
                <a:solidFill>
                  <a:srgbClr val="FF0000"/>
                </a:solidFill>
                <a:latin typeface="Times New Roman" pitchFamily="18" charset="0"/>
                <a:cs typeface="Times New Roman" pitchFamily="18" charset="0"/>
              </a:rPr>
              <a:t>Duplicates all the disks </a:t>
            </a:r>
            <a:r>
              <a:rPr lang="en-US" sz="2800" smtClean="0">
                <a:latin typeface="Times New Roman" pitchFamily="18" charset="0"/>
                <a:cs typeface="Times New Roman" pitchFamily="18" charset="0"/>
              </a:rPr>
              <a:t>(n primary disks and n backup disks)</a:t>
            </a:r>
          </a:p>
          <a:p>
            <a:pPr algn="just">
              <a:lnSpc>
                <a:spcPct val="90000"/>
              </a:lnSpc>
            </a:pPr>
            <a:r>
              <a:rPr lang="en-US" sz="2800" smtClean="0">
                <a:solidFill>
                  <a:srgbClr val="008000"/>
                </a:solidFill>
                <a:latin typeface="Times New Roman" pitchFamily="18" charset="0"/>
                <a:cs typeface="Times New Roman" pitchFamily="18" charset="0"/>
              </a:rPr>
              <a:t>On a write, every strip is written twice </a:t>
            </a:r>
            <a:r>
              <a:rPr lang="en-US" sz="2800" smtClean="0">
                <a:solidFill>
                  <a:srgbClr val="7030A0"/>
                </a:solidFill>
                <a:latin typeface="Times New Roman" pitchFamily="18" charset="0"/>
                <a:cs typeface="Times New Roman" pitchFamily="18" charset="0"/>
              </a:rPr>
              <a:t>(slower than single disk)</a:t>
            </a:r>
          </a:p>
          <a:p>
            <a:pPr algn="just">
              <a:lnSpc>
                <a:spcPct val="90000"/>
              </a:lnSpc>
            </a:pPr>
            <a:r>
              <a:rPr lang="en-US" sz="2800" smtClean="0">
                <a:solidFill>
                  <a:srgbClr val="0000FF"/>
                </a:solidFill>
                <a:latin typeface="Times New Roman" pitchFamily="18" charset="0"/>
                <a:cs typeface="Times New Roman" pitchFamily="18" charset="0"/>
              </a:rPr>
              <a:t>On a read, either copy can be used, distributing the load over more drives </a:t>
            </a:r>
            <a:r>
              <a:rPr lang="en-US" sz="2800" smtClean="0">
                <a:latin typeface="Times New Roman" pitchFamily="18" charset="0"/>
                <a:cs typeface="Times New Roman" pitchFamily="18" charset="0"/>
              </a:rPr>
              <a:t>(faster to twice)</a:t>
            </a:r>
          </a:p>
          <a:p>
            <a:pPr algn="just">
              <a:lnSpc>
                <a:spcPct val="90000"/>
              </a:lnSpc>
            </a:pPr>
            <a:r>
              <a:rPr lang="en-US" sz="2800" smtClean="0">
                <a:solidFill>
                  <a:srgbClr val="FF0000"/>
                </a:solidFill>
                <a:latin typeface="Times New Roman" pitchFamily="18" charset="0"/>
                <a:cs typeface="Times New Roman" pitchFamily="18" charset="0"/>
              </a:rPr>
              <a:t>The consistency is excellent (applying to crash or recovery).</a:t>
            </a:r>
          </a:p>
        </p:txBody>
      </p:sp>
      <p:pic>
        <p:nvPicPr>
          <p:cNvPr id="67588" name="Picture 4"/>
          <p:cNvPicPr>
            <a:picLocks noChangeAspect="1" noChangeArrowheads="1"/>
          </p:cNvPicPr>
          <p:nvPr/>
        </p:nvPicPr>
        <p:blipFill>
          <a:blip r:embed="rId3"/>
          <a:srcRect/>
          <a:stretch>
            <a:fillRect/>
          </a:stretch>
        </p:blipFill>
        <p:spPr bwMode="auto">
          <a:xfrm>
            <a:off x="381000" y="4913313"/>
            <a:ext cx="8534400" cy="1716087"/>
          </a:xfrm>
          <a:prstGeom prst="rect">
            <a:avLst/>
          </a:prstGeom>
          <a:noFill/>
          <a:ln w="9525">
            <a:noFill/>
            <a:miter lim="800000"/>
            <a:headEnd/>
            <a:tailEnd/>
          </a:ln>
        </p:spPr>
      </p:pic>
      <p:sp>
        <p:nvSpPr>
          <p:cNvPr id="67589" name="Text Box 4"/>
          <p:cNvSpPr txBox="1">
            <a:spLocks noChangeArrowheads="1"/>
          </p:cNvSpPr>
          <p:nvPr/>
        </p:nvSpPr>
        <p:spPr bwMode="auto">
          <a:xfrm>
            <a:off x="3581400" y="6400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5-20.</a:t>
            </a:r>
          </a:p>
        </p:txBody>
      </p:sp>
      <p:sp>
        <p:nvSpPr>
          <p:cNvPr id="8" name="Footer Placeholder 7"/>
          <p:cNvSpPr>
            <a:spLocks noGrp="1"/>
          </p:cNvSpPr>
          <p:nvPr>
            <p:ph type="ftr" sz="quarter" idx="11"/>
          </p:nvPr>
        </p:nvSpPr>
        <p:spPr/>
        <p:txBody>
          <a:bodyPr/>
          <a:lstStyle/>
          <a:p>
            <a:r>
              <a:rPr lang="en-US" smtClean="0"/>
              <a:t>IO-Part 1 (86 slides)</a:t>
            </a:r>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xfrm>
            <a:off x="914400" y="0"/>
            <a:ext cx="8229600" cy="11430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RAID Level 1</a:t>
            </a:r>
          </a:p>
        </p:txBody>
      </p:sp>
      <p:sp>
        <p:nvSpPr>
          <p:cNvPr id="68611" name="Rectangle 3"/>
          <p:cNvSpPr>
            <a:spLocks noGrp="1"/>
          </p:cNvSpPr>
          <p:nvPr>
            <p:ph type="body" sz="half" idx="4294967295"/>
          </p:nvPr>
        </p:nvSpPr>
        <p:spPr>
          <a:xfrm>
            <a:off x="152400" y="1371600"/>
            <a:ext cx="8839200" cy="4495800"/>
          </a:xfrm>
        </p:spPr>
        <p:txBody>
          <a:bodyPr>
            <a:noAutofit/>
          </a:bodyPr>
          <a:lstStyle/>
          <a:p>
            <a:pPr algn="just">
              <a:lnSpc>
                <a:spcPct val="90000"/>
              </a:lnSpc>
            </a:pPr>
            <a:r>
              <a:rPr lang="vi-VN" sz="2400" smtClean="0"/>
              <a:t>Đây là dạng RAID cơ bản nhất có khả năng đảm bảo an toàn dữ liệu. Cũng giống như RAID 0, RAID 1 đòi hỏi ít nhất hai đĩa cứng để làm việc. Dữ liệu được ghi vào 2 ổ giống hệt nhau (Mirroring). Trong trường hợp một ổ bị trục trặc, ổ còn lại sẽ tiếp tục hoạt động bình thường. Bạn có thể thay thế ổ đĩa bị hỏng mà không phải lo lắng đến vấn đề thông tin thất lạc. Đối với RAID 1, hiệu năng không phải là yếu tố hàng đầu nên chẳng có gì ngạc nhiên nếu nó không phải là lựa chọn số một cho những người say mê tốc độ. Tuy nhiên đối với những nhà quản trị mạng hoặc những ai phải quản lý nhiều thông tin quan trọng thì hệ thống RAID 1 là thứ không thể thiếu. Dung lượng cuối cùng của hệ thống RAID 1 bằng dung lượng của ổ đơn (hai ổ 80GB chạy RAID 1 sẽ cho hệ thống nhìn thấy duy nhất một ổ RAID 80GB).</a:t>
            </a:r>
            <a:endParaRPr lang="en-US" sz="2400" smtClean="0">
              <a:latin typeface="Times New Roman" pitchFamily="18" charset="0"/>
              <a:cs typeface="Times New Roman" pitchFamily="18" charset="0"/>
            </a:endParaRPr>
          </a:p>
        </p:txBody>
      </p:sp>
      <p:sp>
        <p:nvSpPr>
          <p:cNvPr id="155653" name="Text Box 4"/>
          <p:cNvSpPr txBox="1">
            <a:spLocks noChangeArrowheads="1"/>
          </p:cNvSpPr>
          <p:nvPr/>
        </p:nvSpPr>
        <p:spPr bwMode="auto">
          <a:xfrm>
            <a:off x="3581400" y="6400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5-20.</a:t>
            </a:r>
          </a:p>
        </p:txBody>
      </p:sp>
      <p:sp>
        <p:nvSpPr>
          <p:cNvPr id="7" name="Footer Placeholder 6"/>
          <p:cNvSpPr>
            <a:spLocks noGrp="1"/>
          </p:cNvSpPr>
          <p:nvPr>
            <p:ph type="ftr" sz="quarter" idx="11"/>
          </p:nvPr>
        </p:nvSpPr>
        <p:spPr/>
        <p:txBody>
          <a:bodyPr/>
          <a:lstStyle/>
          <a:p>
            <a:r>
              <a:rPr lang="en-US" smtClean="0"/>
              <a:t>IO-Part 1 (86 slides)</a:t>
            </a:r>
            <a:endParaRPr lang="en-US"/>
          </a:p>
        </p:txBody>
      </p:sp>
      <p:sp>
        <p:nvSpPr>
          <p:cNvPr id="8" name="Slide Number Placeholder 7"/>
          <p:cNvSpPr>
            <a:spLocks noGrp="1"/>
          </p:cNvSpPr>
          <p:nvPr>
            <p:ph type="sldNum" sz="quarter" idx="12"/>
          </p:nvPr>
        </p:nvSpPr>
        <p:spPr/>
        <p:txBody>
          <a:bodyPr/>
          <a:lstStyle/>
          <a:p>
            <a:fld id="{190CC846-20B3-454D-AF77-DE04E39CF884}" type="slidenum">
              <a:rPr lang="en-US" smtClean="0"/>
              <a:pPr/>
              <a:t>57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4"/>
          <p:cNvPicPr>
            <a:picLocks noChangeAspect="1" noChangeArrowheads="1"/>
          </p:cNvPicPr>
          <p:nvPr/>
        </p:nvPicPr>
        <p:blipFill>
          <a:blip r:embed="rId3"/>
          <a:srcRect/>
          <a:stretch>
            <a:fillRect/>
          </a:stretch>
        </p:blipFill>
        <p:spPr bwMode="auto">
          <a:xfrm>
            <a:off x="3657600" y="1012844"/>
            <a:ext cx="5410200" cy="1033424"/>
          </a:xfrm>
          <a:prstGeom prst="rect">
            <a:avLst/>
          </a:prstGeom>
          <a:noFill/>
          <a:ln w="9525">
            <a:noFill/>
            <a:miter lim="800000"/>
            <a:headEnd/>
            <a:tailEnd/>
          </a:ln>
        </p:spPr>
      </p:pic>
      <p:sp>
        <p:nvSpPr>
          <p:cNvPr id="69635" name="Rectangle 2"/>
          <p:cNvSpPr>
            <a:spLocks noGrp="1"/>
          </p:cNvSpPr>
          <p:nvPr>
            <p:ph type="title" idx="4294967295"/>
          </p:nvPr>
        </p:nvSpPr>
        <p:spPr>
          <a:xfrm>
            <a:off x="0" y="0"/>
            <a:ext cx="9144000" cy="990600"/>
          </a:xfrm>
        </p:spPr>
        <p:txBody>
          <a:bodyPr/>
          <a:lstStyle/>
          <a:p>
            <a:r>
              <a:rPr lang="en-US" b="1" smtClean="0">
                <a:latin typeface="Times New Roman" pitchFamily="18" charset="0"/>
                <a:cs typeface="Times New Roman" pitchFamily="18" charset="0"/>
              </a:rPr>
              <a:t>DISKS:</a:t>
            </a:r>
            <a:r>
              <a:rPr lang="en-US" b="1" i="1" smtClean="0">
                <a:latin typeface="Times New Roman" pitchFamily="18" charset="0"/>
                <a:cs typeface="Times New Roman" pitchFamily="18" charset="0"/>
              </a:rPr>
              <a:t>  RAID Level 2…</a:t>
            </a:r>
          </a:p>
        </p:txBody>
      </p:sp>
      <p:sp>
        <p:nvSpPr>
          <p:cNvPr id="69636" name="Rectangle 3"/>
          <p:cNvSpPr>
            <a:spLocks noGrp="1"/>
          </p:cNvSpPr>
          <p:nvPr>
            <p:ph type="body" sz="half" idx="4294967295"/>
          </p:nvPr>
        </p:nvSpPr>
        <p:spPr>
          <a:xfrm>
            <a:off x="76200" y="2438400"/>
            <a:ext cx="8610600" cy="4038600"/>
          </a:xfrm>
        </p:spPr>
        <p:txBody>
          <a:bodyPr/>
          <a:lstStyle/>
          <a:p>
            <a:pPr algn="just">
              <a:lnSpc>
                <a:spcPct val="90000"/>
              </a:lnSpc>
            </a:pPr>
            <a:r>
              <a:rPr lang="en-US" sz="2000" smtClean="0">
                <a:solidFill>
                  <a:srgbClr val="0000FF"/>
                </a:solidFill>
                <a:latin typeface="Times New Roman" pitchFamily="18" charset="0"/>
                <a:cs typeface="Times New Roman" pitchFamily="18" charset="0"/>
              </a:rPr>
              <a:t>Then, add a Hamming code (linear error-correcting code) to each one to form a 7-bit word, of which bits 1, 2, and 4 were parity bits (Hamming code)</a:t>
            </a:r>
          </a:p>
          <a:p>
            <a:pPr algn="just">
              <a:lnSpc>
                <a:spcPct val="90000"/>
              </a:lnSpc>
            </a:pPr>
            <a:r>
              <a:rPr lang="en-US" sz="2000" smtClean="0">
                <a:solidFill>
                  <a:srgbClr val="FF0000"/>
                </a:solidFill>
                <a:latin typeface="Times New Roman" pitchFamily="18" charset="0"/>
                <a:cs typeface="Times New Roman" pitchFamily="18" charset="0"/>
              </a:rPr>
              <a:t>All drives were synchronized in terms of arm position and rotational position</a:t>
            </a:r>
          </a:p>
          <a:p>
            <a:pPr algn="just">
              <a:lnSpc>
                <a:spcPct val="90000"/>
              </a:lnSpc>
            </a:pPr>
            <a:r>
              <a:rPr lang="en-US" sz="2000" smtClean="0">
                <a:solidFill>
                  <a:srgbClr val="008000"/>
                </a:solidFill>
                <a:latin typeface="Times New Roman" pitchFamily="18" charset="0"/>
                <a:cs typeface="Times New Roman" pitchFamily="18" charset="0"/>
              </a:rPr>
              <a:t>Last, it can write 7 bit Hamming coded word over all drive, 1 bit per drive</a:t>
            </a:r>
          </a:p>
          <a:p>
            <a:pPr algn="just">
              <a:lnSpc>
                <a:spcPct val="90000"/>
              </a:lnSpc>
            </a:pPr>
            <a:r>
              <a:rPr lang="en-US" sz="2000" b="1" i="1" smtClean="0">
                <a:solidFill>
                  <a:srgbClr val="0000FF"/>
                </a:solidFill>
                <a:latin typeface="Times New Roman" pitchFamily="18" charset="0"/>
                <a:cs typeface="Times New Roman" pitchFamily="18" charset="0"/>
              </a:rPr>
              <a:t>Advantages</a:t>
            </a:r>
          </a:p>
          <a:p>
            <a:pPr lvl="1" algn="just">
              <a:lnSpc>
                <a:spcPct val="90000"/>
              </a:lnSpc>
            </a:pPr>
            <a:r>
              <a:rPr lang="en-US" sz="1800" smtClean="0">
                <a:solidFill>
                  <a:srgbClr val="0000FF"/>
                </a:solidFill>
                <a:latin typeface="Times New Roman" pitchFamily="18" charset="0"/>
                <a:cs typeface="Times New Roman" pitchFamily="18" charset="0"/>
              </a:rPr>
              <a:t>The total throughput was immense (very good) because in one sector time it could write max sectors worth of data (high data rate)</a:t>
            </a:r>
          </a:p>
          <a:p>
            <a:pPr lvl="1" algn="just">
              <a:lnSpc>
                <a:spcPct val="90000"/>
              </a:lnSpc>
            </a:pPr>
            <a:r>
              <a:rPr lang="en-US" sz="1800" smtClean="0">
                <a:solidFill>
                  <a:srgbClr val="0000FF"/>
                </a:solidFill>
                <a:latin typeface="Times New Roman" pitchFamily="18" charset="0"/>
                <a:cs typeface="Times New Roman" pitchFamily="18" charset="0"/>
              </a:rPr>
              <a:t>Losing one drive did not cause problems because the Hamming code could handle at runtime</a:t>
            </a:r>
          </a:p>
          <a:p>
            <a:pPr algn="just">
              <a:lnSpc>
                <a:spcPct val="90000"/>
              </a:lnSpc>
            </a:pPr>
            <a:r>
              <a:rPr lang="en-US" sz="2000" b="1" i="1" smtClean="0">
                <a:solidFill>
                  <a:srgbClr val="7030A0"/>
                </a:solidFill>
                <a:latin typeface="Times New Roman" pitchFamily="18" charset="0"/>
                <a:cs typeface="Times New Roman" pitchFamily="18" charset="0"/>
              </a:rPr>
              <a:t>Disadvantages</a:t>
            </a:r>
          </a:p>
          <a:p>
            <a:pPr lvl="1" algn="just">
              <a:lnSpc>
                <a:spcPct val="90000"/>
              </a:lnSpc>
            </a:pPr>
            <a:r>
              <a:rPr lang="en-US" sz="1800" smtClean="0">
                <a:solidFill>
                  <a:srgbClr val="7030A0"/>
                </a:solidFill>
                <a:latin typeface="Times New Roman" pitchFamily="18" charset="0"/>
                <a:cs typeface="Times New Roman" pitchFamily="18" charset="0"/>
              </a:rPr>
              <a:t>Requires all drives to be rotationally synchronized, and it only makes sense with a substantial number of drives</a:t>
            </a:r>
          </a:p>
          <a:p>
            <a:pPr lvl="1" algn="just">
              <a:lnSpc>
                <a:spcPct val="90000"/>
              </a:lnSpc>
            </a:pPr>
            <a:r>
              <a:rPr lang="en-US" sz="1800" smtClean="0">
                <a:solidFill>
                  <a:srgbClr val="7030A0"/>
                </a:solidFill>
                <a:latin typeface="Times New Roman" pitchFamily="18" charset="0"/>
                <a:cs typeface="Times New Roman" pitchFamily="18" charset="0"/>
              </a:rPr>
              <a:t>Asks a lot of controller since it must do a Hamming checksum every time bit.</a:t>
            </a:r>
          </a:p>
        </p:txBody>
      </p:sp>
      <p:sp>
        <p:nvSpPr>
          <p:cNvPr id="69637" name="Text Box 4"/>
          <p:cNvSpPr txBox="1">
            <a:spLocks noChangeArrowheads="1"/>
          </p:cNvSpPr>
          <p:nvPr/>
        </p:nvSpPr>
        <p:spPr bwMode="auto">
          <a:xfrm>
            <a:off x="7248525" y="685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5-20.</a:t>
            </a:r>
          </a:p>
        </p:txBody>
      </p:sp>
      <p:cxnSp>
        <p:nvCxnSpPr>
          <p:cNvPr id="7" name="Straight Arrow Connector 6"/>
          <p:cNvCxnSpPr/>
          <p:nvPr/>
        </p:nvCxnSpPr>
        <p:spPr>
          <a:xfrm rot="10800000">
            <a:off x="4267200" y="1447800"/>
            <a:ext cx="2133600" cy="121920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4953000" y="1371600"/>
            <a:ext cx="1447800" cy="129540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5638800" y="1905000"/>
            <a:ext cx="1219200" cy="30480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3"/>
          <p:cNvSpPr txBox="1">
            <a:spLocks/>
          </p:cNvSpPr>
          <p:nvPr/>
        </p:nvSpPr>
        <p:spPr>
          <a:xfrm>
            <a:off x="0" y="1066800"/>
            <a:ext cx="3505200" cy="1295400"/>
          </a:xfrm>
          <a:prstGeom prst="rect">
            <a:avLst/>
          </a:prstGeom>
        </p:spPr>
        <p:txBody>
          <a:bodyPr vert="horz" lIns="91440" tIns="45720" rIns="91440" bIns="45720" rtlCol="0">
            <a:normAutofit fontScale="92500" lnSpcReduction="20000"/>
          </a:bodyPr>
          <a:lstStyle/>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smtClean="0">
                <a:ln>
                  <a:noFill/>
                </a:ln>
                <a:solidFill>
                  <a:srgbClr val="FF0000"/>
                </a:solidFill>
                <a:effectLst/>
                <a:uLnTx/>
                <a:uFillTx/>
                <a:latin typeface="Times New Roman" pitchFamily="18" charset="0"/>
                <a:ea typeface="+mn-ea"/>
                <a:cs typeface="Times New Roman" pitchFamily="18" charset="0"/>
              </a:rPr>
              <a:t>Works on word basis, possibly even byte basis.</a:t>
            </a:r>
          </a:p>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smtClean="0">
                <a:ln>
                  <a:noFill/>
                </a:ln>
                <a:solidFill>
                  <a:srgbClr val="008000"/>
                </a:solidFill>
                <a:effectLst/>
                <a:uLnTx/>
                <a:uFillTx/>
                <a:latin typeface="Times New Roman" pitchFamily="18" charset="0"/>
                <a:ea typeface="+mn-ea"/>
                <a:cs typeface="Times New Roman" pitchFamily="18" charset="0"/>
              </a:rPr>
              <a:t>Split each byte of the single virtual disk into a pair of 4-bit nibbles</a:t>
            </a:r>
          </a:p>
        </p:txBody>
      </p:sp>
      <p:sp>
        <p:nvSpPr>
          <p:cNvPr id="12" name="Footer Placeholder 11"/>
          <p:cNvSpPr>
            <a:spLocks noGrp="1"/>
          </p:cNvSpPr>
          <p:nvPr>
            <p:ph type="ftr" sz="quarter" idx="11"/>
          </p:nvPr>
        </p:nvSpPr>
        <p:spPr/>
        <p:txBody>
          <a:bodyPr/>
          <a:lstStyle/>
          <a:p>
            <a:r>
              <a:rPr lang="en-US" smtClean="0"/>
              <a:t>IO-Part 1 (86 slides)</a:t>
            </a:r>
            <a:endParaRPr lang="en-US"/>
          </a:p>
        </p:txBody>
      </p:sp>
      <p:sp>
        <p:nvSpPr>
          <p:cNvPr id="13" name="Slide Number Placeholder 12"/>
          <p:cNvSpPr>
            <a:spLocks noGrp="1"/>
          </p:cNvSpPr>
          <p:nvPr>
            <p:ph type="sldNum" sz="quarter" idx="12"/>
          </p:nvPr>
        </p:nvSpPr>
        <p:spPr/>
        <p:txBody>
          <a:bodyPr/>
          <a:lstStyle/>
          <a:p>
            <a:fld id="{190CC846-20B3-454D-AF77-DE04E39CF884}"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a:xfrm>
            <a:off x="0" y="0"/>
            <a:ext cx="9144000" cy="8382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RAID Level 3</a:t>
            </a:r>
          </a:p>
        </p:txBody>
      </p:sp>
      <p:sp>
        <p:nvSpPr>
          <p:cNvPr id="70659" name="Rectangle 3"/>
          <p:cNvSpPr>
            <a:spLocks noGrp="1"/>
          </p:cNvSpPr>
          <p:nvPr>
            <p:ph type="body" sz="half" idx="4294967295"/>
          </p:nvPr>
        </p:nvSpPr>
        <p:spPr>
          <a:xfrm>
            <a:off x="152400" y="1066800"/>
            <a:ext cx="4114800" cy="1600200"/>
          </a:xfrm>
        </p:spPr>
        <p:txBody>
          <a:bodyPr>
            <a:normAutofit lnSpcReduction="10000"/>
          </a:bodyPr>
          <a:lstStyle/>
          <a:p>
            <a:pPr algn="just">
              <a:lnSpc>
                <a:spcPct val="80000"/>
              </a:lnSpc>
            </a:pPr>
            <a:r>
              <a:rPr lang="en-US" sz="2400" smtClean="0">
                <a:latin typeface="Times New Roman" pitchFamily="18" charset="0"/>
                <a:cs typeface="Times New Roman" pitchFamily="18" charset="0"/>
              </a:rPr>
              <a:t>Is a simplified version of RAID level 2.</a:t>
            </a:r>
          </a:p>
          <a:p>
            <a:pPr algn="just">
              <a:lnSpc>
                <a:spcPct val="80000"/>
              </a:lnSpc>
            </a:pPr>
            <a:r>
              <a:rPr lang="en-US" sz="2400" smtClean="0">
                <a:latin typeface="Times New Roman" pitchFamily="18" charset="0"/>
                <a:cs typeface="Times New Roman" pitchFamily="18" charset="0"/>
              </a:rPr>
              <a:t>A single parity bit is computed for each data word and written to a parity drive.</a:t>
            </a:r>
          </a:p>
        </p:txBody>
      </p:sp>
      <p:pic>
        <p:nvPicPr>
          <p:cNvPr id="70660" name="Picture 4"/>
          <p:cNvPicPr>
            <a:picLocks noChangeAspect="1" noChangeArrowheads="1"/>
          </p:cNvPicPr>
          <p:nvPr/>
        </p:nvPicPr>
        <p:blipFill>
          <a:blip r:embed="rId3"/>
          <a:srcRect/>
          <a:stretch>
            <a:fillRect/>
          </a:stretch>
        </p:blipFill>
        <p:spPr bwMode="auto">
          <a:xfrm>
            <a:off x="4419600" y="990600"/>
            <a:ext cx="4724400" cy="1125537"/>
          </a:xfrm>
          <a:prstGeom prst="rect">
            <a:avLst/>
          </a:prstGeom>
          <a:noFill/>
          <a:ln w="9525">
            <a:noFill/>
            <a:miter lim="800000"/>
            <a:headEnd/>
            <a:tailEnd/>
          </a:ln>
        </p:spPr>
      </p:pic>
      <p:sp>
        <p:nvSpPr>
          <p:cNvPr id="70661" name="Text Box 4"/>
          <p:cNvSpPr txBox="1">
            <a:spLocks noChangeArrowheads="1"/>
          </p:cNvSpPr>
          <p:nvPr/>
        </p:nvSpPr>
        <p:spPr bwMode="auto">
          <a:xfrm>
            <a:off x="5486400" y="2209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5-20.</a:t>
            </a:r>
          </a:p>
        </p:txBody>
      </p:sp>
      <p:sp>
        <p:nvSpPr>
          <p:cNvPr id="8" name="Rectangle 3"/>
          <p:cNvSpPr txBox="1">
            <a:spLocks/>
          </p:cNvSpPr>
          <p:nvPr/>
        </p:nvSpPr>
        <p:spPr>
          <a:xfrm>
            <a:off x="152400" y="2667000"/>
            <a:ext cx="8686800" cy="3581400"/>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The drives must be exactly synchronized since individual data words are spread over multiple drives.</a:t>
            </a: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The drive crashes and a single parity gives only error detection, not error correction, it provides full 1 bit error correction since the position of the bad bit is known.</a:t>
            </a: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If a drive crashes, the controller just pretends that all its bit are 0s. If a word has a parity error, the bit accepted from the dead drive must have been a 1.</a:t>
            </a: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1" i="1"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Advantage:  </a:t>
            </a:r>
            <a:r>
              <a:rPr kumimoji="0" lang="en-US" sz="2000" b="0"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Offer very high data rates</a:t>
            </a: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1" i="1" u="none" strike="noStrike" kern="1200" cap="none" spc="0" normalizeH="0" baseline="0" noProof="0" smtClean="0">
                <a:ln>
                  <a:noFill/>
                </a:ln>
                <a:solidFill>
                  <a:srgbClr val="7030A0"/>
                </a:solidFill>
                <a:effectLst/>
                <a:uLnTx/>
                <a:uFillTx/>
                <a:latin typeface="Times New Roman" pitchFamily="18" charset="0"/>
                <a:ea typeface="+mn-ea"/>
                <a:cs typeface="Times New Roman" pitchFamily="18" charset="0"/>
              </a:rPr>
              <a:t>Disadvantage</a:t>
            </a:r>
            <a:r>
              <a:rPr kumimoji="0" lang="en-US" sz="2400" b="0" i="0" u="none" strike="noStrike" kern="1200" cap="none" spc="0" normalizeH="0" baseline="0" noProof="0" smtClean="0">
                <a:ln>
                  <a:noFill/>
                </a:ln>
                <a:solidFill>
                  <a:srgbClr val="7030A0"/>
                </a:solidFill>
                <a:effectLst/>
                <a:uLnTx/>
                <a:uFillTx/>
                <a:latin typeface="Times New Roman" pitchFamily="18" charset="0"/>
                <a:ea typeface="+mn-ea"/>
                <a:cs typeface="Times New Roman" pitchFamily="18" charset="0"/>
              </a:rPr>
              <a:t>: </a:t>
            </a:r>
            <a:r>
              <a:rPr kumimoji="0" lang="en-US" sz="2000" b="0" i="0" u="none" strike="noStrike" kern="1200" cap="none" spc="0" normalizeH="0" baseline="0" noProof="0" smtClean="0">
                <a:ln>
                  <a:noFill/>
                </a:ln>
                <a:solidFill>
                  <a:srgbClr val="7030A0"/>
                </a:solidFill>
                <a:effectLst/>
                <a:uLnTx/>
                <a:uFillTx/>
                <a:latin typeface="Times New Roman" pitchFamily="18" charset="0"/>
                <a:ea typeface="+mn-ea"/>
                <a:cs typeface="Times New Roman" pitchFamily="18" charset="0"/>
              </a:rPr>
              <a:t>The number of separate I/O requests per second they can handle is no better than for a single drive.</a:t>
            </a:r>
          </a:p>
        </p:txBody>
      </p:sp>
      <p:sp>
        <p:nvSpPr>
          <p:cNvPr id="9" name="Footer Placeholder 8"/>
          <p:cNvSpPr>
            <a:spLocks noGrp="1"/>
          </p:cNvSpPr>
          <p:nvPr>
            <p:ph type="ftr" sz="quarter" idx="11"/>
          </p:nvPr>
        </p:nvSpPr>
        <p:spPr/>
        <p:txBody>
          <a:bodyPr/>
          <a:lstStyle/>
          <a:p>
            <a:r>
              <a:rPr lang="en-US" smtClean="0"/>
              <a:t>IO-Part 1 (86 slides)</a:t>
            </a:r>
            <a:endParaRPr lang="en-US"/>
          </a:p>
        </p:txBody>
      </p:sp>
      <p:sp>
        <p:nvSpPr>
          <p:cNvPr id="10" name="Slide Number Placeholder 9"/>
          <p:cNvSpPr>
            <a:spLocks noGrp="1"/>
          </p:cNvSpPr>
          <p:nvPr>
            <p:ph type="sldNum" sz="quarter" idx="12"/>
          </p:nvPr>
        </p:nvSpPr>
        <p:spPr/>
        <p:txBody>
          <a:bodyPr/>
          <a:lstStyle/>
          <a:p>
            <a:fld id="{190CC846-20B3-454D-AF77-DE04E39CF884}"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914400" y="0"/>
            <a:ext cx="8229600" cy="685800"/>
          </a:xfrm>
        </p:spPr>
        <p:txBody>
          <a:bodyPr/>
          <a:lstStyle/>
          <a:p>
            <a:r>
              <a:rPr lang="en-US" sz="4000" b="1" smtClean="0">
                <a:latin typeface="Times New Roman" pitchFamily="18" charset="0"/>
                <a:cs typeface="Times New Roman" pitchFamily="18" charset="0"/>
              </a:rPr>
              <a:t>1.1- I/O Devices</a:t>
            </a:r>
          </a:p>
        </p:txBody>
      </p:sp>
      <p:sp>
        <p:nvSpPr>
          <p:cNvPr id="19459" name="Rectangle 3"/>
          <p:cNvSpPr>
            <a:spLocks noGrp="1"/>
          </p:cNvSpPr>
          <p:nvPr>
            <p:ph type="body" idx="1"/>
          </p:nvPr>
        </p:nvSpPr>
        <p:spPr>
          <a:xfrm>
            <a:off x="228600" y="914400"/>
            <a:ext cx="8763000" cy="5334000"/>
          </a:xfrm>
        </p:spPr>
        <p:txBody>
          <a:bodyPr>
            <a:noAutofit/>
          </a:bodyPr>
          <a:lstStyle/>
          <a:p>
            <a:pPr algn="just">
              <a:lnSpc>
                <a:spcPct val="80000"/>
              </a:lnSpc>
              <a:buClrTx/>
              <a:buSzTx/>
              <a:buFont typeface="Arial" charset="0"/>
              <a:buChar char="•"/>
            </a:pPr>
            <a:r>
              <a:rPr lang="en-US" sz="2800" smtClean="0">
                <a:latin typeface="Times New Roman" pitchFamily="18" charset="0"/>
                <a:cs typeface="Times New Roman" pitchFamily="18" charset="0"/>
              </a:rPr>
              <a:t>2 categories based on unit of transferred data.</a:t>
            </a:r>
          </a:p>
          <a:p>
            <a:pPr algn="just">
              <a:lnSpc>
                <a:spcPct val="80000"/>
              </a:lnSpc>
              <a:buClrTx/>
              <a:buSzTx/>
              <a:buFont typeface="Arial" charset="0"/>
              <a:buChar char="•"/>
            </a:pPr>
            <a:r>
              <a:rPr lang="en-US" sz="2800" b="1" smtClean="0">
                <a:solidFill>
                  <a:srgbClr val="FF0000"/>
                </a:solidFill>
                <a:latin typeface="Times New Roman" pitchFamily="18" charset="0"/>
                <a:cs typeface="Times New Roman" pitchFamily="18" charset="0"/>
              </a:rPr>
              <a:t>Block devices:</a:t>
            </a:r>
          </a:p>
          <a:p>
            <a:pPr lvl="1" algn="just">
              <a:lnSpc>
                <a:spcPct val="80000"/>
              </a:lnSpc>
            </a:pPr>
            <a:r>
              <a:rPr lang="en-US" sz="2400" smtClean="0">
                <a:latin typeface="Times New Roman" pitchFamily="18" charset="0"/>
                <a:cs typeface="Times New Roman" pitchFamily="18" charset="0"/>
              </a:rPr>
              <a:t>Init size: from 512 bytes to 32.768 bytes.</a:t>
            </a:r>
          </a:p>
          <a:p>
            <a:pPr lvl="1" algn="just">
              <a:lnSpc>
                <a:spcPct val="80000"/>
              </a:lnSpc>
              <a:buNone/>
            </a:pPr>
            <a:r>
              <a:rPr lang="en-US" sz="2400" smtClean="0">
                <a:latin typeface="Times New Roman" pitchFamily="18" charset="0"/>
                <a:cs typeface="Times New Roman" pitchFamily="18" charset="0"/>
                <a:sym typeface="Wingdings" pitchFamily="2" charset="2"/>
              </a:rPr>
              <a:t> I</a:t>
            </a:r>
            <a:r>
              <a:rPr lang="en-US" sz="2400" smtClean="0">
                <a:latin typeface="Times New Roman" pitchFamily="18" charset="0"/>
                <a:cs typeface="Times New Roman" pitchFamily="18" charset="0"/>
              </a:rPr>
              <a:t>t is possible to read or write each block independently of all the others ones</a:t>
            </a:r>
          </a:p>
          <a:p>
            <a:pPr lvl="1" algn="just">
              <a:lnSpc>
                <a:spcPct val="80000"/>
              </a:lnSpc>
            </a:pPr>
            <a:r>
              <a:rPr lang="en-US" sz="2400" smtClean="0">
                <a:latin typeface="Times New Roman" pitchFamily="18" charset="0"/>
                <a:cs typeface="Times New Roman" pitchFamily="18" charset="0"/>
              </a:rPr>
              <a:t>Hard disks, CD-ROMs, and USB sticks</a:t>
            </a:r>
          </a:p>
          <a:p>
            <a:pPr algn="just">
              <a:lnSpc>
                <a:spcPct val="80000"/>
              </a:lnSpc>
              <a:buClrTx/>
              <a:buSzTx/>
              <a:buFont typeface="Arial" charset="0"/>
              <a:buChar char="•"/>
            </a:pPr>
            <a:r>
              <a:rPr lang="en-US" sz="2800" b="1" smtClean="0">
                <a:solidFill>
                  <a:srgbClr val="0000FF"/>
                </a:solidFill>
                <a:latin typeface="Times New Roman" pitchFamily="18" charset="0"/>
                <a:cs typeface="Times New Roman" pitchFamily="18" charset="0"/>
              </a:rPr>
              <a:t>Character devices</a:t>
            </a:r>
          </a:p>
          <a:p>
            <a:pPr lvl="1" algn="just">
              <a:lnSpc>
                <a:spcPct val="80000"/>
              </a:lnSpc>
            </a:pPr>
            <a:r>
              <a:rPr lang="en-US" sz="2400" smtClean="0">
                <a:latin typeface="Times New Roman" pitchFamily="18" charset="0"/>
                <a:cs typeface="Times New Roman" pitchFamily="18" charset="0"/>
              </a:rPr>
              <a:t>Unit: a character.</a:t>
            </a:r>
          </a:p>
          <a:p>
            <a:pPr lvl="1" algn="just">
              <a:lnSpc>
                <a:spcPct val="80000"/>
              </a:lnSpc>
              <a:buNone/>
            </a:pPr>
            <a:r>
              <a:rPr lang="en-US" sz="2400" smtClean="0">
                <a:latin typeface="Times New Roman" pitchFamily="18" charset="0"/>
                <a:cs typeface="Times New Roman" pitchFamily="18" charset="0"/>
                <a:sym typeface="Wingdings" pitchFamily="2" charset="2"/>
              </a:rPr>
              <a:t> </a:t>
            </a:r>
            <a:r>
              <a:rPr lang="en-US" sz="2400" smtClean="0">
                <a:latin typeface="Times New Roman" pitchFamily="18" charset="0"/>
                <a:cs typeface="Times New Roman" pitchFamily="18" charset="0"/>
              </a:rPr>
              <a:t>Stream of characters, without regard to any block structure</a:t>
            </a:r>
          </a:p>
          <a:p>
            <a:pPr lvl="1" algn="just">
              <a:lnSpc>
                <a:spcPct val="80000"/>
              </a:lnSpc>
            </a:pPr>
            <a:r>
              <a:rPr lang="en-US" sz="2400" smtClean="0">
                <a:latin typeface="Times New Roman" pitchFamily="18" charset="0"/>
                <a:cs typeface="Times New Roman" pitchFamily="18" charset="0"/>
              </a:rPr>
              <a:t>Is not addressable and does not have any seek operation</a:t>
            </a:r>
          </a:p>
          <a:p>
            <a:pPr lvl="1" algn="just">
              <a:lnSpc>
                <a:spcPct val="80000"/>
              </a:lnSpc>
            </a:pPr>
            <a:r>
              <a:rPr lang="en-US" sz="2400" smtClean="0">
                <a:latin typeface="Times New Roman" pitchFamily="18" charset="0"/>
                <a:cs typeface="Times New Roman" pitchFamily="18" charset="0"/>
              </a:rPr>
              <a:t>Printers, mice …</a:t>
            </a:r>
          </a:p>
          <a:p>
            <a:pPr algn="just">
              <a:lnSpc>
                <a:spcPct val="80000"/>
              </a:lnSpc>
              <a:buClrTx/>
              <a:buSzTx/>
              <a:buFont typeface="Arial" charset="0"/>
              <a:buChar char="•"/>
            </a:pPr>
            <a:r>
              <a:rPr lang="en-US" sz="2000" smtClean="0">
                <a:solidFill>
                  <a:srgbClr val="008000"/>
                </a:solidFill>
                <a:latin typeface="Times New Roman" pitchFamily="18" charset="0"/>
                <a:cs typeface="Times New Roman" pitchFamily="18" charset="0"/>
              </a:rPr>
              <a:t>The model of block and character devices is general enough that they can be used as a basic for making some OS software dealing with I/O device independent</a:t>
            </a:r>
          </a:p>
          <a:p>
            <a:pPr algn="just">
              <a:lnSpc>
                <a:spcPct val="80000"/>
              </a:lnSpc>
              <a:buClrTx/>
              <a:buSzTx/>
              <a:buFont typeface="Arial" charset="0"/>
              <a:buChar char="•"/>
            </a:pPr>
            <a:r>
              <a:rPr lang="en-US" sz="2000" smtClean="0">
                <a:solidFill>
                  <a:srgbClr val="008000"/>
                </a:solidFill>
                <a:latin typeface="Times New Roman" pitchFamily="18" charset="0"/>
                <a:cs typeface="Times New Roman" pitchFamily="18" charset="0"/>
              </a:rPr>
              <a:t>I/O devices cover a huge range in speeds, which puts considerable pressure on the software to perform well over orders of magnitude in data rates</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a:xfrm>
            <a:off x="0" y="0"/>
            <a:ext cx="9144000" cy="7620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RAID Level 4</a:t>
            </a:r>
          </a:p>
        </p:txBody>
      </p:sp>
      <p:sp>
        <p:nvSpPr>
          <p:cNvPr id="71683" name="Rectangle 3"/>
          <p:cNvSpPr>
            <a:spLocks noGrp="1"/>
          </p:cNvSpPr>
          <p:nvPr>
            <p:ph type="body" sz="half" idx="4294967295"/>
          </p:nvPr>
        </p:nvSpPr>
        <p:spPr>
          <a:xfrm>
            <a:off x="228600" y="914400"/>
            <a:ext cx="4648200" cy="1219200"/>
          </a:xfrm>
        </p:spPr>
        <p:txBody>
          <a:bodyPr/>
          <a:lstStyle/>
          <a:p>
            <a:pPr algn="just">
              <a:lnSpc>
                <a:spcPct val="90000"/>
              </a:lnSpc>
            </a:pPr>
            <a:r>
              <a:rPr lang="en-US" sz="2400" smtClean="0">
                <a:latin typeface="Times New Roman" pitchFamily="18" charset="0"/>
                <a:cs typeface="Times New Roman" pitchFamily="18" charset="0"/>
              </a:rPr>
              <a:t>Work with strips, not individual words with parity and do not require synchronized drives</a:t>
            </a:r>
          </a:p>
        </p:txBody>
      </p:sp>
      <p:pic>
        <p:nvPicPr>
          <p:cNvPr id="11266" name="Picture 2"/>
          <p:cNvPicPr>
            <a:picLocks noChangeAspect="1" noChangeArrowheads="1"/>
          </p:cNvPicPr>
          <p:nvPr/>
        </p:nvPicPr>
        <p:blipFill>
          <a:blip r:embed="rId3"/>
          <a:srcRect/>
          <a:stretch>
            <a:fillRect/>
          </a:stretch>
        </p:blipFill>
        <p:spPr bwMode="auto">
          <a:xfrm>
            <a:off x="5105400" y="914400"/>
            <a:ext cx="3771900" cy="923925"/>
          </a:xfrm>
          <a:prstGeom prst="rect">
            <a:avLst/>
          </a:prstGeom>
          <a:noFill/>
          <a:ln w="9525">
            <a:noFill/>
            <a:miter lim="800000"/>
            <a:headEnd/>
            <a:tailEnd/>
          </a:ln>
          <a:effectLst/>
        </p:spPr>
      </p:pic>
      <p:sp>
        <p:nvSpPr>
          <p:cNvPr id="7" name="Text Box 4"/>
          <p:cNvSpPr txBox="1">
            <a:spLocks noChangeArrowheads="1"/>
          </p:cNvSpPr>
          <p:nvPr/>
        </p:nvSpPr>
        <p:spPr bwMode="auto">
          <a:xfrm>
            <a:off x="5791200" y="19050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5-20.</a:t>
            </a:r>
          </a:p>
        </p:txBody>
      </p:sp>
      <p:sp>
        <p:nvSpPr>
          <p:cNvPr id="8" name="Rectangle 3"/>
          <p:cNvSpPr txBox="1">
            <a:spLocks/>
          </p:cNvSpPr>
          <p:nvPr/>
        </p:nvSpPr>
        <p:spPr>
          <a:xfrm>
            <a:off x="152400" y="2286000"/>
            <a:ext cx="8763000" cy="39624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90000"/>
              </a:lnSpc>
              <a:spcBef>
                <a:spcPct val="20000"/>
              </a:spcBef>
              <a:spcAft>
                <a:spcPts val="0"/>
              </a:spcAft>
              <a:buClrTx/>
              <a:buSzTx/>
              <a:tabLst/>
              <a:defRPr/>
            </a:pPr>
            <a:r>
              <a:rPr kumimoji="0" lang="en-US" sz="2800" b="1" i="1"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RAID 4 </a:t>
            </a:r>
          </a:p>
          <a:p>
            <a:pPr marL="3365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Is like RAID 0, with a strip-for-strip parity written onto an extra drive</a:t>
            </a:r>
          </a:p>
          <a:p>
            <a:pPr marL="3365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If a drive crashes, the lost bytes can be recomputed from the parity drive by reading the entire set of drives</a:t>
            </a:r>
          </a:p>
          <a:p>
            <a:pPr marL="3365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Protects the loss of a drive but performs poorly for small updates. If one sector is changed, it is necessary to read all the drives in order to recalculate the parity, which must then be rewritten</a:t>
            </a:r>
          </a:p>
          <a:p>
            <a:pPr marL="3365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Optimization, the old user data and the old parity data is read and recompute the new parity from them → small update requires 2 reads and 2 writes</a:t>
            </a:r>
          </a:p>
          <a:p>
            <a:pPr marL="3365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200" b="1" i="0" u="none" strike="noStrike" kern="1200" cap="none" spc="0" normalizeH="0" baseline="0" noProof="0" smtClean="0">
                <a:ln>
                  <a:noFill/>
                </a:ln>
                <a:solidFill>
                  <a:srgbClr val="7030A0"/>
                </a:solidFill>
                <a:effectLst/>
                <a:uLnTx/>
                <a:uFillTx/>
                <a:latin typeface="Times New Roman" pitchFamily="18" charset="0"/>
                <a:ea typeface="+mn-ea"/>
                <a:cs typeface="Times New Roman" pitchFamily="18" charset="0"/>
              </a:rPr>
              <a:t>Disadvantages: bottleneck due to the heavy load on the parity drive</a:t>
            </a:r>
          </a:p>
        </p:txBody>
      </p:sp>
      <p:cxnSp>
        <p:nvCxnSpPr>
          <p:cNvPr id="10" name="Straight Arrow Connector 9"/>
          <p:cNvCxnSpPr/>
          <p:nvPr/>
        </p:nvCxnSpPr>
        <p:spPr>
          <a:xfrm flipV="1">
            <a:off x="4343400" y="1752600"/>
            <a:ext cx="33528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p:txBody>
          <a:bodyPr/>
          <a:lstStyle/>
          <a:p>
            <a:r>
              <a:rPr lang="en-US" smtClean="0"/>
              <a:t>IO-Part 1 (86 slides)</a:t>
            </a:r>
            <a:endParaRPr lang="en-US"/>
          </a:p>
        </p:txBody>
      </p:sp>
      <p:sp>
        <p:nvSpPr>
          <p:cNvPr id="12" name="Slide Number Placeholder 11"/>
          <p:cNvSpPr>
            <a:spLocks noGrp="1"/>
          </p:cNvSpPr>
          <p:nvPr>
            <p:ph type="sldNum" sz="quarter" idx="12"/>
          </p:nvPr>
        </p:nvSpPr>
        <p:spPr/>
        <p:txBody>
          <a:bodyPr/>
          <a:lstStyle/>
          <a:p>
            <a:fld id="{190CC846-20B3-454D-AF77-DE04E39CF884}"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a:xfrm>
            <a:off x="0" y="0"/>
            <a:ext cx="9144000" cy="7620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RAID Level 5</a:t>
            </a:r>
          </a:p>
        </p:txBody>
      </p:sp>
      <p:sp>
        <p:nvSpPr>
          <p:cNvPr id="71683" name="Rectangle 3"/>
          <p:cNvSpPr>
            <a:spLocks noGrp="1"/>
          </p:cNvSpPr>
          <p:nvPr>
            <p:ph type="body" sz="half" idx="4294967295"/>
          </p:nvPr>
        </p:nvSpPr>
        <p:spPr>
          <a:xfrm>
            <a:off x="228600" y="1219200"/>
            <a:ext cx="4419600" cy="3886200"/>
          </a:xfrm>
        </p:spPr>
        <p:txBody>
          <a:bodyPr>
            <a:normAutofit/>
          </a:bodyPr>
          <a:lstStyle/>
          <a:p>
            <a:pPr algn="just">
              <a:lnSpc>
                <a:spcPct val="90000"/>
              </a:lnSpc>
            </a:pPr>
            <a:r>
              <a:rPr lang="en-US" sz="2800" b="1" i="1" smtClean="0">
                <a:latin typeface="Times New Roman" pitchFamily="18" charset="0"/>
                <a:cs typeface="Times New Roman" pitchFamily="18" charset="0"/>
              </a:rPr>
              <a:t>RAID 5</a:t>
            </a:r>
          </a:p>
          <a:p>
            <a:pPr lvl="1" algn="just">
              <a:lnSpc>
                <a:spcPct val="90000"/>
              </a:lnSpc>
            </a:pPr>
            <a:r>
              <a:rPr lang="en-US" sz="2400" smtClean="0">
                <a:latin typeface="Times New Roman" pitchFamily="18" charset="0"/>
                <a:cs typeface="Times New Roman" pitchFamily="18" charset="0"/>
              </a:rPr>
              <a:t>The bottleneck is eliminated by distributing the parity bits uniformly over all the drives ( RR – Round Robin algorithm)</a:t>
            </a:r>
          </a:p>
          <a:p>
            <a:pPr lvl="1" algn="just">
              <a:lnSpc>
                <a:spcPct val="90000"/>
              </a:lnSpc>
            </a:pPr>
            <a:r>
              <a:rPr lang="en-US" sz="2400" smtClean="0">
                <a:latin typeface="Times New Roman" pitchFamily="18" charset="0"/>
                <a:cs typeface="Times New Roman" pitchFamily="18" charset="0"/>
              </a:rPr>
              <a:t>If the drive crashes, reconstructing the contents of the failed drive is a complex process</a:t>
            </a:r>
          </a:p>
        </p:txBody>
      </p:sp>
      <p:pic>
        <p:nvPicPr>
          <p:cNvPr id="12290" name="Picture 2"/>
          <p:cNvPicPr>
            <a:picLocks noChangeAspect="1" noChangeArrowheads="1"/>
          </p:cNvPicPr>
          <p:nvPr/>
        </p:nvPicPr>
        <p:blipFill>
          <a:blip r:embed="rId3"/>
          <a:srcRect/>
          <a:stretch>
            <a:fillRect/>
          </a:stretch>
        </p:blipFill>
        <p:spPr bwMode="auto">
          <a:xfrm>
            <a:off x="5257800" y="1447800"/>
            <a:ext cx="3733800" cy="1400175"/>
          </a:xfrm>
          <a:prstGeom prst="rect">
            <a:avLst/>
          </a:prstGeom>
          <a:noFill/>
          <a:ln w="9525">
            <a:noFill/>
            <a:miter lim="800000"/>
            <a:headEnd/>
            <a:tailEnd/>
          </a:ln>
          <a:effectLst/>
        </p:spPr>
      </p:pic>
      <p:sp>
        <p:nvSpPr>
          <p:cNvPr id="7" name="Text Box 4"/>
          <p:cNvSpPr txBox="1">
            <a:spLocks noChangeArrowheads="1"/>
          </p:cNvSpPr>
          <p:nvPr/>
        </p:nvSpPr>
        <p:spPr bwMode="auto">
          <a:xfrm>
            <a:off x="5943600" y="31242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5-20.</a:t>
            </a:r>
          </a:p>
        </p:txBody>
      </p:sp>
      <p:cxnSp>
        <p:nvCxnSpPr>
          <p:cNvPr id="9" name="Straight Arrow Connector 8"/>
          <p:cNvCxnSpPr/>
          <p:nvPr/>
        </p:nvCxnSpPr>
        <p:spPr>
          <a:xfrm flipV="1">
            <a:off x="3429000" y="2743200"/>
            <a:ext cx="2133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Footer Placeholder 9"/>
          <p:cNvSpPr>
            <a:spLocks noGrp="1"/>
          </p:cNvSpPr>
          <p:nvPr>
            <p:ph type="ftr" sz="quarter" idx="11"/>
          </p:nvPr>
        </p:nvSpPr>
        <p:spPr/>
        <p:txBody>
          <a:bodyPr/>
          <a:lstStyle/>
          <a:p>
            <a:r>
              <a:rPr lang="en-US" smtClean="0"/>
              <a:t>IO-Part 1 (86 slides)</a:t>
            </a:r>
            <a:endParaRPr lang="en-US"/>
          </a:p>
        </p:txBody>
      </p:sp>
      <p:sp>
        <p:nvSpPr>
          <p:cNvPr id="11" name="Slide Number Placeholder 10"/>
          <p:cNvSpPr>
            <a:spLocks noGrp="1"/>
          </p:cNvSpPr>
          <p:nvPr>
            <p:ph type="sldNum" sz="quarter" idx="12"/>
          </p:nvPr>
        </p:nvSpPr>
        <p:spPr/>
        <p:txBody>
          <a:bodyPr/>
          <a:lstStyle/>
          <a:p>
            <a:fld id="{190CC846-20B3-454D-AF77-DE04E39CF884}"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idx="4294967295"/>
          </p:nvPr>
        </p:nvSpPr>
        <p:spPr>
          <a:xfrm>
            <a:off x="0" y="0"/>
            <a:ext cx="9144000" cy="838200"/>
          </a:xfrm>
        </p:spPr>
        <p:txBody>
          <a:bodyPr/>
          <a:lstStyle/>
          <a:p>
            <a:r>
              <a:rPr lang="en-US" b="1" smtClean="0">
                <a:latin typeface="Times New Roman" pitchFamily="18" charset="0"/>
                <a:cs typeface="Times New Roman" pitchFamily="18" charset="0"/>
              </a:rPr>
              <a:t>DISKS</a:t>
            </a:r>
            <a:r>
              <a:rPr lang="en-US" smtClean="0"/>
              <a:t>:</a:t>
            </a:r>
            <a:r>
              <a:rPr lang="en-US" smtClean="0">
                <a:latin typeface="Times New Roman" pitchFamily="18" charset="0"/>
                <a:cs typeface="Times New Roman" pitchFamily="18" charset="0"/>
              </a:rPr>
              <a:t>RAID Level 4 &amp; Level 5</a:t>
            </a:r>
          </a:p>
        </p:txBody>
      </p:sp>
      <p:sp>
        <p:nvSpPr>
          <p:cNvPr id="7" name="Rectangle 3"/>
          <p:cNvSpPr txBox="1">
            <a:spLocks/>
          </p:cNvSpPr>
          <p:nvPr/>
        </p:nvSpPr>
        <p:spPr bwMode="auto">
          <a:xfrm>
            <a:off x="304800" y="1143000"/>
            <a:ext cx="8686800" cy="4114800"/>
          </a:xfrm>
          <a:prstGeom prst="rect">
            <a:avLst/>
          </a:prstGeom>
          <a:noFill/>
          <a:ln w="9525">
            <a:noFill/>
            <a:miter lim="800000"/>
            <a:headEnd/>
            <a:tailEnd/>
          </a:ln>
        </p:spPr>
        <p:txBody>
          <a:bodyPr/>
          <a:lstStyle/>
          <a:p>
            <a:pPr>
              <a:defRPr/>
            </a:pPr>
            <a:r>
              <a:rPr lang="vi-VN" sz="2000"/>
              <a:t>RAID 5 là sự cải tiến của RAID 0 nhưng có thêm (ít nhất) một ổ đĩa cứng chứa thông tin có thể khôi phục lại dữ liệu đã hư hỏng của các ổ đĩa cứng RAID 0. Giả sử dữ liệu A được phân tách thành 3 phần A1, A2, A3, khi đó dữ liệu được chia thành 3 phần chứa trên các ổ đĩa cứng 0, 1, 2 (giống như RAID 0). Phần ổ đĩa cứng thứ 3 chứa dữ liệu của tất cả để khôi phục dữ liệu có thể sẽ mất ở ổ đĩa cứng 0, 1, 2. Giả sử ổ đĩa cứng 1 hư hỏng, hệ thống vẫn hoạt động bình thường cho đến khi thay thế ổ đĩa cứng này. Sau khi gắn nóng ổ đĩa cứng mới, dữ liệu lại được khôi phục trở về ổ đĩa 1 như trước khi nó bị hư hỏng.</a:t>
            </a:r>
          </a:p>
          <a:p>
            <a:pPr>
              <a:defRPr/>
            </a:pPr>
            <a:r>
              <a:rPr lang="vi-VN" sz="2000"/>
              <a:t>Yêu cầu tối thiểu của RAID 5 là có ít nhất 3 ổ đĩa cứng.</a:t>
            </a:r>
          </a:p>
          <a:p>
            <a:pPr marL="342900" indent="-342900" algn="just" eaLnBrk="0" hangingPunct="0">
              <a:lnSpc>
                <a:spcPct val="90000"/>
              </a:lnSpc>
              <a:spcBef>
                <a:spcPct val="20000"/>
              </a:spcBef>
              <a:buFont typeface="Arial" charset="0"/>
              <a:buChar char="•"/>
              <a:defRPr/>
            </a:pPr>
            <a:endParaRPr lang="en-US" sz="200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8" name="Slide Number Placeholder 7"/>
          <p:cNvSpPr>
            <a:spLocks noGrp="1"/>
          </p:cNvSpPr>
          <p:nvPr>
            <p:ph type="sldNum" sz="quarter" idx="12"/>
          </p:nvPr>
        </p:nvSpPr>
        <p:spPr/>
        <p:txBody>
          <a:bodyPr/>
          <a:lstStyle/>
          <a:p>
            <a:fld id="{190CC846-20B3-454D-AF77-DE04E39CF884}"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DISKS : </a:t>
            </a:r>
            <a:r>
              <a:rPr lang="en-US" sz="3200" b="1" i="1" smtClean="0">
                <a:latin typeface="Times New Roman" pitchFamily="18" charset="0"/>
                <a:cs typeface="Times New Roman" pitchFamily="18" charset="0"/>
              </a:rPr>
              <a:t>Disk Arm Scheduling Algorithms</a:t>
            </a:r>
          </a:p>
        </p:txBody>
      </p:sp>
      <p:sp>
        <p:nvSpPr>
          <p:cNvPr id="74755" name="Rectangle 3"/>
          <p:cNvSpPr>
            <a:spLocks noGrp="1"/>
          </p:cNvSpPr>
          <p:nvPr>
            <p:ph type="body" sz="half" idx="4294967295"/>
          </p:nvPr>
        </p:nvSpPr>
        <p:spPr>
          <a:xfrm>
            <a:off x="0" y="1295400"/>
            <a:ext cx="5791200" cy="3200400"/>
          </a:xfrm>
        </p:spPr>
        <p:txBody>
          <a:bodyPr>
            <a:normAutofit fontScale="92500" lnSpcReduction="20000"/>
          </a:bodyPr>
          <a:lstStyle/>
          <a:p>
            <a:pPr algn="just"/>
            <a:r>
              <a:rPr lang="en-US" sz="2800" smtClean="0">
                <a:solidFill>
                  <a:srgbClr val="FF0000"/>
                </a:solidFill>
                <a:latin typeface="Times New Roman" pitchFamily="18" charset="0"/>
                <a:cs typeface="Times New Roman" pitchFamily="18" charset="0"/>
              </a:rPr>
              <a:t>How long disk drivers to read or write a disk block?</a:t>
            </a:r>
          </a:p>
          <a:p>
            <a:pPr algn="just"/>
            <a:r>
              <a:rPr lang="en-US" sz="2800" smtClean="0">
                <a:latin typeface="Times New Roman" pitchFamily="18" charset="0"/>
                <a:cs typeface="Times New Roman" pitchFamily="18" charset="0"/>
              </a:rPr>
              <a:t>The time required is determined by 3 factors:</a:t>
            </a:r>
          </a:p>
          <a:p>
            <a:pPr lvl="1" algn="just"/>
            <a:r>
              <a:rPr lang="en-US" sz="2400" b="1" i="1" smtClean="0">
                <a:solidFill>
                  <a:srgbClr val="0000FF"/>
                </a:solidFill>
                <a:latin typeface="Times New Roman" pitchFamily="18" charset="0"/>
                <a:cs typeface="Times New Roman" pitchFamily="18" charset="0"/>
              </a:rPr>
              <a:t>Seek time</a:t>
            </a:r>
            <a:r>
              <a:rPr lang="en-US" sz="2400" smtClean="0">
                <a:solidFill>
                  <a:srgbClr val="0000FF"/>
                </a:solidFill>
                <a:latin typeface="Times New Roman" pitchFamily="18" charset="0"/>
                <a:cs typeface="Times New Roman" pitchFamily="18" charset="0"/>
              </a:rPr>
              <a:t> </a:t>
            </a:r>
            <a:r>
              <a:rPr lang="en-US" sz="2400" smtClean="0">
                <a:latin typeface="Times New Roman" pitchFamily="18" charset="0"/>
                <a:cs typeface="Times New Roman" pitchFamily="18" charset="0"/>
              </a:rPr>
              <a:t>(the time to move the arm to the proper cylinder)</a:t>
            </a:r>
          </a:p>
          <a:p>
            <a:pPr lvl="1" algn="just"/>
            <a:r>
              <a:rPr lang="en-US" sz="2400" b="1" i="1" smtClean="0">
                <a:solidFill>
                  <a:srgbClr val="0000FF"/>
                </a:solidFill>
                <a:latin typeface="Times New Roman" pitchFamily="18" charset="0"/>
                <a:cs typeface="Times New Roman" pitchFamily="18" charset="0"/>
              </a:rPr>
              <a:t>Rotational delay</a:t>
            </a:r>
            <a:r>
              <a:rPr lang="en-US" sz="2400" smtClean="0">
                <a:solidFill>
                  <a:srgbClr val="0000FF"/>
                </a:solidFill>
                <a:latin typeface="Times New Roman" pitchFamily="18" charset="0"/>
                <a:cs typeface="Times New Roman" pitchFamily="18" charset="0"/>
              </a:rPr>
              <a:t> </a:t>
            </a:r>
            <a:r>
              <a:rPr lang="en-US" sz="2400" smtClean="0">
                <a:latin typeface="Times New Roman" pitchFamily="18" charset="0"/>
                <a:cs typeface="Times New Roman" pitchFamily="18" charset="0"/>
              </a:rPr>
              <a:t>(the time for the proper sector to rotate under the head)</a:t>
            </a:r>
          </a:p>
          <a:p>
            <a:pPr lvl="1" algn="just"/>
            <a:r>
              <a:rPr lang="en-US" sz="2400" b="1" i="1" smtClean="0">
                <a:solidFill>
                  <a:srgbClr val="0000FF"/>
                </a:solidFill>
                <a:latin typeface="Times New Roman" pitchFamily="18" charset="0"/>
                <a:cs typeface="Times New Roman" pitchFamily="18" charset="0"/>
              </a:rPr>
              <a:t>Actual data transfer time</a:t>
            </a:r>
          </a:p>
        </p:txBody>
      </p:sp>
      <p:pic>
        <p:nvPicPr>
          <p:cNvPr id="74758" name="Picture 6" descr="hdd-sp"/>
          <p:cNvPicPr>
            <a:picLocks noChangeAspect="1" noChangeArrowheads="1"/>
          </p:cNvPicPr>
          <p:nvPr/>
        </p:nvPicPr>
        <p:blipFill>
          <a:blip r:embed="rId3">
            <a:lum bright="-20000" contrast="40000"/>
          </a:blip>
          <a:srcRect/>
          <a:stretch>
            <a:fillRect/>
          </a:stretch>
        </p:blipFill>
        <p:spPr bwMode="auto">
          <a:xfrm>
            <a:off x="5791200" y="990600"/>
            <a:ext cx="3352800" cy="3159125"/>
          </a:xfrm>
          <a:prstGeom prst="rect">
            <a:avLst/>
          </a:prstGeom>
          <a:noFill/>
          <a:ln w="9525">
            <a:noFill/>
            <a:miter lim="800000"/>
            <a:headEnd/>
            <a:tailEnd/>
          </a:ln>
        </p:spPr>
      </p:pic>
      <p:sp>
        <p:nvSpPr>
          <p:cNvPr id="74759" name="Rectangle 3"/>
          <p:cNvSpPr txBox="1">
            <a:spLocks/>
          </p:cNvSpPr>
          <p:nvPr/>
        </p:nvSpPr>
        <p:spPr bwMode="auto">
          <a:xfrm>
            <a:off x="228600" y="4495800"/>
            <a:ext cx="8534400" cy="1524000"/>
          </a:xfrm>
          <a:prstGeom prst="rect">
            <a:avLst/>
          </a:prstGeom>
          <a:noFill/>
          <a:ln w="9525">
            <a:noFill/>
            <a:miter lim="800000"/>
            <a:headEnd/>
            <a:tailEnd/>
          </a:ln>
        </p:spPr>
        <p:txBody>
          <a:bodyPr/>
          <a:lstStyle/>
          <a:p>
            <a:pPr marL="342900" indent="-342900" algn="just" eaLnBrk="0" hangingPunct="0">
              <a:spcBef>
                <a:spcPct val="20000"/>
              </a:spcBef>
              <a:buFont typeface="Arial" charset="0"/>
              <a:buChar char="•"/>
            </a:pPr>
            <a:r>
              <a:rPr lang="en-US" sz="2800">
                <a:latin typeface="Times New Roman" pitchFamily="18" charset="0"/>
                <a:cs typeface="Times New Roman" pitchFamily="18" charset="0"/>
              </a:rPr>
              <a:t>For most disks, the </a:t>
            </a:r>
            <a:r>
              <a:rPr lang="en-US" sz="2800">
                <a:solidFill>
                  <a:srgbClr val="0000FF"/>
                </a:solidFill>
                <a:latin typeface="Times New Roman" pitchFamily="18" charset="0"/>
                <a:cs typeface="Times New Roman" pitchFamily="18" charset="0"/>
              </a:rPr>
              <a:t>seek time dominates </a:t>
            </a:r>
            <a:r>
              <a:rPr lang="en-US" sz="2800">
                <a:latin typeface="Times New Roman" pitchFamily="18" charset="0"/>
                <a:cs typeface="Times New Roman" pitchFamily="18" charset="0"/>
              </a:rPr>
              <a:t>the other two times, </a:t>
            </a:r>
            <a:r>
              <a:rPr lang="en-US" sz="2800">
                <a:solidFill>
                  <a:srgbClr val="008000"/>
                </a:solidFill>
                <a:latin typeface="Times New Roman" pitchFamily="18" charset="0"/>
                <a:cs typeface="Times New Roman" pitchFamily="18" charset="0"/>
              </a:rPr>
              <a:t>so </a:t>
            </a:r>
            <a:r>
              <a:rPr lang="en-US" sz="2800" b="1" u="sng">
                <a:solidFill>
                  <a:srgbClr val="008000"/>
                </a:solidFill>
                <a:latin typeface="Times New Roman" pitchFamily="18" charset="0"/>
                <a:cs typeface="Times New Roman" pitchFamily="18" charset="0"/>
              </a:rPr>
              <a:t>reducing the mean seek time</a:t>
            </a:r>
            <a:r>
              <a:rPr lang="en-US" sz="2800" b="1">
                <a:solidFill>
                  <a:srgbClr val="008000"/>
                </a:solidFill>
                <a:latin typeface="Times New Roman" pitchFamily="18" charset="0"/>
                <a:cs typeface="Times New Roman" pitchFamily="18" charset="0"/>
              </a:rPr>
              <a:t> </a:t>
            </a:r>
            <a:r>
              <a:rPr lang="en-US" sz="2800">
                <a:solidFill>
                  <a:srgbClr val="008000"/>
                </a:solidFill>
                <a:latin typeface="Times New Roman" pitchFamily="18" charset="0"/>
                <a:cs typeface="Times New Roman" pitchFamily="18" charset="0"/>
              </a:rPr>
              <a:t>can improve system performance substantially</a:t>
            </a:r>
            <a:r>
              <a:rPr lang="en-US" sz="2800">
                <a:latin typeface="Times New Roman" pitchFamily="18" charset="0"/>
                <a:cs typeface="Times New Roman" pitchFamily="18" charset="0"/>
              </a:rPr>
              <a:t>.</a:t>
            </a:r>
          </a:p>
        </p:txBody>
      </p:sp>
      <p:sp>
        <p:nvSpPr>
          <p:cNvPr id="8" name="Footer Placeholder 7"/>
          <p:cNvSpPr>
            <a:spLocks noGrp="1"/>
          </p:cNvSpPr>
          <p:nvPr>
            <p:ph type="ftr" sz="quarter" idx="11"/>
          </p:nvPr>
        </p:nvSpPr>
        <p:spPr/>
        <p:txBody>
          <a:bodyPr/>
          <a:lstStyle/>
          <a:p>
            <a:r>
              <a:rPr lang="en-US" smtClean="0"/>
              <a:t>IO-Part 1 (86 slides)</a:t>
            </a:r>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a:xfrm>
            <a:off x="0" y="0"/>
            <a:ext cx="9144000" cy="11430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Disk Arm Scheduling Algorithms</a:t>
            </a:r>
            <a:br>
              <a:rPr lang="en-US" b="1" i="1" smtClean="0">
                <a:latin typeface="Times New Roman" pitchFamily="18" charset="0"/>
                <a:cs typeface="Times New Roman" pitchFamily="18" charset="0"/>
              </a:rPr>
            </a:br>
            <a:r>
              <a:rPr lang="en-US" b="1" i="1" smtClean="0">
                <a:latin typeface="Times New Roman" pitchFamily="18" charset="0"/>
                <a:cs typeface="Times New Roman" pitchFamily="18" charset="0"/>
              </a:rPr>
              <a:t>First-Come, First-Served (FCFS)</a:t>
            </a:r>
          </a:p>
        </p:txBody>
      </p:sp>
      <p:sp>
        <p:nvSpPr>
          <p:cNvPr id="75779" name="Rectangle 3"/>
          <p:cNvSpPr>
            <a:spLocks noGrp="1"/>
          </p:cNvSpPr>
          <p:nvPr>
            <p:ph type="body" sz="half" idx="4294967295"/>
          </p:nvPr>
        </p:nvSpPr>
        <p:spPr>
          <a:xfrm>
            <a:off x="152400" y="1371600"/>
            <a:ext cx="8763000" cy="5105400"/>
          </a:xfrm>
        </p:spPr>
        <p:txBody>
          <a:bodyPr>
            <a:normAutofit/>
          </a:bodyPr>
          <a:lstStyle/>
          <a:p>
            <a:pPr algn="just"/>
            <a:r>
              <a:rPr lang="en-US" sz="2800" smtClean="0">
                <a:latin typeface="Times New Roman" pitchFamily="18" charset="0"/>
                <a:cs typeface="Times New Roman" pitchFamily="18" charset="0"/>
              </a:rPr>
              <a:t>Process request sequentially</a:t>
            </a:r>
          </a:p>
          <a:p>
            <a:pPr algn="just"/>
            <a:r>
              <a:rPr lang="en-US" sz="2800" smtClean="0">
                <a:latin typeface="Times New Roman" pitchFamily="18" charset="0"/>
                <a:cs typeface="Times New Roman" pitchFamily="18" charset="0"/>
              </a:rPr>
              <a:t>Is intrinsically fair, but it generally does not provide the fastest service</a:t>
            </a:r>
          </a:p>
          <a:p>
            <a:pPr algn="just"/>
            <a:r>
              <a:rPr lang="en-US" sz="2800" b="1" i="1" smtClean="0">
                <a:latin typeface="Times New Roman" pitchFamily="18" charset="0"/>
                <a:cs typeface="Times New Roman" pitchFamily="18" charset="0"/>
              </a:rPr>
              <a:t>Ex</a:t>
            </a:r>
            <a:r>
              <a:rPr lang="en-US" sz="2800" smtClean="0">
                <a:latin typeface="Times New Roman" pitchFamily="18" charset="0"/>
                <a:cs typeface="Times New Roman" pitchFamily="18" charset="0"/>
              </a:rPr>
              <a:t>: </a:t>
            </a:r>
          </a:p>
          <a:p>
            <a:pPr lvl="1" algn="just"/>
            <a:r>
              <a:rPr lang="en-US" sz="2400" b="1" smtClean="0"/>
              <a:t>Assume that the disk head is initially at cylinder 53</a:t>
            </a:r>
          </a:p>
          <a:p>
            <a:pPr lvl="1" algn="just"/>
            <a:r>
              <a:rPr lang="en-US" sz="2400" smtClean="0">
                <a:latin typeface="Times New Roman" pitchFamily="18" charset="0"/>
                <a:cs typeface="Times New Roman" pitchFamily="18" charset="0"/>
              </a:rPr>
              <a:t>A disk queue with requests for I/O blocks on cylinders in orders</a:t>
            </a:r>
          </a:p>
          <a:p>
            <a:pPr lvl="1" algn="just">
              <a:buFont typeface="Arial" charset="0"/>
              <a:buNone/>
            </a:pPr>
            <a:r>
              <a:rPr lang="en-US" sz="2400" smtClean="0">
                <a:latin typeface="Times New Roman" pitchFamily="18" charset="0"/>
                <a:cs typeface="Times New Roman" pitchFamily="18" charset="0"/>
              </a:rPr>
              <a:t>	98, 183, 37, 122, 14, 124, 65, 67</a:t>
            </a:r>
          </a:p>
          <a:p>
            <a:pPr lvl="1" algn="just"/>
            <a:r>
              <a:rPr lang="en-US" sz="2400" smtClean="0">
                <a:solidFill>
                  <a:srgbClr val="0000FF"/>
                </a:solidFill>
                <a:latin typeface="Times New Roman" pitchFamily="18" charset="0"/>
                <a:cs typeface="Times New Roman" pitchFamily="18" charset="0"/>
              </a:rPr>
              <a:t>Positions: 53   98    183     37     122     14     124    65    67</a:t>
            </a:r>
          </a:p>
          <a:p>
            <a:pPr lvl="1" algn="just"/>
            <a:r>
              <a:rPr lang="en-US" sz="2400" b="1" smtClean="0">
                <a:latin typeface="Times New Roman" pitchFamily="18" charset="0"/>
                <a:cs typeface="Times New Roman" pitchFamily="18" charset="0"/>
              </a:rPr>
              <a:t>Total head movement of 640 </a:t>
            </a:r>
            <a:r>
              <a:rPr lang="en-US" sz="2400" smtClean="0">
                <a:latin typeface="Times New Roman" pitchFamily="18" charset="0"/>
                <a:cs typeface="Times New Roman" pitchFamily="18" charset="0"/>
              </a:rPr>
              <a:t>(</a:t>
            </a:r>
            <a:r>
              <a:rPr lang="en-US" sz="2400" smtClean="0">
                <a:solidFill>
                  <a:srgbClr val="FF0000"/>
                </a:solidFill>
                <a:latin typeface="Times New Roman" pitchFamily="18" charset="0"/>
                <a:cs typeface="Times New Roman" pitchFamily="18" charset="0"/>
              </a:rPr>
              <a:t>(98-53)</a:t>
            </a:r>
            <a:r>
              <a:rPr lang="en-US" sz="2400" smtClean="0">
                <a:latin typeface="Times New Roman" pitchFamily="18" charset="0"/>
                <a:cs typeface="Times New Roman" pitchFamily="18" charset="0"/>
              </a:rPr>
              <a:t>+</a:t>
            </a:r>
            <a:r>
              <a:rPr lang="en-US" sz="2400" smtClean="0">
                <a:solidFill>
                  <a:srgbClr val="008000"/>
                </a:solidFill>
                <a:latin typeface="Times New Roman" pitchFamily="18" charset="0"/>
                <a:cs typeface="Times New Roman" pitchFamily="18" charset="0"/>
              </a:rPr>
              <a:t>(183-98)</a:t>
            </a:r>
            <a:r>
              <a:rPr lang="en-US" sz="2400" smtClean="0">
                <a:latin typeface="Times New Roman" pitchFamily="18" charset="0"/>
                <a:cs typeface="Times New Roman" pitchFamily="18" charset="0"/>
              </a:rPr>
              <a:t>+</a:t>
            </a:r>
            <a:r>
              <a:rPr lang="en-US" sz="2400" smtClean="0">
                <a:solidFill>
                  <a:srgbClr val="0000FF"/>
                </a:solidFill>
                <a:latin typeface="Times New Roman" pitchFamily="18" charset="0"/>
                <a:cs typeface="Times New Roman" pitchFamily="18" charset="0"/>
              </a:rPr>
              <a:t>(183-37)</a:t>
            </a:r>
            <a:r>
              <a:rPr lang="en-US" sz="2400" smtClean="0">
                <a:latin typeface="Times New Roman" pitchFamily="18" charset="0"/>
                <a:cs typeface="Times New Roman" pitchFamily="18" charset="0"/>
              </a:rPr>
              <a:t>+</a:t>
            </a:r>
            <a:r>
              <a:rPr lang="en-US" sz="2400" smtClean="0">
                <a:solidFill>
                  <a:srgbClr val="FF0000"/>
                </a:solidFill>
                <a:latin typeface="Times New Roman" pitchFamily="18" charset="0"/>
                <a:cs typeface="Times New Roman" pitchFamily="18" charset="0"/>
              </a:rPr>
              <a:t>(122-37)</a:t>
            </a:r>
            <a:r>
              <a:rPr lang="en-US" sz="2400" smtClean="0">
                <a:latin typeface="Times New Roman" pitchFamily="18" charset="0"/>
                <a:cs typeface="Times New Roman" pitchFamily="18" charset="0"/>
              </a:rPr>
              <a:t>+</a:t>
            </a:r>
            <a:r>
              <a:rPr lang="en-US" sz="2400" smtClean="0">
                <a:solidFill>
                  <a:srgbClr val="008000"/>
                </a:solidFill>
                <a:latin typeface="Times New Roman" pitchFamily="18" charset="0"/>
                <a:cs typeface="Times New Roman" pitchFamily="18" charset="0"/>
              </a:rPr>
              <a:t>(122-14)</a:t>
            </a:r>
            <a:r>
              <a:rPr lang="en-US" sz="2400" smtClean="0">
                <a:latin typeface="Times New Roman" pitchFamily="18" charset="0"/>
                <a:cs typeface="Times New Roman" pitchFamily="18" charset="0"/>
              </a:rPr>
              <a:t>+ </a:t>
            </a:r>
            <a:r>
              <a:rPr lang="en-US" sz="2400" smtClean="0">
                <a:solidFill>
                  <a:srgbClr val="0000FF"/>
                </a:solidFill>
                <a:latin typeface="Times New Roman" pitchFamily="18" charset="0"/>
                <a:cs typeface="Times New Roman" pitchFamily="18" charset="0"/>
              </a:rPr>
              <a:t>(124-14)</a:t>
            </a:r>
            <a:r>
              <a:rPr lang="en-US" sz="2400" smtClean="0">
                <a:latin typeface="Times New Roman" pitchFamily="18" charset="0"/>
                <a:cs typeface="Times New Roman" pitchFamily="18" charset="0"/>
              </a:rPr>
              <a:t> + </a:t>
            </a:r>
            <a:r>
              <a:rPr lang="en-US" sz="2400" smtClean="0">
                <a:solidFill>
                  <a:srgbClr val="FF0000"/>
                </a:solidFill>
                <a:latin typeface="Times New Roman" pitchFamily="18" charset="0"/>
                <a:cs typeface="Times New Roman" pitchFamily="18" charset="0"/>
              </a:rPr>
              <a:t>(124-65)</a:t>
            </a:r>
            <a:r>
              <a:rPr lang="en-US" sz="2400" smtClean="0">
                <a:latin typeface="Times New Roman" pitchFamily="18" charset="0"/>
                <a:cs typeface="Times New Roman" pitchFamily="18" charset="0"/>
              </a:rPr>
              <a:t>+</a:t>
            </a:r>
            <a:r>
              <a:rPr lang="en-US" sz="2400" smtClean="0">
                <a:solidFill>
                  <a:srgbClr val="008000"/>
                </a:solidFill>
                <a:latin typeface="Times New Roman" pitchFamily="18" charset="0"/>
                <a:cs typeface="Times New Roman" pitchFamily="18" charset="0"/>
              </a:rPr>
              <a:t>(67-65)</a:t>
            </a:r>
            <a:r>
              <a:rPr lang="en-US" sz="2400" smtClean="0">
                <a:latin typeface="Times New Roman" pitchFamily="18" charset="0"/>
                <a:cs typeface="Times New Roman" pitchFamily="18" charset="0"/>
              </a:rPr>
              <a:t>)</a:t>
            </a:r>
          </a:p>
          <a:p>
            <a:pPr lvl="1" algn="just"/>
            <a:r>
              <a:rPr lang="en-US" sz="2400" b="1" i="1" smtClean="0">
                <a:latin typeface="Times New Roman" pitchFamily="18" charset="0"/>
                <a:cs typeface="Times New Roman" pitchFamily="18" charset="0"/>
              </a:rPr>
              <a:t>Average Seek length: 640/8 = 80</a:t>
            </a:r>
          </a:p>
          <a:p>
            <a:pPr algn="just">
              <a:buFont typeface="Arial" charset="0"/>
              <a:buNone/>
            </a:pPr>
            <a:endParaRPr lang="en-US" sz="2800" smtClean="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idx="4294967295"/>
          </p:nvPr>
        </p:nvSpPr>
        <p:spPr>
          <a:xfrm>
            <a:off x="0" y="76200"/>
            <a:ext cx="9144000" cy="1066800"/>
          </a:xfrm>
        </p:spPr>
        <p:txBody>
          <a:bodyPr/>
          <a:lstStyle/>
          <a:p>
            <a:r>
              <a:rPr lang="en-US" b="1" smtClean="0">
                <a:latin typeface="Times New Roman" pitchFamily="18" charset="0"/>
                <a:cs typeface="Times New Roman" pitchFamily="18" charset="0"/>
              </a:rPr>
              <a:t>DISKS:</a:t>
            </a:r>
            <a:r>
              <a:rPr lang="en-US" b="1" i="1" smtClean="0">
                <a:latin typeface="Times New Roman" pitchFamily="18" charset="0"/>
                <a:cs typeface="Times New Roman" pitchFamily="18" charset="0"/>
              </a:rPr>
              <a:t>Disk Arm Scheduling Algorithms</a:t>
            </a:r>
            <a:r>
              <a:rPr lang="en-US" b="1" smtClean="0">
                <a:latin typeface="Times New Roman" pitchFamily="18" charset="0"/>
                <a:cs typeface="Times New Roman" pitchFamily="18" charset="0"/>
              </a:rPr>
              <a:t> </a:t>
            </a:r>
            <a:br>
              <a:rPr lang="en-US" b="1" smtClean="0">
                <a:latin typeface="Times New Roman" pitchFamily="18" charset="0"/>
                <a:cs typeface="Times New Roman" pitchFamily="18" charset="0"/>
              </a:rPr>
            </a:br>
            <a:r>
              <a:rPr lang="en-US" b="1" i="1" smtClean="0">
                <a:latin typeface="Times New Roman" pitchFamily="18" charset="0"/>
                <a:cs typeface="Times New Roman" pitchFamily="18" charset="0"/>
              </a:rPr>
              <a:t>Shortest Seek First (SSF)</a:t>
            </a:r>
          </a:p>
        </p:txBody>
      </p:sp>
      <p:sp>
        <p:nvSpPr>
          <p:cNvPr id="76803" name="Rectangle 3"/>
          <p:cNvSpPr>
            <a:spLocks noGrp="1"/>
          </p:cNvSpPr>
          <p:nvPr>
            <p:ph type="body" sz="half" idx="4294967295"/>
          </p:nvPr>
        </p:nvSpPr>
        <p:spPr>
          <a:xfrm>
            <a:off x="381000" y="1600200"/>
            <a:ext cx="8305800" cy="4876800"/>
          </a:xfrm>
        </p:spPr>
        <p:txBody>
          <a:bodyPr>
            <a:normAutofit/>
          </a:bodyPr>
          <a:lstStyle/>
          <a:p>
            <a:pPr>
              <a:lnSpc>
                <a:spcPct val="80000"/>
              </a:lnSpc>
              <a:spcBef>
                <a:spcPct val="0"/>
              </a:spcBef>
            </a:pPr>
            <a:r>
              <a:rPr lang="en-US" sz="2800" smtClean="0">
                <a:latin typeface="Times New Roman" pitchFamily="18" charset="0"/>
                <a:cs typeface="Times New Roman" pitchFamily="18" charset="0"/>
              </a:rPr>
              <a:t>Select the disk I/O request that requires the least movement of the disk arm from its current head position </a:t>
            </a:r>
          </a:p>
          <a:p>
            <a:pPr>
              <a:lnSpc>
                <a:spcPct val="80000"/>
              </a:lnSpc>
              <a:spcBef>
                <a:spcPct val="0"/>
              </a:spcBef>
              <a:buFont typeface="Arial" charset="0"/>
              <a:buNone/>
            </a:pPr>
            <a:r>
              <a:rPr lang="en-US" sz="2800" smtClean="0">
                <a:latin typeface="Times New Roman" pitchFamily="18" charset="0"/>
                <a:cs typeface="Times New Roman" pitchFamily="18" charset="0"/>
                <a:sym typeface="Wingdings" pitchFamily="2" charset="2"/>
              </a:rPr>
              <a:t> </a:t>
            </a:r>
            <a:r>
              <a:rPr lang="en-US" sz="2800" smtClean="0">
                <a:latin typeface="Times New Roman" pitchFamily="18" charset="0"/>
                <a:cs typeface="Times New Roman" pitchFamily="18" charset="0"/>
              </a:rPr>
              <a:t>Always choose the minimum seek time</a:t>
            </a:r>
          </a:p>
          <a:p>
            <a:pPr>
              <a:lnSpc>
                <a:spcPct val="80000"/>
              </a:lnSpc>
              <a:spcBef>
                <a:spcPct val="0"/>
              </a:spcBef>
              <a:buFont typeface="Arial" charset="0"/>
              <a:buNone/>
            </a:pPr>
            <a:r>
              <a:rPr lang="en-US" sz="2800" smtClean="0">
                <a:latin typeface="Times New Roman" pitchFamily="18" charset="0"/>
                <a:cs typeface="Times New Roman" pitchFamily="18" charset="0"/>
              </a:rPr>
              <a:t>   </a:t>
            </a:r>
            <a:endParaRPr lang="en-US" sz="2800" i="1" smtClean="0">
              <a:latin typeface="Times New Roman" pitchFamily="18" charset="0"/>
              <a:cs typeface="Times New Roman" pitchFamily="18" charset="0"/>
            </a:endParaRPr>
          </a:p>
          <a:p>
            <a:pPr>
              <a:lnSpc>
                <a:spcPct val="80000"/>
              </a:lnSpc>
              <a:spcBef>
                <a:spcPct val="0"/>
              </a:spcBef>
            </a:pPr>
            <a:r>
              <a:rPr lang="en-US" sz="2800" smtClean="0">
                <a:latin typeface="Times New Roman" pitchFamily="18" charset="0"/>
                <a:cs typeface="Times New Roman" pitchFamily="18" charset="0"/>
              </a:rPr>
              <a:t>Ex:</a:t>
            </a:r>
          </a:p>
          <a:p>
            <a:pPr lvl="1" algn="just">
              <a:lnSpc>
                <a:spcPct val="80000"/>
              </a:lnSpc>
            </a:pPr>
            <a:r>
              <a:rPr lang="en-US" sz="2400" b="1" smtClean="0"/>
              <a:t>Assume that the disk head is initially at cylinder 53</a:t>
            </a:r>
          </a:p>
          <a:p>
            <a:pPr lvl="1" algn="just">
              <a:lnSpc>
                <a:spcPct val="80000"/>
              </a:lnSpc>
            </a:pPr>
            <a:r>
              <a:rPr lang="en-US" sz="2400" smtClean="0">
                <a:latin typeface="Times New Roman" pitchFamily="18" charset="0"/>
                <a:cs typeface="Times New Roman" pitchFamily="18" charset="0"/>
              </a:rPr>
              <a:t>A disk queue with requests for I/O blocks on cylinders in orders	98, 183, 37, 122, 14, 124, 65, 67</a:t>
            </a:r>
          </a:p>
          <a:p>
            <a:pPr lvl="1" algn="just">
              <a:lnSpc>
                <a:spcPct val="80000"/>
              </a:lnSpc>
            </a:pPr>
            <a:r>
              <a:rPr lang="en-US" sz="2400" smtClean="0">
                <a:latin typeface="Times New Roman" pitchFamily="18" charset="0"/>
                <a:cs typeface="Times New Roman" pitchFamily="18" charset="0"/>
              </a:rPr>
              <a:t>Positions: 53   65    67     37     14     98     122    124    183</a:t>
            </a:r>
          </a:p>
          <a:p>
            <a:pPr lvl="1" algn="just">
              <a:lnSpc>
                <a:spcPct val="80000"/>
              </a:lnSpc>
            </a:pPr>
            <a:r>
              <a:rPr lang="en-US" sz="2400" b="1" smtClean="0">
                <a:latin typeface="Times New Roman" pitchFamily="18" charset="0"/>
                <a:cs typeface="Times New Roman" pitchFamily="18" charset="0"/>
              </a:rPr>
              <a:t>Total head movement of 236 </a:t>
            </a:r>
            <a:r>
              <a:rPr lang="en-US" sz="2400" smtClean="0">
                <a:latin typeface="Times New Roman" pitchFamily="18" charset="0"/>
                <a:cs typeface="Times New Roman" pitchFamily="18" charset="0"/>
              </a:rPr>
              <a:t>((65-53)+(67-65)+(67-37)+(37-14)+(98-14)+(122-98)+(122-124)+(183-124))</a:t>
            </a:r>
          </a:p>
          <a:p>
            <a:pPr lvl="1" algn="just">
              <a:lnSpc>
                <a:spcPct val="80000"/>
              </a:lnSpc>
            </a:pPr>
            <a:r>
              <a:rPr lang="en-US" sz="2400" b="1" smtClean="0">
                <a:latin typeface="Times New Roman" pitchFamily="18" charset="0"/>
                <a:cs typeface="Times New Roman" pitchFamily="18" charset="0"/>
              </a:rPr>
              <a:t>Average seek length: 236/8 = 29.5</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idx="4294967295"/>
          </p:nvPr>
        </p:nvSpPr>
        <p:spPr>
          <a:xfrm>
            <a:off x="0" y="152400"/>
            <a:ext cx="9144000" cy="1143000"/>
          </a:xfrm>
        </p:spPr>
        <p:txBody>
          <a:bodyPr/>
          <a:lstStyle/>
          <a:p>
            <a:r>
              <a:rPr lang="en-US" b="1" smtClean="0">
                <a:latin typeface="Times New Roman" pitchFamily="18" charset="0"/>
                <a:cs typeface="Times New Roman" pitchFamily="18" charset="0"/>
              </a:rPr>
              <a:t>DISKS:</a:t>
            </a:r>
            <a:r>
              <a:rPr lang="en-US" b="1" i="1" smtClean="0">
                <a:latin typeface="Times New Roman" pitchFamily="18" charset="0"/>
                <a:cs typeface="Times New Roman" pitchFamily="18" charset="0"/>
              </a:rPr>
              <a:t>Disk Arm Scheduling Algorithms</a:t>
            </a:r>
            <a:r>
              <a:rPr lang="en-US" b="1" smtClean="0">
                <a:latin typeface="Times New Roman" pitchFamily="18" charset="0"/>
                <a:cs typeface="Times New Roman" pitchFamily="18" charset="0"/>
              </a:rPr>
              <a:t> </a:t>
            </a:r>
            <a:br>
              <a:rPr lang="en-US" b="1" smtClean="0">
                <a:latin typeface="Times New Roman" pitchFamily="18" charset="0"/>
                <a:cs typeface="Times New Roman" pitchFamily="18" charset="0"/>
              </a:rPr>
            </a:br>
            <a:r>
              <a:rPr lang="en-US" b="1" i="1" smtClean="0">
                <a:latin typeface="Times New Roman" pitchFamily="18" charset="0"/>
                <a:cs typeface="Times New Roman" pitchFamily="18" charset="0"/>
              </a:rPr>
              <a:t>Shortest Seek First (SSF)</a:t>
            </a:r>
          </a:p>
        </p:txBody>
      </p:sp>
      <p:pic>
        <p:nvPicPr>
          <p:cNvPr id="77829" name="Picture 2"/>
          <p:cNvPicPr>
            <a:picLocks noChangeAspect="1" noChangeArrowheads="1"/>
          </p:cNvPicPr>
          <p:nvPr/>
        </p:nvPicPr>
        <p:blipFill>
          <a:blip r:embed="rId3"/>
          <a:srcRect/>
          <a:stretch>
            <a:fillRect/>
          </a:stretch>
        </p:blipFill>
        <p:spPr bwMode="auto">
          <a:xfrm>
            <a:off x="457200" y="1743075"/>
            <a:ext cx="8229600" cy="337185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idx="4294967295"/>
          </p:nvPr>
        </p:nvSpPr>
        <p:spPr>
          <a:xfrm>
            <a:off x="0" y="152400"/>
            <a:ext cx="9144000" cy="11430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Disk Arm Scheduling Algorithms</a:t>
            </a:r>
            <a:r>
              <a:rPr lang="en-US" b="1" smtClean="0">
                <a:latin typeface="Times New Roman" pitchFamily="18" charset="0"/>
                <a:cs typeface="Times New Roman" pitchFamily="18" charset="0"/>
              </a:rPr>
              <a:t> </a:t>
            </a:r>
            <a:br>
              <a:rPr lang="en-US" b="1" smtClean="0">
                <a:latin typeface="Times New Roman" pitchFamily="18" charset="0"/>
                <a:cs typeface="Times New Roman" pitchFamily="18" charset="0"/>
              </a:rPr>
            </a:br>
            <a:r>
              <a:rPr lang="en-US" b="1" i="1" smtClean="0">
                <a:latin typeface="Times New Roman" pitchFamily="18" charset="0"/>
                <a:cs typeface="Times New Roman" pitchFamily="18" charset="0"/>
              </a:rPr>
              <a:t>Shortest Seek First (SSF)</a:t>
            </a:r>
          </a:p>
        </p:txBody>
      </p:sp>
      <p:sp>
        <p:nvSpPr>
          <p:cNvPr id="78851" name="Rectangle 3"/>
          <p:cNvSpPr>
            <a:spLocks noGrp="1"/>
          </p:cNvSpPr>
          <p:nvPr>
            <p:ph type="body" sz="half" idx="4294967295"/>
          </p:nvPr>
        </p:nvSpPr>
        <p:spPr>
          <a:xfrm>
            <a:off x="533400" y="1752600"/>
            <a:ext cx="8229600" cy="4038600"/>
          </a:xfrm>
        </p:spPr>
        <p:txBody>
          <a:bodyPr>
            <a:normAutofit/>
          </a:bodyPr>
          <a:lstStyle/>
          <a:p>
            <a:pPr>
              <a:lnSpc>
                <a:spcPct val="80000"/>
              </a:lnSpc>
            </a:pPr>
            <a:r>
              <a:rPr lang="en-US" sz="2800" b="1" i="1" smtClean="0">
                <a:latin typeface="Times New Roman" pitchFamily="18" charset="0"/>
                <a:cs typeface="Times New Roman" pitchFamily="18" charset="0"/>
              </a:rPr>
              <a:t>Problems</a:t>
            </a:r>
          </a:p>
          <a:p>
            <a:pPr lvl="1">
              <a:lnSpc>
                <a:spcPct val="80000"/>
              </a:lnSpc>
            </a:pPr>
            <a:r>
              <a:rPr lang="en-US" sz="2400" smtClean="0">
                <a:latin typeface="Times New Roman" pitchFamily="18" charset="0"/>
                <a:cs typeface="Times New Roman" pitchFamily="18" charset="0"/>
              </a:rPr>
              <a:t>When the SSF is proceeding, the new request, that will have priority overall or next selection,  appears. The arm will next go to the new request.</a:t>
            </a:r>
          </a:p>
          <a:p>
            <a:pPr lvl="1">
              <a:lnSpc>
                <a:spcPct val="80000"/>
              </a:lnSpc>
            </a:pPr>
            <a:r>
              <a:rPr lang="en-US" sz="2400" smtClean="0">
                <a:solidFill>
                  <a:srgbClr val="0000FF"/>
                </a:solidFill>
                <a:latin typeface="Times New Roman" pitchFamily="18" charset="0"/>
                <a:cs typeface="Times New Roman" pitchFamily="18" charset="0"/>
              </a:rPr>
              <a:t>With a heavily loaded disk, the arm will tend to stay in the middle of the disk most of the time, so requests at either extreme will have to wait until a statistical fluctuation (dao động bất thường) in the load causes there to be no request near the middle.</a:t>
            </a:r>
            <a:r>
              <a:rPr lang="en-US" sz="2400" smtClean="0">
                <a:latin typeface="Times New Roman" pitchFamily="18" charset="0"/>
                <a:cs typeface="Times New Roman" pitchFamily="18" charset="0"/>
              </a:rPr>
              <a:t/>
            </a:r>
            <a:br>
              <a:rPr lang="en-US" sz="2400" smtClean="0">
                <a:latin typeface="Times New Roman" pitchFamily="18" charset="0"/>
                <a:cs typeface="Times New Roman" pitchFamily="18" charset="0"/>
              </a:rPr>
            </a:br>
            <a:r>
              <a:rPr lang="en-US" sz="2400" smtClean="0">
                <a:latin typeface="Times New Roman" pitchFamily="18" charset="0"/>
                <a:cs typeface="Times New Roman" pitchFamily="18" charset="0"/>
              </a:rPr>
              <a:t>→ </a:t>
            </a:r>
            <a:r>
              <a:rPr lang="en-US" sz="2400" b="1" smtClean="0">
                <a:solidFill>
                  <a:srgbClr val="7030A0"/>
                </a:solidFill>
                <a:latin typeface="Times New Roman" pitchFamily="18" charset="0"/>
                <a:cs typeface="Times New Roman" pitchFamily="18" charset="0"/>
              </a:rPr>
              <a:t>Request far from the middle may get poor services. The goals of minimal response time and fairness are in conflict here.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idx="4294967295"/>
          </p:nvPr>
        </p:nvSpPr>
        <p:spPr>
          <a:xfrm>
            <a:off x="0" y="152400"/>
            <a:ext cx="9144000" cy="11430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Disk Arm Scheduling Algorithms </a:t>
            </a:r>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r>
              <a:rPr lang="en-US" b="1" i="1" smtClean="0">
                <a:latin typeface="Times New Roman" pitchFamily="18" charset="0"/>
                <a:cs typeface="Times New Roman" pitchFamily="18" charset="0"/>
              </a:rPr>
              <a:t>Elevator algorithm</a:t>
            </a:r>
          </a:p>
        </p:txBody>
      </p:sp>
      <p:sp>
        <p:nvSpPr>
          <p:cNvPr id="79875" name="Rectangle 3"/>
          <p:cNvSpPr>
            <a:spLocks noGrp="1"/>
          </p:cNvSpPr>
          <p:nvPr>
            <p:ph type="body" sz="half" idx="4294967295"/>
          </p:nvPr>
        </p:nvSpPr>
        <p:spPr>
          <a:xfrm>
            <a:off x="381000" y="1524000"/>
            <a:ext cx="8534400" cy="4953000"/>
          </a:xfrm>
        </p:spPr>
        <p:txBody>
          <a:bodyPr/>
          <a:lstStyle/>
          <a:p>
            <a:pPr algn="just"/>
            <a:r>
              <a:rPr lang="en-US" sz="2400" smtClean="0">
                <a:latin typeface="Times New Roman" pitchFamily="18" charset="0"/>
                <a:cs typeface="Times New Roman" pitchFamily="18" charset="0"/>
              </a:rPr>
              <a:t>Arm moves in one direction only, satisfying all outstanding requests until it reaches the last track in that direction. </a:t>
            </a:r>
          </a:p>
          <a:p>
            <a:pPr algn="just"/>
            <a:r>
              <a:rPr lang="en-US" sz="2400" smtClean="0">
                <a:latin typeface="Times New Roman" pitchFamily="18" charset="0"/>
                <a:cs typeface="Times New Roman" pitchFamily="18" charset="0"/>
              </a:rPr>
              <a:t>After all disk requests at one direction are served, th direction is reversed. </a:t>
            </a:r>
            <a:r>
              <a:rPr lang="en-US" sz="2400" i="1" smtClean="0">
                <a:latin typeface="Times New Roman" pitchFamily="18" charset="0"/>
                <a:cs typeface="Times New Roman" pitchFamily="18" charset="0"/>
              </a:rPr>
              <a:t>(Demo: figure 5-29, Tannenbaum)</a:t>
            </a:r>
            <a:endParaRPr lang="en-US" sz="2400" smtClean="0">
              <a:latin typeface="Times New Roman" pitchFamily="18" charset="0"/>
              <a:cs typeface="Times New Roman" pitchFamily="18" charset="0"/>
            </a:endParaRPr>
          </a:p>
          <a:p>
            <a:pPr algn="just"/>
            <a:r>
              <a:rPr lang="en-US" sz="2400" smtClean="0">
                <a:solidFill>
                  <a:srgbClr val="0000FF"/>
                </a:solidFill>
                <a:latin typeface="Times New Roman" pitchFamily="18" charset="0"/>
                <a:cs typeface="Times New Roman" pitchFamily="18" charset="0"/>
              </a:rPr>
              <a:t>Requires the software to maintain 1 bit: the current direction bit, UP  or  DOWN</a:t>
            </a:r>
          </a:p>
          <a:p>
            <a:pPr algn="just"/>
            <a:r>
              <a:rPr lang="en-US" sz="2400" smtClean="0">
                <a:latin typeface="Times New Roman" pitchFamily="18" charset="0"/>
                <a:cs typeface="Times New Roman" pitchFamily="18" charset="0"/>
              </a:rPr>
              <a:t>When a request finishes, the disk or elevator driver checks the bit. </a:t>
            </a:r>
          </a:p>
          <a:p>
            <a:pPr lvl="1" algn="just"/>
            <a:r>
              <a:rPr lang="en-US" sz="2000" smtClean="0">
                <a:latin typeface="Times New Roman" pitchFamily="18" charset="0"/>
                <a:cs typeface="Times New Roman" pitchFamily="18" charset="0"/>
              </a:rPr>
              <a:t>If it is UP, the arm or the cabin is moved to the next highest pending request</a:t>
            </a:r>
          </a:p>
          <a:p>
            <a:pPr lvl="1" algn="just"/>
            <a:r>
              <a:rPr lang="en-US" sz="2000" smtClean="0">
                <a:latin typeface="Times New Roman" pitchFamily="18" charset="0"/>
                <a:cs typeface="Times New Roman" pitchFamily="18" charset="0"/>
              </a:rPr>
              <a:t>If no requests are pending at higher positions, the direction bit is reversed</a:t>
            </a:r>
          </a:p>
          <a:p>
            <a:pPr lvl="1" algn="just"/>
            <a:r>
              <a:rPr lang="en-US" sz="2000" smtClean="0">
                <a:latin typeface="Times New Roman" pitchFamily="18" charset="0"/>
                <a:cs typeface="Times New Roman" pitchFamily="18" charset="0"/>
              </a:rPr>
              <a:t>When the bit is set to DOWN, the move is to the next lowest request position, if any.</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idx="4294967295"/>
          </p:nvPr>
        </p:nvSpPr>
        <p:spPr>
          <a:xfrm>
            <a:off x="0" y="152400"/>
            <a:ext cx="9144000" cy="11430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Disk Arm Scheduling Algorithms </a:t>
            </a:r>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r>
              <a:rPr lang="en-US" b="1" i="1" smtClean="0">
                <a:latin typeface="Times New Roman" pitchFamily="18" charset="0"/>
                <a:cs typeface="Times New Roman" pitchFamily="18" charset="0"/>
              </a:rPr>
              <a:t>Elevator algorithm</a:t>
            </a:r>
          </a:p>
        </p:txBody>
      </p:sp>
      <p:pic>
        <p:nvPicPr>
          <p:cNvPr id="80901" name="Picture 2"/>
          <p:cNvPicPr>
            <a:picLocks noChangeAspect="1" noChangeArrowheads="1"/>
          </p:cNvPicPr>
          <p:nvPr/>
        </p:nvPicPr>
        <p:blipFill>
          <a:blip r:embed="rId3"/>
          <a:srcRect/>
          <a:stretch>
            <a:fillRect/>
          </a:stretch>
        </p:blipFill>
        <p:spPr bwMode="auto">
          <a:xfrm>
            <a:off x="304800" y="1541463"/>
            <a:ext cx="8534400" cy="3775075"/>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914400" y="0"/>
            <a:ext cx="8229600" cy="533400"/>
          </a:xfrm>
        </p:spPr>
        <p:txBody>
          <a:bodyPr/>
          <a:lstStyle/>
          <a:p>
            <a:r>
              <a:rPr lang="en-US" sz="4000" b="1" smtClean="0">
                <a:latin typeface="Times New Roman" pitchFamily="18" charset="0"/>
                <a:cs typeface="Times New Roman" pitchFamily="18" charset="0"/>
              </a:rPr>
              <a:t>1.2- Device Controllers</a:t>
            </a:r>
          </a:p>
        </p:txBody>
      </p:sp>
      <p:sp>
        <p:nvSpPr>
          <p:cNvPr id="20483" name="Rectangle 3"/>
          <p:cNvSpPr>
            <a:spLocks noGrp="1"/>
          </p:cNvSpPr>
          <p:nvPr>
            <p:ph type="body" idx="1"/>
          </p:nvPr>
        </p:nvSpPr>
        <p:spPr>
          <a:xfrm>
            <a:off x="228600" y="3657600"/>
            <a:ext cx="8610600" cy="2590800"/>
          </a:xfrm>
        </p:spPr>
        <p:txBody>
          <a:bodyPr>
            <a:normAutofit fontScale="92500" lnSpcReduction="10000"/>
          </a:bodyPr>
          <a:lstStyle/>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If the interface between the controller and device is a standard interface (ANSI, IEEE, ISO), then companies can make controllers or devices that fit that interface (ex: IDE, SATA, SCSI, USB, IEEE 1934)</a:t>
            </a:r>
          </a:p>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The interface between the controller and the device is often a very low level interface</a:t>
            </a:r>
          </a:p>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The controller’s job to convert the serial bit stream into a block of bytes and perform any error correction necessary</a:t>
            </a:r>
          </a:p>
        </p:txBody>
      </p:sp>
      <p:sp>
        <p:nvSpPr>
          <p:cNvPr id="7" name="Rectangle 6"/>
          <p:cNvSpPr/>
          <p:nvPr/>
        </p:nvSpPr>
        <p:spPr>
          <a:xfrm>
            <a:off x="4495800" y="13716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 1</a:t>
            </a:r>
            <a:endParaRPr lang="en-US"/>
          </a:p>
        </p:txBody>
      </p:sp>
      <p:sp>
        <p:nvSpPr>
          <p:cNvPr id="8" name="Rectangle 7"/>
          <p:cNvSpPr/>
          <p:nvPr/>
        </p:nvSpPr>
        <p:spPr>
          <a:xfrm>
            <a:off x="4495800" y="17526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 1</a:t>
            </a:r>
            <a:endParaRPr lang="en-US"/>
          </a:p>
        </p:txBody>
      </p:sp>
      <p:sp>
        <p:nvSpPr>
          <p:cNvPr id="9" name="Rectangle 8"/>
          <p:cNvSpPr/>
          <p:nvPr/>
        </p:nvSpPr>
        <p:spPr>
          <a:xfrm>
            <a:off x="4495800" y="21336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  …</a:t>
            </a:r>
            <a:endParaRPr lang="en-US"/>
          </a:p>
        </p:txBody>
      </p:sp>
      <p:sp>
        <p:nvSpPr>
          <p:cNvPr id="10" name="Rectangle 9"/>
          <p:cNvSpPr/>
          <p:nvPr/>
        </p:nvSpPr>
        <p:spPr>
          <a:xfrm>
            <a:off x="4495800" y="25146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 n</a:t>
            </a:r>
            <a:endParaRPr lang="en-US"/>
          </a:p>
        </p:txBody>
      </p:sp>
      <p:sp>
        <p:nvSpPr>
          <p:cNvPr id="11" name="Rectangle 10"/>
          <p:cNvSpPr/>
          <p:nvPr/>
        </p:nvSpPr>
        <p:spPr>
          <a:xfrm>
            <a:off x="6096000" y="1600200"/>
            <a:ext cx="1219200" cy="1066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FF0000"/>
                </a:solidFill>
              </a:rPr>
              <a:t>Device  Controller</a:t>
            </a:r>
            <a:endParaRPr lang="en-US" b="1">
              <a:solidFill>
                <a:srgbClr val="FF0000"/>
              </a:solidFill>
            </a:endParaRPr>
          </a:p>
        </p:txBody>
      </p:sp>
      <p:sp>
        <p:nvSpPr>
          <p:cNvPr id="12" name="Rectangle 11"/>
          <p:cNvSpPr/>
          <p:nvPr/>
        </p:nvSpPr>
        <p:spPr>
          <a:xfrm>
            <a:off x="7848600" y="1600200"/>
            <a:ext cx="1219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CPU</a:t>
            </a:r>
            <a:endParaRPr lang="en-US"/>
          </a:p>
        </p:txBody>
      </p:sp>
      <p:cxnSp>
        <p:nvCxnSpPr>
          <p:cNvPr id="14" name="Straight Connector 13"/>
          <p:cNvCxnSpPr>
            <a:stCxn id="7" idx="3"/>
          </p:cNvCxnSpPr>
          <p:nvPr/>
        </p:nvCxnSpPr>
        <p:spPr>
          <a:xfrm>
            <a:off x="5638800" y="1524000"/>
            <a:ext cx="457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3"/>
          </p:cNvCxnSpPr>
          <p:nvPr/>
        </p:nvCxnSpPr>
        <p:spPr>
          <a:xfrm>
            <a:off x="5638800" y="1905000"/>
            <a:ext cx="4572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3"/>
          </p:cNvCxnSpPr>
          <p:nvPr/>
        </p:nvCxnSpPr>
        <p:spPr>
          <a:xfrm>
            <a:off x="5638800" y="22860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3"/>
          </p:cNvCxnSpPr>
          <p:nvPr/>
        </p:nvCxnSpPr>
        <p:spPr>
          <a:xfrm flipV="1">
            <a:off x="5638800" y="2438400"/>
            <a:ext cx="457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1" idx="3"/>
            <a:endCxn id="12" idx="1"/>
          </p:cNvCxnSpPr>
          <p:nvPr/>
        </p:nvCxnSpPr>
        <p:spPr>
          <a:xfrm>
            <a:off x="7315200" y="2133600"/>
            <a:ext cx="533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3"/>
          <p:cNvSpPr txBox="1">
            <a:spLocks/>
          </p:cNvSpPr>
          <p:nvPr/>
        </p:nvSpPr>
        <p:spPr>
          <a:xfrm>
            <a:off x="228600" y="914400"/>
            <a:ext cx="4038600" cy="2743200"/>
          </a:xfrm>
          <a:prstGeom prst="rect">
            <a:avLst/>
          </a:prstGeom>
        </p:spPr>
        <p:txBody>
          <a:bodyPr vert="horz" lIns="91440" tIns="45720" rIns="91440" bIns="45720" rtlCol="0">
            <a:normAutofit fontScale="92500" lnSpcReduction="10000"/>
          </a:bodyPr>
          <a:lstStyle/>
          <a:p>
            <a:pPr marL="342900" marR="0" lvl="0" indent="-342900" defTabSz="914400" rtl="0" eaLnBrk="1" fontAlgn="auto" latinLnBrk="0" hangingPunct="1">
              <a:lnSpc>
                <a:spcPct val="80000"/>
              </a:lnSpc>
              <a:spcBef>
                <a:spcPct val="20000"/>
              </a:spcBef>
              <a:spcAft>
                <a:spcPts val="0"/>
              </a:spcAft>
              <a:buClrTx/>
              <a:buSzTx/>
              <a:buFont typeface="Arial" charset="0"/>
              <a:buChar char="•"/>
              <a:tabLst/>
              <a:defRPr/>
            </a:pPr>
            <a:r>
              <a:rPr kumimoji="0" lang="en-US" sz="2800" b="0"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Is an electronic component in I/O units (a chip on the mainboard or a printed circuit card that can be inserted into a expansion slot)</a:t>
            </a:r>
          </a:p>
          <a:p>
            <a:pPr marL="342900" marR="0" lvl="0" indent="-342900" defTabSz="914400" rtl="0" eaLnBrk="1" fontAlgn="auto" latinLnBrk="0" hangingPunct="1">
              <a:lnSpc>
                <a:spcPct val="80000"/>
              </a:lnSpc>
              <a:spcBef>
                <a:spcPct val="20000"/>
              </a:spcBef>
              <a:spcAft>
                <a:spcPts val="0"/>
              </a:spcAft>
              <a:buClrTx/>
              <a:buSzTx/>
              <a:buFont typeface="Arial" charset="0"/>
              <a:buChar char="•"/>
              <a:tabLst/>
              <a:defRPr/>
            </a:pPr>
            <a:r>
              <a:rPr kumimoji="0" lang="en-US" sz="2800" b="0"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Many controllers can handle 2,4,6 or 8 identical devices</a:t>
            </a:r>
          </a:p>
        </p:txBody>
      </p:sp>
      <p:sp>
        <p:nvSpPr>
          <p:cNvPr id="18" name="Footer Placeholder 17"/>
          <p:cNvSpPr>
            <a:spLocks noGrp="1"/>
          </p:cNvSpPr>
          <p:nvPr>
            <p:ph type="ftr" sz="quarter" idx="11"/>
          </p:nvPr>
        </p:nvSpPr>
        <p:spPr/>
        <p:txBody>
          <a:bodyPr/>
          <a:lstStyle/>
          <a:p>
            <a:r>
              <a:rPr lang="en-US" smtClean="0"/>
              <a:t>IO-Part 1 (86 slides)</a:t>
            </a:r>
            <a:endParaRPr lang="en-US"/>
          </a:p>
        </p:txBody>
      </p:sp>
      <p:sp>
        <p:nvSpPr>
          <p:cNvPr id="20" name="Slide Number Placeholder 19"/>
          <p:cNvSpPr>
            <a:spLocks noGrp="1"/>
          </p:cNvSpPr>
          <p:nvPr>
            <p:ph type="sldNum" sz="quarter" idx="12"/>
          </p:nvPr>
        </p:nvSpPr>
        <p:spPr/>
        <p:txBody>
          <a:bodyPr/>
          <a:lstStyle/>
          <a:p>
            <a:fld id="{190CC846-20B3-454D-AF77-DE04E39CF884}"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idx="4294967295"/>
          </p:nvPr>
        </p:nvSpPr>
        <p:spPr>
          <a:xfrm>
            <a:off x="0" y="0"/>
            <a:ext cx="9144000" cy="11430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Disk Arm Scheduling Algorithms </a:t>
            </a:r>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r>
              <a:rPr lang="en-US" b="1" i="1" smtClean="0">
                <a:latin typeface="Times New Roman" pitchFamily="18" charset="0"/>
                <a:cs typeface="Times New Roman" pitchFamily="18" charset="0"/>
              </a:rPr>
              <a:t>Elevator algorithm</a:t>
            </a:r>
            <a:endParaRPr lang="en-US" smtClean="0">
              <a:latin typeface="Times New Roman" pitchFamily="18" charset="0"/>
              <a:cs typeface="Times New Roman" pitchFamily="18" charset="0"/>
            </a:endParaRPr>
          </a:p>
        </p:txBody>
      </p:sp>
      <p:sp>
        <p:nvSpPr>
          <p:cNvPr id="81923" name="Rectangle 3"/>
          <p:cNvSpPr>
            <a:spLocks noGrp="1"/>
          </p:cNvSpPr>
          <p:nvPr>
            <p:ph type="body" sz="half" idx="4294967295"/>
          </p:nvPr>
        </p:nvSpPr>
        <p:spPr>
          <a:xfrm>
            <a:off x="457200" y="1143000"/>
            <a:ext cx="8610600" cy="5638800"/>
          </a:xfrm>
        </p:spPr>
        <p:txBody>
          <a:bodyPr/>
          <a:lstStyle/>
          <a:p>
            <a:pPr>
              <a:lnSpc>
                <a:spcPct val="90000"/>
              </a:lnSpc>
              <a:spcBef>
                <a:spcPct val="0"/>
              </a:spcBef>
            </a:pPr>
            <a:r>
              <a:rPr lang="en-US" sz="2400" b="1" i="1" smtClean="0">
                <a:latin typeface="Times New Roman" pitchFamily="18" charset="0"/>
                <a:cs typeface="Times New Roman" pitchFamily="18" charset="0"/>
              </a:rPr>
              <a:t>Ex</a:t>
            </a:r>
            <a:r>
              <a:rPr lang="en-US" sz="2400" smtClean="0">
                <a:latin typeface="Times New Roman" pitchFamily="18" charset="0"/>
                <a:cs typeface="Times New Roman" pitchFamily="18" charset="0"/>
              </a:rPr>
              <a:t>:</a:t>
            </a:r>
          </a:p>
          <a:p>
            <a:pPr lvl="1" algn="just">
              <a:lnSpc>
                <a:spcPct val="90000"/>
              </a:lnSpc>
            </a:pPr>
            <a:r>
              <a:rPr lang="en-US" sz="2000" b="1" smtClean="0"/>
              <a:t>Assume that the disk head is initially at cylinder 53</a:t>
            </a:r>
          </a:p>
          <a:p>
            <a:pPr lvl="1" algn="just">
              <a:lnSpc>
                <a:spcPct val="90000"/>
              </a:lnSpc>
            </a:pPr>
            <a:r>
              <a:rPr lang="en-US" sz="2000" smtClean="0">
                <a:latin typeface="Times New Roman" pitchFamily="18" charset="0"/>
                <a:cs typeface="Times New Roman" pitchFamily="18" charset="0"/>
              </a:rPr>
              <a:t>A disk queue with requests for I/O blocks on cylinders in orders</a:t>
            </a:r>
          </a:p>
          <a:p>
            <a:pPr lvl="1" algn="just">
              <a:lnSpc>
                <a:spcPct val="90000"/>
              </a:lnSpc>
              <a:buFont typeface="Arial" charset="0"/>
              <a:buNone/>
            </a:pPr>
            <a:r>
              <a:rPr lang="en-US" sz="2000" smtClean="0">
                <a:latin typeface="Times New Roman" pitchFamily="18" charset="0"/>
                <a:cs typeface="Times New Roman" pitchFamily="18" charset="0"/>
              </a:rPr>
              <a:t>	98, 183, 37, 122, 14, 124, 65, 67</a:t>
            </a:r>
          </a:p>
          <a:p>
            <a:pPr lvl="1" algn="just">
              <a:lnSpc>
                <a:spcPct val="90000"/>
              </a:lnSpc>
            </a:pPr>
            <a:r>
              <a:rPr lang="en-US" sz="2000" smtClean="0">
                <a:latin typeface="Times New Roman" pitchFamily="18" charset="0"/>
                <a:cs typeface="Times New Roman" pitchFamily="18" charset="0"/>
              </a:rPr>
              <a:t>Positions with bit is </a:t>
            </a:r>
            <a:r>
              <a:rPr lang="en-US" sz="2000" smtClean="0">
                <a:solidFill>
                  <a:srgbClr val="FF0000"/>
                </a:solidFill>
                <a:latin typeface="Times New Roman" pitchFamily="18" charset="0"/>
                <a:cs typeface="Times New Roman" pitchFamily="18" charset="0"/>
              </a:rPr>
              <a:t>DOWN</a:t>
            </a:r>
            <a:r>
              <a:rPr lang="en-US" sz="2000" smtClean="0">
                <a:latin typeface="Times New Roman" pitchFamily="18" charset="0"/>
                <a:cs typeface="Times New Roman" pitchFamily="18" charset="0"/>
              </a:rPr>
              <a:t>: </a:t>
            </a:r>
          </a:p>
          <a:p>
            <a:pPr lvl="1" algn="just">
              <a:lnSpc>
                <a:spcPct val="90000"/>
              </a:lnSpc>
              <a:buFont typeface="Arial" charset="0"/>
              <a:buNone/>
            </a:pPr>
            <a:r>
              <a:rPr lang="en-US" sz="2000" smtClean="0">
                <a:latin typeface="Times New Roman" pitchFamily="18" charset="0"/>
                <a:cs typeface="Times New Roman" pitchFamily="18" charset="0"/>
              </a:rPr>
              <a:t>		53   37     14     65      67    98     122    124    183</a:t>
            </a:r>
          </a:p>
          <a:p>
            <a:pPr lvl="2" algn="just">
              <a:lnSpc>
                <a:spcPct val="90000"/>
              </a:lnSpc>
            </a:pPr>
            <a:r>
              <a:rPr lang="en-US" sz="1800" b="1" smtClean="0">
                <a:solidFill>
                  <a:srgbClr val="008000"/>
                </a:solidFill>
                <a:latin typeface="Times New Roman" pitchFamily="18" charset="0"/>
                <a:cs typeface="Times New Roman" pitchFamily="18" charset="0"/>
              </a:rPr>
              <a:t>Total head movement of 208</a:t>
            </a:r>
            <a:r>
              <a:rPr lang="en-US" sz="1800" smtClean="0">
                <a:latin typeface="Times New Roman" pitchFamily="18" charset="0"/>
                <a:cs typeface="Times New Roman" pitchFamily="18" charset="0"/>
              </a:rPr>
              <a:t> ((53-37)+(37-14)+(65-14)+(67-65)+(98-67)+(122-98)+(124-122)+(183-124))</a:t>
            </a:r>
          </a:p>
          <a:p>
            <a:pPr lvl="2" algn="just">
              <a:lnSpc>
                <a:spcPct val="90000"/>
              </a:lnSpc>
            </a:pPr>
            <a:r>
              <a:rPr lang="en-US" sz="1800" b="1" smtClean="0">
                <a:solidFill>
                  <a:srgbClr val="008000"/>
                </a:solidFill>
                <a:latin typeface="Times New Roman" pitchFamily="18" charset="0"/>
                <a:cs typeface="Times New Roman" pitchFamily="18" charset="0"/>
              </a:rPr>
              <a:t>Average Seek Length: 208/8 = 26</a:t>
            </a:r>
          </a:p>
          <a:p>
            <a:pPr lvl="1" algn="just">
              <a:lnSpc>
                <a:spcPct val="90000"/>
              </a:lnSpc>
            </a:pPr>
            <a:r>
              <a:rPr lang="en-US" sz="2000" smtClean="0">
                <a:latin typeface="Times New Roman" pitchFamily="18" charset="0"/>
                <a:cs typeface="Times New Roman" pitchFamily="18" charset="0"/>
              </a:rPr>
              <a:t>Positions with bit is </a:t>
            </a:r>
            <a:r>
              <a:rPr lang="en-US" sz="2000" smtClean="0">
                <a:solidFill>
                  <a:srgbClr val="FF0000"/>
                </a:solidFill>
                <a:latin typeface="Times New Roman" pitchFamily="18" charset="0"/>
                <a:cs typeface="Times New Roman" pitchFamily="18" charset="0"/>
              </a:rPr>
              <a:t>UP</a:t>
            </a:r>
            <a:r>
              <a:rPr lang="en-US" sz="2000" smtClean="0">
                <a:latin typeface="Times New Roman" pitchFamily="18" charset="0"/>
                <a:cs typeface="Times New Roman" pitchFamily="18" charset="0"/>
              </a:rPr>
              <a:t>: </a:t>
            </a:r>
          </a:p>
          <a:p>
            <a:pPr lvl="1" algn="just">
              <a:lnSpc>
                <a:spcPct val="90000"/>
              </a:lnSpc>
              <a:buFont typeface="Arial" charset="0"/>
              <a:buNone/>
            </a:pPr>
            <a:r>
              <a:rPr lang="en-US" sz="2000" smtClean="0">
                <a:latin typeface="Times New Roman" pitchFamily="18" charset="0"/>
                <a:cs typeface="Times New Roman" pitchFamily="18" charset="0"/>
              </a:rPr>
              <a:t>		53   65      67    98     122    124    183   37  14</a:t>
            </a:r>
          </a:p>
          <a:p>
            <a:pPr lvl="2" algn="just">
              <a:lnSpc>
                <a:spcPct val="90000"/>
              </a:lnSpc>
            </a:pPr>
            <a:r>
              <a:rPr lang="en-US" sz="1800" b="1" smtClean="0">
                <a:solidFill>
                  <a:srgbClr val="0000FF"/>
                </a:solidFill>
                <a:latin typeface="Times New Roman" pitchFamily="18" charset="0"/>
                <a:cs typeface="Times New Roman" pitchFamily="18" charset="0"/>
              </a:rPr>
              <a:t>Total head movement of 299</a:t>
            </a:r>
            <a:r>
              <a:rPr lang="en-US" sz="1800" smtClean="0">
                <a:latin typeface="Times New Roman" pitchFamily="18" charset="0"/>
                <a:cs typeface="Times New Roman" pitchFamily="18" charset="0"/>
              </a:rPr>
              <a:t> ((65-53)+(67-65)+(98-67)+(122-98)+(124-122)+(183-124)+(183-37)+(37-14))</a:t>
            </a:r>
          </a:p>
          <a:p>
            <a:pPr lvl="2" algn="just">
              <a:lnSpc>
                <a:spcPct val="90000"/>
              </a:lnSpc>
            </a:pPr>
            <a:r>
              <a:rPr lang="en-US" sz="1800" b="1" smtClean="0">
                <a:solidFill>
                  <a:srgbClr val="0000FF"/>
                </a:solidFill>
                <a:latin typeface="Times New Roman" pitchFamily="18" charset="0"/>
                <a:cs typeface="Times New Roman" pitchFamily="18" charset="0"/>
              </a:rPr>
              <a:t>Average Seek Length: 299/8 = 37.375</a:t>
            </a:r>
          </a:p>
          <a:p>
            <a:pPr algn="just">
              <a:lnSpc>
                <a:spcPct val="90000"/>
              </a:lnSpc>
            </a:pPr>
            <a:r>
              <a:rPr lang="en-US" sz="2400" smtClean="0">
                <a:latin typeface="Times New Roman" pitchFamily="18" charset="0"/>
                <a:cs typeface="Times New Roman" pitchFamily="18" charset="0"/>
              </a:rPr>
              <a:t>Nice propery of the elevetor algorithm: Given any collection of requests, the upper bound on the total motion is fixed: it is just twice the number of cylinders.</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idx="4294967295"/>
          </p:nvPr>
        </p:nvSpPr>
        <p:spPr>
          <a:xfrm>
            <a:off x="0" y="0"/>
            <a:ext cx="9144000" cy="990600"/>
          </a:xfrm>
        </p:spPr>
        <p:txBody>
          <a:bodyPr/>
          <a:lstStyle/>
          <a:p>
            <a:r>
              <a:rPr lang="en-US" sz="4000" b="1" smtClean="0">
                <a:latin typeface="Times New Roman" pitchFamily="18" charset="0"/>
                <a:cs typeface="Times New Roman" pitchFamily="18" charset="0"/>
              </a:rPr>
              <a:t>DISKS: </a:t>
            </a:r>
            <a:r>
              <a:rPr lang="en-US" sz="3200" smtClean="0">
                <a:latin typeface="Times New Roman" pitchFamily="18" charset="0"/>
                <a:cs typeface="Times New Roman" pitchFamily="18" charset="0"/>
              </a:rPr>
              <a:t>Elevator algorithms- Modification</a:t>
            </a:r>
          </a:p>
        </p:txBody>
      </p:sp>
      <p:sp>
        <p:nvSpPr>
          <p:cNvPr id="82947" name="Rectangle 3"/>
          <p:cNvSpPr>
            <a:spLocks noGrp="1"/>
          </p:cNvSpPr>
          <p:nvPr>
            <p:ph type="body" sz="half" idx="4294967295"/>
          </p:nvPr>
        </p:nvSpPr>
        <p:spPr>
          <a:xfrm>
            <a:off x="0" y="990600"/>
            <a:ext cx="8686800" cy="5486400"/>
          </a:xfrm>
        </p:spPr>
        <p:txBody>
          <a:bodyPr>
            <a:normAutofit lnSpcReduction="10000"/>
          </a:bodyPr>
          <a:lstStyle/>
          <a:p>
            <a:pPr algn="just"/>
            <a:r>
              <a:rPr lang="en-US" sz="2400" smtClean="0">
                <a:latin typeface="Times New Roman" pitchFamily="18" charset="0"/>
                <a:cs typeface="Times New Roman" pitchFamily="18" charset="0"/>
              </a:rPr>
              <a:t>A </a:t>
            </a:r>
            <a:r>
              <a:rPr lang="en-US" sz="2400" smtClean="0">
                <a:solidFill>
                  <a:srgbClr val="FF0000"/>
                </a:solidFill>
                <a:latin typeface="Times New Roman" pitchFamily="18" charset="0"/>
                <a:cs typeface="Times New Roman" pitchFamily="18" charset="0"/>
              </a:rPr>
              <a:t>slight modification </a:t>
            </a:r>
            <a:r>
              <a:rPr lang="en-US" sz="2400" smtClean="0">
                <a:latin typeface="Times New Roman" pitchFamily="18" charset="0"/>
                <a:cs typeface="Times New Roman" pitchFamily="18" charset="0"/>
              </a:rPr>
              <a:t>of elevator algorithms that has a smaller variance in response time is to </a:t>
            </a:r>
            <a:r>
              <a:rPr lang="en-US" sz="2400" b="1" i="1" smtClean="0">
                <a:solidFill>
                  <a:srgbClr val="FF0000"/>
                </a:solidFill>
                <a:latin typeface="Times New Roman" pitchFamily="18" charset="0"/>
                <a:cs typeface="Times New Roman" pitchFamily="18" charset="0"/>
              </a:rPr>
              <a:t>always scan in the same direction.</a:t>
            </a:r>
          </a:p>
          <a:p>
            <a:pPr algn="just"/>
            <a:r>
              <a:rPr lang="en-US" sz="2400" smtClean="0">
                <a:latin typeface="Times New Roman" pitchFamily="18" charset="0"/>
                <a:cs typeface="Times New Roman" pitchFamily="18" charset="0"/>
              </a:rPr>
              <a:t>When the </a:t>
            </a:r>
            <a:r>
              <a:rPr lang="en-US" sz="2400" b="1" smtClean="0">
                <a:latin typeface="Times New Roman" pitchFamily="18" charset="0"/>
                <a:cs typeface="Times New Roman" pitchFamily="18" charset="0"/>
              </a:rPr>
              <a:t>highest numbered</a:t>
            </a:r>
            <a:r>
              <a:rPr lang="en-US" sz="2400" smtClean="0">
                <a:latin typeface="Times New Roman" pitchFamily="18" charset="0"/>
                <a:cs typeface="Times New Roman" pitchFamily="18" charset="0"/>
              </a:rPr>
              <a:t> cylinder with a pending request has been services, the arm goes to </a:t>
            </a:r>
            <a:r>
              <a:rPr lang="en-US" sz="2400" b="1" smtClean="0">
                <a:latin typeface="Times New Roman" pitchFamily="18" charset="0"/>
                <a:cs typeface="Times New Roman" pitchFamily="18" charset="0"/>
              </a:rPr>
              <a:t>lowest number</a:t>
            </a:r>
            <a:r>
              <a:rPr lang="en-US" sz="2400" smtClean="0">
                <a:latin typeface="Times New Roman" pitchFamily="18" charset="0"/>
                <a:cs typeface="Times New Roman" pitchFamily="18" charset="0"/>
              </a:rPr>
              <a:t> cylinder with a pending request and then continues moving in an upward direction.</a:t>
            </a:r>
          </a:p>
          <a:p>
            <a:pPr algn="just"/>
            <a:r>
              <a:rPr lang="en-US" sz="2400" b="1" smtClean="0">
                <a:latin typeface="Times New Roman" pitchFamily="18" charset="0"/>
                <a:cs typeface="Times New Roman" pitchFamily="18" charset="0"/>
              </a:rPr>
              <a:t>In effect, the lowest-number cylinder is thought of as being just above the highest-number cylinder</a:t>
            </a:r>
          </a:p>
          <a:p>
            <a:pPr>
              <a:spcBef>
                <a:spcPct val="0"/>
              </a:spcBef>
            </a:pPr>
            <a:r>
              <a:rPr lang="en-US" sz="2400" smtClean="0">
                <a:latin typeface="Times New Roman" pitchFamily="18" charset="0"/>
                <a:cs typeface="Times New Roman" pitchFamily="18" charset="0"/>
              </a:rPr>
              <a:t>Ex:</a:t>
            </a:r>
          </a:p>
          <a:p>
            <a:pPr lvl="1" algn="just"/>
            <a:r>
              <a:rPr lang="en-US" sz="2000" b="1" smtClean="0"/>
              <a:t>Assume that the disk head is initially at cylinder 53</a:t>
            </a:r>
          </a:p>
          <a:p>
            <a:pPr lvl="1" algn="just"/>
            <a:r>
              <a:rPr lang="en-US" sz="2000" smtClean="0">
                <a:latin typeface="Times New Roman" pitchFamily="18" charset="0"/>
                <a:cs typeface="Times New Roman" pitchFamily="18" charset="0"/>
              </a:rPr>
              <a:t>A disk queue with requests for I/O blocks on cylinders in orders</a:t>
            </a:r>
          </a:p>
          <a:p>
            <a:pPr lvl="1" algn="just">
              <a:buFont typeface="Arial" charset="0"/>
              <a:buNone/>
            </a:pPr>
            <a:r>
              <a:rPr lang="en-US" sz="2000" smtClean="0">
                <a:latin typeface="Times New Roman" pitchFamily="18" charset="0"/>
                <a:cs typeface="Times New Roman" pitchFamily="18" charset="0"/>
              </a:rPr>
              <a:t>	98, 183, 37, 122, 14, 124, 65, 67</a:t>
            </a:r>
          </a:p>
          <a:p>
            <a:pPr lvl="1" algn="just"/>
            <a:r>
              <a:rPr lang="en-US" sz="2000" smtClean="0">
                <a:latin typeface="Times New Roman" pitchFamily="18" charset="0"/>
                <a:cs typeface="Times New Roman" pitchFamily="18" charset="0"/>
              </a:rPr>
              <a:t>Positions: </a:t>
            </a:r>
            <a:r>
              <a:rPr lang="en-US" sz="2000" smtClean="0">
                <a:solidFill>
                  <a:srgbClr val="0000FF"/>
                </a:solidFill>
                <a:latin typeface="Times New Roman" pitchFamily="18" charset="0"/>
                <a:cs typeface="Times New Roman" pitchFamily="18" charset="0"/>
              </a:rPr>
              <a:t>53   65    67     98     122    124    183</a:t>
            </a:r>
            <a:r>
              <a:rPr lang="en-US" sz="2000" smtClean="0">
                <a:latin typeface="Times New Roman" pitchFamily="18" charset="0"/>
                <a:cs typeface="Times New Roman" pitchFamily="18" charset="0"/>
              </a:rPr>
              <a:t>    </a:t>
            </a:r>
            <a:r>
              <a:rPr lang="en-US" sz="2000" smtClean="0">
                <a:solidFill>
                  <a:srgbClr val="008000"/>
                </a:solidFill>
                <a:latin typeface="Times New Roman" pitchFamily="18" charset="0"/>
                <a:cs typeface="Times New Roman" pitchFamily="18" charset="0"/>
              </a:rPr>
              <a:t>14      37</a:t>
            </a:r>
          </a:p>
          <a:p>
            <a:pPr lvl="1" algn="just"/>
            <a:r>
              <a:rPr lang="en-US" sz="2000" smtClean="0">
                <a:latin typeface="Times New Roman" pitchFamily="18" charset="0"/>
                <a:cs typeface="Times New Roman" pitchFamily="18" charset="0"/>
              </a:rPr>
              <a:t>Total head movement of 153(</a:t>
            </a:r>
            <a:r>
              <a:rPr lang="en-US" sz="2000" smtClean="0">
                <a:solidFill>
                  <a:srgbClr val="FF0000"/>
                </a:solidFill>
                <a:latin typeface="Times New Roman" pitchFamily="18" charset="0"/>
                <a:cs typeface="Times New Roman" pitchFamily="18" charset="0"/>
              </a:rPr>
              <a:t>?</a:t>
            </a:r>
            <a:r>
              <a:rPr lang="en-US" sz="2000" smtClean="0">
                <a:latin typeface="Times New Roman" pitchFamily="18" charset="0"/>
                <a:cs typeface="Times New Roman" pitchFamily="18" charset="0"/>
              </a:rPr>
              <a:t>) ((65-53)+(67-65)+(98-67)+(122-98)+(124-122)+(183-14)+(37-14))</a:t>
            </a:r>
          </a:p>
          <a:p>
            <a:pPr lvl="1" algn="just"/>
            <a:r>
              <a:rPr lang="en-US" sz="2000" smtClean="0">
                <a:latin typeface="Times New Roman" pitchFamily="18" charset="0"/>
                <a:cs typeface="Times New Roman" pitchFamily="18" charset="0"/>
              </a:rPr>
              <a:t>Average Seek Length: 153/8 = 19.125</a:t>
            </a:r>
          </a:p>
        </p:txBody>
      </p:sp>
      <p:cxnSp>
        <p:nvCxnSpPr>
          <p:cNvPr id="5" name="Straight Arrow Connector 4"/>
          <p:cNvCxnSpPr/>
          <p:nvPr/>
        </p:nvCxnSpPr>
        <p:spPr>
          <a:xfrm rot="16200000" flipH="1">
            <a:off x="2819400" y="2514600"/>
            <a:ext cx="30480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16200000" flipH="1">
            <a:off x="4495800" y="3733800"/>
            <a:ext cx="2743200" cy="152400"/>
          </a:xfrm>
          <a:prstGeom prst="straightConnector1">
            <a:avLst/>
          </a:prstGeom>
          <a:ln w="3175">
            <a:tailEnd type="arrow"/>
          </a:ln>
        </p:spPr>
        <p:style>
          <a:lnRef idx="1">
            <a:schemeClr val="accent1"/>
          </a:lnRef>
          <a:fillRef idx="0">
            <a:schemeClr val="accent1"/>
          </a:fillRef>
          <a:effectRef idx="0">
            <a:schemeClr val="accent1"/>
          </a:effectRef>
          <a:fontRef idx="minor">
            <a:schemeClr val="tx1"/>
          </a:fontRef>
        </p:style>
      </p:cxnSp>
      <p:sp>
        <p:nvSpPr>
          <p:cNvPr id="8" name="Footer Placeholder 7"/>
          <p:cNvSpPr>
            <a:spLocks noGrp="1"/>
          </p:cNvSpPr>
          <p:nvPr>
            <p:ph type="ftr" sz="quarter" idx="11"/>
          </p:nvPr>
        </p:nvSpPr>
        <p:spPr/>
        <p:txBody>
          <a:bodyPr/>
          <a:lstStyle/>
          <a:p>
            <a:r>
              <a:rPr lang="en-US" smtClean="0"/>
              <a:t>IO-Part 1 (86 slides)</a:t>
            </a:r>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idx="4294967295"/>
          </p:nvPr>
        </p:nvSpPr>
        <p:spPr>
          <a:xfrm>
            <a:off x="1219200" y="0"/>
            <a:ext cx="7924800" cy="1143000"/>
          </a:xfrm>
        </p:spPr>
        <p:txBody>
          <a:bodyPr/>
          <a:lstStyle/>
          <a:p>
            <a:r>
              <a:rPr lang="en-US" sz="4000" b="1" smtClean="0">
                <a:latin typeface="Times New Roman" pitchFamily="18" charset="0"/>
                <a:cs typeface="Times New Roman" pitchFamily="18" charset="0"/>
              </a:rPr>
              <a:t>DISKS: </a:t>
            </a:r>
            <a:r>
              <a:rPr lang="en-US" sz="3200" b="1" i="1" smtClean="0">
                <a:latin typeface="Times New Roman" pitchFamily="18" charset="0"/>
                <a:cs typeface="Times New Roman" pitchFamily="18" charset="0"/>
              </a:rPr>
              <a:t>Disk Arm Scheduling Algorithms</a:t>
            </a:r>
          </a:p>
        </p:txBody>
      </p:sp>
      <p:sp>
        <p:nvSpPr>
          <p:cNvPr id="83971" name="Rectangle 3"/>
          <p:cNvSpPr>
            <a:spLocks noGrp="1"/>
          </p:cNvSpPr>
          <p:nvPr>
            <p:ph type="body" sz="half" idx="4294967295"/>
          </p:nvPr>
        </p:nvSpPr>
        <p:spPr>
          <a:xfrm>
            <a:off x="228600" y="990600"/>
            <a:ext cx="8686800" cy="5410200"/>
          </a:xfrm>
        </p:spPr>
        <p:txBody>
          <a:bodyPr/>
          <a:lstStyle/>
          <a:p>
            <a:pPr algn="just">
              <a:lnSpc>
                <a:spcPct val="80000"/>
              </a:lnSpc>
            </a:pPr>
            <a:r>
              <a:rPr lang="en-US" sz="2400" smtClean="0">
                <a:latin typeface="Times New Roman" pitchFamily="18" charset="0"/>
                <a:cs typeface="Times New Roman" pitchFamily="18" charset="0"/>
              </a:rPr>
              <a:t>Some disks controller provide a way for the software to inspect the current sector number under the head</a:t>
            </a:r>
          </a:p>
          <a:p>
            <a:pPr lvl="1" algn="just">
              <a:lnSpc>
                <a:spcPct val="80000"/>
              </a:lnSpc>
            </a:pPr>
            <a:r>
              <a:rPr lang="en-US" sz="2000" smtClean="0">
                <a:latin typeface="Times New Roman" pitchFamily="18" charset="0"/>
                <a:cs typeface="Times New Roman" pitchFamily="18" charset="0"/>
              </a:rPr>
              <a:t>If two or more requests for the same cylinder are pending, the driver  can issue a request for the sector that will pass under the head next</a:t>
            </a:r>
          </a:p>
          <a:p>
            <a:pPr lvl="1" algn="just">
              <a:lnSpc>
                <a:spcPct val="80000"/>
              </a:lnSpc>
            </a:pPr>
            <a:r>
              <a:rPr lang="en-US" sz="2000" smtClean="0">
                <a:latin typeface="Times New Roman" pitchFamily="18" charset="0"/>
                <a:cs typeface="Times New Roman" pitchFamily="18" charset="0"/>
              </a:rPr>
              <a:t>The controller can select any of its heads almost instantaneously (tức thời)</a:t>
            </a:r>
          </a:p>
          <a:p>
            <a:pPr lvl="1" algn="just">
              <a:lnSpc>
                <a:spcPct val="80000"/>
              </a:lnSpc>
            </a:pPr>
            <a:r>
              <a:rPr lang="en-US" sz="2000" smtClean="0">
                <a:latin typeface="Times New Roman" pitchFamily="18" charset="0"/>
                <a:cs typeface="Times New Roman" pitchFamily="18" charset="0"/>
              </a:rPr>
              <a:t>If the seek time is much faster than the rotational delay</a:t>
            </a:r>
          </a:p>
          <a:p>
            <a:pPr lvl="2" algn="just">
              <a:lnSpc>
                <a:spcPct val="80000"/>
              </a:lnSpc>
            </a:pPr>
            <a:r>
              <a:rPr lang="en-US" sz="1800" smtClean="0">
                <a:latin typeface="Times New Roman" pitchFamily="18" charset="0"/>
                <a:cs typeface="Times New Roman" pitchFamily="18" charset="0"/>
              </a:rPr>
              <a:t>Pending request should be sorted by sector number, and as soon as the next sector is about to pass under the head, the arm should be zipped over the right track to read or write it</a:t>
            </a:r>
          </a:p>
          <a:p>
            <a:pPr lvl="1" algn="just">
              <a:lnSpc>
                <a:spcPct val="80000"/>
              </a:lnSpc>
            </a:pPr>
            <a:r>
              <a:rPr lang="en-US" sz="2000" smtClean="0">
                <a:latin typeface="Times New Roman" pitchFamily="18" charset="0"/>
                <a:cs typeface="Times New Roman" pitchFamily="18" charset="0"/>
              </a:rPr>
              <a:t>When several drives are present on the same controller, the OS should maintain a pending request table for each drive separately</a:t>
            </a:r>
          </a:p>
          <a:p>
            <a:pPr lvl="2" algn="just">
              <a:lnSpc>
                <a:spcPct val="80000"/>
              </a:lnSpc>
            </a:pPr>
            <a:r>
              <a:rPr lang="en-US" sz="1800" smtClean="0">
                <a:latin typeface="Times New Roman" pitchFamily="18" charset="0"/>
                <a:cs typeface="Times New Roman" pitchFamily="18" charset="0"/>
              </a:rPr>
              <a:t>Whenever any drive is idle, a seek should be issued to move its arm to the cylinder where it will be needed next</a:t>
            </a:r>
          </a:p>
          <a:p>
            <a:pPr lvl="2" algn="just">
              <a:lnSpc>
                <a:spcPct val="80000"/>
              </a:lnSpc>
            </a:pPr>
            <a:r>
              <a:rPr lang="en-US" sz="1800" smtClean="0">
                <a:latin typeface="Times New Roman" pitchFamily="18" charset="0"/>
                <a:cs typeface="Times New Roman" pitchFamily="18" charset="0"/>
              </a:rPr>
              <a:t>When the current transfer finishes, a check can be made to see if any drives are positioned on the correct cylinder</a:t>
            </a:r>
          </a:p>
          <a:p>
            <a:pPr lvl="2" algn="just">
              <a:lnSpc>
                <a:spcPct val="80000"/>
              </a:lnSpc>
            </a:pPr>
            <a:r>
              <a:rPr lang="en-US" sz="1800" smtClean="0">
                <a:latin typeface="Times New Roman" pitchFamily="18" charset="0"/>
                <a:cs typeface="Times New Roman" pitchFamily="18" charset="0"/>
              </a:rPr>
              <a:t>If one or more are, the next transfer can be started on a drive that is already on the right cylinder</a:t>
            </a:r>
          </a:p>
          <a:p>
            <a:pPr lvl="2" algn="just">
              <a:lnSpc>
                <a:spcPct val="80000"/>
              </a:lnSpc>
            </a:pPr>
            <a:r>
              <a:rPr lang="en-US" sz="1800" smtClean="0">
                <a:latin typeface="Times New Roman" pitchFamily="18" charset="0"/>
                <a:cs typeface="Times New Roman" pitchFamily="18" charset="0"/>
              </a:rPr>
              <a:t>If none of the arms is in the right place, the driver should issue a new seek on the drive that just completed a transfer and wait until the next interrupt to see which arm gets to its destination first</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idx="4294967295"/>
          </p:nvPr>
        </p:nvSpPr>
        <p:spPr>
          <a:xfrm>
            <a:off x="1219200" y="0"/>
            <a:ext cx="7924800" cy="1143000"/>
          </a:xfrm>
        </p:spPr>
        <p:txBody>
          <a:bodyPr/>
          <a:lstStyle/>
          <a:p>
            <a:r>
              <a:rPr lang="en-US" sz="4000" b="1" smtClean="0">
                <a:latin typeface="Times New Roman" pitchFamily="18" charset="0"/>
                <a:cs typeface="Times New Roman" pitchFamily="18" charset="0"/>
              </a:rPr>
              <a:t>DISKS: </a:t>
            </a:r>
            <a:r>
              <a:rPr lang="en-US" sz="3200" b="1" i="1" smtClean="0">
                <a:latin typeface="Times New Roman" pitchFamily="18" charset="0"/>
                <a:cs typeface="Times New Roman" pitchFamily="18" charset="0"/>
              </a:rPr>
              <a:t>Disk Arm Scheduling Algorithms</a:t>
            </a:r>
          </a:p>
        </p:txBody>
      </p:sp>
      <p:sp>
        <p:nvSpPr>
          <p:cNvPr id="84995" name="Rectangle 3"/>
          <p:cNvSpPr>
            <a:spLocks noGrp="1"/>
          </p:cNvSpPr>
          <p:nvPr>
            <p:ph type="body" sz="half" idx="4294967295"/>
          </p:nvPr>
        </p:nvSpPr>
        <p:spPr>
          <a:xfrm>
            <a:off x="228600" y="1295400"/>
            <a:ext cx="8534400" cy="4876800"/>
          </a:xfrm>
        </p:spPr>
        <p:txBody>
          <a:bodyPr>
            <a:normAutofit lnSpcReduction="10000"/>
          </a:bodyPr>
          <a:lstStyle/>
          <a:p>
            <a:pPr algn="just"/>
            <a:r>
              <a:rPr lang="en-US" sz="2800" smtClean="0">
                <a:latin typeface="Times New Roman" pitchFamily="18" charset="0"/>
                <a:cs typeface="Times New Roman" pitchFamily="18" charset="0"/>
              </a:rPr>
              <a:t>All the disk scheduling algorithms tacitly assume that the real disk geometry is the same as the virtual geometry.</a:t>
            </a:r>
          </a:p>
          <a:p>
            <a:pPr algn="just"/>
            <a:r>
              <a:rPr lang="en-US" sz="2800" smtClean="0">
                <a:latin typeface="Times New Roman" pitchFamily="18" charset="0"/>
                <a:cs typeface="Times New Roman" pitchFamily="18" charset="0"/>
              </a:rPr>
              <a:t>If it is not, then scheduling disk requests makes no sense because the OS cannot really tell whether cylinder 40 or cylinder 200 is closer to cylinder 39.</a:t>
            </a:r>
          </a:p>
          <a:p>
            <a:pPr algn="just"/>
            <a:r>
              <a:rPr lang="en-US" sz="2800" smtClean="0">
                <a:latin typeface="Times New Roman" pitchFamily="18" charset="0"/>
                <a:cs typeface="Times New Roman" pitchFamily="18" charset="0"/>
              </a:rPr>
              <a:t>On the other hand, if the disk controller can accept multiple outstanding requests, it can use these scheduling algorithms internally. In that case, the algorithms are still valid, but one level down, inside the controller.</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idx="4294967295"/>
          </p:nvPr>
        </p:nvSpPr>
        <p:spPr>
          <a:xfrm>
            <a:off x="0" y="0"/>
            <a:ext cx="9144000" cy="9906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 Error Handling</a:t>
            </a:r>
          </a:p>
        </p:txBody>
      </p:sp>
      <p:sp>
        <p:nvSpPr>
          <p:cNvPr id="86019" name="Rectangle 3"/>
          <p:cNvSpPr>
            <a:spLocks noGrp="1"/>
          </p:cNvSpPr>
          <p:nvPr>
            <p:ph type="body" sz="half" idx="4294967295"/>
          </p:nvPr>
        </p:nvSpPr>
        <p:spPr>
          <a:xfrm>
            <a:off x="304800" y="1066800"/>
            <a:ext cx="8763000" cy="5334000"/>
          </a:xfrm>
        </p:spPr>
        <p:txBody>
          <a:bodyPr>
            <a:normAutofit lnSpcReduction="10000"/>
          </a:bodyPr>
          <a:lstStyle/>
          <a:p>
            <a:pPr algn="just">
              <a:lnSpc>
                <a:spcPct val="90000"/>
              </a:lnSpc>
              <a:buFont typeface="Arial" charset="0"/>
              <a:buNone/>
            </a:pPr>
            <a:r>
              <a:rPr lang="en-US" sz="2800" b="1" i="1" smtClean="0">
                <a:solidFill>
                  <a:srgbClr val="0000FF"/>
                </a:solidFill>
                <a:latin typeface="Times New Roman" pitchFamily="18" charset="0"/>
                <a:cs typeface="Times New Roman" pitchFamily="18" charset="0"/>
              </a:rPr>
              <a:t>Bad sector</a:t>
            </a:r>
          </a:p>
          <a:p>
            <a:pPr marL="341313" lvl="1" algn="just">
              <a:lnSpc>
                <a:spcPct val="90000"/>
              </a:lnSpc>
            </a:pPr>
            <a:r>
              <a:rPr lang="en-US" sz="2400" smtClean="0">
                <a:latin typeface="Times New Roman" pitchFamily="18" charset="0"/>
                <a:cs typeface="Times New Roman" pitchFamily="18" charset="0"/>
              </a:rPr>
              <a:t>Sectors do not correctly read back the value just written to them.</a:t>
            </a:r>
          </a:p>
          <a:p>
            <a:pPr marL="341313" lvl="1" algn="just">
              <a:lnSpc>
                <a:spcPct val="90000"/>
              </a:lnSpc>
            </a:pPr>
            <a:r>
              <a:rPr lang="en-US" sz="2400" smtClean="0">
                <a:latin typeface="Times New Roman" pitchFamily="18" charset="0"/>
                <a:cs typeface="Times New Roman" pitchFamily="18" charset="0"/>
              </a:rPr>
              <a:t>If the defect </a:t>
            </a:r>
            <a:r>
              <a:rPr lang="en-US" sz="1600" smtClean="0">
                <a:latin typeface="Times New Roman" pitchFamily="18" charset="0"/>
                <a:cs typeface="Times New Roman" pitchFamily="18" charset="0"/>
              </a:rPr>
              <a:t>(khuyết điểm)</a:t>
            </a:r>
            <a:r>
              <a:rPr lang="en-US" sz="2400" smtClean="0">
                <a:latin typeface="Times New Roman" pitchFamily="18" charset="0"/>
                <a:cs typeface="Times New Roman" pitchFamily="18" charset="0"/>
              </a:rPr>
              <a:t> is very small, the bad sector can be used.</a:t>
            </a:r>
          </a:p>
          <a:p>
            <a:pPr marL="341313" lvl="1" algn="just">
              <a:lnSpc>
                <a:spcPct val="90000"/>
              </a:lnSpc>
            </a:pPr>
            <a:r>
              <a:rPr lang="en-US" sz="2400" smtClean="0">
                <a:latin typeface="Times New Roman" pitchFamily="18" charset="0"/>
                <a:cs typeface="Times New Roman" pitchFamily="18" charset="0"/>
              </a:rPr>
              <a:t>Otherwise, the error cannot be masked.</a:t>
            </a:r>
          </a:p>
          <a:p>
            <a:pPr marL="341313" lvl="1" algn="just">
              <a:lnSpc>
                <a:spcPct val="90000"/>
              </a:lnSpc>
            </a:pPr>
            <a:r>
              <a:rPr lang="en-US" sz="2400" smtClean="0">
                <a:latin typeface="Times New Roman" pitchFamily="18" charset="0"/>
                <a:cs typeface="Times New Roman" pitchFamily="18" charset="0"/>
              </a:rPr>
              <a:t>Substituted the bad sector:</a:t>
            </a:r>
          </a:p>
          <a:p>
            <a:pPr marL="630238" lvl="2" algn="just">
              <a:lnSpc>
                <a:spcPct val="90000"/>
              </a:lnSpc>
            </a:pPr>
            <a:r>
              <a:rPr lang="en-US" sz="2000" smtClean="0">
                <a:latin typeface="Times New Roman" pitchFamily="18" charset="0"/>
                <a:cs typeface="Times New Roman" pitchFamily="18" charset="0"/>
              </a:rPr>
              <a:t>Controllers</a:t>
            </a:r>
          </a:p>
          <a:p>
            <a:pPr marL="1085850" lvl="3" algn="just">
              <a:lnSpc>
                <a:spcPct val="90000"/>
              </a:lnSpc>
            </a:pPr>
            <a:r>
              <a:rPr lang="en-US" sz="1800" smtClean="0">
                <a:latin typeface="Times New Roman" pitchFamily="18" charset="0"/>
                <a:cs typeface="Times New Roman" pitchFamily="18" charset="0"/>
              </a:rPr>
              <a:t>Remap the bad sector to the spare.</a:t>
            </a:r>
          </a:p>
          <a:p>
            <a:pPr marL="1085850" lvl="3" algn="just">
              <a:lnSpc>
                <a:spcPct val="90000"/>
              </a:lnSpc>
            </a:pPr>
            <a:r>
              <a:rPr lang="en-US" sz="1800" smtClean="0">
                <a:latin typeface="Times New Roman" pitchFamily="18" charset="0"/>
                <a:cs typeface="Times New Roman" pitchFamily="18" charset="0"/>
              </a:rPr>
              <a:t>Shift all the sectors up one .</a:t>
            </a:r>
          </a:p>
          <a:p>
            <a:pPr marL="1085850" lvl="3" algn="just">
              <a:lnSpc>
                <a:spcPct val="90000"/>
              </a:lnSpc>
            </a:pPr>
            <a:r>
              <a:rPr lang="en-US" sz="1800" smtClean="0">
                <a:latin typeface="Times New Roman" pitchFamily="18" charset="0"/>
                <a:cs typeface="Times New Roman" pitchFamily="18" charset="0"/>
              </a:rPr>
              <a:t>The information about the substitution of the bad sector is kept track through internal tables or by rewriting the preambles to give the remapped sector numbers (besides, the data must be copied).</a:t>
            </a:r>
          </a:p>
          <a:p>
            <a:pPr marL="1085850" lvl="3" algn="just">
              <a:lnSpc>
                <a:spcPct val="90000"/>
              </a:lnSpc>
            </a:pPr>
            <a:r>
              <a:rPr lang="en-US" sz="1800" smtClean="0">
                <a:latin typeface="Times New Roman" pitchFamily="18" charset="0"/>
                <a:cs typeface="Times New Roman" pitchFamily="18" charset="0"/>
              </a:rPr>
              <a:t>When defect occurs at normal operation (may be specks of dust), if getting repeated errors on a certain sector, controller can switch to a spare before the sector has died completely.</a:t>
            </a:r>
          </a:p>
          <a:p>
            <a:pPr marL="630238" lvl="2" algn="just">
              <a:lnSpc>
                <a:spcPct val="90000"/>
              </a:lnSpc>
            </a:pPr>
            <a:r>
              <a:rPr lang="en-US" sz="2000" smtClean="0">
                <a:latin typeface="Times New Roman" pitchFamily="18" charset="0"/>
                <a:cs typeface="Times New Roman" pitchFamily="18" charset="0"/>
              </a:rPr>
              <a:t>OS</a:t>
            </a:r>
          </a:p>
          <a:p>
            <a:pPr marL="1085850" lvl="3" algn="just">
              <a:lnSpc>
                <a:spcPct val="90000"/>
              </a:lnSpc>
            </a:pPr>
            <a:r>
              <a:rPr lang="en-US" sz="1800" smtClean="0">
                <a:latin typeface="Times New Roman" pitchFamily="18" charset="0"/>
                <a:cs typeface="Times New Roman" pitchFamily="18" charset="0"/>
              </a:rPr>
              <a:t>Must first acquire a list of bad sectors, either reading them from the disk, or simply testing the entire disk itself.</a:t>
            </a:r>
          </a:p>
          <a:p>
            <a:pPr marL="1085850" lvl="3" algn="just">
              <a:lnSpc>
                <a:spcPct val="90000"/>
              </a:lnSpc>
            </a:pPr>
            <a:r>
              <a:rPr lang="en-US" sz="1800" smtClean="0">
                <a:latin typeface="Times New Roman" pitchFamily="18" charset="0"/>
                <a:cs typeface="Times New Roman" pitchFamily="18" charset="0"/>
              </a:rPr>
              <a:t>Once it knows, the OS can build remapping tables.</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idx="4294967295"/>
          </p:nvPr>
        </p:nvSpPr>
        <p:spPr>
          <a:xfrm>
            <a:off x="0" y="0"/>
            <a:ext cx="9144000" cy="8382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 Error Handling</a:t>
            </a:r>
          </a:p>
        </p:txBody>
      </p:sp>
      <p:sp>
        <p:nvSpPr>
          <p:cNvPr id="87043" name="Rectangle 3"/>
          <p:cNvSpPr>
            <a:spLocks noGrp="1"/>
          </p:cNvSpPr>
          <p:nvPr>
            <p:ph type="body" sz="half" idx="4294967295"/>
          </p:nvPr>
        </p:nvSpPr>
        <p:spPr>
          <a:xfrm>
            <a:off x="228600" y="4191000"/>
            <a:ext cx="8458200" cy="2286000"/>
          </a:xfrm>
        </p:spPr>
        <p:txBody>
          <a:bodyPr>
            <a:normAutofit/>
          </a:bodyPr>
          <a:lstStyle/>
          <a:p>
            <a:pPr algn="just">
              <a:lnSpc>
                <a:spcPct val="80000"/>
              </a:lnSpc>
              <a:buFont typeface="Arial" charset="0"/>
              <a:buNone/>
            </a:pPr>
            <a:r>
              <a:rPr lang="en-US" sz="2400" b="1" i="1" smtClean="0">
                <a:latin typeface="Times New Roman" pitchFamily="18" charset="0"/>
                <a:cs typeface="Times New Roman" pitchFamily="18" charset="0"/>
              </a:rPr>
              <a:t>Bad sector (cont)</a:t>
            </a:r>
          </a:p>
          <a:p>
            <a:pPr lvl="1" algn="just">
              <a:lnSpc>
                <a:spcPct val="80000"/>
              </a:lnSpc>
            </a:pPr>
            <a:r>
              <a:rPr lang="en-US" sz="2000" smtClean="0">
                <a:latin typeface="Times New Roman" pitchFamily="18" charset="0"/>
                <a:cs typeface="Times New Roman" pitchFamily="18" charset="0"/>
              </a:rPr>
              <a:t>Problem: backup</a:t>
            </a:r>
          </a:p>
          <a:p>
            <a:pPr lvl="2" algn="just">
              <a:lnSpc>
                <a:spcPct val="80000"/>
              </a:lnSpc>
            </a:pPr>
            <a:r>
              <a:rPr lang="en-US" sz="2000" smtClean="0">
                <a:latin typeface="Times New Roman" pitchFamily="18" charset="0"/>
                <a:cs typeface="Times New Roman" pitchFamily="18" charset="0"/>
              </a:rPr>
              <a:t>File to file: OS has to hide the bad block file so well that even a backup utility cannot find it.</a:t>
            </a:r>
          </a:p>
          <a:p>
            <a:pPr lvl="2" algn="just">
              <a:lnSpc>
                <a:spcPct val="80000"/>
              </a:lnSpc>
            </a:pPr>
            <a:r>
              <a:rPr lang="en-US" sz="2000" smtClean="0">
                <a:latin typeface="Times New Roman" pitchFamily="18" charset="0"/>
                <a:cs typeface="Times New Roman" pitchFamily="18" charset="0"/>
              </a:rPr>
              <a:t>Sector to Sector: impossible except that the only hope that the backup program has enough smarts to give up after 10 failed reads and continue with next sector.</a:t>
            </a:r>
          </a:p>
        </p:txBody>
      </p:sp>
      <p:pic>
        <p:nvPicPr>
          <p:cNvPr id="87046" name="Picture 2"/>
          <p:cNvPicPr>
            <a:picLocks noChangeAspect="1" noChangeArrowheads="1"/>
          </p:cNvPicPr>
          <p:nvPr/>
        </p:nvPicPr>
        <p:blipFill>
          <a:blip r:embed="rId3"/>
          <a:srcRect/>
          <a:stretch>
            <a:fillRect/>
          </a:stretch>
        </p:blipFill>
        <p:spPr bwMode="auto">
          <a:xfrm>
            <a:off x="1362075" y="838200"/>
            <a:ext cx="7477125" cy="3373438"/>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smtClean="0"/>
              <a:t>IO-Part 1 (86 slides)</a:t>
            </a:r>
            <a:endParaRPr lang="en-US"/>
          </a:p>
        </p:txBody>
      </p:sp>
      <p:sp>
        <p:nvSpPr>
          <p:cNvPr id="8" name="Slide Number Placeholder 7"/>
          <p:cNvSpPr>
            <a:spLocks noGrp="1"/>
          </p:cNvSpPr>
          <p:nvPr>
            <p:ph type="sldNum" sz="quarter" idx="12"/>
          </p:nvPr>
        </p:nvSpPr>
        <p:spPr/>
        <p:txBody>
          <a:bodyPr/>
          <a:lstStyle/>
          <a:p>
            <a:fld id="{190CC846-20B3-454D-AF77-DE04E39CF884}"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idx="4294967295"/>
          </p:nvPr>
        </p:nvSpPr>
        <p:spPr>
          <a:xfrm>
            <a:off x="0" y="0"/>
            <a:ext cx="9144000" cy="9144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 Error Handling</a:t>
            </a:r>
          </a:p>
        </p:txBody>
      </p:sp>
      <p:sp>
        <p:nvSpPr>
          <p:cNvPr id="88067" name="Rectangle 3"/>
          <p:cNvSpPr>
            <a:spLocks noGrp="1"/>
          </p:cNvSpPr>
          <p:nvPr>
            <p:ph type="body" sz="half" idx="4294967295"/>
          </p:nvPr>
        </p:nvSpPr>
        <p:spPr>
          <a:xfrm>
            <a:off x="381000" y="1066800"/>
            <a:ext cx="8305800" cy="5105400"/>
          </a:xfrm>
        </p:spPr>
        <p:txBody>
          <a:bodyPr>
            <a:normAutofit lnSpcReduction="10000"/>
          </a:bodyPr>
          <a:lstStyle/>
          <a:p>
            <a:pPr algn="just">
              <a:lnSpc>
                <a:spcPct val="80000"/>
              </a:lnSpc>
              <a:buFont typeface="Arial" charset="0"/>
              <a:buNone/>
            </a:pPr>
            <a:r>
              <a:rPr lang="en-US" sz="2800" b="1" i="1" smtClean="0">
                <a:solidFill>
                  <a:srgbClr val="0000FF"/>
                </a:solidFill>
                <a:latin typeface="Times New Roman" pitchFamily="18" charset="0"/>
                <a:cs typeface="Times New Roman" pitchFamily="18" charset="0"/>
              </a:rPr>
              <a:t>Seek errors</a:t>
            </a:r>
          </a:p>
          <a:p>
            <a:pPr marL="469900" lvl="1" algn="just">
              <a:lnSpc>
                <a:spcPct val="80000"/>
              </a:lnSpc>
            </a:pPr>
            <a:r>
              <a:rPr lang="en-US" sz="2400" smtClean="0">
                <a:latin typeface="Times New Roman" pitchFamily="18" charset="0"/>
                <a:cs typeface="Times New Roman" pitchFamily="18" charset="0"/>
              </a:rPr>
              <a:t>Caused by mechanical problems in the arm occur.</a:t>
            </a:r>
          </a:p>
          <a:p>
            <a:pPr marL="469900" lvl="1" algn="just">
              <a:lnSpc>
                <a:spcPct val="80000"/>
              </a:lnSpc>
            </a:pPr>
            <a:r>
              <a:rPr lang="en-US" sz="2400" smtClean="0">
                <a:latin typeface="Times New Roman" pitchFamily="18" charset="0"/>
                <a:cs typeface="Times New Roman" pitchFamily="18" charset="0"/>
              </a:rPr>
              <a:t>The controller keeps track of the arm position internally.</a:t>
            </a:r>
          </a:p>
          <a:p>
            <a:pPr marL="469900" lvl="1" algn="just">
              <a:lnSpc>
                <a:spcPct val="80000"/>
              </a:lnSpc>
            </a:pPr>
            <a:r>
              <a:rPr lang="en-US" sz="2400" smtClean="0">
                <a:latin typeface="Times New Roman" pitchFamily="18" charset="0"/>
                <a:cs typeface="Times New Roman" pitchFamily="18" charset="0"/>
              </a:rPr>
              <a:t>To perform seek, it issues a series of pulses to the arm motor, on pulse per cylinder, to move the arm to the new cylinder.</a:t>
            </a:r>
          </a:p>
          <a:p>
            <a:pPr marL="469900" lvl="1" algn="just">
              <a:lnSpc>
                <a:spcPct val="80000"/>
              </a:lnSpc>
            </a:pPr>
            <a:r>
              <a:rPr lang="en-US" sz="2400" smtClean="0">
                <a:latin typeface="Times New Roman" pitchFamily="18" charset="0"/>
                <a:cs typeface="Times New Roman" pitchFamily="18" charset="0"/>
              </a:rPr>
              <a:t>When the arm gets to its destination, the controller reads the actual cylinder number from the preamble of the next sector.</a:t>
            </a:r>
          </a:p>
          <a:p>
            <a:pPr marL="469900" lvl="1" algn="just">
              <a:lnSpc>
                <a:spcPct val="80000"/>
              </a:lnSpc>
            </a:pPr>
            <a:r>
              <a:rPr lang="en-US" sz="2400" smtClean="0">
                <a:latin typeface="Times New Roman" pitchFamily="18" charset="0"/>
                <a:cs typeface="Times New Roman" pitchFamily="18" charset="0"/>
              </a:rPr>
              <a:t>If the arm is in the wrong place, a seek error has occurred.</a:t>
            </a:r>
          </a:p>
          <a:p>
            <a:pPr marL="469900" lvl="1" algn="just">
              <a:lnSpc>
                <a:spcPct val="80000"/>
              </a:lnSpc>
            </a:pPr>
            <a:r>
              <a:rPr lang="en-US" sz="2400" b="1" i="1" smtClean="0">
                <a:solidFill>
                  <a:srgbClr val="0000FF"/>
                </a:solidFill>
                <a:latin typeface="Times New Roman" pitchFamily="18" charset="0"/>
                <a:cs typeface="Times New Roman" pitchFamily="18" charset="0"/>
              </a:rPr>
              <a:t>Solutions</a:t>
            </a:r>
          </a:p>
          <a:p>
            <a:pPr marL="695325" lvl="2" algn="just">
              <a:lnSpc>
                <a:spcPct val="80000"/>
              </a:lnSpc>
            </a:pPr>
            <a:r>
              <a:rPr lang="en-US" smtClean="0">
                <a:solidFill>
                  <a:srgbClr val="0000FF"/>
                </a:solidFill>
                <a:latin typeface="Times New Roman" pitchFamily="18" charset="0"/>
                <a:cs typeface="Times New Roman" pitchFamily="18" charset="0"/>
              </a:rPr>
              <a:t>Most hard disk controller correct seek errors automatically, but most floppy controllers just set an error bit and leave the rest to the driver.</a:t>
            </a:r>
          </a:p>
          <a:p>
            <a:pPr marL="695325" lvl="2" algn="just">
              <a:lnSpc>
                <a:spcPct val="80000"/>
              </a:lnSpc>
            </a:pPr>
            <a:r>
              <a:rPr lang="en-US" smtClean="0">
                <a:latin typeface="Times New Roman" pitchFamily="18" charset="0"/>
                <a:cs typeface="Times New Roman" pitchFamily="18" charset="0"/>
              </a:rPr>
              <a:t>The driver handles this error with particular command to move the arm as far out as it will go and reset the controller’s internal idea of the current cylinder to 0.</a:t>
            </a:r>
          </a:p>
          <a:p>
            <a:pPr marL="695325" lvl="2" algn="just">
              <a:lnSpc>
                <a:spcPct val="80000"/>
              </a:lnSpc>
            </a:pPr>
            <a:r>
              <a:rPr lang="en-US" smtClean="0">
                <a:latin typeface="Times New Roman" pitchFamily="18" charset="0"/>
                <a:cs typeface="Times New Roman" pitchFamily="18" charset="0"/>
              </a:rPr>
              <a:t>If it does not, the driver must be repaired.</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idx="4294967295"/>
          </p:nvPr>
        </p:nvSpPr>
        <p:spPr>
          <a:xfrm>
            <a:off x="0" y="0"/>
            <a:ext cx="9144000" cy="838200"/>
          </a:xfrm>
        </p:spPr>
        <p:txBody>
          <a:bodyPr/>
          <a:lstStyle/>
          <a:p>
            <a:r>
              <a:rPr lang="en-US" b="1" smtClean="0">
                <a:latin typeface="Times New Roman" pitchFamily="18" charset="0"/>
                <a:cs typeface="Times New Roman" pitchFamily="18" charset="0"/>
              </a:rPr>
              <a:t>DISKS:</a:t>
            </a:r>
            <a:r>
              <a:rPr lang="en-US" b="1" i="1" smtClean="0">
                <a:latin typeface="Times New Roman" pitchFamily="18" charset="0"/>
                <a:cs typeface="Times New Roman" pitchFamily="18" charset="0"/>
              </a:rPr>
              <a:t> Stable Storage</a:t>
            </a:r>
          </a:p>
        </p:txBody>
      </p:sp>
      <p:sp>
        <p:nvSpPr>
          <p:cNvPr id="89091" name="Rectangle 3"/>
          <p:cNvSpPr>
            <a:spLocks noGrp="1"/>
          </p:cNvSpPr>
          <p:nvPr>
            <p:ph type="body" sz="half" idx="4294967295"/>
          </p:nvPr>
        </p:nvSpPr>
        <p:spPr>
          <a:xfrm>
            <a:off x="304800" y="838200"/>
            <a:ext cx="8686800" cy="5562600"/>
          </a:xfrm>
        </p:spPr>
        <p:txBody>
          <a:bodyPr>
            <a:normAutofit lnSpcReduction="10000"/>
          </a:bodyPr>
          <a:lstStyle/>
          <a:p>
            <a:pPr algn="just"/>
            <a:r>
              <a:rPr lang="en-US" sz="2400" smtClean="0">
                <a:latin typeface="Times New Roman" pitchFamily="18" charset="0"/>
                <a:cs typeface="Times New Roman" pitchFamily="18" charset="0"/>
              </a:rPr>
              <a:t>A system has the following properties:</a:t>
            </a:r>
          </a:p>
          <a:p>
            <a:pPr lvl="1" algn="just"/>
            <a:r>
              <a:rPr lang="en-US" sz="2000" smtClean="0">
                <a:latin typeface="Times New Roman" pitchFamily="18" charset="0"/>
                <a:cs typeface="Times New Roman" pitchFamily="18" charset="0"/>
              </a:rPr>
              <a:t>When a write is issues to it, the disk either correctly writes the data or it does nothing, leaving the existing data intact (nguyên vẹn)</a:t>
            </a:r>
          </a:p>
          <a:p>
            <a:pPr lvl="1" algn="just"/>
            <a:r>
              <a:rPr lang="en-US" sz="2000" smtClean="0">
                <a:latin typeface="Times New Roman" pitchFamily="18" charset="0"/>
                <a:cs typeface="Times New Roman" pitchFamily="18" charset="0"/>
              </a:rPr>
              <a:t>Is implemented in software.</a:t>
            </a:r>
          </a:p>
          <a:p>
            <a:pPr lvl="1" algn="just"/>
            <a:r>
              <a:rPr lang="en-US" sz="2000" smtClean="0">
                <a:latin typeface="Times New Roman" pitchFamily="18" charset="0"/>
                <a:cs typeface="Times New Roman" pitchFamily="18" charset="0"/>
              </a:rPr>
              <a:t>The goal is to keep the disk consistent at all costs.</a:t>
            </a:r>
          </a:p>
          <a:p>
            <a:pPr algn="just"/>
            <a:r>
              <a:rPr lang="en-US" sz="2800" b="1" i="1" smtClean="0">
                <a:latin typeface="Times New Roman" pitchFamily="18" charset="0"/>
                <a:cs typeface="Times New Roman" pitchFamily="18" charset="0"/>
              </a:rPr>
              <a:t>Assumes of a possible-error model:</a:t>
            </a:r>
          </a:p>
          <a:p>
            <a:pPr lvl="1" algn="just"/>
            <a:r>
              <a:rPr lang="en-US" sz="2200" smtClean="0">
                <a:latin typeface="Times New Roman" pitchFamily="18" charset="0"/>
                <a:cs typeface="Times New Roman" pitchFamily="18" charset="0"/>
              </a:rPr>
              <a:t>Errors can not detected at the disk writes but a subsequent read.</a:t>
            </a:r>
          </a:p>
          <a:p>
            <a:pPr lvl="1" algn="just"/>
            <a:r>
              <a:rPr lang="en-US" sz="2200" smtClean="0">
                <a:latin typeface="Times New Roman" pitchFamily="18" charset="0"/>
                <a:cs typeface="Times New Roman" pitchFamily="18" charset="0"/>
              </a:rPr>
              <a:t>A correctly written sector can spontaneously (tự phát) go bad and become unreadable </a:t>
            </a:r>
            <a:r>
              <a:rPr lang="en-US" sz="2200" smtClean="0">
                <a:latin typeface="Times New Roman" pitchFamily="18" charset="0"/>
                <a:cs typeface="Times New Roman" pitchFamily="18" charset="0"/>
                <a:sym typeface="Wingdings" pitchFamily="2" charset="2"/>
              </a:rPr>
              <a:t></a:t>
            </a:r>
            <a:r>
              <a:rPr lang="en-US" sz="2200" smtClean="0">
                <a:latin typeface="Times New Roman" pitchFamily="18" charset="0"/>
                <a:cs typeface="Times New Roman" pitchFamily="18" charset="0"/>
              </a:rPr>
              <a:t> small enough to ignore (so rarely).</a:t>
            </a:r>
          </a:p>
          <a:p>
            <a:pPr lvl="1" algn="just"/>
            <a:r>
              <a:rPr lang="en-US" sz="2200" smtClean="0">
                <a:latin typeface="Times New Roman" pitchFamily="18" charset="0"/>
                <a:cs typeface="Times New Roman" pitchFamily="18" charset="0"/>
              </a:rPr>
              <a:t>When a disk write fails, CPU just stops </a:t>
            </a:r>
            <a:r>
              <a:rPr lang="en-US" sz="2200" smtClean="0">
                <a:latin typeface="Times New Roman" pitchFamily="18" charset="0"/>
                <a:cs typeface="Times New Roman" pitchFamily="18" charset="0"/>
                <a:sym typeface="Wingdings" pitchFamily="2" charset="2"/>
              </a:rPr>
              <a:t> </a:t>
            </a:r>
            <a:r>
              <a:rPr lang="en-US" sz="2200" smtClean="0">
                <a:latin typeface="Times New Roman" pitchFamily="18" charset="0"/>
                <a:cs typeface="Times New Roman" pitchFamily="18" charset="0"/>
              </a:rPr>
              <a:t>incorrect data in one sector and an incorrect ECC (error-correction code) that can later be detected. </a:t>
            </a:r>
          </a:p>
          <a:p>
            <a:pPr lvl="1" algn="just"/>
            <a:r>
              <a:rPr lang="en-US" sz="2200" smtClean="0">
                <a:latin typeface="Times New Roman" pitchFamily="18" charset="0"/>
                <a:cs typeface="Times New Roman" pitchFamily="18" charset="0"/>
              </a:rPr>
              <a:t>Under all these conditions, stable storage need to be made 100% reliable in the sense of writes either working correctly or leaving the old data in place.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idx="4294967295"/>
          </p:nvPr>
        </p:nvSpPr>
        <p:spPr>
          <a:xfrm>
            <a:off x="1219200" y="0"/>
            <a:ext cx="7924800" cy="8382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 Stable Storage</a:t>
            </a:r>
          </a:p>
        </p:txBody>
      </p:sp>
      <p:sp>
        <p:nvSpPr>
          <p:cNvPr id="90115" name="Rectangle 3"/>
          <p:cNvSpPr>
            <a:spLocks noGrp="1"/>
          </p:cNvSpPr>
          <p:nvPr>
            <p:ph type="body" sz="half" idx="4294967295"/>
          </p:nvPr>
        </p:nvSpPr>
        <p:spPr>
          <a:xfrm>
            <a:off x="304800" y="1219200"/>
            <a:ext cx="8382000" cy="4724400"/>
          </a:xfrm>
        </p:spPr>
        <p:txBody>
          <a:bodyPr/>
          <a:lstStyle/>
          <a:p>
            <a:pPr marL="533400" indent="-533400" algn="just">
              <a:lnSpc>
                <a:spcPct val="80000"/>
              </a:lnSpc>
            </a:pPr>
            <a:r>
              <a:rPr lang="en-US" sz="2800" smtClean="0">
                <a:latin typeface="Times New Roman" pitchFamily="18" charset="0"/>
                <a:cs typeface="Times New Roman" pitchFamily="18" charset="0"/>
              </a:rPr>
              <a:t>Uses a pair of identical disks with the corresponding blocks working together to form one error-free block</a:t>
            </a:r>
          </a:p>
          <a:p>
            <a:pPr marL="933450" lvl="1" indent="-533400" algn="just">
              <a:lnSpc>
                <a:spcPct val="80000"/>
              </a:lnSpc>
            </a:pPr>
            <a:r>
              <a:rPr lang="en-US" sz="2400" smtClean="0">
                <a:latin typeface="Times New Roman" pitchFamily="18" charset="0"/>
                <a:cs typeface="Times New Roman" pitchFamily="18" charset="0"/>
              </a:rPr>
              <a:t>In the absence of errors, the corresponding blocks on both drives are the same.</a:t>
            </a:r>
          </a:p>
          <a:p>
            <a:pPr marL="933450" lvl="1" indent="-533400" algn="just">
              <a:lnSpc>
                <a:spcPct val="80000"/>
              </a:lnSpc>
            </a:pPr>
            <a:r>
              <a:rPr lang="en-US" sz="2400" smtClean="0">
                <a:latin typeface="Times New Roman" pitchFamily="18" charset="0"/>
                <a:cs typeface="Times New Roman" pitchFamily="18" charset="0"/>
              </a:rPr>
              <a:t>Either one can be read to get the same result</a:t>
            </a:r>
          </a:p>
          <a:p>
            <a:pPr marL="933450" lvl="1" indent="-533400" algn="just">
              <a:lnSpc>
                <a:spcPct val="80000"/>
              </a:lnSpc>
            </a:pPr>
            <a:r>
              <a:rPr lang="en-US" sz="2400" smtClean="0">
                <a:latin typeface="Times New Roman" pitchFamily="18" charset="0"/>
                <a:cs typeface="Times New Roman" pitchFamily="18" charset="0"/>
              </a:rPr>
              <a:t>Three operations are defined to archieve this goal: Stable writes / Stable read / Crash recovery</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idx="4294967295"/>
          </p:nvPr>
        </p:nvSpPr>
        <p:spPr>
          <a:xfrm>
            <a:off x="1219200" y="0"/>
            <a:ext cx="7924800" cy="8382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 Stable Storage</a:t>
            </a:r>
          </a:p>
        </p:txBody>
      </p:sp>
      <p:sp>
        <p:nvSpPr>
          <p:cNvPr id="91139" name="Rectangle 3"/>
          <p:cNvSpPr>
            <a:spLocks noGrp="1"/>
          </p:cNvSpPr>
          <p:nvPr>
            <p:ph type="body" sz="half" idx="4294967295"/>
          </p:nvPr>
        </p:nvSpPr>
        <p:spPr>
          <a:xfrm>
            <a:off x="228600" y="1524000"/>
            <a:ext cx="8610600" cy="4648200"/>
          </a:xfrm>
        </p:spPr>
        <p:txBody>
          <a:bodyPr/>
          <a:lstStyle/>
          <a:p>
            <a:pPr marL="533400" indent="-533400" algn="just">
              <a:lnSpc>
                <a:spcPct val="80000"/>
              </a:lnSpc>
            </a:pPr>
            <a:r>
              <a:rPr lang="en-US" sz="2800" b="1" i="1" smtClean="0">
                <a:latin typeface="Times New Roman" pitchFamily="18" charset="0"/>
                <a:cs typeface="Times New Roman" pitchFamily="18" charset="0"/>
              </a:rPr>
              <a:t>Stable writes: Write and read for checking</a:t>
            </a:r>
          </a:p>
          <a:p>
            <a:pPr marL="914400" lvl="1" indent="-457200" algn="just">
              <a:lnSpc>
                <a:spcPct val="80000"/>
              </a:lnSpc>
            </a:pPr>
            <a:r>
              <a:rPr lang="en-US" sz="2400" smtClean="0">
                <a:latin typeface="Times New Roman" pitchFamily="18" charset="0"/>
                <a:cs typeface="Times New Roman" pitchFamily="18" charset="0"/>
              </a:rPr>
              <a:t>Write block on drive 1, then reading it back to verify written correctly.</a:t>
            </a:r>
          </a:p>
          <a:p>
            <a:pPr marL="914400" lvl="1" indent="-457200" algn="just">
              <a:lnSpc>
                <a:spcPct val="80000"/>
              </a:lnSpc>
            </a:pPr>
            <a:r>
              <a:rPr lang="en-US" sz="2400" smtClean="0">
                <a:latin typeface="Times New Roman" pitchFamily="18" charset="0"/>
                <a:cs typeface="Times New Roman" pitchFamily="18" charset="0"/>
              </a:rPr>
              <a:t>If not correctly, the write and reread are done again up to </a:t>
            </a:r>
            <a:r>
              <a:rPr lang="en-US" sz="2400" i="1" smtClean="0">
                <a:latin typeface="Times New Roman" pitchFamily="18" charset="0"/>
                <a:cs typeface="Times New Roman" pitchFamily="18" charset="0"/>
              </a:rPr>
              <a:t>n times </a:t>
            </a:r>
            <a:r>
              <a:rPr lang="en-US" sz="2400" smtClean="0">
                <a:latin typeface="Times New Roman" pitchFamily="18" charset="0"/>
                <a:cs typeface="Times New Roman" pitchFamily="18" charset="0"/>
              </a:rPr>
              <a:t>until they work.</a:t>
            </a:r>
          </a:p>
          <a:p>
            <a:pPr marL="914400" lvl="1" indent="-457200" algn="just">
              <a:lnSpc>
                <a:spcPct val="80000"/>
              </a:lnSpc>
            </a:pPr>
            <a:r>
              <a:rPr lang="en-US" sz="2400" smtClean="0">
                <a:latin typeface="Times New Roman" pitchFamily="18" charset="0"/>
                <a:cs typeface="Times New Roman" pitchFamily="18" charset="0"/>
              </a:rPr>
              <a:t>After </a:t>
            </a:r>
            <a:r>
              <a:rPr lang="en-US" sz="2400" i="1" smtClean="0">
                <a:latin typeface="Times New Roman" pitchFamily="18" charset="0"/>
                <a:cs typeface="Times New Roman" pitchFamily="18" charset="0"/>
              </a:rPr>
              <a:t>n </a:t>
            </a:r>
            <a:r>
              <a:rPr lang="en-US" sz="2400" smtClean="0">
                <a:latin typeface="Times New Roman" pitchFamily="18" charset="0"/>
                <a:cs typeface="Times New Roman" pitchFamily="18" charset="0"/>
              </a:rPr>
              <a:t>consecutive failures, the block is remapped onto a spare and the operation repeated until it succeeds, no matter how many spare have to be tried.</a:t>
            </a:r>
          </a:p>
          <a:p>
            <a:pPr marL="914400" lvl="1" indent="-457200" algn="just">
              <a:lnSpc>
                <a:spcPct val="80000"/>
              </a:lnSpc>
            </a:pPr>
            <a:r>
              <a:rPr lang="en-US" sz="2400" smtClean="0">
                <a:latin typeface="Times New Roman" pitchFamily="18" charset="0"/>
                <a:cs typeface="Times New Roman" pitchFamily="18" charset="0"/>
              </a:rPr>
              <a:t>After succeeded on drive 1, the driver 2 is written and reread until it succeeds.</a:t>
            </a:r>
          </a:p>
          <a:p>
            <a:pPr marL="914400" lvl="1" indent="-457200" algn="just">
              <a:lnSpc>
                <a:spcPct val="80000"/>
              </a:lnSpc>
            </a:pPr>
            <a:r>
              <a:rPr lang="en-US" sz="2400" smtClean="0">
                <a:latin typeface="Times New Roman" pitchFamily="18" charset="0"/>
                <a:cs typeface="Times New Roman" pitchFamily="18" charset="0"/>
              </a:rPr>
              <a:t>In the absence of CPU crashes, when a stable write completes, the block has correctly been written onto both drives and verified on both of them.</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914400" y="0"/>
            <a:ext cx="8229600" cy="609600"/>
          </a:xfrm>
        </p:spPr>
        <p:txBody>
          <a:bodyPr/>
          <a:lstStyle/>
          <a:p>
            <a:r>
              <a:rPr lang="en-US" sz="4000" b="1" smtClean="0">
                <a:latin typeface="Times New Roman" pitchFamily="18" charset="0"/>
                <a:cs typeface="Times New Roman" pitchFamily="18" charset="0"/>
              </a:rPr>
              <a:t>1.3- Memory-Map I/O</a:t>
            </a:r>
          </a:p>
        </p:txBody>
      </p:sp>
      <p:sp>
        <p:nvSpPr>
          <p:cNvPr id="21507" name="Rectangle 3"/>
          <p:cNvSpPr>
            <a:spLocks noGrp="1"/>
          </p:cNvSpPr>
          <p:nvPr>
            <p:ph type="body" idx="1"/>
          </p:nvPr>
        </p:nvSpPr>
        <p:spPr>
          <a:xfrm>
            <a:off x="0" y="914400"/>
            <a:ext cx="5791200" cy="2667000"/>
          </a:xfrm>
        </p:spPr>
        <p:txBody>
          <a:bodyPr>
            <a:normAutofit lnSpcReduction="10000"/>
          </a:bodyPr>
          <a:lstStyle/>
          <a:p>
            <a:pPr algn="just" eaLnBrk="1" hangingPunct="1">
              <a:lnSpc>
                <a:spcPct val="90000"/>
              </a:lnSpc>
              <a:buClrTx/>
              <a:buSzTx/>
              <a:buFont typeface="Arial" charset="0"/>
              <a:buChar char="•"/>
            </a:pPr>
            <a:r>
              <a:rPr lang="en-US" sz="2400" b="1" smtClean="0">
                <a:latin typeface="Times New Roman" pitchFamily="18" charset="0"/>
                <a:cs typeface="Times New Roman" pitchFamily="18" charset="0"/>
              </a:rPr>
              <a:t>Context</a:t>
            </a:r>
          </a:p>
          <a:p>
            <a:pPr lvl="1" algn="just" eaLnBrk="1" hangingPunct="1">
              <a:lnSpc>
                <a:spcPct val="90000"/>
              </a:lnSpc>
            </a:pPr>
            <a:r>
              <a:rPr lang="en-US" sz="2000" b="1" smtClean="0">
                <a:latin typeface="Times New Roman" pitchFamily="18" charset="0"/>
                <a:cs typeface="Times New Roman" pitchFamily="18" charset="0"/>
              </a:rPr>
              <a:t>Each controller has a few </a:t>
            </a:r>
            <a:r>
              <a:rPr lang="en-US" sz="2000" b="1" i="1" u="sng" smtClean="0">
                <a:latin typeface="Times New Roman" pitchFamily="18" charset="0"/>
                <a:cs typeface="Times New Roman" pitchFamily="18" charset="0"/>
              </a:rPr>
              <a:t>registers</a:t>
            </a:r>
            <a:r>
              <a:rPr lang="en-US" sz="2000" b="1" smtClean="0">
                <a:latin typeface="Times New Roman" pitchFamily="18" charset="0"/>
                <a:cs typeface="Times New Roman" pitchFamily="18" charset="0"/>
              </a:rPr>
              <a:t> that </a:t>
            </a:r>
          </a:p>
          <a:p>
            <a:pPr lvl="2" algn="just" eaLnBrk="1" hangingPunct="1">
              <a:lnSpc>
                <a:spcPct val="90000"/>
              </a:lnSpc>
            </a:pPr>
            <a:r>
              <a:rPr lang="en-US" sz="1800" b="1" smtClean="0">
                <a:latin typeface="Times New Roman" pitchFamily="18" charset="0"/>
                <a:cs typeface="Times New Roman" pitchFamily="18" charset="0"/>
              </a:rPr>
              <a:t>Can communicate with the CPU. </a:t>
            </a:r>
          </a:p>
          <a:p>
            <a:pPr lvl="2" algn="just" eaLnBrk="1" hangingPunct="1">
              <a:lnSpc>
                <a:spcPct val="90000"/>
              </a:lnSpc>
            </a:pPr>
            <a:r>
              <a:rPr lang="en-US" sz="1800" b="1" smtClean="0">
                <a:latin typeface="Times New Roman" pitchFamily="18" charset="0"/>
                <a:cs typeface="Times New Roman" pitchFamily="18" charset="0"/>
              </a:rPr>
              <a:t>Allow to read and write</a:t>
            </a:r>
          </a:p>
          <a:p>
            <a:pPr lvl="1" algn="just" eaLnBrk="1" hangingPunct="1">
              <a:lnSpc>
                <a:spcPct val="90000"/>
              </a:lnSpc>
            </a:pPr>
            <a:r>
              <a:rPr lang="en-US" sz="2000" b="1" smtClean="0">
                <a:latin typeface="Times New Roman" pitchFamily="18" charset="0"/>
                <a:cs typeface="Times New Roman" pitchFamily="18" charset="0"/>
              </a:rPr>
              <a:t>Many devices have a data buffer allow to read and write</a:t>
            </a:r>
          </a:p>
          <a:p>
            <a:pPr algn="just" eaLnBrk="1" hangingPunct="1">
              <a:lnSpc>
                <a:spcPct val="90000"/>
              </a:lnSpc>
              <a:buClrTx/>
              <a:buSzTx/>
              <a:buFont typeface="Arial" charset="0"/>
              <a:buNone/>
            </a:pPr>
            <a:r>
              <a:rPr lang="en-US" sz="2400" b="1" smtClean="0">
                <a:latin typeface="Times New Roman" pitchFamily="18" charset="0"/>
                <a:cs typeface="Times New Roman" pitchFamily="18" charset="0"/>
              </a:rPr>
              <a:t>→</a:t>
            </a:r>
            <a:r>
              <a:rPr lang="en-US" sz="2400" b="1" smtClean="0">
                <a:solidFill>
                  <a:srgbClr val="FF0000"/>
                </a:solidFill>
                <a:latin typeface="Times New Roman" pitchFamily="18" charset="0"/>
                <a:cs typeface="Times New Roman" pitchFamily="18" charset="0"/>
              </a:rPr>
              <a:t>How the CPU communicates with control registers &amp; device data buffers?</a:t>
            </a:r>
          </a:p>
        </p:txBody>
      </p:sp>
      <p:sp>
        <p:nvSpPr>
          <p:cNvPr id="21510" name="Text Box 4"/>
          <p:cNvSpPr txBox="1">
            <a:spLocks noChangeArrowheads="1"/>
          </p:cNvSpPr>
          <p:nvPr/>
        </p:nvSpPr>
        <p:spPr bwMode="auto">
          <a:xfrm>
            <a:off x="6629400" y="35814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5-2.</a:t>
            </a:r>
          </a:p>
        </p:txBody>
      </p:sp>
      <p:pic>
        <p:nvPicPr>
          <p:cNvPr id="1026" name="Picture 2"/>
          <p:cNvPicPr>
            <a:picLocks noChangeAspect="1" noChangeArrowheads="1"/>
          </p:cNvPicPr>
          <p:nvPr/>
        </p:nvPicPr>
        <p:blipFill>
          <a:blip r:embed="rId3"/>
          <a:srcRect/>
          <a:stretch>
            <a:fillRect/>
          </a:stretch>
        </p:blipFill>
        <p:spPr bwMode="auto">
          <a:xfrm>
            <a:off x="5915024" y="864092"/>
            <a:ext cx="3152776" cy="2717308"/>
          </a:xfrm>
          <a:prstGeom prst="rect">
            <a:avLst/>
          </a:prstGeom>
          <a:noFill/>
          <a:ln w="9525">
            <a:noFill/>
            <a:miter lim="800000"/>
            <a:headEnd/>
            <a:tailEnd/>
          </a:ln>
          <a:effectLst/>
        </p:spPr>
      </p:pic>
      <p:sp>
        <p:nvSpPr>
          <p:cNvPr id="10" name="Rectangle 3"/>
          <p:cNvSpPr txBox="1">
            <a:spLocks/>
          </p:cNvSpPr>
          <p:nvPr/>
        </p:nvSpPr>
        <p:spPr>
          <a:xfrm>
            <a:off x="76200" y="3352800"/>
            <a:ext cx="8763000" cy="29718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90000"/>
              </a:lnSpc>
              <a:spcBef>
                <a:spcPct val="20000"/>
              </a:spcBef>
              <a:spcAft>
                <a:spcPts val="0"/>
              </a:spcAft>
              <a:buClrTx/>
              <a:buSzTx/>
              <a:buFont typeface="Arial" charset="0"/>
              <a:buChar char="•"/>
              <a:tabLst/>
              <a:defRPr/>
            </a:pPr>
            <a:r>
              <a:rPr kumimoji="0" lang="en-US" sz="2800" b="1"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First approach</a:t>
            </a:r>
          </a:p>
          <a:p>
            <a:pPr marL="7429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Each control register is assigned an I/O port number, an 8/16 bit integer</a:t>
            </a:r>
          </a:p>
          <a:p>
            <a:pPr marL="7429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The set of all the I/O ports form the I/O port space and is protected</a:t>
            </a:r>
          </a:p>
          <a:p>
            <a:pPr marL="7429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CPU can read contents from PORT to REG (internal register of CPU)  and can write the contents from REG to PORT</a:t>
            </a:r>
          </a:p>
          <a:p>
            <a:pPr marL="742950" marR="0" lvl="1" indent="-285750" algn="just" defTabSz="914400" rtl="0" eaLnBrk="1" fontAlgn="auto" latinLnBrk="0" hangingPunct="1">
              <a:lnSpc>
                <a:spcPct val="90000"/>
              </a:lnSpc>
              <a:spcBef>
                <a:spcPct val="20000"/>
              </a:spcBef>
              <a:spcAft>
                <a:spcPts val="0"/>
              </a:spcAft>
              <a:buClrTx/>
              <a:buSzTx/>
              <a:buFont typeface="Arial" charset="0"/>
              <a:buNone/>
              <a:tabLst/>
              <a:defRPr/>
            </a:pPr>
            <a:r>
              <a:rPr kumimoji="0" lang="en-US" sz="2400" b="1" i="1" u="sng"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 address spaces for memory and I/O are different</a:t>
            </a:r>
          </a:p>
        </p:txBody>
      </p:sp>
      <p:sp>
        <p:nvSpPr>
          <p:cNvPr id="9" name="Footer Placeholder 8"/>
          <p:cNvSpPr>
            <a:spLocks noGrp="1"/>
          </p:cNvSpPr>
          <p:nvPr>
            <p:ph type="ftr" sz="quarter" idx="11"/>
          </p:nvPr>
        </p:nvSpPr>
        <p:spPr/>
        <p:txBody>
          <a:bodyPr/>
          <a:lstStyle/>
          <a:p>
            <a:r>
              <a:rPr lang="en-US" smtClean="0"/>
              <a:t>IO-Part 1 (86 slides)</a:t>
            </a:r>
            <a:endParaRPr lang="en-US"/>
          </a:p>
        </p:txBody>
      </p:sp>
      <p:sp>
        <p:nvSpPr>
          <p:cNvPr id="11" name="Slide Number Placeholder 10"/>
          <p:cNvSpPr>
            <a:spLocks noGrp="1"/>
          </p:cNvSpPr>
          <p:nvPr>
            <p:ph type="sldNum" sz="quarter" idx="12"/>
          </p:nvPr>
        </p:nvSpPr>
        <p:spPr/>
        <p:txBody>
          <a:bodyPr/>
          <a:lstStyle/>
          <a:p>
            <a:fld id="{190CC846-20B3-454D-AF77-DE04E39CF884}"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idx="4294967295"/>
          </p:nvPr>
        </p:nvSpPr>
        <p:spPr>
          <a:xfrm>
            <a:off x="1219200" y="0"/>
            <a:ext cx="7924800" cy="1143000"/>
          </a:xfrm>
        </p:spPr>
        <p:txBody>
          <a:bodyPr/>
          <a:lstStyle/>
          <a:p>
            <a:r>
              <a:rPr lang="en-US" b="1" smtClean="0">
                <a:latin typeface="Times New Roman" pitchFamily="18" charset="0"/>
                <a:cs typeface="Times New Roman" pitchFamily="18" charset="0"/>
              </a:rPr>
              <a:t>DISKS:</a:t>
            </a:r>
            <a:r>
              <a:rPr lang="en-US" b="1" i="1" smtClean="0">
                <a:latin typeface="Times New Roman" pitchFamily="18" charset="0"/>
                <a:cs typeface="Times New Roman" pitchFamily="18" charset="0"/>
              </a:rPr>
              <a:t> Stable Storage</a:t>
            </a:r>
          </a:p>
        </p:txBody>
      </p:sp>
      <p:sp>
        <p:nvSpPr>
          <p:cNvPr id="92163" name="Rectangle 3"/>
          <p:cNvSpPr>
            <a:spLocks noGrp="1"/>
          </p:cNvSpPr>
          <p:nvPr>
            <p:ph type="body" sz="half" idx="4294967295"/>
          </p:nvPr>
        </p:nvSpPr>
        <p:spPr>
          <a:xfrm>
            <a:off x="304800" y="1828800"/>
            <a:ext cx="8610600" cy="3810000"/>
          </a:xfrm>
        </p:spPr>
        <p:txBody>
          <a:bodyPr/>
          <a:lstStyle/>
          <a:p>
            <a:pPr marL="533400" indent="-533400" algn="just">
              <a:lnSpc>
                <a:spcPct val="80000"/>
              </a:lnSpc>
            </a:pPr>
            <a:r>
              <a:rPr lang="en-US" sz="2800" b="1" i="1" smtClean="0">
                <a:latin typeface="Times New Roman" pitchFamily="18" charset="0"/>
                <a:cs typeface="Times New Roman" pitchFamily="18" charset="0"/>
              </a:rPr>
              <a:t>Stable reads</a:t>
            </a:r>
          </a:p>
          <a:p>
            <a:pPr marL="914400" lvl="1" indent="-457200" algn="just">
              <a:lnSpc>
                <a:spcPct val="80000"/>
              </a:lnSpc>
              <a:buFont typeface="Arial" charset="0"/>
              <a:buAutoNum type="arabicParenBoth"/>
            </a:pPr>
            <a:r>
              <a:rPr lang="en-US" sz="2400" smtClean="0">
                <a:latin typeface="Times New Roman" pitchFamily="18" charset="0"/>
                <a:cs typeface="Times New Roman" pitchFamily="18" charset="0"/>
              </a:rPr>
              <a:t>The read will read the block on drive 1 first</a:t>
            </a:r>
          </a:p>
          <a:p>
            <a:pPr marL="914400" lvl="1" indent="-457200" algn="just">
              <a:lnSpc>
                <a:spcPct val="80000"/>
              </a:lnSpc>
              <a:buFont typeface="Arial" charset="0"/>
              <a:buAutoNum type="arabicParenBoth"/>
            </a:pPr>
            <a:r>
              <a:rPr lang="en-US" sz="2400" smtClean="0">
                <a:latin typeface="Times New Roman" pitchFamily="18" charset="0"/>
                <a:cs typeface="Times New Roman" pitchFamily="18" charset="0"/>
              </a:rPr>
              <a:t>If ECC is incorrect, the read is tried again up to </a:t>
            </a:r>
            <a:r>
              <a:rPr lang="en-US" sz="2400" i="1" smtClean="0">
                <a:latin typeface="Times New Roman" pitchFamily="18" charset="0"/>
                <a:cs typeface="Times New Roman" pitchFamily="18" charset="0"/>
              </a:rPr>
              <a:t>n </a:t>
            </a:r>
            <a:r>
              <a:rPr lang="en-US" sz="2400" smtClean="0">
                <a:latin typeface="Times New Roman" pitchFamily="18" charset="0"/>
                <a:cs typeface="Times New Roman" pitchFamily="18" charset="0"/>
              </a:rPr>
              <a:t> times.</a:t>
            </a:r>
          </a:p>
          <a:p>
            <a:pPr marL="914400" lvl="1" indent="-457200" algn="just">
              <a:lnSpc>
                <a:spcPct val="80000"/>
              </a:lnSpc>
              <a:buFont typeface="Arial" charset="0"/>
              <a:buAutoNum type="arabicParenBoth"/>
            </a:pPr>
            <a:r>
              <a:rPr lang="en-US" sz="2400" smtClean="0">
                <a:latin typeface="Times New Roman" pitchFamily="18" charset="0"/>
                <a:cs typeface="Times New Roman" pitchFamily="18" charset="0"/>
              </a:rPr>
              <a:t>If all of these reads give bad ECCs, it reads on drive 2.</a:t>
            </a:r>
          </a:p>
          <a:p>
            <a:pPr marL="914400" lvl="1" indent="-457200" algn="just">
              <a:lnSpc>
                <a:spcPct val="80000"/>
              </a:lnSpc>
            </a:pPr>
            <a:r>
              <a:rPr lang="en-US" sz="2400" smtClean="0">
                <a:solidFill>
                  <a:srgbClr val="002060"/>
                </a:solidFill>
                <a:latin typeface="Times New Roman" pitchFamily="18" charset="0"/>
                <a:cs typeface="Times New Roman" pitchFamily="18" charset="0"/>
              </a:rPr>
              <a:t>Given the fact that a successfully stable write leaves 2 good copies of the block behind, and our assumption that the probability of the same block spontaneously going bad on both drives in a reasonable time interval is negligible (không đáng kể), a stable read always succeeds.</a:t>
            </a:r>
          </a:p>
          <a:p>
            <a:pPr marL="914400" lvl="1" indent="-457200" algn="just">
              <a:lnSpc>
                <a:spcPct val="80000"/>
              </a:lnSpc>
              <a:buFont typeface="Arial" charset="0"/>
              <a:buNone/>
            </a:pPr>
            <a:endParaRPr lang="en-US" sz="2400" smtClean="0">
              <a:latin typeface="Times New Roman" pitchFamily="18" charset="0"/>
              <a:cs typeface="Times New Roman" pitchFamily="18" charset="0"/>
            </a:endParaRPr>
          </a:p>
          <a:p>
            <a:pPr marL="914400" lvl="1" indent="-457200" algn="just">
              <a:lnSpc>
                <a:spcPct val="80000"/>
              </a:lnSpc>
              <a:buFont typeface="Arial" charset="0"/>
              <a:buNone/>
            </a:pPr>
            <a:r>
              <a:rPr lang="en-US" sz="2000" i="1" smtClean="0">
                <a:latin typeface="Times New Roman" pitchFamily="18" charset="0"/>
                <a:cs typeface="Times New Roman" pitchFamily="18" charset="0"/>
              </a:rPr>
              <a:t>ECC: Error-Correction Code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idx="4294967295"/>
          </p:nvPr>
        </p:nvSpPr>
        <p:spPr>
          <a:xfrm>
            <a:off x="1219200" y="0"/>
            <a:ext cx="7924800" cy="1143000"/>
          </a:xfrm>
        </p:spPr>
        <p:txBody>
          <a:bodyPr/>
          <a:lstStyle/>
          <a:p>
            <a:r>
              <a:rPr lang="en-US" b="1" smtClean="0">
                <a:latin typeface="Times New Roman" pitchFamily="18" charset="0"/>
                <a:cs typeface="Times New Roman" pitchFamily="18" charset="0"/>
              </a:rPr>
              <a:t>DISKS:</a:t>
            </a:r>
            <a:r>
              <a:rPr lang="en-US" b="1" i="1" smtClean="0">
                <a:latin typeface="Times New Roman" pitchFamily="18" charset="0"/>
                <a:cs typeface="Times New Roman" pitchFamily="18" charset="0"/>
              </a:rPr>
              <a:t> Stable Storage</a:t>
            </a:r>
          </a:p>
        </p:txBody>
      </p:sp>
      <p:sp>
        <p:nvSpPr>
          <p:cNvPr id="93187" name="Rectangle 3"/>
          <p:cNvSpPr>
            <a:spLocks noGrp="1"/>
          </p:cNvSpPr>
          <p:nvPr>
            <p:ph type="body" sz="half" idx="4294967295"/>
          </p:nvPr>
        </p:nvSpPr>
        <p:spPr>
          <a:xfrm>
            <a:off x="228600" y="1371600"/>
            <a:ext cx="8686800" cy="4800600"/>
          </a:xfrm>
        </p:spPr>
        <p:txBody>
          <a:bodyPr/>
          <a:lstStyle/>
          <a:p>
            <a:pPr marL="533400" indent="-533400" algn="just">
              <a:lnSpc>
                <a:spcPct val="80000"/>
              </a:lnSpc>
            </a:pPr>
            <a:r>
              <a:rPr lang="en-US" sz="2800" b="1" i="1" smtClean="0">
                <a:latin typeface="Times New Roman" pitchFamily="18" charset="0"/>
                <a:cs typeface="Times New Roman" pitchFamily="18" charset="0"/>
              </a:rPr>
              <a:t>Crash recovery</a:t>
            </a:r>
          </a:p>
          <a:p>
            <a:pPr marL="914400" lvl="1" indent="-457200" algn="just">
              <a:lnSpc>
                <a:spcPct val="80000"/>
              </a:lnSpc>
            </a:pPr>
            <a:r>
              <a:rPr lang="en-US" sz="2400" smtClean="0">
                <a:latin typeface="Times New Roman" pitchFamily="18" charset="0"/>
                <a:cs typeface="Times New Roman" pitchFamily="18" charset="0"/>
              </a:rPr>
              <a:t>After a crash, a recovery program scans both disks comparing corresponding blocks.</a:t>
            </a:r>
          </a:p>
          <a:p>
            <a:pPr marL="914400" lvl="1" indent="-457200" algn="just">
              <a:lnSpc>
                <a:spcPct val="80000"/>
              </a:lnSpc>
            </a:pPr>
            <a:r>
              <a:rPr lang="en-US" sz="2400" smtClean="0">
                <a:latin typeface="Times New Roman" pitchFamily="18" charset="0"/>
                <a:cs typeface="Times New Roman" pitchFamily="18" charset="0"/>
              </a:rPr>
              <a:t>If a pair of blocks are both good and the same, nothing is done.</a:t>
            </a:r>
          </a:p>
          <a:p>
            <a:pPr marL="914400" lvl="1" indent="-457200" algn="just">
              <a:lnSpc>
                <a:spcPct val="80000"/>
              </a:lnSpc>
            </a:pPr>
            <a:r>
              <a:rPr lang="en-US" sz="2400" smtClean="0">
                <a:latin typeface="Times New Roman" pitchFamily="18" charset="0"/>
                <a:cs typeface="Times New Roman" pitchFamily="18" charset="0"/>
              </a:rPr>
              <a:t>If one of them has an ECC error, the bad block is overwritten with the good blocks.</a:t>
            </a:r>
          </a:p>
          <a:p>
            <a:pPr marL="914400" lvl="1" indent="-457200" algn="just">
              <a:lnSpc>
                <a:spcPct val="80000"/>
              </a:lnSpc>
            </a:pPr>
            <a:r>
              <a:rPr lang="en-US" sz="2400" smtClean="0">
                <a:latin typeface="Times New Roman" pitchFamily="18" charset="0"/>
                <a:cs typeface="Times New Roman" pitchFamily="18" charset="0"/>
              </a:rPr>
              <a:t>If a pair of blocks are good but different, the block from driver 1 is written onto drive 2.</a:t>
            </a:r>
          </a:p>
          <a:p>
            <a:pPr marL="533400" indent="-533400" algn="just">
              <a:lnSpc>
                <a:spcPct val="80000"/>
              </a:lnSpc>
              <a:buFont typeface="Arial" charset="0"/>
              <a:buNone/>
            </a:pPr>
            <a:endParaRPr lang="en-US" sz="2400" smtClean="0">
              <a:latin typeface="Times New Roman" pitchFamily="18" charset="0"/>
              <a:cs typeface="Times New Roman" pitchFamily="18" charset="0"/>
            </a:endParaRPr>
          </a:p>
          <a:p>
            <a:pPr marL="533400" indent="-533400" algn="just">
              <a:lnSpc>
                <a:spcPct val="80000"/>
              </a:lnSpc>
            </a:pPr>
            <a:r>
              <a:rPr lang="en-US" sz="2400" i="1" smtClean="0">
                <a:solidFill>
                  <a:srgbClr val="002060"/>
                </a:solidFill>
                <a:latin typeface="Times New Roman" pitchFamily="18" charset="0"/>
                <a:cs typeface="Times New Roman" pitchFamily="18" charset="0"/>
              </a:rPr>
              <a:t>In the absence of CPU crash, stable storage always works because stable writes always write two valid copies of every block and spontaneous errors are assumed never to occur both corresponding blocks at the same time.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idx="4294967295"/>
          </p:nvPr>
        </p:nvSpPr>
        <p:spPr>
          <a:xfrm>
            <a:off x="1219200" y="0"/>
            <a:ext cx="7924800" cy="1143000"/>
          </a:xfrm>
        </p:spPr>
        <p:txBody>
          <a:bodyPr/>
          <a:lstStyle/>
          <a:p>
            <a:r>
              <a:rPr lang="en-US" b="1" smtClean="0">
                <a:latin typeface="Times New Roman" pitchFamily="18" charset="0"/>
                <a:cs typeface="Times New Roman" pitchFamily="18" charset="0"/>
              </a:rPr>
              <a:t>DISKS : </a:t>
            </a:r>
            <a:r>
              <a:rPr lang="en-US" b="1" i="1" smtClean="0">
                <a:latin typeface="Times New Roman" pitchFamily="18" charset="0"/>
                <a:cs typeface="Times New Roman" pitchFamily="18" charset="0"/>
              </a:rPr>
              <a:t>Stable Storage</a:t>
            </a:r>
          </a:p>
        </p:txBody>
      </p:sp>
      <p:sp>
        <p:nvSpPr>
          <p:cNvPr id="204807" name="Text Box 4"/>
          <p:cNvSpPr txBox="1">
            <a:spLocks noChangeArrowheads="1"/>
          </p:cNvSpPr>
          <p:nvPr/>
        </p:nvSpPr>
        <p:spPr bwMode="auto">
          <a:xfrm>
            <a:off x="2819400" y="5181600"/>
            <a:ext cx="4633913" cy="738188"/>
          </a:xfrm>
          <a:prstGeom prst="rect">
            <a:avLst/>
          </a:prstGeom>
          <a:noFill/>
          <a:ln w="9525">
            <a:noFill/>
            <a:miter lim="800000"/>
            <a:headEnd/>
            <a:tailEnd/>
          </a:ln>
        </p:spPr>
        <p:txBody>
          <a:bodyPr wrap="none">
            <a:spAutoFit/>
          </a:bodyPr>
          <a:lstStyle/>
          <a:p>
            <a:pPr algn="ctr"/>
            <a:r>
              <a:rPr lang="en-US" sz="1400" b="1">
                <a:cs typeface="Arial" charset="0"/>
              </a:rPr>
              <a:t>Analysis of the influence of crashes on stable writes</a:t>
            </a:r>
          </a:p>
          <a:p>
            <a:pPr algn="ctr"/>
            <a:r>
              <a:rPr lang="en-US" sz="1400" b="1">
                <a:cs typeface="Arial" charset="0"/>
              </a:rPr>
              <a:t>(5 situations  when the crash occurs.)</a:t>
            </a:r>
          </a:p>
          <a:p>
            <a:pPr algn="ctr"/>
            <a:r>
              <a:rPr lang="en-US" sz="1400" b="1">
                <a:cs typeface="Arial" charset="0"/>
              </a:rPr>
              <a:t>Tanenbaum, Fig. 5-31.</a:t>
            </a:r>
          </a:p>
        </p:txBody>
      </p:sp>
      <p:pic>
        <p:nvPicPr>
          <p:cNvPr id="94212" name="Picture 2"/>
          <p:cNvPicPr>
            <a:picLocks noChangeAspect="1" noChangeArrowheads="1"/>
          </p:cNvPicPr>
          <p:nvPr/>
        </p:nvPicPr>
        <p:blipFill>
          <a:blip r:embed="rId3">
            <a:lum bright="-28000" contrast="36000"/>
          </a:blip>
          <a:srcRect/>
          <a:stretch>
            <a:fillRect/>
          </a:stretch>
        </p:blipFill>
        <p:spPr bwMode="auto">
          <a:xfrm>
            <a:off x="449263" y="1843088"/>
            <a:ext cx="8428037" cy="3019425"/>
          </a:xfrm>
          <a:prstGeom prst="rect">
            <a:avLst/>
          </a:prstGeom>
          <a:noFill/>
          <a:ln w="9525">
            <a:noFill/>
            <a:miter lim="800000"/>
            <a:headEnd/>
            <a:tailEnd/>
          </a:ln>
        </p:spPr>
      </p:pic>
      <p:sp>
        <p:nvSpPr>
          <p:cNvPr id="7" name="Rectangle 6"/>
          <p:cNvSpPr/>
          <p:nvPr/>
        </p:nvSpPr>
        <p:spPr>
          <a:xfrm>
            <a:off x="533400" y="1143000"/>
            <a:ext cx="6096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Situation: Data is written to  2 disks, disk 1  first  then disk 2</a:t>
            </a:r>
          </a:p>
        </p:txBody>
      </p:sp>
      <p:sp>
        <p:nvSpPr>
          <p:cNvPr id="8" name="Footer Placeholder 7"/>
          <p:cNvSpPr>
            <a:spLocks noGrp="1"/>
          </p:cNvSpPr>
          <p:nvPr>
            <p:ph type="ftr" sz="quarter" idx="11"/>
          </p:nvPr>
        </p:nvSpPr>
        <p:spPr/>
        <p:txBody>
          <a:bodyPr/>
          <a:lstStyle/>
          <a:p>
            <a:r>
              <a:rPr lang="en-US" smtClean="0"/>
              <a:t>IO-Part 1 (86 slides)</a:t>
            </a:r>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82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p:cNvSpPr>
          <p:nvPr>
            <p:ph type="title" idx="4294967295"/>
          </p:nvPr>
        </p:nvSpPr>
        <p:spPr>
          <a:xfrm>
            <a:off x="1219200" y="0"/>
            <a:ext cx="7924800" cy="9144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 Stable Storage</a:t>
            </a:r>
          </a:p>
        </p:txBody>
      </p:sp>
      <p:sp>
        <p:nvSpPr>
          <p:cNvPr id="95235" name="Rectangle 3"/>
          <p:cNvSpPr>
            <a:spLocks noGrp="1"/>
          </p:cNvSpPr>
          <p:nvPr>
            <p:ph type="body" sz="half" idx="4294967295"/>
          </p:nvPr>
        </p:nvSpPr>
        <p:spPr>
          <a:xfrm>
            <a:off x="228600" y="1219200"/>
            <a:ext cx="8763000" cy="4800600"/>
          </a:xfrm>
        </p:spPr>
        <p:txBody>
          <a:bodyPr>
            <a:normAutofit fontScale="92500"/>
          </a:bodyPr>
          <a:lstStyle/>
          <a:p>
            <a:pPr algn="just">
              <a:lnSpc>
                <a:spcPct val="90000"/>
              </a:lnSpc>
              <a:buFont typeface="Arial" charset="0"/>
              <a:buNone/>
            </a:pPr>
            <a:r>
              <a:rPr lang="en-US" sz="2800" b="1" i="1" smtClean="0">
                <a:latin typeface="Times New Roman" pitchFamily="18" charset="0"/>
                <a:cs typeface="Times New Roman" pitchFamily="18" charset="0"/>
              </a:rPr>
              <a:t>Optimizations and improvements</a:t>
            </a:r>
          </a:p>
          <a:p>
            <a:pPr marL="293688" lvl="1" algn="just">
              <a:lnSpc>
                <a:spcPct val="90000"/>
              </a:lnSpc>
              <a:buFont typeface="Arial" charset="0"/>
              <a:buChar char="•"/>
            </a:pPr>
            <a:r>
              <a:rPr lang="en-US" sz="2400" smtClean="0">
                <a:latin typeface="Times New Roman" pitchFamily="18" charset="0"/>
                <a:cs typeface="Times New Roman" pitchFamily="18" charset="0"/>
              </a:rPr>
              <a:t>Comparing all the blocks pairwise after a crash: doable but expensive</a:t>
            </a:r>
          </a:p>
          <a:p>
            <a:pPr marL="293688" lvl="1" algn="just">
              <a:lnSpc>
                <a:spcPct val="90000"/>
              </a:lnSpc>
              <a:buFont typeface="Arial" charset="0"/>
              <a:buNone/>
            </a:pPr>
            <a:r>
              <a:rPr lang="en-US" sz="2400" smtClean="0">
                <a:latin typeface="Times New Roman" pitchFamily="18" charset="0"/>
                <a:cs typeface="Times New Roman" pitchFamily="18" charset="0"/>
                <a:sym typeface="Wingdings" pitchFamily="2" charset="2"/>
              </a:rPr>
              <a:t></a:t>
            </a:r>
            <a:r>
              <a:rPr lang="en-US" sz="2400" smtClean="0">
                <a:latin typeface="Times New Roman" pitchFamily="18" charset="0"/>
                <a:cs typeface="Times New Roman" pitchFamily="18" charset="0"/>
              </a:rPr>
              <a:t>A huge improvement is to keep track of which block was being written during a stable write so that only one block has to be checked during recovery.</a:t>
            </a:r>
          </a:p>
          <a:p>
            <a:pPr marL="293688" lvl="1" algn="just">
              <a:lnSpc>
                <a:spcPct val="90000"/>
              </a:lnSpc>
              <a:buFont typeface="Arial" charset="0"/>
              <a:buChar char="•"/>
            </a:pPr>
            <a:r>
              <a:rPr lang="en-US" sz="2400" b="1" smtClean="0">
                <a:latin typeface="Times New Roman" pitchFamily="18" charset="0"/>
                <a:cs typeface="Times New Roman" pitchFamily="18" charset="0"/>
              </a:rPr>
              <a:t>In system with Nonvolatile RAM:</a:t>
            </a:r>
          </a:p>
          <a:p>
            <a:pPr marL="582613" lvl="2" algn="just">
              <a:lnSpc>
                <a:spcPct val="90000"/>
              </a:lnSpc>
              <a:buFont typeface="Courier New" pitchFamily="49" charset="0"/>
              <a:buChar char="o"/>
            </a:pPr>
            <a:r>
              <a:rPr lang="en-US" sz="2200" smtClean="0">
                <a:latin typeface="Times New Roman" pitchFamily="18" charset="0"/>
                <a:cs typeface="Times New Roman" pitchFamily="18" charset="0"/>
              </a:rPr>
              <a:t>The stable write can put the number of block in RAM before starting the write.</a:t>
            </a:r>
          </a:p>
          <a:p>
            <a:pPr marL="582613" lvl="2" algn="just">
              <a:lnSpc>
                <a:spcPct val="90000"/>
              </a:lnSpc>
              <a:buFont typeface="Courier New" pitchFamily="49" charset="0"/>
              <a:buChar char="o"/>
            </a:pPr>
            <a:r>
              <a:rPr lang="en-US" sz="2200" smtClean="0">
                <a:latin typeface="Times New Roman" pitchFamily="18" charset="0"/>
                <a:cs typeface="Times New Roman" pitchFamily="18" charset="0"/>
              </a:rPr>
              <a:t>After completed, the block number in RAM is overwritten with an invalid block.</a:t>
            </a:r>
          </a:p>
          <a:p>
            <a:pPr marL="582613" lvl="2" algn="just">
              <a:lnSpc>
                <a:spcPct val="90000"/>
              </a:lnSpc>
              <a:buFont typeface="Courier New" pitchFamily="49" charset="0"/>
              <a:buChar char="o"/>
            </a:pPr>
            <a:r>
              <a:rPr lang="en-US" sz="2200" smtClean="0">
                <a:latin typeface="Times New Roman" pitchFamily="18" charset="0"/>
                <a:cs typeface="Times New Roman" pitchFamily="18" charset="0"/>
              </a:rPr>
              <a:t>Under these conditions, after a crash the recovery can check RAM to see if a stable write happened to be in progress during the crash.</a:t>
            </a:r>
          </a:p>
          <a:p>
            <a:pPr marL="582613" lvl="2" algn="just">
              <a:lnSpc>
                <a:spcPct val="90000"/>
              </a:lnSpc>
              <a:buFont typeface="Arial" charset="0"/>
              <a:buNone/>
            </a:pPr>
            <a:r>
              <a:rPr lang="en-US" sz="2200" smtClean="0">
                <a:latin typeface="Times New Roman" pitchFamily="18" charset="0"/>
                <a:cs typeface="Times New Roman" pitchFamily="18" charset="0"/>
                <a:sym typeface="Wingdings" pitchFamily="2" charset="2"/>
              </a:rPr>
              <a:t> T</a:t>
            </a:r>
            <a:r>
              <a:rPr lang="en-US" sz="2200" smtClean="0">
                <a:latin typeface="Times New Roman" pitchFamily="18" charset="0"/>
                <a:cs typeface="Times New Roman" pitchFamily="18" charset="0"/>
              </a:rPr>
              <a:t>wo copies of the block can then be checked for correctness and consistency.</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p:cNvSpPr>
          <p:nvPr>
            <p:ph type="title" idx="4294967295"/>
          </p:nvPr>
        </p:nvSpPr>
        <p:spPr>
          <a:xfrm>
            <a:off x="1219200" y="0"/>
            <a:ext cx="7924800" cy="11430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 Stable Storage</a:t>
            </a:r>
          </a:p>
        </p:txBody>
      </p:sp>
      <p:sp>
        <p:nvSpPr>
          <p:cNvPr id="96259" name="Rectangle 3"/>
          <p:cNvSpPr>
            <a:spLocks noGrp="1"/>
          </p:cNvSpPr>
          <p:nvPr>
            <p:ph type="body" sz="half" idx="4294967295"/>
          </p:nvPr>
        </p:nvSpPr>
        <p:spPr>
          <a:xfrm>
            <a:off x="304800" y="1371600"/>
            <a:ext cx="8382000" cy="4800600"/>
          </a:xfrm>
        </p:spPr>
        <p:txBody>
          <a:bodyPr/>
          <a:lstStyle/>
          <a:p>
            <a:pPr algn="just">
              <a:lnSpc>
                <a:spcPct val="90000"/>
              </a:lnSpc>
              <a:buFont typeface="Arial" charset="0"/>
              <a:buNone/>
            </a:pPr>
            <a:r>
              <a:rPr lang="en-US" sz="2800" b="1" i="1" smtClean="0">
                <a:latin typeface="Times New Roman" pitchFamily="18" charset="0"/>
                <a:cs typeface="Times New Roman" pitchFamily="18" charset="0"/>
              </a:rPr>
              <a:t>Optimizations and improvements…</a:t>
            </a:r>
          </a:p>
          <a:p>
            <a:pPr algn="just">
              <a:lnSpc>
                <a:spcPct val="90000"/>
              </a:lnSpc>
              <a:buFont typeface="Arial" charset="0"/>
              <a:buNone/>
            </a:pPr>
            <a:endParaRPr lang="en-US" sz="2800" b="1" i="1" smtClean="0">
              <a:latin typeface="Times New Roman" pitchFamily="18" charset="0"/>
              <a:cs typeface="Times New Roman" pitchFamily="18" charset="0"/>
            </a:endParaRPr>
          </a:p>
          <a:p>
            <a:pPr marL="293688" lvl="1" algn="just">
              <a:lnSpc>
                <a:spcPct val="90000"/>
              </a:lnSpc>
              <a:buFont typeface="Arial" charset="0"/>
              <a:buChar char="•"/>
            </a:pPr>
            <a:r>
              <a:rPr lang="en-US" sz="2400" b="1" smtClean="0">
                <a:latin typeface="Times New Roman" pitchFamily="18" charset="0"/>
                <a:cs typeface="Times New Roman" pitchFamily="18" charset="0"/>
              </a:rPr>
              <a:t>If nonvolatile RAM is not available</a:t>
            </a:r>
          </a:p>
          <a:p>
            <a:pPr marL="695325" lvl="2" algn="just">
              <a:lnSpc>
                <a:spcPct val="90000"/>
              </a:lnSpc>
              <a:buFont typeface="Courier New" pitchFamily="49" charset="0"/>
              <a:buChar char="o"/>
            </a:pPr>
            <a:r>
              <a:rPr lang="en-US" sz="2200" smtClean="0">
                <a:latin typeface="Times New Roman" pitchFamily="18" charset="0"/>
                <a:cs typeface="Times New Roman" pitchFamily="18" charset="0"/>
              </a:rPr>
              <a:t>At the start of a stable write, a fixed disk block on drive 1 is overwritten with the number of block to be stably written. Then read back and verify. </a:t>
            </a:r>
          </a:p>
          <a:p>
            <a:pPr marL="695325" lvl="2" algn="just">
              <a:lnSpc>
                <a:spcPct val="90000"/>
              </a:lnSpc>
              <a:buFont typeface="Courier New" pitchFamily="49" charset="0"/>
              <a:buChar char="o"/>
            </a:pPr>
            <a:r>
              <a:rPr lang="en-US" sz="2200" smtClean="0">
                <a:latin typeface="Times New Roman" pitchFamily="18" charset="0"/>
                <a:cs typeface="Times New Roman" pitchFamily="18" charset="0"/>
              </a:rPr>
              <a:t>If is so, write 2 and verify. </a:t>
            </a:r>
          </a:p>
          <a:p>
            <a:pPr marL="695325" lvl="2" algn="just">
              <a:lnSpc>
                <a:spcPct val="90000"/>
              </a:lnSpc>
              <a:buFont typeface="Courier New" pitchFamily="49" charset="0"/>
              <a:buChar char="o"/>
            </a:pPr>
            <a:r>
              <a:rPr lang="en-US" sz="2200" smtClean="0">
                <a:latin typeface="Times New Roman" pitchFamily="18" charset="0"/>
                <a:cs typeface="Times New Roman" pitchFamily="18" charset="0"/>
              </a:rPr>
              <a:t>After completed, both blocks are overwritten with a </a:t>
            </a:r>
            <a:r>
              <a:rPr lang="en-US" sz="2200" smtClean="0">
                <a:solidFill>
                  <a:srgbClr val="FF0000"/>
                </a:solidFill>
                <a:latin typeface="Times New Roman" pitchFamily="18" charset="0"/>
                <a:cs typeface="Times New Roman" pitchFamily="18" charset="0"/>
              </a:rPr>
              <a:t>valid</a:t>
            </a:r>
            <a:r>
              <a:rPr lang="en-US" sz="2200" smtClean="0">
                <a:latin typeface="Times New Roman" pitchFamily="18" charset="0"/>
                <a:cs typeface="Times New Roman" pitchFamily="18" charset="0"/>
              </a:rPr>
              <a:t> block number and verified ( in the book of Tanenbaum </a:t>
            </a:r>
            <a:r>
              <a:rPr lang="en-US" sz="2200" smtClean="0">
                <a:solidFill>
                  <a:srgbClr val="FF0000"/>
                </a:solidFill>
                <a:latin typeface="Times New Roman" pitchFamily="18" charset="0"/>
                <a:cs typeface="Times New Roman" pitchFamily="18" charset="0"/>
              </a:rPr>
              <a:t>invalid</a:t>
            </a:r>
            <a:r>
              <a:rPr lang="en-US" sz="2200" smtClean="0">
                <a:latin typeface="Times New Roman" pitchFamily="18" charset="0"/>
                <a:cs typeface="Times New Roman" pitchFamily="18" charset="0"/>
              </a:rPr>
              <a:t>).</a:t>
            </a:r>
          </a:p>
          <a:p>
            <a:pPr marL="695325" lvl="2" algn="just">
              <a:lnSpc>
                <a:spcPct val="90000"/>
              </a:lnSpc>
              <a:buFont typeface="Arial" charset="0"/>
              <a:buNone/>
            </a:pPr>
            <a:r>
              <a:rPr lang="en-US" sz="2200" smtClean="0">
                <a:latin typeface="Times New Roman" pitchFamily="18" charset="0"/>
                <a:cs typeface="Times New Roman" pitchFamily="18" charset="0"/>
                <a:sym typeface="Wingdings" pitchFamily="2" charset="2"/>
              </a:rPr>
              <a:t> After a crash, i</a:t>
            </a:r>
            <a:r>
              <a:rPr lang="en-US" sz="2200" smtClean="0">
                <a:latin typeface="Times New Roman" pitchFamily="18" charset="0"/>
                <a:cs typeface="Times New Roman" pitchFamily="18" charset="0"/>
              </a:rPr>
              <a:t>t is easy to determine whether or not a stable write was in progress during the crash.</a:t>
            </a:r>
          </a:p>
          <a:p>
            <a:pPr marL="695325" lvl="2" algn="just">
              <a:lnSpc>
                <a:spcPct val="90000"/>
              </a:lnSpc>
              <a:buFont typeface="Arial" charset="0"/>
              <a:buNone/>
            </a:pPr>
            <a:r>
              <a:rPr lang="en-US" sz="2200" smtClean="0">
                <a:latin typeface="Times New Roman" pitchFamily="18" charset="0"/>
                <a:cs typeface="Times New Roman" pitchFamily="18" charset="0"/>
                <a:sym typeface="Wingdings" pitchFamily="2" charset="2"/>
              </a:rPr>
              <a:t> It </a:t>
            </a:r>
            <a:r>
              <a:rPr lang="en-US" sz="2200" smtClean="0">
                <a:latin typeface="Times New Roman" pitchFamily="18" charset="0"/>
                <a:cs typeface="Times New Roman" pitchFamily="18" charset="0"/>
              </a:rPr>
              <a:t>requires eight extra disk operations to write a stable block </a:t>
            </a:r>
            <a:r>
              <a:rPr lang="en-US" sz="2200" smtClean="0">
                <a:latin typeface="Times New Roman" pitchFamily="18" charset="0"/>
                <a:cs typeface="Times New Roman" pitchFamily="18" charset="0"/>
                <a:sym typeface="Wingdings" pitchFamily="2" charset="2"/>
              </a:rPr>
              <a:t></a:t>
            </a:r>
            <a:r>
              <a:rPr lang="en-US" sz="2200" smtClean="0">
                <a:latin typeface="Times New Roman" pitchFamily="18" charset="0"/>
                <a:cs typeface="Times New Roman" pitchFamily="18" charset="0"/>
              </a:rPr>
              <a:t> should be used exceeding sparingly (dùng hạn chế).</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p:cNvSpPr>
          <p:nvPr>
            <p:ph type="title"/>
          </p:nvPr>
        </p:nvSpPr>
        <p:spPr/>
        <p:txBody>
          <a:bodyPr/>
          <a:lstStyle/>
          <a:p>
            <a:r>
              <a:rPr lang="en-US" smtClean="0">
                <a:latin typeface="Times New Roman" pitchFamily="18" charset="0"/>
                <a:cs typeface="Times New Roman" pitchFamily="18" charset="0"/>
              </a:rPr>
              <a:t>Summary</a:t>
            </a:r>
          </a:p>
        </p:txBody>
      </p:sp>
      <p:sp>
        <p:nvSpPr>
          <p:cNvPr id="97283" name="Rectangle 3"/>
          <p:cNvSpPr>
            <a:spLocks noGrp="1"/>
          </p:cNvSpPr>
          <p:nvPr>
            <p:ph type="body" idx="1"/>
          </p:nvPr>
        </p:nvSpPr>
        <p:spPr>
          <a:xfrm>
            <a:off x="457200" y="1600200"/>
            <a:ext cx="8229600" cy="3200400"/>
          </a:xfrm>
        </p:spPr>
        <p:txBody>
          <a:bodyPr/>
          <a:lstStyle/>
          <a:p>
            <a:pPr>
              <a:buClrTx/>
              <a:buSzTx/>
              <a:buFont typeface="Arial" charset="0"/>
              <a:buChar char="•"/>
            </a:pPr>
            <a:r>
              <a:rPr lang="en-US" b="1" smtClean="0">
                <a:latin typeface="Times New Roman" pitchFamily="18" charset="0"/>
                <a:cs typeface="Times New Roman" pitchFamily="18" charset="0"/>
              </a:rPr>
              <a:t>Principles of I/O Hardware</a:t>
            </a:r>
          </a:p>
          <a:p>
            <a:pPr>
              <a:buClrTx/>
              <a:buSzTx/>
              <a:buFont typeface="Arial" charset="0"/>
              <a:buChar char="•"/>
            </a:pPr>
            <a:r>
              <a:rPr lang="en-US" b="1" smtClean="0">
                <a:latin typeface="Times New Roman" pitchFamily="18" charset="0"/>
                <a:cs typeface="Times New Roman" pitchFamily="18" charset="0"/>
              </a:rPr>
              <a:t>Principles of I/O Software</a:t>
            </a:r>
          </a:p>
          <a:p>
            <a:pPr>
              <a:buClrTx/>
              <a:buSzTx/>
              <a:buFont typeface="Arial" charset="0"/>
              <a:buChar char="•"/>
            </a:pPr>
            <a:r>
              <a:rPr lang="en-US" b="1" smtClean="0">
                <a:latin typeface="Times New Roman" pitchFamily="18" charset="0"/>
                <a:cs typeface="Times New Roman" pitchFamily="18" charset="0"/>
              </a:rPr>
              <a:t>I/O Software Layers</a:t>
            </a:r>
          </a:p>
          <a:p>
            <a:pPr>
              <a:buClrTx/>
              <a:buSzTx/>
              <a:buFont typeface="Arial" charset="0"/>
              <a:buChar char="•"/>
            </a:pPr>
            <a:r>
              <a:rPr lang="en-US" b="1" smtClean="0">
                <a:latin typeface="Times New Roman" pitchFamily="18" charset="0"/>
                <a:cs typeface="Times New Roman" pitchFamily="18" charset="0"/>
              </a:rPr>
              <a:t>Disks</a:t>
            </a:r>
          </a:p>
        </p:txBody>
      </p:sp>
      <p:sp>
        <p:nvSpPr>
          <p:cNvPr id="97284" name="Text Box 4"/>
          <p:cNvSpPr txBox="1">
            <a:spLocks noChangeArrowheads="1"/>
          </p:cNvSpPr>
          <p:nvPr/>
        </p:nvSpPr>
        <p:spPr bwMode="auto">
          <a:xfrm>
            <a:off x="1295400" y="4800600"/>
            <a:ext cx="6629400" cy="701675"/>
          </a:xfrm>
          <a:prstGeom prst="rect">
            <a:avLst/>
          </a:prstGeom>
          <a:noFill/>
          <a:ln w="9525">
            <a:noFill/>
            <a:miter lim="800000"/>
            <a:headEnd/>
            <a:tailEnd/>
          </a:ln>
        </p:spPr>
        <p:txBody>
          <a:bodyPr>
            <a:spAutoFit/>
          </a:bodyPr>
          <a:lstStyle/>
          <a:p>
            <a:pPr algn="ctr">
              <a:spcBef>
                <a:spcPct val="50000"/>
              </a:spcBef>
            </a:pPr>
            <a:r>
              <a:rPr lang="en-US" sz="4000">
                <a:latin typeface="Times New Roman" pitchFamily="18" charset="0"/>
                <a:cs typeface="Times New Roman" pitchFamily="18" charset="0"/>
              </a:rPr>
              <a:t>Q&amp;A</a:t>
            </a:r>
          </a:p>
        </p:txBody>
      </p:sp>
      <p:sp>
        <p:nvSpPr>
          <p:cNvPr id="7" name="Footer Placeholder 6"/>
          <p:cNvSpPr>
            <a:spLocks noGrp="1"/>
          </p:cNvSpPr>
          <p:nvPr>
            <p:ph type="ftr" sz="quarter" idx="11"/>
          </p:nvPr>
        </p:nvSpPr>
        <p:spPr/>
        <p:txBody>
          <a:bodyPr/>
          <a:lstStyle/>
          <a:p>
            <a:r>
              <a:rPr lang="en-US" smtClean="0"/>
              <a:t>IO-Part 1 (86 slides)</a:t>
            </a:r>
            <a:endParaRPr lang="en-US"/>
          </a:p>
        </p:txBody>
      </p:sp>
      <p:sp>
        <p:nvSpPr>
          <p:cNvPr id="8" name="Slide Number Placeholder 7"/>
          <p:cNvSpPr>
            <a:spLocks noGrp="1"/>
          </p:cNvSpPr>
          <p:nvPr>
            <p:ph type="sldNum" sz="quarter" idx="12"/>
          </p:nvPr>
        </p:nvSpPr>
        <p:spPr/>
        <p:txBody>
          <a:bodyPr/>
          <a:lstStyle/>
          <a:p>
            <a:fld id="{190CC846-20B3-454D-AF77-DE04E39CF884}" type="slidenum">
              <a:rPr lang="en-US" smtClean="0"/>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Your work</a:t>
            </a:r>
            <a:endParaRPr lang="en-US">
              <a:solidFill>
                <a:srgbClr val="0000FF"/>
              </a:solidFill>
            </a:endParaRPr>
          </a:p>
        </p:txBody>
      </p:sp>
      <p:sp>
        <p:nvSpPr>
          <p:cNvPr id="3" name="Content Placeholder 2"/>
          <p:cNvSpPr>
            <a:spLocks noGrp="1"/>
          </p:cNvSpPr>
          <p:nvPr>
            <p:ph idx="1"/>
          </p:nvPr>
        </p:nvSpPr>
        <p:spPr/>
        <p:txBody>
          <a:bodyPr/>
          <a:lstStyle/>
          <a:p>
            <a:r>
              <a:rPr lang="en-US" smtClean="0"/>
              <a:t>Write down main idea of this lesson.</a:t>
            </a:r>
          </a:p>
          <a:p>
            <a:r>
              <a:rPr lang="en-US" smtClean="0"/>
              <a:t>If you do not, you will br considered as absent in the next class.</a:t>
            </a:r>
            <a:endParaRPr lang="en-US"/>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86</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914400" y="0"/>
            <a:ext cx="8229600" cy="609600"/>
          </a:xfrm>
        </p:spPr>
        <p:txBody>
          <a:bodyPr/>
          <a:lstStyle/>
          <a:p>
            <a:r>
              <a:rPr lang="en-US" sz="4000" smtClean="0"/>
              <a:t>Memory-Map I/O…</a:t>
            </a:r>
            <a:endParaRPr lang="en-US" sz="4000" b="1" smtClean="0">
              <a:latin typeface="Times New Roman" pitchFamily="18" charset="0"/>
              <a:cs typeface="Times New Roman" pitchFamily="18" charset="0"/>
            </a:endParaRPr>
          </a:p>
        </p:txBody>
      </p:sp>
      <p:sp>
        <p:nvSpPr>
          <p:cNvPr id="22531" name="Rectangle 3"/>
          <p:cNvSpPr>
            <a:spLocks noGrp="1"/>
          </p:cNvSpPr>
          <p:nvPr>
            <p:ph type="body" idx="4294967295"/>
          </p:nvPr>
        </p:nvSpPr>
        <p:spPr>
          <a:xfrm>
            <a:off x="0" y="990600"/>
            <a:ext cx="6705600" cy="5029200"/>
          </a:xfrm>
        </p:spPr>
        <p:txBody>
          <a:bodyPr>
            <a:normAutofit lnSpcReduction="10000"/>
          </a:bodyPr>
          <a:lstStyle/>
          <a:p>
            <a:pPr algn="just" eaLnBrk="1" hangingPunct="1"/>
            <a:r>
              <a:rPr lang="en-US" sz="2800" b="1" smtClean="0">
                <a:solidFill>
                  <a:srgbClr val="0000FF"/>
                </a:solidFill>
                <a:latin typeface="Times New Roman" pitchFamily="18" charset="0"/>
                <a:cs typeface="Times New Roman" pitchFamily="18" charset="0"/>
              </a:rPr>
              <a:t>Second approach </a:t>
            </a:r>
          </a:p>
          <a:p>
            <a:pPr lvl="1" algn="just" eaLnBrk="1" hangingPunct="1"/>
            <a:r>
              <a:rPr lang="en-US" sz="2400" smtClean="0">
                <a:solidFill>
                  <a:srgbClr val="0000FF"/>
                </a:solidFill>
                <a:latin typeface="Times New Roman" pitchFamily="18" charset="0"/>
                <a:cs typeface="Times New Roman" pitchFamily="18" charset="0"/>
              </a:rPr>
              <a:t>Map all the control registers into the memory space</a:t>
            </a:r>
          </a:p>
          <a:p>
            <a:pPr lvl="1" algn="just" eaLnBrk="1" hangingPunct="1"/>
            <a:r>
              <a:rPr lang="en-US" sz="2400" smtClean="0">
                <a:solidFill>
                  <a:srgbClr val="0000FF"/>
                </a:solidFill>
                <a:latin typeface="Times New Roman" pitchFamily="18" charset="0"/>
                <a:cs typeface="Times New Roman" pitchFamily="18" charset="0"/>
              </a:rPr>
              <a:t>Each control register is assigned a particular and unique memory address (</a:t>
            </a:r>
            <a:r>
              <a:rPr lang="en-US" sz="2400" i="1" smtClean="0">
                <a:solidFill>
                  <a:srgbClr val="0000FF"/>
                </a:solidFill>
                <a:latin typeface="Times New Roman" pitchFamily="18" charset="0"/>
                <a:cs typeface="Times New Roman" pitchFamily="18" charset="0"/>
              </a:rPr>
              <a:t>Usually, the assigned addresses are at the top of the address space</a:t>
            </a:r>
            <a:r>
              <a:rPr lang="en-US" sz="2400" smtClean="0">
                <a:solidFill>
                  <a:srgbClr val="0000FF"/>
                </a:solidFill>
                <a:latin typeface="Times New Roman" pitchFamily="18" charset="0"/>
                <a:cs typeface="Times New Roman" pitchFamily="18" charset="0"/>
              </a:rPr>
              <a:t>)</a:t>
            </a:r>
          </a:p>
          <a:p>
            <a:pPr lvl="1" algn="just" eaLnBrk="1" hangingPunct="1">
              <a:buFont typeface="Arial" charset="0"/>
              <a:buNone/>
            </a:pPr>
            <a:r>
              <a:rPr lang="en-US" sz="2400" smtClean="0">
                <a:solidFill>
                  <a:srgbClr val="0000FF"/>
                </a:solidFill>
                <a:latin typeface="Times New Roman" pitchFamily="18" charset="0"/>
                <a:cs typeface="Times New Roman" pitchFamily="18" charset="0"/>
              </a:rPr>
              <a:t>→ </a:t>
            </a:r>
            <a:r>
              <a:rPr lang="en-US" sz="2400" b="1" smtClean="0">
                <a:solidFill>
                  <a:srgbClr val="0000FF"/>
                </a:solidFill>
                <a:latin typeface="Times New Roman" pitchFamily="18" charset="0"/>
                <a:cs typeface="Times New Roman" pitchFamily="18" charset="0"/>
              </a:rPr>
              <a:t>memory-mapped I/O with </a:t>
            </a:r>
            <a:r>
              <a:rPr lang="en-US" sz="2400" b="1" u="sng" smtClean="0">
                <a:solidFill>
                  <a:srgbClr val="0000FF"/>
                </a:solidFill>
                <a:latin typeface="Times New Roman" pitchFamily="18" charset="0"/>
                <a:cs typeface="Times New Roman" pitchFamily="18" charset="0"/>
              </a:rPr>
              <a:t>one address space</a:t>
            </a:r>
            <a:r>
              <a:rPr lang="en-US" sz="2400" smtClean="0">
                <a:solidFill>
                  <a:srgbClr val="0000FF"/>
                </a:solidFill>
                <a:latin typeface="Times New Roman" pitchFamily="18" charset="0"/>
                <a:cs typeface="Times New Roman" pitchFamily="18" charset="0"/>
              </a:rPr>
              <a:t> (advantage)</a:t>
            </a:r>
            <a:endParaRPr lang="en-US" sz="2400" b="1" u="sng" smtClean="0">
              <a:solidFill>
                <a:srgbClr val="0000FF"/>
              </a:solidFill>
              <a:latin typeface="Times New Roman" pitchFamily="18" charset="0"/>
              <a:cs typeface="Times New Roman" pitchFamily="18" charset="0"/>
            </a:endParaRPr>
          </a:p>
          <a:p>
            <a:pPr algn="just" eaLnBrk="1" hangingPunct="1"/>
            <a:r>
              <a:rPr lang="en-US" sz="2800" b="1" smtClean="0">
                <a:solidFill>
                  <a:srgbClr val="008000"/>
                </a:solidFill>
                <a:latin typeface="Times New Roman" pitchFamily="18" charset="0"/>
                <a:cs typeface="Times New Roman" pitchFamily="18" charset="0"/>
              </a:rPr>
              <a:t>Combination approach</a:t>
            </a:r>
          </a:p>
          <a:p>
            <a:pPr lvl="1" algn="just" eaLnBrk="1" hangingPunct="1"/>
            <a:r>
              <a:rPr lang="en-US" sz="2400" smtClean="0">
                <a:solidFill>
                  <a:srgbClr val="008000"/>
                </a:solidFill>
                <a:latin typeface="Times New Roman" pitchFamily="18" charset="0"/>
                <a:cs typeface="Times New Roman" pitchFamily="18" charset="0"/>
              </a:rPr>
              <a:t>A hybrid schema, with memory-mapped I/O data buffers and separate I/O ports for the control registers</a:t>
            </a:r>
          </a:p>
        </p:txBody>
      </p:sp>
      <p:sp>
        <p:nvSpPr>
          <p:cNvPr id="22533" name="Text Box 4"/>
          <p:cNvSpPr txBox="1">
            <a:spLocks noChangeArrowheads="1"/>
          </p:cNvSpPr>
          <p:nvPr/>
        </p:nvSpPr>
        <p:spPr bwMode="auto">
          <a:xfrm>
            <a:off x="7315200" y="57150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5-2.</a:t>
            </a:r>
          </a:p>
        </p:txBody>
      </p:sp>
      <p:pic>
        <p:nvPicPr>
          <p:cNvPr id="2050" name="Picture 2"/>
          <p:cNvPicPr>
            <a:picLocks noChangeAspect="1" noChangeArrowheads="1"/>
          </p:cNvPicPr>
          <p:nvPr/>
        </p:nvPicPr>
        <p:blipFill>
          <a:blip r:embed="rId3"/>
          <a:srcRect/>
          <a:stretch>
            <a:fillRect/>
          </a:stretch>
        </p:blipFill>
        <p:spPr bwMode="auto">
          <a:xfrm>
            <a:off x="7534274" y="810742"/>
            <a:ext cx="1533526" cy="2542058"/>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7239000" y="3352800"/>
            <a:ext cx="1819276" cy="2296052"/>
          </a:xfrm>
          <a:prstGeom prst="rect">
            <a:avLst/>
          </a:prstGeom>
          <a:noFill/>
          <a:ln w="9525">
            <a:noFill/>
            <a:miter lim="800000"/>
            <a:headEnd/>
            <a:tailEnd/>
          </a:ln>
          <a:effectLst/>
        </p:spPr>
      </p:pic>
      <p:cxnSp>
        <p:nvCxnSpPr>
          <p:cNvPr id="13" name="Straight Arrow Connector 12"/>
          <p:cNvCxnSpPr>
            <a:endCxn id="2050" idx="1"/>
          </p:cNvCxnSpPr>
          <p:nvPr/>
        </p:nvCxnSpPr>
        <p:spPr>
          <a:xfrm>
            <a:off x="6629400" y="1828800"/>
            <a:ext cx="904874" cy="2529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2051" idx="1"/>
          </p:cNvCxnSpPr>
          <p:nvPr/>
        </p:nvCxnSpPr>
        <p:spPr>
          <a:xfrm>
            <a:off x="4114800" y="4495800"/>
            <a:ext cx="3124200" cy="50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p:txBody>
          <a:bodyPr/>
          <a:lstStyle/>
          <a:p>
            <a:r>
              <a:rPr lang="en-US" smtClean="0"/>
              <a:t>IO-Part 1 (86 slides)</a:t>
            </a:r>
            <a:endParaRPr lang="en-US"/>
          </a:p>
        </p:txBody>
      </p:sp>
      <p:sp>
        <p:nvSpPr>
          <p:cNvPr id="12" name="Slide Number Placeholder 11"/>
          <p:cNvSpPr>
            <a:spLocks noGrp="1"/>
          </p:cNvSpPr>
          <p:nvPr>
            <p:ph type="sldNum" sz="quarter" idx="12"/>
          </p:nvPr>
        </p:nvSpPr>
        <p:spPr/>
        <p:txBody>
          <a:bodyPr/>
          <a:lstStyle/>
          <a:p>
            <a:fld id="{190CC846-20B3-454D-AF77-DE04E39CF884}"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763</TotalTime>
  <Words>8772</Words>
  <Application>Microsoft Office PowerPoint</Application>
  <PresentationFormat>Trình chiếu Trên màn hình (4:3)</PresentationFormat>
  <Paragraphs>902</Paragraphs>
  <Slides>86</Slides>
  <Notes>75</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86</vt:i4>
      </vt:variant>
    </vt:vector>
  </HeadingPairs>
  <TitlesOfParts>
    <vt:vector size="92" baseType="lpstr">
      <vt:lpstr>Arial</vt:lpstr>
      <vt:lpstr>Calibri</vt:lpstr>
      <vt:lpstr>Courier New</vt:lpstr>
      <vt:lpstr>Times New Roman</vt:lpstr>
      <vt:lpstr>Wingdings</vt:lpstr>
      <vt:lpstr>Office Theme</vt:lpstr>
      <vt:lpstr>7 IO – Part 1 (2 slots)</vt:lpstr>
      <vt:lpstr>Introduction</vt:lpstr>
      <vt:lpstr>Objectives</vt:lpstr>
      <vt:lpstr>Objectives…</vt:lpstr>
      <vt:lpstr>1- Principles of IO Hardware</vt:lpstr>
      <vt:lpstr>1.1- I/O Devices</vt:lpstr>
      <vt:lpstr>1.2- Device Controllers</vt:lpstr>
      <vt:lpstr>1.3- Memory-Map I/O</vt:lpstr>
      <vt:lpstr>Memory-Map I/O…</vt:lpstr>
      <vt:lpstr>Memory-Map I/O…</vt:lpstr>
      <vt:lpstr>Memory-Map I/O…</vt:lpstr>
      <vt:lpstr>1.4- Direct Memory Access (DMA)</vt:lpstr>
      <vt:lpstr>Direct Memory Access (DMA)…</vt:lpstr>
      <vt:lpstr>DMA from Disk to Memory</vt:lpstr>
      <vt:lpstr>DMA Mechanism</vt:lpstr>
      <vt:lpstr>DMA Modes</vt:lpstr>
      <vt:lpstr>More on DMA</vt:lpstr>
      <vt:lpstr>1.5- Interrupts Revisited</vt:lpstr>
      <vt:lpstr>Interrupts…: Precise Interrupts</vt:lpstr>
      <vt:lpstr>Interrupts…: Precise Interrupts</vt:lpstr>
      <vt:lpstr>2- Principles of I/O Softwares</vt:lpstr>
      <vt:lpstr>I/O Software : Goals</vt:lpstr>
      <vt:lpstr>I/O Software : Goals…</vt:lpstr>
      <vt:lpstr>I/O Software: Programmed I/O</vt:lpstr>
      <vt:lpstr>I/O Software: Programmed I/O- Example</vt:lpstr>
      <vt:lpstr>I/O Software : Interrupt-Driven I/O</vt:lpstr>
      <vt:lpstr>I/O Software: I/O using DMA</vt:lpstr>
      <vt:lpstr>3- IO Software Layers (IOSL)</vt:lpstr>
      <vt:lpstr>I/O Software Layers (IOSL): Overview</vt:lpstr>
      <vt:lpstr>IOSL : Interrupt Handlers</vt:lpstr>
      <vt:lpstr>IOSL: Interrupt Handlers – Example </vt:lpstr>
      <vt:lpstr>IOSL: Interrupt Handlers – Example… </vt:lpstr>
      <vt:lpstr>IOSL: Device Drivers</vt:lpstr>
      <vt:lpstr>IOSL: Device Drivers…</vt:lpstr>
      <vt:lpstr>IOSL: Device Drivers…</vt:lpstr>
      <vt:lpstr>IOSL: Device-Independent I/O Software</vt:lpstr>
      <vt:lpstr>IOSL:Uniform Interfacing for Device Drivers</vt:lpstr>
      <vt:lpstr>IOSL: Uniform Interfacing for Device Drivers- Demo.</vt:lpstr>
      <vt:lpstr>IOSL:Uniform Interfacing for Device Drivers</vt:lpstr>
      <vt:lpstr>IOSL: Buffering</vt:lpstr>
      <vt:lpstr>IOSL: Buffering…</vt:lpstr>
      <vt:lpstr>IOSL: Buffering…</vt:lpstr>
      <vt:lpstr>IOSL: Buffering…</vt:lpstr>
      <vt:lpstr>IOSL: Buffering…</vt:lpstr>
      <vt:lpstr>IOSL:Error Reporting</vt:lpstr>
      <vt:lpstr>IOSL: Allocating and Releasing Dedicated Devices</vt:lpstr>
      <vt:lpstr>IOSL: Device-Independent Block Size</vt:lpstr>
      <vt:lpstr>IOSL: User-Space I/O Software</vt:lpstr>
      <vt:lpstr>IOSL: User-Space I/O Software</vt:lpstr>
      <vt:lpstr>IOSL: Summarize</vt:lpstr>
      <vt:lpstr>4- Disks</vt:lpstr>
      <vt:lpstr>DISKS: Disk Hardware</vt:lpstr>
      <vt:lpstr>DISKS: RAID</vt:lpstr>
      <vt:lpstr>DISKS:   RAID Level 0</vt:lpstr>
      <vt:lpstr>DISKS:   RAID Level 0</vt:lpstr>
      <vt:lpstr>DISKS: RAID Level 1</vt:lpstr>
      <vt:lpstr>DISKS: RAID Level 1</vt:lpstr>
      <vt:lpstr>DISKS:  RAID Level 2…</vt:lpstr>
      <vt:lpstr>DISKS: RAID Level 3</vt:lpstr>
      <vt:lpstr>DISKS: RAID Level 4</vt:lpstr>
      <vt:lpstr>DISKS: RAID Level 5</vt:lpstr>
      <vt:lpstr>DISKS:RAID Level 4 &amp; Level 5</vt:lpstr>
      <vt:lpstr>DISKS : Disk Arm Scheduling Algorithms</vt:lpstr>
      <vt:lpstr>DISKS: Disk Arm Scheduling Algorithms First-Come, First-Served (FCFS)</vt:lpstr>
      <vt:lpstr>DISKS:Disk Arm Scheduling Algorithms  Shortest Seek First (SSF)</vt:lpstr>
      <vt:lpstr>DISKS:Disk Arm Scheduling Algorithms  Shortest Seek First (SSF)</vt:lpstr>
      <vt:lpstr>DISKS: Disk Arm Scheduling Algorithms  Shortest Seek First (SSF)</vt:lpstr>
      <vt:lpstr>DISKS: Disk Arm Scheduling Algorithms  Elevator algorithm</vt:lpstr>
      <vt:lpstr>DISKS: Disk Arm Scheduling Algorithms  Elevator algorithm</vt:lpstr>
      <vt:lpstr>DISKS: Disk Arm Scheduling Algorithms  Elevator algorithm</vt:lpstr>
      <vt:lpstr>DISKS: Elevator algorithms- Modification</vt:lpstr>
      <vt:lpstr>DISKS: Disk Arm Scheduling Algorithms</vt:lpstr>
      <vt:lpstr>DISKS: Disk Arm Scheduling Algorithms</vt:lpstr>
      <vt:lpstr>DISKS : Error Handling</vt:lpstr>
      <vt:lpstr>DISKS:  Error Handling</vt:lpstr>
      <vt:lpstr>DISKS:  Error Handling</vt:lpstr>
      <vt:lpstr>DISKS: Stable Storage</vt:lpstr>
      <vt:lpstr>DISKS : Stable Storage</vt:lpstr>
      <vt:lpstr>DISKS : Stable Storage</vt:lpstr>
      <vt:lpstr>DISKS: Stable Storage</vt:lpstr>
      <vt:lpstr>DISKS: Stable Storage</vt:lpstr>
      <vt:lpstr>DISKS : Stable Storage</vt:lpstr>
      <vt:lpstr>DISKS : Stable Storage</vt:lpstr>
      <vt:lpstr>DISKS : Stable Storage</vt:lpstr>
      <vt:lpstr>Summary</vt:lpstr>
      <vt:lpstr>Your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Nguyen Quy</cp:lastModifiedBy>
  <cp:revision>27</cp:revision>
  <dcterms:created xsi:type="dcterms:W3CDTF">2013-07-11T00:46:38Z</dcterms:created>
  <dcterms:modified xsi:type="dcterms:W3CDTF">2017-10-30T02:09:36Z</dcterms:modified>
</cp:coreProperties>
</file>