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B98D88-FAA5-431C-B860-3EAD34049732}" type="datetimeFigureOut">
              <a:rPr lang="en-US" smtClean="0"/>
              <a:pPr/>
              <a:t>9/7/2013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0364-74F9-44A2-856C-2064730AB2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Intercept: chặn lại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p:spPr>
      </p:sp>
      <p:sp>
        <p:nvSpPr>
          <p:cNvPr id="67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Trick: bí quyết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Illuminate (v): chiếu sáng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Spin(v): quay tròn, spun, spun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Hog: thiến, cắt xén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Aggressive: xốc nổi, hung hăng, công kích</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Elaborate(v): thêm chi tiết, bổ xung</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A1FDB3-3CA1-4001-8BB5-3F79BCE5E046}" type="datetime1">
              <a:rPr lang="en-US" smtClean="0"/>
              <a:t>9/7/2013</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9EDD7-162E-47C1-8847-36C8CF252A81}" type="datetime1">
              <a:rPr lang="en-US" smtClean="0"/>
              <a:t>9/7/2013</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635AC-A1ED-46C7-A06C-22C57C257A39}" type="datetime1">
              <a:rPr lang="en-US" smtClean="0"/>
              <a:t>9/7/2013</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DE3966EF-57E7-4A84-AA82-35224FFAA4BA}" type="datetime1">
              <a:rPr lang="en-US" smtClean="0"/>
              <a:t>9/7/2013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IO-Part 2 (48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DBC15DDC-F6DF-4DB0-BBA2-010C0F53A52C}" type="slidenum">
              <a:rPr lang="en-US"/>
              <a:pPr>
                <a:defRPr/>
              </a:pPr>
              <a:t>‹#›</a:t>
            </a:fld>
            <a:r>
              <a:rPr lang="en-US"/>
              <a:t>/47</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336C28D-CA6B-46D3-A8AA-CE092FBCB47E}" type="datetime1">
              <a:rPr lang="en-US" smtClean="0"/>
              <a:t>9/7/2013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IO-Part 2 (48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FD9CBFE-893B-4F25-8E71-2C30768F7F58}" type="slidenum">
              <a:rPr lang="en-US"/>
              <a:pPr>
                <a:defRPr/>
              </a:pPr>
              <a:t>‹#›</a:t>
            </a:fld>
            <a:r>
              <a:rPr lang="en-US"/>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20036-C6D7-4528-B4E5-2E7D0B0332CE}" type="datetime1">
              <a:rPr lang="en-US" smtClean="0"/>
              <a:t>9/7/2013</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FF513-9E6E-4301-9B59-183E2FADD6F7}" type="datetime1">
              <a:rPr lang="en-US" smtClean="0"/>
              <a:t>9/7/2013</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B8E187-77D4-4C49-B492-D66717CFD4F5}" type="datetime1">
              <a:rPr lang="en-US" smtClean="0"/>
              <a:t>9/7/2013</a:t>
            </a:fld>
            <a:endParaRPr lang="en-US"/>
          </a:p>
        </p:txBody>
      </p:sp>
      <p:sp>
        <p:nvSpPr>
          <p:cNvPr id="6" name="Footer Placeholder 5"/>
          <p:cNvSpPr>
            <a:spLocks noGrp="1"/>
          </p:cNvSpPr>
          <p:nvPr>
            <p:ph type="ftr" sz="quarter" idx="11"/>
          </p:nvPr>
        </p:nvSpPr>
        <p:spPr/>
        <p:txBody>
          <a:bodyPr/>
          <a:lstStyle/>
          <a:p>
            <a:r>
              <a:rPr lang="en-US" smtClean="0"/>
              <a:t>IO-Part 2 (48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BD860-E826-4CA5-9552-35D340CBEF5A}" type="datetime1">
              <a:rPr lang="en-US" smtClean="0"/>
              <a:t>9/7/2013</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ABEEB-750E-48D7-90AF-889BA104FA1C}" type="datetime1">
              <a:rPr lang="en-US" smtClean="0"/>
              <a:t>9/7/2013</a:t>
            </a:fld>
            <a:endParaRPr lang="en-US"/>
          </a:p>
        </p:txBody>
      </p:sp>
      <p:sp>
        <p:nvSpPr>
          <p:cNvPr id="4" name="Footer Placeholder 3"/>
          <p:cNvSpPr>
            <a:spLocks noGrp="1"/>
          </p:cNvSpPr>
          <p:nvPr>
            <p:ph type="ftr" sz="quarter" idx="11"/>
          </p:nvPr>
        </p:nvSpPr>
        <p:spPr/>
        <p:txBody>
          <a:bodyPr/>
          <a:lstStyle/>
          <a:p>
            <a:r>
              <a:rPr lang="en-US" smtClean="0"/>
              <a:t>IO-Part 2 (48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73313-FBD6-44DA-9926-DD31DF3BB45F}" type="datetime1">
              <a:rPr lang="en-US" smtClean="0"/>
              <a:t>9/7/2013</a:t>
            </a:fld>
            <a:endParaRPr lang="en-US"/>
          </a:p>
        </p:txBody>
      </p:sp>
      <p:sp>
        <p:nvSpPr>
          <p:cNvPr id="3" name="Footer Placeholder 2"/>
          <p:cNvSpPr>
            <a:spLocks noGrp="1"/>
          </p:cNvSpPr>
          <p:nvPr>
            <p:ph type="ftr" sz="quarter" idx="11"/>
          </p:nvPr>
        </p:nvSpPr>
        <p:spPr/>
        <p:txBody>
          <a:bodyPr/>
          <a:lstStyle/>
          <a:p>
            <a:r>
              <a:rPr lang="en-US" smtClean="0"/>
              <a:t>IO-Part 2 (48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2970E-E02D-4CE8-8858-F263DC7C4433}" type="datetime1">
              <a:rPr lang="en-US" smtClean="0"/>
              <a:t>9/7/2013</a:t>
            </a:fld>
            <a:endParaRPr lang="en-US"/>
          </a:p>
        </p:txBody>
      </p:sp>
      <p:sp>
        <p:nvSpPr>
          <p:cNvPr id="6" name="Footer Placeholder 5"/>
          <p:cNvSpPr>
            <a:spLocks noGrp="1"/>
          </p:cNvSpPr>
          <p:nvPr>
            <p:ph type="ftr" sz="quarter" idx="11"/>
          </p:nvPr>
        </p:nvSpPr>
        <p:spPr/>
        <p:txBody>
          <a:bodyPr/>
          <a:lstStyle/>
          <a:p>
            <a:r>
              <a:rPr lang="en-US" smtClean="0"/>
              <a:t>IO-Part 2 (48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03CE1-B00D-4B65-8E16-F49F85FB596F}" type="datetime1">
              <a:rPr lang="en-US" smtClean="0"/>
              <a:t>9/7/2013</a:t>
            </a:fld>
            <a:endParaRPr lang="en-US"/>
          </a:p>
        </p:txBody>
      </p:sp>
      <p:sp>
        <p:nvSpPr>
          <p:cNvPr id="6" name="Footer Placeholder 5"/>
          <p:cNvSpPr>
            <a:spLocks noGrp="1"/>
          </p:cNvSpPr>
          <p:nvPr>
            <p:ph type="ftr" sz="quarter" idx="11"/>
          </p:nvPr>
        </p:nvSpPr>
        <p:spPr/>
        <p:txBody>
          <a:bodyPr/>
          <a:lstStyle/>
          <a:p>
            <a:r>
              <a:rPr lang="en-US" smtClean="0"/>
              <a:t>IO-Part 2 (48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3B4359E-4C0D-4ACE-A8C0-011993961BCF}" type="datetime1">
              <a:rPr lang="en-US" smtClean="0"/>
              <a:t>9/7/2013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IO-Part 2 (48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lstStyle/>
          <a:p>
            <a:r>
              <a:rPr lang="en-US" smtClean="0">
                <a:solidFill>
                  <a:srgbClr val="0000FF"/>
                </a:solidFill>
              </a:rPr>
              <a:t>8</a:t>
            </a:r>
            <a:br>
              <a:rPr lang="en-US" smtClean="0">
                <a:solidFill>
                  <a:srgbClr val="0000FF"/>
                </a:solidFill>
              </a:rPr>
            </a:br>
            <a:r>
              <a:rPr lang="en-US" smtClean="0"/>
              <a:t>IO- Part 2</a:t>
            </a:r>
            <a:br>
              <a:rPr lang="en-US" smtClean="0"/>
            </a:br>
            <a:r>
              <a:rPr lang="en-US" smtClean="0"/>
              <a:t>(2 slots)</a:t>
            </a:r>
            <a:endParaRPr lang="en-US">
              <a:solidFill>
                <a:srgbClr val="0000FF"/>
              </a:solidFill>
            </a:endParaRPr>
          </a:p>
        </p:txBody>
      </p:sp>
      <p:sp>
        <p:nvSpPr>
          <p:cNvPr id="3" name="Subtitle 2"/>
          <p:cNvSpPr>
            <a:spLocks noGrp="1"/>
          </p:cNvSpPr>
          <p:nvPr>
            <p:ph type="subTitle" idx="1"/>
          </p:nvPr>
        </p:nvSpPr>
        <p:spPr>
          <a:xfrm>
            <a:off x="1371600" y="3886200"/>
            <a:ext cx="6400800" cy="2133600"/>
          </a:xfrm>
        </p:spPr>
        <p:txBody>
          <a:bodyPr>
            <a:normAutofit fontScale="92500" lnSpcReduction="20000"/>
          </a:bodyPr>
          <a:lstStyle/>
          <a:p>
            <a:r>
              <a:rPr lang="en-US" b="1" smtClean="0">
                <a:solidFill>
                  <a:srgbClr val="008000"/>
                </a:solidFill>
              </a:rPr>
              <a:t>Chapter 5</a:t>
            </a:r>
          </a:p>
          <a:p>
            <a:r>
              <a:rPr lang="en-US" b="1" smtClean="0">
                <a:solidFill>
                  <a:srgbClr val="008000"/>
                </a:solidFill>
              </a:rPr>
              <a:t>Clocks</a:t>
            </a:r>
            <a:br>
              <a:rPr lang="en-US" b="1" smtClean="0">
                <a:solidFill>
                  <a:srgbClr val="008000"/>
                </a:solidFill>
              </a:rPr>
            </a:br>
            <a:r>
              <a:rPr lang="en-US" b="1" smtClean="0">
                <a:solidFill>
                  <a:srgbClr val="008000"/>
                </a:solidFill>
              </a:rPr>
              <a:t>User Interfaces</a:t>
            </a:r>
            <a:br>
              <a:rPr lang="en-US" b="1" smtClean="0">
                <a:solidFill>
                  <a:srgbClr val="008000"/>
                </a:solidFill>
              </a:rPr>
            </a:br>
            <a:r>
              <a:rPr lang="en-US" b="1" smtClean="0">
                <a:solidFill>
                  <a:srgbClr val="008000"/>
                </a:solidFill>
              </a:rPr>
              <a:t>Thin Clients</a:t>
            </a:r>
            <a:br>
              <a:rPr lang="en-US" b="1" smtClean="0">
                <a:solidFill>
                  <a:srgbClr val="008000"/>
                </a:solidFill>
              </a:rPr>
            </a:br>
            <a:r>
              <a:rPr lang="en-US" b="1" smtClean="0">
                <a:solidFill>
                  <a:srgbClr val="008000"/>
                </a:solidFill>
              </a:rPr>
              <a:t>Power Management</a:t>
            </a:r>
            <a:endParaRPr lang="en-US">
              <a:solidFill>
                <a:srgbClr val="008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990600"/>
          </a:xfrm>
        </p:spPr>
        <p:txBody>
          <a:bodyPr/>
          <a:lstStyle/>
          <a:p>
            <a:r>
              <a:rPr lang="en-US" sz="4000" b="1" smtClean="0">
                <a:latin typeface="Times New Roman" pitchFamily="18" charset="0"/>
                <a:cs typeface="Times New Roman" pitchFamily="18" charset="0"/>
              </a:rPr>
              <a:t>Clock: 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4294967295"/>
          </p:nvPr>
        </p:nvSpPr>
        <p:spPr>
          <a:xfrm>
            <a:off x="304800" y="1676400"/>
            <a:ext cx="8458200" cy="3352800"/>
          </a:xfrm>
        </p:spPr>
        <p:txBody>
          <a:bodyPr/>
          <a:lstStyle/>
          <a:p>
            <a:pPr marL="0" lvl="1" indent="20638" algn="just" eaLnBrk="1" hangingPunct="1">
              <a:lnSpc>
                <a:spcPct val="90000"/>
              </a:lnSpc>
              <a:buFont typeface="Arial" charset="0"/>
              <a:buNone/>
            </a:pPr>
            <a:r>
              <a:rPr lang="en-US" b="1" i="1" smtClean="0">
                <a:latin typeface="Times New Roman" pitchFamily="18" charset="0"/>
                <a:cs typeface="Times New Roman" pitchFamily="18" charset="0"/>
              </a:rPr>
              <a:t>Preventing processes from running longer than they are allowed to</a:t>
            </a:r>
          </a:p>
          <a:p>
            <a:pPr marL="396875" lvl="2" indent="-260350" algn="just" eaLnBrk="1" hangingPunct="1">
              <a:lnSpc>
                <a:spcPct val="90000"/>
              </a:lnSpc>
              <a:buFontTx/>
              <a:buChar char="•"/>
            </a:pPr>
            <a:r>
              <a:rPr lang="en-US" smtClean="0">
                <a:latin typeface="Times New Roman" pitchFamily="18" charset="0"/>
                <a:cs typeface="Times New Roman" pitchFamily="18" charset="0"/>
              </a:rPr>
              <a:t>When a process is started, the scheduler initializes a counter to the value of that process’ quantum in clock ticks.</a:t>
            </a:r>
          </a:p>
          <a:p>
            <a:pPr marL="396875" lvl="2" indent="-260350" algn="just" eaLnBrk="1" hangingPunct="1">
              <a:lnSpc>
                <a:spcPct val="90000"/>
              </a:lnSpc>
              <a:buFontTx/>
              <a:buChar char="•"/>
            </a:pPr>
            <a:r>
              <a:rPr lang="en-US" smtClean="0">
                <a:latin typeface="Times New Roman" pitchFamily="18" charset="0"/>
                <a:cs typeface="Times New Roman" pitchFamily="18" charset="0"/>
              </a:rPr>
              <a:t>At every clock interrupt, the clock driver decrements the quantum counter by 1. </a:t>
            </a:r>
          </a:p>
          <a:p>
            <a:pPr marL="396875" lvl="2" indent="-260350" algn="just" eaLnBrk="1" hangingPunct="1">
              <a:lnSpc>
                <a:spcPct val="90000"/>
              </a:lnSpc>
              <a:buFontTx/>
              <a:buChar char="•"/>
            </a:pPr>
            <a:r>
              <a:rPr lang="en-US" smtClean="0">
                <a:latin typeface="Times New Roman" pitchFamily="18" charset="0"/>
                <a:cs typeface="Times New Roman" pitchFamily="18" charset="0"/>
              </a:rPr>
              <a:t>When it gets the zero, the clock driver call the scheduler to set up another process.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990600"/>
          </a:xfrm>
        </p:spPr>
        <p:txBody>
          <a:bodyPr/>
          <a:lstStyle/>
          <a:p>
            <a:r>
              <a:rPr lang="en-US" sz="4000" b="1" smtClean="0">
                <a:latin typeface="Times New Roman" pitchFamily="18" charset="0"/>
                <a:cs typeface="Times New Roman" pitchFamily="18" charset="0"/>
              </a:rPr>
              <a:t>Clock: 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4294967295"/>
          </p:nvPr>
        </p:nvSpPr>
        <p:spPr>
          <a:xfrm>
            <a:off x="304800" y="1828800"/>
            <a:ext cx="8458200" cy="4343400"/>
          </a:xfrm>
        </p:spPr>
        <p:txBody>
          <a:bodyPr/>
          <a:lstStyle/>
          <a:p>
            <a:pPr marL="282575" lvl="1" indent="-261938" algn="just" eaLnBrk="1" hangingPunct="1">
              <a:lnSpc>
                <a:spcPct val="90000"/>
              </a:lnSpc>
              <a:buFont typeface="Arial" charset="0"/>
              <a:buNone/>
            </a:pPr>
            <a:r>
              <a:rPr lang="en-US" b="1" i="1" smtClean="0">
                <a:latin typeface="Times New Roman" pitchFamily="18" charset="0"/>
                <a:cs typeface="Times New Roman" pitchFamily="18" charset="0"/>
              </a:rPr>
              <a:t>Accounting for CPU usage</a:t>
            </a:r>
          </a:p>
          <a:p>
            <a:pPr marL="273050" lvl="2" indent="-260350" algn="just" eaLnBrk="1" hangingPunct="1">
              <a:lnSpc>
                <a:spcPct val="90000"/>
              </a:lnSpc>
              <a:buFontTx/>
              <a:buChar char="•"/>
            </a:pPr>
            <a:r>
              <a:rPr lang="en-US" b="1" smtClean="0">
                <a:latin typeface="Times New Roman" pitchFamily="18" charset="0"/>
                <a:cs typeface="Times New Roman" pitchFamily="18" charset="0"/>
              </a:rPr>
              <a:t>First Approach</a:t>
            </a:r>
            <a:r>
              <a:rPr lang="en-US" smtClean="0">
                <a:latin typeface="Times New Roman" pitchFamily="18" charset="0"/>
                <a:cs typeface="Times New Roman" pitchFamily="18" charset="0"/>
              </a:rPr>
              <a:t>: Using a second timer (distinct with system timer) to calculate how long the process has run from the process is started to be stopped.</a:t>
            </a:r>
          </a:p>
          <a:p>
            <a:pPr marL="273050" lvl="2" indent="-260350" algn="just" eaLnBrk="1" hangingPunct="1">
              <a:lnSpc>
                <a:spcPct val="90000"/>
              </a:lnSpc>
              <a:buFontTx/>
              <a:buChar char="•"/>
            </a:pPr>
            <a:r>
              <a:rPr lang="en-US" b="1" smtClean="0">
                <a:latin typeface="Times New Roman" pitchFamily="18" charset="0"/>
                <a:cs typeface="Times New Roman" pitchFamily="18" charset="0"/>
              </a:rPr>
              <a:t>Second Approach</a:t>
            </a:r>
            <a:r>
              <a:rPr lang="en-US" smtClean="0">
                <a:latin typeface="Times New Roman" pitchFamily="18" charset="0"/>
                <a:cs typeface="Times New Roman" pitchFamily="18" charset="0"/>
              </a:rPr>
              <a:t> (too expensive and rarely done):</a:t>
            </a:r>
          </a:p>
          <a:p>
            <a:pPr marL="1020763" lvl="3" algn="just" eaLnBrk="1" hangingPunct="1">
              <a:lnSpc>
                <a:spcPct val="90000"/>
              </a:lnSpc>
              <a:buFontTx/>
              <a:buChar char="•"/>
            </a:pPr>
            <a:r>
              <a:rPr lang="en-US" sz="2200" smtClean="0">
                <a:latin typeface="Times New Roman" pitchFamily="18" charset="0"/>
                <a:cs typeface="Times New Roman" pitchFamily="18" charset="0"/>
              </a:rPr>
              <a:t>A less accurate, but simpler, way to do accounting is to maintain a pointer to the process table entry for currently running process in a global variable. At every clock tick, a field in the current process’ entry is incremented.</a:t>
            </a:r>
          </a:p>
          <a:p>
            <a:pPr marL="1020763" lvl="3" algn="just" eaLnBrk="1" hangingPunct="1">
              <a:lnSpc>
                <a:spcPct val="90000"/>
              </a:lnSpc>
              <a:buFontTx/>
              <a:buChar char="•"/>
            </a:pPr>
            <a:r>
              <a:rPr lang="en-US" sz="2200" smtClean="0">
                <a:latin typeface="Times New Roman" pitchFamily="18" charset="0"/>
                <a:cs typeface="Times New Roman" pitchFamily="18" charset="0"/>
              </a:rPr>
              <a:t>Problem: if many interrupts occur during a process’ run, it is still charged for a full tick, even though it did not get much work done.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2995">
                                            <p:txEl>
                                              <p:pRg st="4" end="4"/>
                                            </p:txEl>
                                          </p:spTgt>
                                        </p:tgtEl>
                                        <p:attrNameLst>
                                          <p:attrName>style.visibility</p:attrName>
                                        </p:attrNameLst>
                                      </p:cBhvr>
                                      <p:to>
                                        <p:strVal val="visible"/>
                                      </p:to>
                                    </p:set>
                                    <p:animEffect transition="in" filter="box(in)">
                                      <p:cBhvr>
                                        <p:cTn id="19" dur="5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990600"/>
          </a:xfrm>
        </p:spPr>
        <p:txBody>
          <a:bodyPr/>
          <a:lstStyle/>
          <a:p>
            <a:r>
              <a:rPr lang="en-US" sz="4000" b="1" smtClean="0">
                <a:latin typeface="Times New Roman" pitchFamily="18" charset="0"/>
                <a:cs typeface="Times New Roman" pitchFamily="18" charset="0"/>
              </a:rPr>
              <a:t>Clocks:Clock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1"/>
          </p:nvPr>
        </p:nvSpPr>
        <p:spPr>
          <a:xfrm>
            <a:off x="381000" y="1600200"/>
            <a:ext cx="8305800" cy="3581400"/>
          </a:xfrm>
        </p:spPr>
        <p:txBody>
          <a:bodyPr/>
          <a:lstStyle/>
          <a:p>
            <a:pPr marL="261938" lvl="1" indent="-261938" algn="just" eaLnBrk="1" hangingPunct="1">
              <a:lnSpc>
                <a:spcPct val="90000"/>
              </a:lnSpc>
              <a:buFont typeface="Arial" charset="0"/>
              <a:buNone/>
            </a:pPr>
            <a:r>
              <a:rPr lang="en-US" b="1" i="1" smtClean="0">
                <a:latin typeface="Times New Roman" pitchFamily="18" charset="0"/>
                <a:cs typeface="Times New Roman" pitchFamily="18" charset="0"/>
              </a:rPr>
              <a:t>Handling alarm system call made by user processes.</a:t>
            </a:r>
          </a:p>
          <a:p>
            <a:pPr marL="276225" lvl="2" indent="-260350" algn="just" eaLnBrk="1" hangingPunct="1">
              <a:lnSpc>
                <a:spcPct val="90000"/>
              </a:lnSpc>
              <a:buFontTx/>
              <a:buChar char="•"/>
            </a:pPr>
            <a:r>
              <a:rPr lang="en-US" smtClean="0">
                <a:latin typeface="Times New Roman" pitchFamily="18" charset="0"/>
                <a:cs typeface="Times New Roman" pitchFamily="18" charset="0"/>
              </a:rPr>
              <a:t>A process can request that the OS give it warning after a certain interval, using a signal, interrupt, message, etc … (e.g acknowledged signal)</a:t>
            </a:r>
          </a:p>
          <a:p>
            <a:pPr marL="276225" lvl="2" indent="-260350" algn="just" eaLnBrk="1" hangingPunct="1">
              <a:lnSpc>
                <a:spcPct val="90000"/>
              </a:lnSpc>
              <a:buFontTx/>
              <a:buChar char="•"/>
            </a:pPr>
            <a:r>
              <a:rPr lang="en-US" smtClean="0">
                <a:latin typeface="Times New Roman" pitchFamily="18" charset="0"/>
                <a:cs typeface="Times New Roman" pitchFamily="18" charset="0"/>
              </a:rPr>
              <a:t>To implement, a table is used to kept the pending timers. A table is maintained as well as variable giving the time of the next times. Whenever the time of day is updated, the driver checks to see if the closest signal has occurred. If it has, the table searched for the next timer to occur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914400" y="0"/>
            <a:ext cx="8229600" cy="990600"/>
          </a:xfrm>
        </p:spPr>
        <p:txBody>
          <a:bodyPr/>
          <a:lstStyle/>
          <a:p>
            <a:r>
              <a:rPr lang="en-US" sz="4000" b="1" smtClean="0">
                <a:latin typeface="Times New Roman" pitchFamily="18" charset="0"/>
                <a:cs typeface="Times New Roman" pitchFamily="18" charset="0"/>
              </a:rPr>
              <a:t>Clocks:Clock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 Typical duties of a clock driver…</a:t>
            </a:r>
            <a:endParaRPr lang="en-US" sz="3200" b="1" smtClean="0">
              <a:latin typeface="Times New Roman" pitchFamily="18" charset="0"/>
              <a:cs typeface="Times New Roman" pitchFamily="18" charset="0"/>
            </a:endParaRPr>
          </a:p>
        </p:txBody>
      </p:sp>
      <p:sp>
        <p:nvSpPr>
          <p:cNvPr id="212995" name="Rectangle 3"/>
          <p:cNvSpPr>
            <a:spLocks noGrp="1"/>
          </p:cNvSpPr>
          <p:nvPr>
            <p:ph type="body" idx="1"/>
          </p:nvPr>
        </p:nvSpPr>
        <p:spPr>
          <a:xfrm>
            <a:off x="457200" y="1295400"/>
            <a:ext cx="8153400" cy="5181600"/>
          </a:xfrm>
        </p:spPr>
        <p:txBody>
          <a:bodyPr>
            <a:normAutofit lnSpcReduction="10000"/>
          </a:bodyPr>
          <a:lstStyle/>
          <a:p>
            <a:pPr marL="0" lvl="1" indent="20638" algn="just" eaLnBrk="1" hangingPunct="1">
              <a:lnSpc>
                <a:spcPct val="90000"/>
              </a:lnSpc>
              <a:buFont typeface="Arial" charset="0"/>
              <a:buNone/>
            </a:pPr>
            <a:r>
              <a:rPr lang="en-US" b="1" i="1" smtClean="0">
                <a:latin typeface="Times New Roman" pitchFamily="18" charset="0"/>
                <a:cs typeface="Times New Roman" pitchFamily="18" charset="0"/>
              </a:rPr>
              <a:t>Providing watchdog timers for parts of the system itself.</a:t>
            </a:r>
          </a:p>
          <a:p>
            <a:pPr marL="276225" lvl="2" indent="-260350" algn="just" eaLnBrk="1" hangingPunct="1">
              <a:lnSpc>
                <a:spcPct val="90000"/>
              </a:lnSpc>
              <a:buFontTx/>
              <a:buChar char="•"/>
            </a:pPr>
            <a:r>
              <a:rPr lang="en-US" sz="2200" smtClean="0"/>
              <a:t>Watchdog: A hardware device (usually a timer or driver) used to monitor continuing system health and functionality through communications with the system software using a dedicated device driver. </a:t>
            </a:r>
          </a:p>
          <a:p>
            <a:pPr marL="276225" lvl="2" indent="-260350" algn="just" eaLnBrk="1" hangingPunct="1">
              <a:lnSpc>
                <a:spcPct val="90000"/>
              </a:lnSpc>
              <a:buFontTx/>
              <a:buChar char="•"/>
            </a:pPr>
            <a:r>
              <a:rPr lang="en-US" sz="2200" smtClean="0">
                <a:latin typeface="Times New Roman" pitchFamily="18" charset="0"/>
                <a:cs typeface="Times New Roman" pitchFamily="18" charset="0"/>
              </a:rPr>
              <a:t>OS also need to set timer to cause an interrupt after a sufficiently long time interval.</a:t>
            </a:r>
          </a:p>
          <a:p>
            <a:pPr marL="276225" lvl="2" indent="-260350" algn="just" eaLnBrk="1" hangingPunct="1">
              <a:lnSpc>
                <a:spcPct val="90000"/>
              </a:lnSpc>
              <a:buFont typeface="Arial" charset="0"/>
              <a:buNone/>
            </a:pPr>
            <a:r>
              <a:rPr lang="en-US" sz="2800" b="1" i="1" smtClean="0">
                <a:latin typeface="Times New Roman" pitchFamily="18" charset="0"/>
                <a:cs typeface="Times New Roman" pitchFamily="18" charset="0"/>
              </a:rPr>
              <a:t>Doing profiling, monitoring, statistics gathering</a:t>
            </a:r>
          </a:p>
          <a:p>
            <a:pPr marL="276225" lvl="2" indent="-260350" algn="just" eaLnBrk="1" hangingPunct="1">
              <a:lnSpc>
                <a:spcPct val="90000"/>
              </a:lnSpc>
              <a:buFontTx/>
              <a:buChar char="•"/>
            </a:pPr>
            <a:r>
              <a:rPr lang="en-US" sz="2200" smtClean="0">
                <a:latin typeface="Times New Roman" pitchFamily="18" charset="0"/>
                <a:cs typeface="Times New Roman" pitchFamily="18" charset="0"/>
              </a:rPr>
              <a:t>Os provides a mechanism by which a user program can have the system build up a histogram of its program counter, so it can see where it is spends its time.</a:t>
            </a:r>
          </a:p>
          <a:p>
            <a:pPr marL="276225" lvl="2" indent="-260350" algn="just" eaLnBrk="1" hangingPunct="1">
              <a:lnSpc>
                <a:spcPct val="90000"/>
              </a:lnSpc>
              <a:buFontTx/>
              <a:buChar char="•"/>
            </a:pPr>
            <a:r>
              <a:rPr lang="en-US" sz="2200" smtClean="0">
                <a:latin typeface="Times New Roman" pitchFamily="18" charset="0"/>
                <a:cs typeface="Times New Roman" pitchFamily="18" charset="0"/>
              </a:rPr>
              <a:t>When profiling is a possibility, at every stick the driver can checks to see if the current process is being profiled, and if so, the bin number corresponding to the current PC. It then increments that bin by one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2995">
                                            <p:txEl>
                                              <p:pRg st="4" end="4"/>
                                            </p:txEl>
                                          </p:spTgt>
                                        </p:tgtEl>
                                        <p:attrNameLst>
                                          <p:attrName>style.visibility</p:attrName>
                                        </p:attrNameLst>
                                      </p:cBhvr>
                                      <p:to>
                                        <p:strVal val="visible"/>
                                      </p:to>
                                    </p:set>
                                    <p:animEffect transition="in" filter="box(in)">
                                      <p:cBhvr>
                                        <p:cTn id="19" dur="500"/>
                                        <p:tgtEl>
                                          <p:spTgt spid="212995">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12995">
                                            <p:txEl>
                                              <p:pRg st="5" end="5"/>
                                            </p:txEl>
                                          </p:spTgt>
                                        </p:tgtEl>
                                        <p:attrNameLst>
                                          <p:attrName>style.visibility</p:attrName>
                                        </p:attrNameLst>
                                      </p:cBhvr>
                                      <p:to>
                                        <p:strVal val="visible"/>
                                      </p:to>
                                    </p:set>
                                    <p:animEffect transition="in" filter="box(in)">
                                      <p:cBhvr>
                                        <p:cTn id="22" dur="500"/>
                                        <p:tgtEl>
                                          <p:spTgt spid="212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 Soft Timers</a:t>
            </a:r>
          </a:p>
        </p:txBody>
      </p:sp>
      <p:sp>
        <p:nvSpPr>
          <p:cNvPr id="215043" name="Rectangle 3"/>
          <p:cNvSpPr>
            <a:spLocks noGrp="1"/>
          </p:cNvSpPr>
          <p:nvPr>
            <p:ph type="body" idx="1"/>
          </p:nvPr>
        </p:nvSpPr>
        <p:spPr>
          <a:xfrm>
            <a:off x="381000" y="1143000"/>
            <a:ext cx="8382000" cy="50292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Avoid interrupts.</a:t>
            </a:r>
          </a:p>
          <a:p>
            <a:pPr algn="just">
              <a:lnSpc>
                <a:spcPct val="80000"/>
              </a:lnSpc>
              <a:buClrTx/>
              <a:buSzTx/>
              <a:buFont typeface="Arial" charset="0"/>
              <a:buChar char="•"/>
            </a:pPr>
            <a:r>
              <a:rPr lang="en-US" sz="2800" smtClean="0">
                <a:latin typeface="Times New Roman" pitchFamily="18" charset="0"/>
                <a:cs typeface="Times New Roman" pitchFamily="18" charset="0"/>
              </a:rPr>
              <a:t>An OS facility that allows efficient scheduling of software events at microsecond granularity.</a:t>
            </a:r>
          </a:p>
          <a:p>
            <a:pPr algn="just">
              <a:lnSpc>
                <a:spcPct val="80000"/>
              </a:lnSpc>
              <a:buClrTx/>
              <a:buSzTx/>
              <a:buFont typeface="Arial" charset="0"/>
              <a:buChar char="•"/>
            </a:pPr>
            <a:r>
              <a:rPr lang="en-US" sz="2800" smtClean="0">
                <a:latin typeface="Times New Roman" pitchFamily="18" charset="0"/>
                <a:cs typeface="Times New Roman" pitchFamily="18" charset="0"/>
              </a:rPr>
              <a:t>Whenever the kernel is running for some other reason, just before it return to user mode it checks the real time clock to see if a soft timer has expired.</a:t>
            </a:r>
          </a:p>
          <a:p>
            <a:pPr algn="just">
              <a:lnSpc>
                <a:spcPct val="80000"/>
              </a:lnSpc>
              <a:buClrTx/>
              <a:buSzTx/>
              <a:buFont typeface="Arial" charset="0"/>
              <a:buChar char="•"/>
            </a:pPr>
            <a:r>
              <a:rPr lang="en-US" sz="2800" smtClean="0">
                <a:latin typeface="Times New Roman" pitchFamily="18" charset="0"/>
                <a:cs typeface="Times New Roman" pitchFamily="18" charset="0"/>
              </a:rPr>
              <a:t>If the timer is expired, the scheduled event is performed, with no need to switch into kernel mode since the system is already there.</a:t>
            </a:r>
          </a:p>
          <a:p>
            <a:pPr algn="just">
              <a:lnSpc>
                <a:spcPct val="80000"/>
              </a:lnSpc>
              <a:buClrTx/>
              <a:buSzTx/>
              <a:buFont typeface="Arial" charset="0"/>
              <a:buChar char="•"/>
            </a:pPr>
            <a:r>
              <a:rPr lang="en-US" sz="2800" b="1" smtClean="0">
                <a:latin typeface="Times New Roman" pitchFamily="18" charset="0"/>
                <a:cs typeface="Times New Roman" pitchFamily="18" charset="0"/>
              </a:rPr>
              <a:t>As in the case when the system is already context-switched to the kernel… why not see if other work can be done “while you’re in there?”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 Soft Timers</a:t>
            </a:r>
          </a:p>
        </p:txBody>
      </p:sp>
      <p:sp>
        <p:nvSpPr>
          <p:cNvPr id="215043" name="Rectangle 3"/>
          <p:cNvSpPr>
            <a:spLocks noGrp="1"/>
          </p:cNvSpPr>
          <p:nvPr>
            <p:ph type="body" idx="1"/>
          </p:nvPr>
        </p:nvSpPr>
        <p:spPr>
          <a:xfrm>
            <a:off x="228600" y="1295400"/>
            <a:ext cx="8534400" cy="43434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After performed, the soft timers is reset to go off again.</a:t>
            </a:r>
          </a:p>
          <a:p>
            <a:pPr algn="just">
              <a:lnSpc>
                <a:spcPct val="80000"/>
              </a:lnSpc>
              <a:buClrTx/>
              <a:buSzTx/>
              <a:buFont typeface="Arial" charset="0"/>
              <a:buChar char="•"/>
            </a:pPr>
            <a:r>
              <a:rPr lang="en-US" sz="2800" smtClean="0">
                <a:latin typeface="Times New Roman" pitchFamily="18" charset="0"/>
                <a:cs typeface="Times New Roman" pitchFamily="18" charset="0"/>
              </a:rPr>
              <a:t>All that has to be done is copy the current clock value to the timer and add the timeout interval to it.</a:t>
            </a:r>
          </a:p>
          <a:p>
            <a:pPr algn="just">
              <a:lnSpc>
                <a:spcPct val="80000"/>
              </a:lnSpc>
              <a:buClrTx/>
              <a:buSzTx/>
              <a:buFont typeface="Arial" charset="0"/>
              <a:buChar char="•"/>
            </a:pPr>
            <a:r>
              <a:rPr lang="en-US" sz="2800" smtClean="0">
                <a:latin typeface="Times New Roman" pitchFamily="18" charset="0"/>
                <a:cs typeface="Times New Roman" pitchFamily="18" charset="0"/>
              </a:rPr>
              <a:t>Soft timers stand or fall with the rate at which kernel entries are made for other reasons.</a:t>
            </a:r>
          </a:p>
          <a:p>
            <a:pPr lvl="1" algn="just">
              <a:lnSpc>
                <a:spcPct val="80000"/>
              </a:lnSpc>
            </a:pPr>
            <a:r>
              <a:rPr lang="en-US" smtClean="0">
                <a:latin typeface="Times New Roman" pitchFamily="18" charset="0"/>
                <a:cs typeface="Times New Roman" pitchFamily="18" charset="0"/>
              </a:rPr>
              <a:t>System calls.</a:t>
            </a:r>
          </a:p>
          <a:p>
            <a:pPr lvl="1" algn="just">
              <a:lnSpc>
                <a:spcPct val="80000"/>
              </a:lnSpc>
            </a:pPr>
            <a:r>
              <a:rPr lang="en-US" smtClean="0">
                <a:latin typeface="Times New Roman" pitchFamily="18" charset="0"/>
                <a:cs typeface="Times New Roman" pitchFamily="18" charset="0"/>
              </a:rPr>
              <a:t>TLB misses.</a:t>
            </a:r>
          </a:p>
          <a:p>
            <a:pPr lvl="1" algn="just">
              <a:lnSpc>
                <a:spcPct val="80000"/>
              </a:lnSpc>
            </a:pPr>
            <a:r>
              <a:rPr lang="en-US" smtClean="0">
                <a:latin typeface="Times New Roman" pitchFamily="18" charset="0"/>
                <a:cs typeface="Times New Roman" pitchFamily="18" charset="0"/>
              </a:rPr>
              <a:t>Page faults.</a:t>
            </a:r>
          </a:p>
          <a:p>
            <a:pPr lvl="1" algn="just">
              <a:lnSpc>
                <a:spcPct val="80000"/>
              </a:lnSpc>
            </a:pPr>
            <a:r>
              <a:rPr lang="en-US" smtClean="0">
                <a:latin typeface="Times New Roman" pitchFamily="18" charset="0"/>
                <a:cs typeface="Times New Roman" pitchFamily="18" charset="0"/>
              </a:rPr>
              <a:t>I/O interrupts.</a:t>
            </a:r>
          </a:p>
          <a:p>
            <a:pPr lvl="1" algn="just">
              <a:lnSpc>
                <a:spcPct val="80000"/>
              </a:lnSpc>
            </a:pPr>
            <a:r>
              <a:rPr lang="en-US" smtClean="0">
                <a:latin typeface="Times New Roman" pitchFamily="18" charset="0"/>
                <a:cs typeface="Times New Roman" pitchFamily="18" charset="0"/>
              </a:rPr>
              <a:t>The CPU going idle.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ox(in)">
                                      <p:cBhvr>
                                        <p:cTn id="32" dur="500"/>
                                        <p:tgtEl>
                                          <p:spTgt spid="215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box(in)">
                                      <p:cBhvr>
                                        <p:cTn id="37" dur="500"/>
                                        <p:tgtEl>
                                          <p:spTgt spid="2150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box(in)">
                                      <p:cBhvr>
                                        <p:cTn id="42"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User Interfaces: Input Software</a:t>
            </a:r>
          </a:p>
        </p:txBody>
      </p:sp>
      <p:sp>
        <p:nvSpPr>
          <p:cNvPr id="217091" name="Rectangle 3"/>
          <p:cNvSpPr>
            <a:spLocks noGrp="1"/>
          </p:cNvSpPr>
          <p:nvPr>
            <p:ph type="body" idx="1"/>
          </p:nvPr>
        </p:nvSpPr>
        <p:spPr>
          <a:xfrm>
            <a:off x="381000" y="1524000"/>
            <a:ext cx="8229600" cy="3657600"/>
          </a:xfrm>
        </p:spPr>
        <p:txBody>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Keyboard Software</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Mouse software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ox(in)">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ox(in)">
                                      <p:cBhvr>
                                        <p:cTn id="12" dur="500"/>
                                        <p:tgtEl>
                                          <p:spTgt spid="217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914400" y="0"/>
            <a:ext cx="8229600" cy="1295400"/>
          </a:xfrm>
        </p:spPr>
        <p:txBody>
          <a:bodyPr/>
          <a:lstStyle/>
          <a:p>
            <a:r>
              <a:rPr lang="en-US" sz="4000" b="1" smtClean="0">
                <a:latin typeface="Times New Roman" pitchFamily="18" charset="0"/>
                <a:cs typeface="Times New Roman" pitchFamily="18" charset="0"/>
              </a:rPr>
              <a:t>User Interfaces: Input Software</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Keyboard Software</a:t>
            </a:r>
          </a:p>
        </p:txBody>
      </p:sp>
      <p:sp>
        <p:nvSpPr>
          <p:cNvPr id="217091" name="Rectangle 3"/>
          <p:cNvSpPr>
            <a:spLocks noGrp="1"/>
          </p:cNvSpPr>
          <p:nvPr>
            <p:ph type="body" idx="1"/>
          </p:nvPr>
        </p:nvSpPr>
        <p:spPr>
          <a:xfrm>
            <a:off x="228600" y="1447800"/>
            <a:ext cx="8686800" cy="5029200"/>
          </a:xfrm>
        </p:spPr>
        <p:txBody>
          <a:bodyPr/>
          <a:lstStyle/>
          <a:p>
            <a:pPr marL="285750" lvl="1" algn="just" eaLnBrk="1" hangingPunct="1">
              <a:lnSpc>
                <a:spcPct val="90000"/>
              </a:lnSpc>
              <a:defRPr/>
            </a:pPr>
            <a:r>
              <a:rPr lang="en-US" b="1" i="1" smtClean="0">
                <a:latin typeface="Times New Roman" pitchFamily="18" charset="0"/>
                <a:cs typeface="Times New Roman" pitchFamily="18" charset="0"/>
              </a:rPr>
              <a:t>Scan code</a:t>
            </a:r>
            <a:r>
              <a:rPr lang="en-US" smtClean="0">
                <a:latin typeface="Times New Roman" pitchFamily="18" charset="0"/>
                <a:cs typeface="Times New Roman" pitchFamily="18" charset="0"/>
              </a:rPr>
              <a:t>: The number in the I/O port represented 7 bits (8</a:t>
            </a:r>
            <a:r>
              <a:rPr lang="en-US" baseline="30000" smtClean="0">
                <a:latin typeface="Times New Roman" pitchFamily="18" charset="0"/>
                <a:cs typeface="Times New Roman" pitchFamily="18" charset="0"/>
              </a:rPr>
              <a:t>th</a:t>
            </a:r>
            <a:r>
              <a:rPr lang="en-US" smtClean="0">
                <a:latin typeface="Times New Roman" pitchFamily="18" charset="0"/>
                <a:cs typeface="Times New Roman" pitchFamily="18" charset="0"/>
              </a:rPr>
              <a:t> bit is used to represent key press (0) or release (1).</a:t>
            </a:r>
          </a:p>
          <a:p>
            <a:pPr marL="517525" lvl="1" algn="just" eaLnBrk="1" hangingPunct="1">
              <a:lnSpc>
                <a:spcPct val="90000"/>
              </a:lnSpc>
              <a:buFont typeface="Arial" pitchFamily="34" charset="0"/>
              <a:buChar char="•"/>
              <a:defRPr/>
            </a:pPr>
            <a:r>
              <a:rPr lang="en-US" sz="2600" smtClean="0">
                <a:latin typeface="Times New Roman" pitchFamily="18" charset="0"/>
                <a:cs typeface="Times New Roman" pitchFamily="18" charset="0"/>
              </a:rPr>
              <a:t>When any key struck, the scan code is put in an I/O register. It is up the driver to determine whether it is lower case, upper case, or the combination.</a:t>
            </a:r>
          </a:p>
          <a:p>
            <a:pPr marL="517525" lvl="1" algn="just" eaLnBrk="1" hangingPunct="1">
              <a:lnSpc>
                <a:spcPct val="90000"/>
              </a:lnSpc>
              <a:buFont typeface="Arial" pitchFamily="34" charset="0"/>
              <a:buChar char="•"/>
              <a:defRPr/>
            </a:pPr>
            <a:r>
              <a:rPr lang="en-US" sz="2600" smtClean="0">
                <a:latin typeface="Times New Roman" pitchFamily="18" charset="0"/>
                <a:cs typeface="Times New Roman" pitchFamily="18" charset="0"/>
              </a:rPr>
              <a:t>Although keyboard interfaces put the full burden on the software, it is extremely flexible.</a:t>
            </a:r>
          </a:p>
          <a:p>
            <a:pPr marL="517525" lvl="1" algn="just" eaLnBrk="1" hangingPunct="1">
              <a:lnSpc>
                <a:spcPct val="90000"/>
              </a:lnSpc>
              <a:buFont typeface="Arial" pitchFamily="34" charset="0"/>
              <a:buChar char="•"/>
              <a:defRPr/>
            </a:pPr>
            <a:r>
              <a:rPr lang="en-US" sz="2600" smtClean="0">
                <a:latin typeface="Times New Roman" pitchFamily="18" charset="0"/>
                <a:cs typeface="Times New Roman" pitchFamily="18" charset="0"/>
              </a:rPr>
              <a:t>Two possible philosophies can be adopted for the driver:</a:t>
            </a:r>
          </a:p>
          <a:p>
            <a:pPr marL="803275" lvl="2" algn="just" eaLnBrk="1" hangingPunct="1">
              <a:lnSpc>
                <a:spcPct val="90000"/>
              </a:lnSpc>
              <a:defRPr/>
            </a:pPr>
            <a:r>
              <a:rPr lang="en-US" b="1" smtClean="0">
                <a:latin typeface="Times New Roman" pitchFamily="18" charset="0"/>
                <a:cs typeface="Times New Roman" pitchFamily="18" charset="0"/>
              </a:rPr>
              <a:t>Raw mode</a:t>
            </a:r>
            <a:r>
              <a:rPr lang="en-US" smtClean="0">
                <a:latin typeface="Times New Roman" pitchFamily="18" charset="0"/>
                <a:cs typeface="Times New Roman" pitchFamily="18" charset="0"/>
              </a:rPr>
              <a:t>/ character oriented/ noncanonical mode: the driver is just to accept input and pass it upward unmodified.</a:t>
            </a:r>
          </a:p>
          <a:p>
            <a:pPr marL="803275" lvl="2" algn="just" eaLnBrk="1" hangingPunct="1">
              <a:lnSpc>
                <a:spcPct val="90000"/>
              </a:lnSpc>
              <a:defRPr/>
            </a:pPr>
            <a:r>
              <a:rPr lang="en-US" b="1" smtClean="0">
                <a:latin typeface="Times New Roman" pitchFamily="18" charset="0"/>
                <a:cs typeface="Times New Roman" pitchFamily="18" charset="0"/>
              </a:rPr>
              <a:t>Cooked mode</a:t>
            </a:r>
            <a:r>
              <a:rPr lang="en-US" smtClean="0">
                <a:latin typeface="Times New Roman" pitchFamily="18" charset="0"/>
                <a:cs typeface="Times New Roman" pitchFamily="18" charset="0"/>
              </a:rPr>
              <a:t>/ line oriented/ canonical mode: the driver handles all the intraline editing, and just delivers corrected lines to the user programs.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ox(in)">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ox(in)">
                                      <p:cBhvr>
                                        <p:cTn id="12" dur="500"/>
                                        <p:tgtEl>
                                          <p:spTgt spid="217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box(in)">
                                      <p:cBhvr>
                                        <p:cTn id="17" dur="500"/>
                                        <p:tgtEl>
                                          <p:spTgt spid="217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box(in)">
                                      <p:cBhvr>
                                        <p:cTn id="22" dur="500"/>
                                        <p:tgtEl>
                                          <p:spTgt spid="217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box(in)">
                                      <p:cBhvr>
                                        <p:cTn id="27" dur="500"/>
                                        <p:tgtEl>
                                          <p:spTgt spid="217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7091">
                                            <p:txEl>
                                              <p:pRg st="5" end="5"/>
                                            </p:txEl>
                                          </p:spTgt>
                                        </p:tgtEl>
                                        <p:attrNameLst>
                                          <p:attrName>style.visibility</p:attrName>
                                        </p:attrNameLst>
                                      </p:cBhvr>
                                      <p:to>
                                        <p:strVal val="visible"/>
                                      </p:to>
                                    </p:set>
                                    <p:animEffect transition="in" filter="box(in)">
                                      <p:cBhvr>
                                        <p:cTn id="32"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User Interfaces: Input Software</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Keyboard Software</a:t>
            </a:r>
          </a:p>
        </p:txBody>
      </p:sp>
      <p:sp>
        <p:nvSpPr>
          <p:cNvPr id="219139" name="Rectangle 3"/>
          <p:cNvSpPr>
            <a:spLocks noGrp="1"/>
          </p:cNvSpPr>
          <p:nvPr>
            <p:ph type="body" idx="1"/>
          </p:nvPr>
        </p:nvSpPr>
        <p:spPr>
          <a:xfrm>
            <a:off x="152400" y="1143000"/>
            <a:ext cx="8686800" cy="5105400"/>
          </a:xfrm>
        </p:spPr>
        <p:txBody>
          <a:bodyPr/>
          <a:lstStyle/>
          <a:p>
            <a:pPr marL="285750" lvl="1" algn="just">
              <a:lnSpc>
                <a:spcPct val="90000"/>
              </a:lnSpc>
            </a:pPr>
            <a:r>
              <a:rPr lang="en-US" b="1" i="1" smtClean="0">
                <a:latin typeface="Times New Roman" pitchFamily="18" charset="0"/>
                <a:cs typeface="Times New Roman" pitchFamily="18" charset="0"/>
              </a:rPr>
              <a:t>Echoing</a:t>
            </a:r>
          </a:p>
          <a:p>
            <a:pPr marL="461963" lvl="2" algn="just">
              <a:lnSpc>
                <a:spcPct val="90000"/>
              </a:lnSpc>
            </a:pPr>
            <a:r>
              <a:rPr lang="en-US" smtClean="0">
                <a:latin typeface="Times New Roman" pitchFamily="18" charset="0"/>
                <a:cs typeface="Times New Roman" pitchFamily="18" charset="0"/>
              </a:rPr>
              <a:t>Many users have grown accustomed to seeing the characters they have just typed appear on the screen.</a:t>
            </a:r>
          </a:p>
          <a:p>
            <a:pPr marL="461963" lvl="2" algn="just">
              <a:lnSpc>
                <a:spcPct val="90000"/>
              </a:lnSpc>
            </a:pPr>
            <a:r>
              <a:rPr lang="en-US" smtClean="0">
                <a:latin typeface="Times New Roman" pitchFamily="18" charset="0"/>
                <a:cs typeface="Times New Roman" pitchFamily="18" charset="0"/>
              </a:rPr>
              <a:t>Is complicated because at the very least, the keyboard driver has to figure out where to put the new input without it being overwritten by program output.</a:t>
            </a:r>
          </a:p>
          <a:p>
            <a:pPr marL="461963" lvl="2" algn="just">
              <a:lnSpc>
                <a:spcPct val="90000"/>
              </a:lnSpc>
            </a:pPr>
            <a:r>
              <a:rPr lang="en-US" smtClean="0">
                <a:latin typeface="Times New Roman" pitchFamily="18" charset="0"/>
                <a:cs typeface="Times New Roman" pitchFamily="18" charset="0"/>
              </a:rPr>
              <a:t>Get complicated when more than 80 characters have to be displayed in a window with 80 character lines (wrapping around or throwing away).</a:t>
            </a:r>
          </a:p>
          <a:p>
            <a:pPr marL="285750" lvl="1" algn="just">
              <a:lnSpc>
                <a:spcPct val="90000"/>
              </a:lnSpc>
            </a:pPr>
            <a:r>
              <a:rPr lang="en-US" b="1" i="1" smtClean="0">
                <a:latin typeface="Times New Roman" pitchFamily="18" charset="0"/>
                <a:cs typeface="Times New Roman" pitchFamily="18" charset="0"/>
              </a:rPr>
              <a:t>Tab handling</a:t>
            </a:r>
          </a:p>
          <a:p>
            <a:pPr marL="461963" lvl="2" algn="just">
              <a:lnSpc>
                <a:spcPct val="90000"/>
              </a:lnSpc>
            </a:pPr>
            <a:r>
              <a:rPr lang="en-US" smtClean="0">
                <a:latin typeface="Times New Roman" pitchFamily="18" charset="0"/>
                <a:cs typeface="Times New Roman" pitchFamily="18" charset="0"/>
              </a:rPr>
              <a:t>The driver computes where the cursor is currently located, taking into account both output from programs and output from echoing,</a:t>
            </a:r>
          </a:p>
          <a:p>
            <a:pPr marL="461963" lvl="2" algn="just">
              <a:lnSpc>
                <a:spcPct val="90000"/>
              </a:lnSpc>
            </a:pPr>
            <a:r>
              <a:rPr lang="en-US" smtClean="0">
                <a:latin typeface="Times New Roman" pitchFamily="18" charset="0"/>
                <a:cs typeface="Times New Roman" pitchFamily="18" charset="0"/>
              </a:rPr>
              <a:t>and compute the proper number of spaces to be echoed.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box(in)">
                                      <p:cBhvr>
                                        <p:cTn id="7" dur="500"/>
                                        <p:tgtEl>
                                          <p:spTgt spid="21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box(in)">
                                      <p:cBhvr>
                                        <p:cTn id="12" dur="500"/>
                                        <p:tgtEl>
                                          <p:spTgt spid="219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box(in)">
                                      <p:cBhvr>
                                        <p:cTn id="17" dur="500"/>
                                        <p:tgtEl>
                                          <p:spTgt spid="219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box(in)">
                                      <p:cBhvr>
                                        <p:cTn id="22" dur="500"/>
                                        <p:tgtEl>
                                          <p:spTgt spid="219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9139">
                                            <p:txEl>
                                              <p:pRg st="4" end="4"/>
                                            </p:txEl>
                                          </p:spTgt>
                                        </p:tgtEl>
                                        <p:attrNameLst>
                                          <p:attrName>style.visibility</p:attrName>
                                        </p:attrNameLst>
                                      </p:cBhvr>
                                      <p:to>
                                        <p:strVal val="visible"/>
                                      </p:to>
                                    </p:set>
                                    <p:animEffect transition="in" filter="box(in)">
                                      <p:cBhvr>
                                        <p:cTn id="27" dur="500"/>
                                        <p:tgtEl>
                                          <p:spTgt spid="2191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9139">
                                            <p:txEl>
                                              <p:pRg st="5" end="5"/>
                                            </p:txEl>
                                          </p:spTgt>
                                        </p:tgtEl>
                                        <p:attrNameLst>
                                          <p:attrName>style.visibility</p:attrName>
                                        </p:attrNameLst>
                                      </p:cBhvr>
                                      <p:to>
                                        <p:strVal val="visible"/>
                                      </p:to>
                                    </p:set>
                                    <p:animEffect transition="in" filter="box(in)">
                                      <p:cBhvr>
                                        <p:cTn id="32" dur="500"/>
                                        <p:tgtEl>
                                          <p:spTgt spid="2191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9139">
                                            <p:txEl>
                                              <p:pRg st="6" end="6"/>
                                            </p:txEl>
                                          </p:spTgt>
                                        </p:tgtEl>
                                        <p:attrNameLst>
                                          <p:attrName>style.visibility</p:attrName>
                                        </p:attrNameLst>
                                      </p:cBhvr>
                                      <p:to>
                                        <p:strVal val="visible"/>
                                      </p:to>
                                    </p:set>
                                    <p:animEffect transition="in" filter="box(in)">
                                      <p:cBhvr>
                                        <p:cTn id="37" dur="500"/>
                                        <p:tgtEl>
                                          <p:spTgt spid="219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User Interfaces: Input Software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smtClean="0">
                <a:latin typeface="Times New Roman" pitchFamily="18" charset="0"/>
                <a:cs typeface="Times New Roman" pitchFamily="18" charset="0"/>
              </a:rPr>
              <a:t> Keyboard Software</a:t>
            </a:r>
            <a:r>
              <a:rPr lang="en-US" sz="4000" b="1" smtClean="0">
                <a:latin typeface="Times New Roman" pitchFamily="18" charset="0"/>
                <a:cs typeface="Times New Roman" pitchFamily="18" charset="0"/>
              </a:rPr>
              <a:t> </a:t>
            </a:r>
          </a:p>
        </p:txBody>
      </p:sp>
      <p:sp>
        <p:nvSpPr>
          <p:cNvPr id="33795" name="Rectangle 3"/>
          <p:cNvSpPr>
            <a:spLocks noGrp="1"/>
          </p:cNvSpPr>
          <p:nvPr>
            <p:ph type="body" idx="1"/>
          </p:nvPr>
        </p:nvSpPr>
        <p:spPr>
          <a:xfrm>
            <a:off x="457200" y="1371600"/>
            <a:ext cx="8458200" cy="5257800"/>
          </a:xfrm>
        </p:spPr>
        <p:txBody>
          <a:bodyPr/>
          <a:lstStyle/>
          <a:p>
            <a:pPr marL="287338" lvl="1" indent="-287338" algn="just">
              <a:lnSpc>
                <a:spcPct val="90000"/>
              </a:lnSpc>
            </a:pPr>
            <a:r>
              <a:rPr lang="en-US" b="1" i="1" smtClean="0">
                <a:latin typeface="Times New Roman" pitchFamily="18" charset="0"/>
                <a:cs typeface="Times New Roman" pitchFamily="18" charset="0"/>
              </a:rPr>
              <a:t>Device equivalence</a:t>
            </a:r>
          </a:p>
          <a:p>
            <a:pPr marL="465138" lvl="2" indent="-231775" algn="just">
              <a:lnSpc>
                <a:spcPct val="90000"/>
              </a:lnSpc>
            </a:pPr>
            <a:r>
              <a:rPr lang="en-US" smtClean="0">
                <a:latin typeface="Times New Roman" pitchFamily="18" charset="0"/>
                <a:cs typeface="Times New Roman" pitchFamily="18" charset="0"/>
              </a:rPr>
              <a:t>Logically, at the end of a line of text, one wants a carriage return, to move the cursor back to column 1, and a linefeed, to advance to the next line.</a:t>
            </a:r>
          </a:p>
          <a:p>
            <a:pPr marL="465138" lvl="2" indent="-231775" algn="just">
              <a:lnSpc>
                <a:spcPct val="90000"/>
              </a:lnSpc>
            </a:pPr>
            <a:r>
              <a:rPr lang="en-US" smtClean="0">
                <a:latin typeface="Times New Roman" pitchFamily="18" charset="0"/>
                <a:cs typeface="Times New Roman" pitchFamily="18" charset="0"/>
              </a:rPr>
              <a:t>The driver will convert whatever comes in to the format used by the OS.</a:t>
            </a:r>
          </a:p>
          <a:p>
            <a:pPr marL="465138" lvl="2" indent="-231775" algn="just">
              <a:lnSpc>
                <a:spcPct val="90000"/>
              </a:lnSpc>
            </a:pPr>
            <a:r>
              <a:rPr lang="en-US" smtClean="0">
                <a:latin typeface="Times New Roman" pitchFamily="18" charset="0"/>
                <a:cs typeface="Times New Roman" pitchFamily="18" charset="0"/>
              </a:rPr>
              <a:t>If standard form is just to store a linefeed, then carriage returns should be turned into linefeeds (UNIX).</a:t>
            </a:r>
          </a:p>
          <a:p>
            <a:pPr marL="465138" lvl="2" indent="-231775" algn="just">
              <a:lnSpc>
                <a:spcPct val="90000"/>
              </a:lnSpc>
            </a:pPr>
            <a:r>
              <a:rPr lang="en-US" smtClean="0">
                <a:latin typeface="Times New Roman" pitchFamily="18" charset="0"/>
                <a:cs typeface="Times New Roman" pitchFamily="18" charset="0"/>
              </a:rPr>
              <a:t>If the internal format is store both, then driver should generate a linefeed when it gets a carriage return and a carriage return when it gets a linefeed.</a:t>
            </a:r>
          </a:p>
          <a:p>
            <a:pPr marL="465138" lvl="2" indent="-231775" algn="just">
              <a:lnSpc>
                <a:spcPct val="90000"/>
              </a:lnSpc>
            </a:pPr>
            <a:r>
              <a:rPr lang="en-US" smtClean="0">
                <a:latin typeface="Times New Roman" pitchFamily="18" charset="0"/>
                <a:cs typeface="Times New Roman" pitchFamily="18" charset="0"/>
              </a:rPr>
              <a:t>No matter what the internal convention, the monitor may require both a linefeed and a carriage return to be echoed in order to get the screen updated properly.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16387" name="Rectangle 3"/>
          <p:cNvSpPr>
            <a:spLocks noGrp="1"/>
          </p:cNvSpPr>
          <p:nvPr>
            <p:ph type="body" idx="1"/>
          </p:nvPr>
        </p:nvSpPr>
        <p:spPr>
          <a:xfrm>
            <a:off x="990600" y="762000"/>
            <a:ext cx="5486400" cy="5486400"/>
          </a:xfrm>
        </p:spPr>
        <p:txBody>
          <a:bodyPr/>
          <a:lstStyle/>
          <a:p>
            <a:pPr>
              <a:buClrTx/>
              <a:buSzTx/>
              <a:buFont typeface="Arial" charset="0"/>
              <a:buChar char="•"/>
            </a:pPr>
            <a:r>
              <a:rPr lang="en-US" b="1" smtClean="0">
                <a:latin typeface="Times New Roman" pitchFamily="18" charset="0"/>
                <a:cs typeface="Times New Roman" pitchFamily="18" charset="0"/>
              </a:rPr>
              <a:t>Clocks</a:t>
            </a:r>
          </a:p>
          <a:p>
            <a:pPr lvl="1"/>
            <a:r>
              <a:rPr lang="en-US" smtClean="0">
                <a:latin typeface="Times New Roman" pitchFamily="18" charset="0"/>
                <a:cs typeface="Times New Roman" pitchFamily="18" charset="0"/>
              </a:rPr>
              <a:t>Clock Hardware</a:t>
            </a:r>
          </a:p>
          <a:p>
            <a:pPr lvl="1"/>
            <a:r>
              <a:rPr lang="en-US" smtClean="0">
                <a:latin typeface="Times New Roman" pitchFamily="18" charset="0"/>
                <a:cs typeface="Times New Roman" pitchFamily="18" charset="0"/>
              </a:rPr>
              <a:t>Clock Software</a:t>
            </a:r>
          </a:p>
          <a:p>
            <a:pPr lvl="1"/>
            <a:r>
              <a:rPr lang="en-US" smtClean="0">
                <a:latin typeface="Times New Roman" pitchFamily="18" charset="0"/>
                <a:cs typeface="Times New Roman" pitchFamily="18" charset="0"/>
              </a:rPr>
              <a:t>Soft Timers</a:t>
            </a:r>
          </a:p>
          <a:p>
            <a:pPr>
              <a:buClrTx/>
              <a:buSzTx/>
              <a:buFont typeface="Arial" charset="0"/>
              <a:buChar char="•"/>
            </a:pPr>
            <a:r>
              <a:rPr lang="en-US" b="1" smtClean="0">
                <a:latin typeface="Times New Roman" pitchFamily="18" charset="0"/>
                <a:cs typeface="Times New Roman" pitchFamily="18" charset="0"/>
              </a:rPr>
              <a:t>User Interfaces</a:t>
            </a:r>
          </a:p>
          <a:p>
            <a:pPr lvl="1"/>
            <a:r>
              <a:rPr lang="en-US" smtClean="0">
                <a:latin typeface="Times New Roman" pitchFamily="18" charset="0"/>
                <a:cs typeface="Times New Roman" pitchFamily="18" charset="0"/>
              </a:rPr>
              <a:t>Input Software</a:t>
            </a:r>
          </a:p>
          <a:p>
            <a:pPr lvl="1"/>
            <a:r>
              <a:rPr lang="en-US" smtClean="0">
                <a:latin typeface="Times New Roman" pitchFamily="18" charset="0"/>
                <a:cs typeface="Times New Roman" pitchFamily="18" charset="0"/>
              </a:rPr>
              <a:t>Output Software</a:t>
            </a:r>
          </a:p>
          <a:p>
            <a:pPr>
              <a:buClrTx/>
              <a:buSzTx/>
              <a:buFont typeface="Arial" charset="0"/>
              <a:buChar char="•"/>
            </a:pPr>
            <a:r>
              <a:rPr lang="en-US" b="1" smtClean="0">
                <a:latin typeface="Times New Roman" pitchFamily="18" charset="0"/>
                <a:cs typeface="Times New Roman" pitchFamily="18" charset="0"/>
              </a:rPr>
              <a:t>Thin Clients</a:t>
            </a:r>
          </a:p>
          <a:p>
            <a:pPr>
              <a:buClrTx/>
              <a:buSzTx/>
              <a:buFont typeface="Arial" charset="0"/>
              <a:buChar char="•"/>
            </a:pPr>
            <a:r>
              <a:rPr lang="en-US" b="1" smtClean="0">
                <a:latin typeface="Times New Roman" pitchFamily="18" charset="0"/>
                <a:cs typeface="Times New Roman" pitchFamily="18" charset="0"/>
              </a:rPr>
              <a:t>Power Management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1371600"/>
          </a:xfrm>
        </p:spPr>
        <p:txBody>
          <a:bodyPr/>
          <a:lstStyle/>
          <a:p>
            <a:r>
              <a:rPr lang="en-US" sz="4000" b="1" smtClean="0">
                <a:latin typeface="Times New Roman" pitchFamily="18" charset="0"/>
                <a:cs typeface="Times New Roman" pitchFamily="18" charset="0"/>
              </a:rPr>
              <a:t>User Interfaces: Input Software</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Mouse Software</a:t>
            </a:r>
          </a:p>
        </p:txBody>
      </p:sp>
      <p:sp>
        <p:nvSpPr>
          <p:cNvPr id="223235" name="Rectangle 3"/>
          <p:cNvSpPr>
            <a:spLocks noGrp="1"/>
          </p:cNvSpPr>
          <p:nvPr>
            <p:ph type="body" idx="1"/>
          </p:nvPr>
        </p:nvSpPr>
        <p:spPr>
          <a:xfrm>
            <a:off x="304800" y="1447800"/>
            <a:ext cx="8458200" cy="5181600"/>
          </a:xfrm>
        </p:spPr>
        <p:txBody>
          <a:bodyPr>
            <a:normAutofit lnSpcReduction="10000"/>
          </a:bodyPr>
          <a:lstStyle/>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Whenever a mouse has moved a certain minimum distance in either direction or a button is depressed or released, a message is sent to the computer (picking up and put down is not).</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The message usually occupies 3 bytes containing 3 items:</a:t>
            </a:r>
          </a:p>
          <a:p>
            <a:pPr marL="530225" lvl="1" indent="-174625" algn="just" eaLnBrk="1" hangingPunct="1">
              <a:lnSpc>
                <a:spcPct val="80000"/>
              </a:lnSpc>
            </a:pPr>
            <a:r>
              <a:rPr lang="en-US" sz="2200" smtClean="0">
                <a:latin typeface="Times New Roman" pitchFamily="18" charset="0"/>
                <a:cs typeface="Times New Roman" pitchFamily="18" charset="0"/>
                <a:sym typeface="Symbol" pitchFamily="18" charset="2"/>
              </a:rPr>
              <a:t>x: the change in x position since the last message.</a:t>
            </a:r>
          </a:p>
          <a:p>
            <a:pPr marL="530225" lvl="1" indent="-174625" algn="just" eaLnBrk="1" hangingPunct="1">
              <a:lnSpc>
                <a:spcPct val="80000"/>
              </a:lnSpc>
            </a:pPr>
            <a:r>
              <a:rPr lang="en-US" sz="2200" smtClean="0">
                <a:latin typeface="Times New Roman" pitchFamily="18" charset="0"/>
                <a:cs typeface="Times New Roman" pitchFamily="18" charset="0"/>
                <a:sym typeface="Symbol" pitchFamily="18" charset="2"/>
              </a:rPr>
              <a:t>y: the change in y position since the last message.</a:t>
            </a:r>
          </a:p>
          <a:p>
            <a:pPr marL="530225" lvl="1" indent="-174625" algn="just" eaLnBrk="1" hangingPunct="1">
              <a:lnSpc>
                <a:spcPct val="80000"/>
              </a:lnSpc>
            </a:pPr>
            <a:r>
              <a:rPr lang="en-US" sz="2200" smtClean="0">
                <a:latin typeface="Times New Roman" pitchFamily="18" charset="0"/>
                <a:cs typeface="Times New Roman" pitchFamily="18" charset="0"/>
                <a:sym typeface="Symbol" pitchFamily="18" charset="2"/>
              </a:rPr>
              <a:t>Buttons: the status of button.</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Mickey is the unit representing minimum distance about 0.1mm.</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Most mice report back a maximum of 40 times/sec.</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Mouse only indicates changes in position, not absolute position itself.</a:t>
            </a:r>
          </a:p>
          <a:p>
            <a:pPr marL="176213" indent="-176213" algn="just" eaLnBrk="1" hangingPunct="1">
              <a:lnSpc>
                <a:spcPct val="80000"/>
              </a:lnSpc>
              <a:buClrTx/>
              <a:buSzTx/>
              <a:buFont typeface="Arial" charset="0"/>
              <a:buChar char="•"/>
            </a:pPr>
            <a:r>
              <a:rPr lang="en-US" sz="2600" smtClean="0">
                <a:latin typeface="Times New Roman" pitchFamily="18" charset="0"/>
                <a:cs typeface="Times New Roman" pitchFamily="18" charset="0"/>
              </a:rPr>
              <a:t>The single or double click is distinguished by the software setting.</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ox(in)">
                                      <p:cBhvr>
                                        <p:cTn id="7" dur="500"/>
                                        <p:tgtEl>
                                          <p:spTgt spid="22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box(in)">
                                      <p:cBhvr>
                                        <p:cTn id="12" dur="500"/>
                                        <p:tgtEl>
                                          <p:spTgt spid="223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3235">
                                            <p:txEl>
                                              <p:pRg st="2" end="2"/>
                                            </p:txEl>
                                          </p:spTgt>
                                        </p:tgtEl>
                                        <p:attrNameLst>
                                          <p:attrName>style.visibility</p:attrName>
                                        </p:attrNameLst>
                                      </p:cBhvr>
                                      <p:to>
                                        <p:strVal val="visible"/>
                                      </p:to>
                                    </p:set>
                                    <p:animEffect transition="in" filter="box(in)">
                                      <p:cBhvr>
                                        <p:cTn id="17" dur="500"/>
                                        <p:tgtEl>
                                          <p:spTgt spid="223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23235">
                                            <p:txEl>
                                              <p:pRg st="3" end="3"/>
                                            </p:txEl>
                                          </p:spTgt>
                                        </p:tgtEl>
                                        <p:attrNameLst>
                                          <p:attrName>style.visibility</p:attrName>
                                        </p:attrNameLst>
                                      </p:cBhvr>
                                      <p:to>
                                        <p:strVal val="visible"/>
                                      </p:to>
                                    </p:set>
                                    <p:animEffect transition="in" filter="box(in)">
                                      <p:cBhvr>
                                        <p:cTn id="22" dur="500"/>
                                        <p:tgtEl>
                                          <p:spTgt spid="223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23235">
                                            <p:txEl>
                                              <p:pRg st="4" end="4"/>
                                            </p:txEl>
                                          </p:spTgt>
                                        </p:tgtEl>
                                        <p:attrNameLst>
                                          <p:attrName>style.visibility</p:attrName>
                                        </p:attrNameLst>
                                      </p:cBhvr>
                                      <p:to>
                                        <p:strVal val="visible"/>
                                      </p:to>
                                    </p:set>
                                    <p:animEffect transition="in" filter="box(in)">
                                      <p:cBhvr>
                                        <p:cTn id="27" dur="500"/>
                                        <p:tgtEl>
                                          <p:spTgt spid="223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23235">
                                            <p:txEl>
                                              <p:pRg st="5" end="5"/>
                                            </p:txEl>
                                          </p:spTgt>
                                        </p:tgtEl>
                                        <p:attrNameLst>
                                          <p:attrName>style.visibility</p:attrName>
                                        </p:attrNameLst>
                                      </p:cBhvr>
                                      <p:to>
                                        <p:strVal val="visible"/>
                                      </p:to>
                                    </p:set>
                                    <p:animEffect transition="in" filter="box(in)">
                                      <p:cBhvr>
                                        <p:cTn id="32" dur="500"/>
                                        <p:tgtEl>
                                          <p:spTgt spid="2232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23235">
                                            <p:txEl>
                                              <p:pRg st="6" end="6"/>
                                            </p:txEl>
                                          </p:spTgt>
                                        </p:tgtEl>
                                        <p:attrNameLst>
                                          <p:attrName>style.visibility</p:attrName>
                                        </p:attrNameLst>
                                      </p:cBhvr>
                                      <p:to>
                                        <p:strVal val="visible"/>
                                      </p:to>
                                    </p:set>
                                    <p:animEffect transition="in" filter="box(in)">
                                      <p:cBhvr>
                                        <p:cTn id="37" dur="500"/>
                                        <p:tgtEl>
                                          <p:spTgt spid="2232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23235">
                                            <p:txEl>
                                              <p:pRg st="7" end="7"/>
                                            </p:txEl>
                                          </p:spTgt>
                                        </p:tgtEl>
                                        <p:attrNameLst>
                                          <p:attrName>style.visibility</p:attrName>
                                        </p:attrNameLst>
                                      </p:cBhvr>
                                      <p:to>
                                        <p:strVal val="visible"/>
                                      </p:to>
                                    </p:set>
                                    <p:animEffect transition="in" filter="box(in)">
                                      <p:cBhvr>
                                        <p:cTn id="42" dur="500"/>
                                        <p:tgtEl>
                                          <p:spTgt spid="2232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23235">
                                            <p:txEl>
                                              <p:pRg st="8" end="8"/>
                                            </p:txEl>
                                          </p:spTgt>
                                        </p:tgtEl>
                                        <p:attrNameLst>
                                          <p:attrName>style.visibility</p:attrName>
                                        </p:attrNameLst>
                                      </p:cBhvr>
                                      <p:to>
                                        <p:strVal val="visible"/>
                                      </p:to>
                                    </p:set>
                                    <p:animEffect transition="in" filter="box(in)">
                                      <p:cBhvr>
                                        <p:cTn id="47" dur="500"/>
                                        <p:tgtEl>
                                          <p:spTgt spid="223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90600"/>
          </a:xfrm>
        </p:spPr>
        <p:txBody>
          <a:bodyPr/>
          <a:lstStyle/>
          <a:p>
            <a:r>
              <a:rPr lang="en-US" sz="4000" b="1" smtClean="0">
                <a:latin typeface="Times New Roman" pitchFamily="18" charset="0"/>
                <a:cs typeface="Times New Roman" pitchFamily="18" charset="0"/>
              </a:rPr>
              <a:t>User Interfaces: Output Software </a:t>
            </a:r>
          </a:p>
        </p:txBody>
      </p:sp>
      <p:sp>
        <p:nvSpPr>
          <p:cNvPr id="35843" name="Rectangle 3"/>
          <p:cNvSpPr>
            <a:spLocks noGrp="1"/>
          </p:cNvSpPr>
          <p:nvPr>
            <p:ph type="body" idx="1"/>
          </p:nvPr>
        </p:nvSpPr>
        <p:spPr>
          <a:xfrm>
            <a:off x="381000" y="914400"/>
            <a:ext cx="8382000" cy="5715000"/>
          </a:xfrm>
        </p:spPr>
        <p:txBody>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Text Windows</a:t>
            </a:r>
          </a:p>
          <a:p>
            <a:pPr lvl="1" algn="just">
              <a:lnSpc>
                <a:spcPct val="90000"/>
              </a:lnSpc>
            </a:pPr>
            <a:r>
              <a:rPr lang="en-US" sz="2400" smtClean="0">
                <a:latin typeface="Times New Roman" pitchFamily="18" charset="0"/>
                <a:cs typeface="Times New Roman" pitchFamily="18" charset="0"/>
              </a:rPr>
              <a:t>The program sends characters to current windows and they are display there. Usually, a block of characters is written in one system call.</a:t>
            </a:r>
          </a:p>
          <a:p>
            <a:pPr lvl="1" algn="just">
              <a:lnSpc>
                <a:spcPct val="90000"/>
              </a:lnSpc>
            </a:pPr>
            <a:r>
              <a:rPr lang="en-US" sz="2400" smtClean="0">
                <a:latin typeface="Times New Roman" pitchFamily="18" charset="0"/>
                <a:cs typeface="Times New Roman" pitchFamily="18" charset="0"/>
              </a:rPr>
              <a:t>Screen editors and many other sophisticated programs need to be able to update the screen in complex ways such as replacing one line in the middle of the screen (driver must support </a:t>
            </a:r>
            <a:r>
              <a:rPr lang="en-US" sz="2400" b="1" smtClean="0">
                <a:latin typeface="Times New Roman" pitchFamily="18" charset="0"/>
                <a:cs typeface="Times New Roman" pitchFamily="18" charset="0"/>
              </a:rPr>
              <a:t>escape sequences</a:t>
            </a:r>
            <a:r>
              <a:rPr lang="en-US" sz="2400" smtClean="0">
                <a:latin typeface="Times New Roman" pitchFamily="18" charset="0"/>
                <a:cs typeface="Times New Roman" pitchFamily="18" charset="0"/>
              </a:rPr>
              <a:t> to move the cursor, insert and delete character …).</a:t>
            </a:r>
          </a:p>
          <a:p>
            <a:pPr lvl="1" algn="just">
              <a:lnSpc>
                <a:spcPct val="90000"/>
              </a:lnSpc>
            </a:pPr>
            <a:r>
              <a:rPr lang="en-US" sz="2400" smtClean="0">
                <a:latin typeface="Times New Roman" pitchFamily="18" charset="0"/>
                <a:cs typeface="Times New Roman" pitchFamily="18" charset="0"/>
              </a:rPr>
              <a:t>Termcap (Berkeley UNIX) defines a number of basic actions that uses a generic escape sequence, the converted to the actual escape sequences.</a:t>
            </a:r>
          </a:p>
          <a:p>
            <a:pPr lvl="1" algn="just">
              <a:lnSpc>
                <a:spcPct val="90000"/>
              </a:lnSpc>
            </a:pPr>
            <a:r>
              <a:rPr lang="en-US" sz="2400" smtClean="0">
                <a:latin typeface="Times New Roman" pitchFamily="18" charset="0"/>
                <a:cs typeface="Times New Roman" pitchFamily="18" charset="0"/>
              </a:rPr>
              <a:t>How might the escape sequences be used by a text editor?</a:t>
            </a:r>
          </a:p>
          <a:p>
            <a:pPr lvl="2" algn="just">
              <a:lnSpc>
                <a:spcPct val="90000"/>
              </a:lnSpc>
            </a:pPr>
            <a:r>
              <a:rPr lang="en-US" sz="2000" smtClean="0">
                <a:latin typeface="Times New Roman" pitchFamily="18" charset="0"/>
                <a:cs typeface="Times New Roman" pitchFamily="18" charset="0"/>
              </a:rPr>
              <a:t>After the user types command, the editor might send the escape sequence over the serial line to the terminal.</a:t>
            </a:r>
          </a:p>
          <a:p>
            <a:pPr lvl="2" algn="just">
              <a:lnSpc>
                <a:spcPct val="90000"/>
              </a:lnSpc>
            </a:pPr>
            <a:r>
              <a:rPr lang="en-US" sz="2000" smtClean="0">
                <a:latin typeface="Times New Roman" pitchFamily="18" charset="0"/>
                <a:cs typeface="Times New Roman" pitchFamily="18" charset="0"/>
              </a:rPr>
              <a:t>The execution is done.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a:t>
            </a:r>
          </a:p>
        </p:txBody>
      </p:sp>
      <p:sp>
        <p:nvSpPr>
          <p:cNvPr id="36867" name="Rectangle 3"/>
          <p:cNvSpPr>
            <a:spLocks noGrp="1"/>
          </p:cNvSpPr>
          <p:nvPr>
            <p:ph type="body" idx="1"/>
          </p:nvPr>
        </p:nvSpPr>
        <p:spPr>
          <a:xfrm>
            <a:off x="304800" y="914400"/>
            <a:ext cx="8305800" cy="5715000"/>
          </a:xfrm>
        </p:spPr>
        <p:txBody>
          <a:bodyPr>
            <a:normAutofit lnSpcReduction="10000"/>
          </a:bodyPr>
          <a:lstStyle/>
          <a:p>
            <a:pPr algn="just">
              <a:buClrTx/>
              <a:buSzTx/>
              <a:buFont typeface="Arial" charset="0"/>
              <a:buChar char="•"/>
            </a:pPr>
            <a:r>
              <a:rPr lang="en-US" sz="2800" b="1" i="1" smtClean="0">
                <a:latin typeface="Times New Roman" pitchFamily="18" charset="0"/>
                <a:cs typeface="Times New Roman" pitchFamily="18" charset="0"/>
              </a:rPr>
              <a:t>The X Window System</a:t>
            </a:r>
          </a:p>
          <a:p>
            <a:pPr lvl="1" algn="just"/>
            <a:r>
              <a:rPr lang="en-US" sz="2400" smtClean="0">
                <a:latin typeface="Times New Roman" pitchFamily="18" charset="0"/>
                <a:cs typeface="Times New Roman" pitchFamily="18" charset="0"/>
              </a:rPr>
              <a:t>The user interface is used all UNIX System.</a:t>
            </a:r>
          </a:p>
          <a:p>
            <a:pPr lvl="1" algn="just"/>
            <a:r>
              <a:rPr lang="en-US" sz="2400" smtClean="0">
                <a:latin typeface="Times New Roman" pitchFamily="18" charset="0"/>
                <a:cs typeface="Times New Roman" pitchFamily="18" charset="0"/>
              </a:rPr>
              <a:t>Is very portable and run entirely in user space.</a:t>
            </a:r>
          </a:p>
          <a:p>
            <a:pPr lvl="1" algn="just"/>
            <a:r>
              <a:rPr lang="en-US" sz="2400" smtClean="0">
                <a:latin typeface="Times New Roman" pitchFamily="18" charset="0"/>
                <a:cs typeface="Times New Roman" pitchFamily="18" charset="0"/>
              </a:rPr>
              <a:t>Was intended for connecting a large number of remote user terminals with a central compute server, so it is logically split into client and host software.</a:t>
            </a:r>
          </a:p>
          <a:p>
            <a:pPr lvl="1" algn="just"/>
            <a:r>
              <a:rPr lang="en-US" sz="2400" smtClean="0">
                <a:latin typeface="Times New Roman" pitchFamily="18" charset="0"/>
                <a:cs typeface="Times New Roman" pitchFamily="18" charset="0"/>
              </a:rPr>
              <a:t>Is not a complete GUI (must be more supported).</a:t>
            </a:r>
          </a:p>
          <a:p>
            <a:pPr lvl="1" algn="just"/>
            <a:r>
              <a:rPr lang="en-US" sz="2400" smtClean="0">
                <a:latin typeface="Times New Roman" pitchFamily="18" charset="0"/>
                <a:cs typeface="Times New Roman" pitchFamily="18" charset="0"/>
              </a:rPr>
              <a:t>X server (local PC, just does what the X Client told)</a:t>
            </a:r>
          </a:p>
          <a:p>
            <a:pPr lvl="2" algn="just"/>
            <a:r>
              <a:rPr lang="en-US" sz="2000" smtClean="0">
                <a:latin typeface="Times New Roman" pitchFamily="18" charset="0"/>
                <a:cs typeface="Times New Roman" pitchFamily="18" charset="0"/>
              </a:rPr>
              <a:t>The software collects input from keyboard and mouse and writes output to the screen </a:t>
            </a:r>
            <a:r>
              <a:rPr lang="en-US" sz="2000" smtClean="0">
                <a:latin typeface="Times New Roman" pitchFamily="18" charset="0"/>
                <a:cs typeface="Times New Roman" pitchFamily="18" charset="0"/>
                <a:sym typeface="Wingdings" pitchFamily="2" charset="2"/>
              </a:rPr>
              <a:t> ( </a:t>
            </a:r>
            <a:r>
              <a:rPr lang="en-US" sz="2000" smtClean="0">
                <a:latin typeface="Times New Roman" pitchFamily="18" charset="0"/>
                <a:cs typeface="Times New Roman" pitchFamily="18" charset="0"/>
              </a:rPr>
              <a:t>Inside the user’s computer, Displaying bits on the screen).</a:t>
            </a:r>
          </a:p>
          <a:p>
            <a:pPr lvl="1" algn="just"/>
            <a:r>
              <a:rPr lang="en-US" sz="2400" smtClean="0">
                <a:latin typeface="Times New Roman" pitchFamily="18" charset="0"/>
                <a:cs typeface="Times New Roman" pitchFamily="18" charset="0"/>
              </a:rPr>
              <a:t>X clients (remote machine)</a:t>
            </a:r>
          </a:p>
          <a:p>
            <a:pPr lvl="2" algn="just"/>
            <a:r>
              <a:rPr lang="en-US" sz="2000" smtClean="0">
                <a:latin typeface="Times New Roman" pitchFamily="18" charset="0"/>
                <a:cs typeface="Times New Roman" pitchFamily="18" charset="0"/>
              </a:rPr>
              <a:t>Running programs</a:t>
            </a:r>
          </a:p>
          <a:p>
            <a:pPr lvl="2" algn="just"/>
            <a:r>
              <a:rPr lang="en-US" sz="2000" smtClean="0">
                <a:latin typeface="Times New Roman" pitchFamily="18" charset="0"/>
                <a:cs typeface="Times New Roman" pitchFamily="18" charset="0"/>
              </a:rPr>
              <a:t>Tells the server to do things, like display text or geometric figures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914400" y="0"/>
            <a:ext cx="8229600" cy="609600"/>
          </a:xfrm>
        </p:spPr>
        <p:txBody>
          <a:bodyPr/>
          <a:lstStyle/>
          <a:p>
            <a:r>
              <a:rPr lang="en-US" sz="4000" b="1" smtClean="0">
                <a:latin typeface="Times New Roman" pitchFamily="18" charset="0"/>
                <a:cs typeface="Times New Roman" pitchFamily="18" charset="0"/>
              </a:rPr>
              <a:t>User Interfaces: Output Software</a:t>
            </a:r>
          </a:p>
        </p:txBody>
      </p:sp>
      <p:sp>
        <p:nvSpPr>
          <p:cNvPr id="151558" name="Text Box 4"/>
          <p:cNvSpPr txBox="1">
            <a:spLocks noChangeArrowheads="1"/>
          </p:cNvSpPr>
          <p:nvPr/>
        </p:nvSpPr>
        <p:spPr bwMode="auto">
          <a:xfrm>
            <a:off x="2895600" y="6019800"/>
            <a:ext cx="404018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Client and servers in the M.I.T. X Window System</a:t>
            </a:r>
          </a:p>
          <a:p>
            <a:pPr algn="ctr"/>
            <a:r>
              <a:rPr lang="en-US" sz="1400" b="1">
                <a:latin typeface="Times New Roman" pitchFamily="18" charset="0"/>
              </a:rPr>
              <a:t>Tanenbaum, Fig. 5-537</a:t>
            </a:r>
          </a:p>
        </p:txBody>
      </p:sp>
      <p:pic>
        <p:nvPicPr>
          <p:cNvPr id="37892" name="Picture 2"/>
          <p:cNvPicPr>
            <a:picLocks noChangeAspect="1" noChangeArrowheads="1"/>
          </p:cNvPicPr>
          <p:nvPr/>
        </p:nvPicPr>
        <p:blipFill>
          <a:blip r:embed="rId3">
            <a:lum bright="-22000" contrast="26000"/>
          </a:blip>
          <a:srcRect/>
          <a:stretch>
            <a:fillRect/>
          </a:stretch>
        </p:blipFill>
        <p:spPr bwMode="auto">
          <a:xfrm>
            <a:off x="304800" y="1295400"/>
            <a:ext cx="8524875" cy="46863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a:t>
            </a:r>
            <a:endParaRPr lang="en-US" sz="3200" smtClean="0">
              <a:latin typeface="Times New Roman" pitchFamily="18" charset="0"/>
              <a:cs typeface="Times New Roman" pitchFamily="18" charset="0"/>
            </a:endParaRPr>
          </a:p>
        </p:txBody>
      </p:sp>
      <p:sp>
        <p:nvSpPr>
          <p:cNvPr id="20483" name="Rectangle 3"/>
          <p:cNvSpPr>
            <a:spLocks noGrp="1"/>
          </p:cNvSpPr>
          <p:nvPr>
            <p:ph type="body" idx="1"/>
          </p:nvPr>
        </p:nvSpPr>
        <p:spPr>
          <a:xfrm>
            <a:off x="304800" y="990600"/>
            <a:ext cx="8458200" cy="5562600"/>
          </a:xfrm>
        </p:spPr>
        <p:txBody>
          <a:bodyPr>
            <a:normAutofit lnSpcReduction="10000"/>
          </a:bodyPr>
          <a:lstStyle/>
          <a:p>
            <a:pPr algn="just">
              <a:buClrTx/>
              <a:buSzTx/>
              <a:buFont typeface="Arial" charset="0"/>
              <a:buChar char="•"/>
              <a:defRPr/>
            </a:pPr>
            <a:r>
              <a:rPr lang="en-US" sz="2800" b="1" i="1" smtClean="0">
                <a:latin typeface="Times New Roman" pitchFamily="18" charset="0"/>
                <a:cs typeface="Times New Roman" pitchFamily="18" charset="0"/>
              </a:rPr>
              <a:t>Graphical User Interface – GUI </a:t>
            </a:r>
          </a:p>
          <a:p>
            <a:pPr marL="347663" lvl="1" algn="just">
              <a:defRPr/>
            </a:pPr>
            <a:r>
              <a:rPr lang="en-US" sz="2200" smtClean="0">
                <a:latin typeface="Times New Roman" pitchFamily="18" charset="0"/>
                <a:cs typeface="Times New Roman" pitchFamily="18" charset="0"/>
              </a:rPr>
              <a:t>Has four essential elements WIMP (Windows, Icons, Menus, and Pointing device)</a:t>
            </a:r>
          </a:p>
          <a:p>
            <a:pPr marL="347663" lvl="1" algn="just">
              <a:defRPr/>
            </a:pPr>
            <a:r>
              <a:rPr lang="en-US" sz="2200" smtClean="0">
                <a:latin typeface="Times New Roman" pitchFamily="18" charset="0"/>
                <a:cs typeface="Times New Roman" pitchFamily="18" charset="0"/>
              </a:rPr>
              <a:t>The GUI software can be implemented in either user-level code (UNIX) or in the OS itself (Windows).</a:t>
            </a:r>
          </a:p>
          <a:p>
            <a:pPr marL="347663" lvl="1" algn="just">
              <a:defRPr/>
            </a:pPr>
            <a:r>
              <a:rPr lang="en-US" sz="2200" smtClean="0">
                <a:latin typeface="Times New Roman" pitchFamily="18" charset="0"/>
                <a:cs typeface="Times New Roman" pitchFamily="18" charset="0"/>
              </a:rPr>
              <a:t>Windows programs are message oriented.</a:t>
            </a:r>
          </a:p>
          <a:p>
            <a:pPr marL="347663" lvl="1" algn="just">
              <a:defRPr/>
            </a:pPr>
            <a:r>
              <a:rPr lang="en-US" sz="2200" smtClean="0">
                <a:latin typeface="Times New Roman" pitchFamily="18" charset="0"/>
                <a:cs typeface="Times New Roman" pitchFamily="18" charset="0"/>
              </a:rPr>
              <a:t>Output almost always goes to a special hardware – </a:t>
            </a:r>
            <a:r>
              <a:rPr lang="en-US" sz="2200" b="1" smtClean="0">
                <a:latin typeface="Times New Roman" pitchFamily="18" charset="0"/>
                <a:cs typeface="Times New Roman" pitchFamily="18" charset="0"/>
              </a:rPr>
              <a:t>graphics adapter</a:t>
            </a:r>
            <a:r>
              <a:rPr lang="en-US" sz="2200" smtClean="0">
                <a:latin typeface="Times New Roman" pitchFamily="18" charset="0"/>
                <a:cs typeface="Times New Roman" pitchFamily="18" charset="0"/>
              </a:rPr>
              <a:t> </a:t>
            </a:r>
          </a:p>
          <a:p>
            <a:pPr marL="508000" lvl="2" algn="just">
              <a:defRPr/>
            </a:pPr>
            <a:r>
              <a:rPr lang="en-US" sz="2000" smtClean="0">
                <a:latin typeface="Times New Roman" pitchFamily="18" charset="0"/>
                <a:cs typeface="Times New Roman" pitchFamily="18" charset="0"/>
              </a:rPr>
              <a:t>Containing </a:t>
            </a:r>
            <a:r>
              <a:rPr lang="en-US" sz="2000" b="1" smtClean="0">
                <a:latin typeface="Times New Roman" pitchFamily="18" charset="0"/>
                <a:cs typeface="Times New Roman" pitchFamily="18" charset="0"/>
              </a:rPr>
              <a:t>video RAM </a:t>
            </a:r>
            <a:r>
              <a:rPr lang="en-US" sz="2000" smtClean="0">
                <a:latin typeface="Times New Roman" pitchFamily="18" charset="0"/>
                <a:cs typeface="Times New Roman" pitchFamily="18" charset="0"/>
              </a:rPr>
              <a:t>that holds the image appear on the screen.</a:t>
            </a:r>
          </a:p>
          <a:p>
            <a:pPr marL="508000" lvl="2" algn="just">
              <a:defRPr/>
            </a:pPr>
            <a:r>
              <a:rPr lang="en-US" sz="2000" smtClean="0">
                <a:latin typeface="Times New Roman" pitchFamily="18" charset="0"/>
                <a:cs typeface="Times New Roman" pitchFamily="18" charset="0"/>
              </a:rPr>
              <a:t>Support some number of screen sizes.</a:t>
            </a:r>
            <a:endParaRPr lang="en-US" sz="2000" b="1" smtClean="0">
              <a:latin typeface="Times New Roman" pitchFamily="18" charset="0"/>
              <a:cs typeface="Times New Roman" pitchFamily="18" charset="0"/>
            </a:endParaRPr>
          </a:p>
          <a:p>
            <a:pPr marL="285750" lvl="1" algn="just">
              <a:defRPr/>
            </a:pPr>
            <a:r>
              <a:rPr lang="en-US" sz="2200" smtClean="0">
                <a:latin typeface="Times New Roman" pitchFamily="18" charset="0"/>
                <a:cs typeface="Times New Roman" pitchFamily="18" charset="0"/>
              </a:rPr>
              <a:t>Window</a:t>
            </a:r>
          </a:p>
          <a:p>
            <a:pPr marL="511175" lvl="2" indent="-231775" algn="just">
              <a:defRPr/>
            </a:pPr>
            <a:r>
              <a:rPr lang="en-US" sz="2000" smtClean="0">
                <a:latin typeface="Times New Roman" pitchFamily="18" charset="0"/>
                <a:cs typeface="Times New Roman" pitchFamily="18" charset="0"/>
              </a:rPr>
              <a:t>Basic item on the screen is a rectangular area (that can be resized, scrolled)</a:t>
            </a:r>
          </a:p>
          <a:p>
            <a:pPr marL="511175" lvl="2" indent="-231775" algn="just">
              <a:defRPr/>
            </a:pPr>
            <a:r>
              <a:rPr lang="en-US" sz="2000" smtClean="0">
                <a:latin typeface="Times New Roman" pitchFamily="18" charset="0"/>
                <a:cs typeface="Times New Roman" pitchFamily="18" charset="0"/>
              </a:rPr>
              <a:t>Its position and size are uniquely determined by giving the coordinates (in pixel) of two diagonally opposite corners</a:t>
            </a:r>
          </a:p>
          <a:p>
            <a:pPr marL="511175" lvl="2" indent="-231775" algn="just">
              <a:defRPr/>
            </a:pPr>
            <a:r>
              <a:rPr lang="en-US" sz="2000" smtClean="0">
                <a:latin typeface="Times New Roman" pitchFamily="18" charset="0"/>
                <a:cs typeface="Times New Roman" pitchFamily="18" charset="0"/>
              </a:rPr>
              <a:t>Its coordinate system puts the origin in the upper lefthand corner and has y increase downward.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a:t>
            </a:r>
            <a:endParaRPr lang="en-US" sz="3200" smtClean="0">
              <a:latin typeface="Times New Roman" pitchFamily="18" charset="0"/>
              <a:cs typeface="Times New Roman" pitchFamily="18" charset="0"/>
            </a:endParaRPr>
          </a:p>
        </p:txBody>
      </p:sp>
      <p:sp>
        <p:nvSpPr>
          <p:cNvPr id="153606" name="Text Box 4"/>
          <p:cNvSpPr txBox="1">
            <a:spLocks noChangeArrowheads="1"/>
          </p:cNvSpPr>
          <p:nvPr/>
        </p:nvSpPr>
        <p:spPr bwMode="auto">
          <a:xfrm>
            <a:off x="2514600" y="6096000"/>
            <a:ext cx="460533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sample window located at (200, 100) an an XGA display</a:t>
            </a:r>
          </a:p>
          <a:p>
            <a:pPr algn="ctr"/>
            <a:r>
              <a:rPr lang="en-US" sz="1400" b="1">
                <a:latin typeface="Times New Roman" pitchFamily="18" charset="0"/>
              </a:rPr>
              <a:t>Tanenbaum, Fig. 5-39.</a:t>
            </a:r>
          </a:p>
        </p:txBody>
      </p:sp>
      <p:pic>
        <p:nvPicPr>
          <p:cNvPr id="39940" name="Picture 2"/>
          <p:cNvPicPr>
            <a:picLocks noChangeAspect="1" noChangeArrowheads="1"/>
          </p:cNvPicPr>
          <p:nvPr/>
        </p:nvPicPr>
        <p:blipFill>
          <a:blip r:embed="rId3"/>
          <a:srcRect/>
          <a:stretch>
            <a:fillRect/>
          </a:stretch>
        </p:blipFill>
        <p:spPr bwMode="auto">
          <a:xfrm>
            <a:off x="1752600" y="1143000"/>
            <a:ext cx="6110288" cy="4978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22531" name="Rectangle 3"/>
          <p:cNvSpPr>
            <a:spLocks noGrp="1"/>
          </p:cNvSpPr>
          <p:nvPr>
            <p:ph type="body" idx="4294967295"/>
          </p:nvPr>
        </p:nvSpPr>
        <p:spPr>
          <a:xfrm>
            <a:off x="304800" y="1143000"/>
            <a:ext cx="8458200" cy="5334000"/>
          </a:xfrm>
        </p:spPr>
        <p:txBody>
          <a:bodyPr/>
          <a:lstStyle/>
          <a:p>
            <a:pPr marL="609600" indent="-609600" algn="just">
              <a:lnSpc>
                <a:spcPct val="90000"/>
              </a:lnSpc>
              <a:defRPr/>
            </a:pPr>
            <a:r>
              <a:rPr lang="en-US" sz="2800" b="1" i="1" smtClean="0">
                <a:latin typeface="Times New Roman" pitchFamily="18" charset="0"/>
                <a:cs typeface="Times New Roman" pitchFamily="18" charset="0"/>
              </a:rPr>
              <a:t>Bitmaps</a:t>
            </a:r>
          </a:p>
          <a:p>
            <a:pPr marL="533400" lvl="1" indent="-533400" algn="just">
              <a:lnSpc>
                <a:spcPct val="90000"/>
              </a:lnSpc>
              <a:defRPr/>
            </a:pPr>
            <a:r>
              <a:rPr lang="en-US" sz="2600" smtClean="0">
                <a:latin typeface="Times New Roman" pitchFamily="18" charset="0"/>
                <a:cs typeface="Times New Roman" pitchFamily="18" charset="0"/>
              </a:rPr>
              <a:t>The average red, green, and blue values of each grid square are then sampled and saved as the value of one pixel</a:t>
            </a:r>
          </a:p>
          <a:p>
            <a:pPr marL="533400" lvl="1" indent="-533400" algn="just">
              <a:lnSpc>
                <a:spcPct val="90000"/>
              </a:lnSpc>
              <a:defRPr/>
            </a:pPr>
            <a:r>
              <a:rPr lang="en-US" sz="2600" smtClean="0">
                <a:latin typeface="Times New Roman" pitchFamily="18" charset="0"/>
                <a:cs typeface="Times New Roman" pitchFamily="18" charset="0"/>
              </a:rPr>
              <a:t>Use for text:</a:t>
            </a:r>
          </a:p>
          <a:p>
            <a:pPr marL="641350" lvl="2" indent="-457200" algn="just">
              <a:lnSpc>
                <a:spcPct val="90000"/>
              </a:lnSpc>
              <a:defRPr/>
            </a:pPr>
            <a:r>
              <a:rPr lang="en-US" smtClean="0">
                <a:latin typeface="Times New Roman" pitchFamily="18" charset="0"/>
                <a:cs typeface="Times New Roman" pitchFamily="18" charset="0"/>
              </a:rPr>
              <a:t>Represent a particular character in some font is as a small bitmap .</a:t>
            </a:r>
          </a:p>
          <a:p>
            <a:pPr marL="641350" lvl="2" indent="-457200" algn="just">
              <a:lnSpc>
                <a:spcPct val="90000"/>
              </a:lnSpc>
              <a:defRPr/>
            </a:pPr>
            <a:r>
              <a:rPr lang="en-US" smtClean="0">
                <a:latin typeface="Times New Roman" pitchFamily="18" charset="0"/>
                <a:cs typeface="Times New Roman" pitchFamily="18" charset="0"/>
              </a:rPr>
              <a:t>Adding text to the screen then becomes a matter of moving bitmaps.</a:t>
            </a:r>
          </a:p>
          <a:p>
            <a:pPr marL="533400" lvl="1" indent="-533400" algn="just">
              <a:lnSpc>
                <a:spcPct val="90000"/>
              </a:lnSpc>
              <a:defRPr/>
            </a:pPr>
            <a:r>
              <a:rPr lang="en-US" sz="2600" b="1" i="1" smtClean="0">
                <a:latin typeface="Times New Roman" pitchFamily="18" charset="0"/>
                <a:cs typeface="Times New Roman" pitchFamily="18" charset="0"/>
              </a:rPr>
              <a:t>Problems</a:t>
            </a:r>
          </a:p>
          <a:p>
            <a:pPr marL="1371600" lvl="2" indent="-457200" algn="just">
              <a:lnSpc>
                <a:spcPct val="90000"/>
              </a:lnSpc>
              <a:defRPr/>
            </a:pPr>
            <a:r>
              <a:rPr lang="en-US" smtClean="0">
                <a:latin typeface="Times New Roman" pitchFamily="18" charset="0"/>
                <a:cs typeface="Times New Roman" pitchFamily="18" charset="0"/>
              </a:rPr>
              <a:t>They do not scale.</a:t>
            </a:r>
          </a:p>
          <a:p>
            <a:pPr marL="1371600" lvl="2" indent="-457200" algn="just">
              <a:lnSpc>
                <a:spcPct val="90000"/>
              </a:lnSpc>
              <a:defRPr/>
            </a:pPr>
            <a:r>
              <a:rPr lang="en-US" smtClean="0">
                <a:latin typeface="Times New Roman" pitchFamily="18" charset="0"/>
                <a:cs typeface="Times New Roman" pitchFamily="18" charset="0"/>
              </a:rPr>
              <a:t>Copying between devices with different color properties or between monochrome and color does not work well.</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153606" name="Text Box 4"/>
          <p:cNvSpPr txBox="1">
            <a:spLocks noChangeArrowheads="1"/>
          </p:cNvSpPr>
          <p:nvPr/>
        </p:nvSpPr>
        <p:spPr bwMode="auto">
          <a:xfrm>
            <a:off x="5189538" y="6248400"/>
            <a:ext cx="3268662"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Copying bitmaps: (a) Before. (b): After</a:t>
            </a:r>
          </a:p>
          <a:p>
            <a:pPr algn="ctr"/>
            <a:r>
              <a:rPr lang="en-US" sz="1400" b="1">
                <a:latin typeface="Times New Roman" pitchFamily="18" charset="0"/>
              </a:rPr>
              <a:t>Tanenbaum, Fig 5-42.</a:t>
            </a:r>
          </a:p>
        </p:txBody>
      </p:sp>
      <p:pic>
        <p:nvPicPr>
          <p:cNvPr id="41988" name="Picture 2"/>
          <p:cNvPicPr>
            <a:picLocks noChangeAspect="1" noChangeArrowheads="1"/>
          </p:cNvPicPr>
          <p:nvPr/>
        </p:nvPicPr>
        <p:blipFill>
          <a:blip r:embed="rId3"/>
          <a:srcRect/>
          <a:stretch>
            <a:fillRect/>
          </a:stretch>
        </p:blipFill>
        <p:spPr bwMode="auto">
          <a:xfrm>
            <a:off x="533400" y="2057400"/>
            <a:ext cx="3276600" cy="2865438"/>
          </a:xfrm>
          <a:prstGeom prst="rect">
            <a:avLst/>
          </a:prstGeom>
          <a:noFill/>
          <a:ln w="9525">
            <a:noFill/>
            <a:miter lim="800000"/>
            <a:headEnd/>
            <a:tailEnd/>
          </a:ln>
        </p:spPr>
      </p:pic>
      <p:sp>
        <p:nvSpPr>
          <p:cNvPr id="6" name="Text Box 4"/>
          <p:cNvSpPr txBox="1">
            <a:spLocks noChangeArrowheads="1"/>
          </p:cNvSpPr>
          <p:nvPr/>
        </p:nvSpPr>
        <p:spPr bwMode="auto">
          <a:xfrm>
            <a:off x="1295400" y="4876800"/>
            <a:ext cx="185102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rectangle is drawn</a:t>
            </a:r>
          </a:p>
          <a:p>
            <a:pPr algn="ctr"/>
            <a:r>
              <a:rPr lang="en-US" sz="1400" b="1">
                <a:latin typeface="Times New Roman" pitchFamily="18" charset="0"/>
              </a:rPr>
              <a:t>Tanenbaum, Fig. 5-41</a:t>
            </a:r>
          </a:p>
        </p:txBody>
      </p:sp>
      <p:pic>
        <p:nvPicPr>
          <p:cNvPr id="41990" name="Picture 6"/>
          <p:cNvPicPr>
            <a:picLocks noChangeAspect="1" noChangeArrowheads="1"/>
          </p:cNvPicPr>
          <p:nvPr/>
        </p:nvPicPr>
        <p:blipFill>
          <a:blip r:embed="rId4"/>
          <a:srcRect/>
          <a:stretch>
            <a:fillRect/>
          </a:stretch>
        </p:blipFill>
        <p:spPr bwMode="auto">
          <a:xfrm>
            <a:off x="5410200" y="1295400"/>
            <a:ext cx="2800350" cy="2409825"/>
          </a:xfrm>
          <a:prstGeom prst="rect">
            <a:avLst/>
          </a:prstGeom>
          <a:noFill/>
          <a:ln w="9525">
            <a:noFill/>
            <a:miter lim="800000"/>
            <a:headEnd/>
            <a:tailEnd/>
          </a:ln>
        </p:spPr>
      </p:pic>
      <p:pic>
        <p:nvPicPr>
          <p:cNvPr id="41991" name="Picture 7"/>
          <p:cNvPicPr>
            <a:picLocks noChangeAspect="1" noChangeArrowheads="1"/>
          </p:cNvPicPr>
          <p:nvPr/>
        </p:nvPicPr>
        <p:blipFill>
          <a:blip r:embed="rId5"/>
          <a:srcRect/>
          <a:stretch>
            <a:fillRect/>
          </a:stretch>
        </p:blipFill>
        <p:spPr bwMode="auto">
          <a:xfrm>
            <a:off x="5410200" y="3733800"/>
            <a:ext cx="2809875" cy="24003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DBC15DDC-F6DF-4DB0-BBA2-010C0F53A52C}" type="slidenum">
              <a:rPr lang="en-US" smtClean="0"/>
              <a:pPr>
                <a:defRPr/>
              </a:pPr>
              <a:t>27</a:t>
            </a:fld>
            <a:endParaRPr lang="en-US"/>
          </a:p>
        </p:txBody>
      </p:sp>
      <p:sp>
        <p:nvSpPr>
          <p:cNvPr id="11" name="Footer Placeholder 10"/>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43011" name="Rectangle 3"/>
          <p:cNvSpPr>
            <a:spLocks noGrp="1"/>
          </p:cNvSpPr>
          <p:nvPr>
            <p:ph type="body" idx="1"/>
          </p:nvPr>
        </p:nvSpPr>
        <p:spPr>
          <a:xfrm>
            <a:off x="457200" y="1219200"/>
            <a:ext cx="8229600" cy="5334000"/>
          </a:xfrm>
        </p:spPr>
        <p:txBody>
          <a:bodyPr>
            <a:normAutofit lnSpcReduction="10000"/>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Fonts</a:t>
            </a:r>
          </a:p>
          <a:p>
            <a:pPr lvl="1" algn="just">
              <a:lnSpc>
                <a:spcPct val="90000"/>
              </a:lnSpc>
            </a:pPr>
            <a:r>
              <a:rPr lang="en-US" sz="2400" smtClean="0">
                <a:latin typeface="Times New Roman" pitchFamily="18" charset="0"/>
                <a:cs typeface="Times New Roman" pitchFamily="18" charset="0"/>
              </a:rPr>
              <a:t>Characters were represented as bitmaps and copied onto the screen or printer.</a:t>
            </a:r>
          </a:p>
          <a:p>
            <a:pPr lvl="1" algn="just">
              <a:lnSpc>
                <a:spcPct val="90000"/>
              </a:lnSpc>
            </a:pPr>
            <a:r>
              <a:rPr lang="en-US" sz="2400" b="1" i="1" smtClean="0">
                <a:latin typeface="Times New Roman" pitchFamily="18" charset="0"/>
                <a:cs typeface="Times New Roman" pitchFamily="18" charset="0"/>
              </a:rPr>
              <a:t>Problems</a:t>
            </a:r>
          </a:p>
          <a:p>
            <a:pPr lvl="2" algn="just">
              <a:lnSpc>
                <a:spcPct val="90000"/>
              </a:lnSpc>
            </a:pPr>
            <a:r>
              <a:rPr lang="en-US" sz="2000" smtClean="0">
                <a:latin typeface="Times New Roman" pitchFamily="18" charset="0"/>
                <a:cs typeface="Times New Roman" pitchFamily="18" charset="0"/>
              </a:rPr>
              <a:t>We just saw, is that a bitmap that makes sense on the screen is too small for the printer.</a:t>
            </a:r>
          </a:p>
          <a:p>
            <a:pPr lvl="2" algn="just">
              <a:lnSpc>
                <a:spcPct val="90000"/>
              </a:lnSpc>
            </a:pPr>
            <a:r>
              <a:rPr lang="en-US" sz="2000" smtClean="0">
                <a:latin typeface="Times New Roman" pitchFamily="18" charset="0"/>
                <a:cs typeface="Times New Roman" pitchFamily="18" charset="0"/>
              </a:rPr>
              <a:t>A different bitmap is needed for each character in each size.</a:t>
            </a:r>
          </a:p>
          <a:p>
            <a:pPr lvl="1" algn="just">
              <a:lnSpc>
                <a:spcPct val="90000"/>
              </a:lnSpc>
            </a:pPr>
            <a:r>
              <a:rPr lang="en-US" sz="2400" b="1" i="1" smtClean="0">
                <a:latin typeface="Times New Roman" pitchFamily="18" charset="0"/>
                <a:cs typeface="Times New Roman" pitchFamily="18" charset="0"/>
              </a:rPr>
              <a:t>Solutions</a:t>
            </a:r>
          </a:p>
          <a:p>
            <a:pPr lvl="2" algn="just">
              <a:lnSpc>
                <a:spcPct val="90000"/>
              </a:lnSpc>
            </a:pPr>
            <a:r>
              <a:rPr lang="en-US" sz="2000" smtClean="0">
                <a:latin typeface="Times New Roman" pitchFamily="18" charset="0"/>
                <a:cs typeface="Times New Roman" pitchFamily="18" charset="0"/>
              </a:rPr>
              <a:t>TrueType fonts is introduction which are not bitmaps but outlines the character.</a:t>
            </a:r>
          </a:p>
          <a:p>
            <a:pPr lvl="2" algn="just">
              <a:lnSpc>
                <a:spcPct val="90000"/>
              </a:lnSpc>
            </a:pPr>
            <a:r>
              <a:rPr lang="en-US" sz="2000" smtClean="0">
                <a:latin typeface="Times New Roman" pitchFamily="18" charset="0"/>
                <a:cs typeface="Times New Roman" pitchFamily="18" charset="0"/>
              </a:rPr>
              <a:t>Each TrueType character is defined by a sequence of points around its perimeter. All the points are relative to the (0, 0) origin.</a:t>
            </a:r>
          </a:p>
          <a:p>
            <a:pPr lvl="2" algn="just">
              <a:lnSpc>
                <a:spcPct val="90000"/>
              </a:lnSpc>
            </a:pPr>
            <a:r>
              <a:rPr lang="en-US" sz="2000" smtClean="0">
                <a:latin typeface="Times New Roman" pitchFamily="18" charset="0"/>
                <a:cs typeface="Times New Roman" pitchFamily="18" charset="0"/>
              </a:rPr>
              <a:t>It is easy to scale the characters up or down with any point size (even fraction).</a:t>
            </a:r>
          </a:p>
          <a:p>
            <a:pPr lvl="2" algn="just">
              <a:lnSpc>
                <a:spcPct val="90000"/>
              </a:lnSpc>
            </a:pPr>
            <a:r>
              <a:rPr lang="en-US" sz="2000" smtClean="0">
                <a:latin typeface="Times New Roman" pitchFamily="18" charset="0"/>
                <a:cs typeface="Times New Roman" pitchFamily="18" charset="0"/>
              </a:rPr>
              <a:t>All that has to be done is to multiply each coordinate by the same scale factor.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User Interfaces: Output Software </a:t>
            </a:r>
            <a:endParaRPr lang="en-US" sz="3200" smtClean="0">
              <a:latin typeface="Times New Roman" pitchFamily="18" charset="0"/>
              <a:cs typeface="Times New Roman" pitchFamily="18" charset="0"/>
            </a:endParaRPr>
          </a:p>
        </p:txBody>
      </p:sp>
      <p:sp>
        <p:nvSpPr>
          <p:cNvPr id="153606" name="Text Box 4"/>
          <p:cNvSpPr txBox="1">
            <a:spLocks noChangeArrowheads="1"/>
          </p:cNvSpPr>
          <p:nvPr/>
        </p:nvSpPr>
        <p:spPr bwMode="auto">
          <a:xfrm>
            <a:off x="2590800" y="5562600"/>
            <a:ext cx="47148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Some examples of character outlines at different point sizes.</a:t>
            </a:r>
          </a:p>
          <a:p>
            <a:pPr algn="ctr"/>
            <a:r>
              <a:rPr lang="en-US" sz="1400" b="1">
                <a:latin typeface="Times New Roman" pitchFamily="18" charset="0"/>
              </a:rPr>
              <a:t>Tanenbaum, Fig. 5-43.</a:t>
            </a:r>
          </a:p>
        </p:txBody>
      </p:sp>
      <p:pic>
        <p:nvPicPr>
          <p:cNvPr id="44036" name="Picture 5"/>
          <p:cNvPicPr>
            <a:picLocks noChangeAspect="1" noChangeArrowheads="1"/>
          </p:cNvPicPr>
          <p:nvPr/>
        </p:nvPicPr>
        <p:blipFill>
          <a:blip r:embed="rId3"/>
          <a:srcRect/>
          <a:stretch>
            <a:fillRect/>
          </a:stretch>
        </p:blipFill>
        <p:spPr bwMode="auto">
          <a:xfrm>
            <a:off x="971550" y="1519238"/>
            <a:ext cx="7200900" cy="38195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29</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Clocks: Overview</a:t>
            </a:r>
          </a:p>
        </p:txBody>
      </p:sp>
      <p:sp>
        <p:nvSpPr>
          <p:cNvPr id="139267" name="Rectangle 3"/>
          <p:cNvSpPr>
            <a:spLocks noGrp="1"/>
          </p:cNvSpPr>
          <p:nvPr>
            <p:ph type="body" idx="1"/>
          </p:nvPr>
        </p:nvSpPr>
        <p:spPr>
          <a:xfrm>
            <a:off x="228600" y="838200"/>
            <a:ext cx="8686800" cy="4953000"/>
          </a:xfrm>
        </p:spPr>
        <p:txBody>
          <a:bodyPr/>
          <a:lstStyle/>
          <a:p>
            <a:pPr algn="just">
              <a:buClrTx/>
              <a:buSzTx/>
              <a:buFont typeface="Arial" charset="0"/>
              <a:buChar char="•"/>
            </a:pPr>
            <a:r>
              <a:rPr lang="en-US" smtClean="0">
                <a:latin typeface="Times New Roman" pitchFamily="18" charset="0"/>
                <a:cs typeface="Times New Roman" pitchFamily="18" charset="0"/>
              </a:rPr>
              <a:t>Is also call timers.</a:t>
            </a:r>
          </a:p>
          <a:p>
            <a:pPr algn="just">
              <a:buClrTx/>
              <a:buSzTx/>
              <a:buFont typeface="Arial" charset="0"/>
              <a:buChar char="•"/>
            </a:pPr>
            <a:r>
              <a:rPr lang="en-US" smtClean="0">
                <a:latin typeface="Times New Roman" pitchFamily="18" charset="0"/>
                <a:cs typeface="Times New Roman" pitchFamily="18" charset="0"/>
              </a:rPr>
              <a:t>Are essential to the operation of any multi-programmed system.</a:t>
            </a:r>
          </a:p>
          <a:p>
            <a:pPr algn="just">
              <a:buClrTx/>
              <a:buSzTx/>
              <a:buFont typeface="Arial" charset="0"/>
              <a:buChar char="•"/>
            </a:pPr>
            <a:r>
              <a:rPr lang="en-US" smtClean="0">
                <a:latin typeface="Times New Roman" pitchFamily="18" charset="0"/>
                <a:cs typeface="Times New Roman" pitchFamily="18" charset="0"/>
              </a:rPr>
              <a:t>Maintain the time of day and prevent one process from monopolizing </a:t>
            </a:r>
            <a:r>
              <a:rPr lang="en-US" sz="2000" smtClean="0">
                <a:latin typeface="Times New Roman" pitchFamily="18" charset="0"/>
                <a:cs typeface="Times New Roman" pitchFamily="18" charset="0"/>
              </a:rPr>
              <a:t>(độc chiếm)</a:t>
            </a:r>
            <a:r>
              <a:rPr lang="en-US" smtClean="0">
                <a:latin typeface="Times New Roman" pitchFamily="18" charset="0"/>
                <a:cs typeface="Times New Roman" pitchFamily="18" charset="0"/>
              </a:rPr>
              <a:t> the CPU, among other things.</a:t>
            </a:r>
          </a:p>
          <a:p>
            <a:pPr algn="just">
              <a:buClrTx/>
              <a:buSzTx/>
              <a:buFont typeface="Arial" charset="0"/>
              <a:buChar char="•"/>
            </a:pPr>
            <a:r>
              <a:rPr lang="en-US" smtClean="0">
                <a:latin typeface="Times New Roman" pitchFamily="18" charset="0"/>
                <a:cs typeface="Times New Roman" pitchFamily="18" charset="0"/>
              </a:rPr>
              <a:t>The clock software take the form of a device driver, even though a clock is neither a block device nor a character device.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ox(in)">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ox(in)">
                                      <p:cBhvr>
                                        <p:cTn id="12" dur="500"/>
                                        <p:tgtEl>
                                          <p:spTgt spid="13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ox(in)">
                                      <p:cBhvr>
                                        <p:cTn id="17" dur="500"/>
                                        <p:tgtEl>
                                          <p:spTgt spid="139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box(in)">
                                      <p:cBhvr>
                                        <p:cTn id="22" dur="500"/>
                                        <p:tgtEl>
                                          <p:spTgt spid="139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Thin Clients</a:t>
            </a:r>
            <a:endParaRPr lang="en-US" sz="3200" smtClean="0">
              <a:latin typeface="Times New Roman" pitchFamily="18" charset="0"/>
              <a:cs typeface="Times New Roman" pitchFamily="18" charset="0"/>
            </a:endParaRPr>
          </a:p>
        </p:txBody>
      </p:sp>
      <p:sp>
        <p:nvSpPr>
          <p:cNvPr id="45059" name="Rectangle 3"/>
          <p:cNvSpPr>
            <a:spLocks noGrp="1"/>
          </p:cNvSpPr>
          <p:nvPr>
            <p:ph type="body" idx="1"/>
          </p:nvPr>
        </p:nvSpPr>
        <p:spPr>
          <a:xfrm>
            <a:off x="304800" y="1066800"/>
            <a:ext cx="8534400" cy="5410200"/>
          </a:xfrm>
        </p:spPr>
        <p:txBody>
          <a:bodyPr>
            <a:normAutofit lnSpcReduction="10000"/>
          </a:bodyPr>
          <a:lstStyle/>
          <a:p>
            <a:pPr algn="just">
              <a:lnSpc>
                <a:spcPct val="90000"/>
              </a:lnSpc>
              <a:buClrTx/>
              <a:buSzTx/>
              <a:buFont typeface="Arial" charset="0"/>
              <a:buChar char="•"/>
            </a:pPr>
            <a:r>
              <a:rPr lang="en-US" sz="2600" smtClean="0">
                <a:latin typeface="Times New Roman" pitchFamily="18" charset="0"/>
                <a:cs typeface="Times New Roman" pitchFamily="18" charset="0"/>
              </a:rPr>
              <a:t>Is called </a:t>
            </a:r>
            <a:r>
              <a:rPr lang="en-US" sz="2600" b="1" smtClean="0">
                <a:latin typeface="Times New Roman" pitchFamily="18" charset="0"/>
                <a:cs typeface="Times New Roman" pitchFamily="18" charset="0"/>
              </a:rPr>
              <a:t>THINC</a:t>
            </a:r>
            <a:r>
              <a:rPr lang="en-US" sz="2600" smtClean="0">
                <a:latin typeface="Times New Roman" pitchFamily="18" charset="0"/>
                <a:cs typeface="Times New Roman" pitchFamily="18" charset="0"/>
              </a:rPr>
              <a:t>.</a:t>
            </a:r>
          </a:p>
          <a:p>
            <a:pPr algn="just">
              <a:lnSpc>
                <a:spcPct val="90000"/>
              </a:lnSpc>
              <a:buClrTx/>
              <a:buSzTx/>
              <a:buFont typeface="Arial" charset="0"/>
              <a:buChar char="•"/>
            </a:pPr>
            <a:r>
              <a:rPr lang="en-US" sz="2600" smtClean="0">
                <a:latin typeface="Times New Roman" pitchFamily="18" charset="0"/>
                <a:cs typeface="Times New Roman" pitchFamily="18" charset="0"/>
              </a:rPr>
              <a:t>The most users want high performance interactive computing, do not really want to administer a computer.</a:t>
            </a:r>
          </a:p>
          <a:p>
            <a:pPr algn="just">
              <a:lnSpc>
                <a:spcPct val="90000"/>
              </a:lnSpc>
              <a:buClrTx/>
              <a:buSzTx/>
              <a:buFont typeface="Arial" charset="0"/>
              <a:buChar char="•"/>
            </a:pPr>
            <a:r>
              <a:rPr lang="en-US" sz="2600" smtClean="0">
                <a:latin typeface="Times New Roman" pitchFamily="18" charset="0"/>
                <a:cs typeface="Times New Roman" pitchFamily="18" charset="0"/>
              </a:rPr>
              <a:t>The user machines had no software at all.</a:t>
            </a:r>
          </a:p>
          <a:p>
            <a:pPr algn="just">
              <a:lnSpc>
                <a:spcPct val="90000"/>
              </a:lnSpc>
              <a:buClrTx/>
              <a:buSzTx/>
              <a:buFont typeface="Arial" charset="0"/>
              <a:buChar char="•"/>
            </a:pPr>
            <a:r>
              <a:rPr lang="en-US" sz="2600" smtClean="0">
                <a:latin typeface="Times New Roman" pitchFamily="18" charset="0"/>
                <a:cs typeface="Times New Roman" pitchFamily="18" charset="0"/>
              </a:rPr>
              <a:t>Strip the client machine of all it smarts and software and just use it as a display, with all the computing done on the server side.</a:t>
            </a:r>
          </a:p>
          <a:p>
            <a:pPr algn="just">
              <a:lnSpc>
                <a:spcPct val="90000"/>
              </a:lnSpc>
              <a:buClrTx/>
              <a:buSzTx/>
              <a:buFont typeface="Arial" charset="0"/>
              <a:buChar char="•"/>
            </a:pPr>
            <a:r>
              <a:rPr lang="en-US" sz="2600" smtClean="0">
                <a:latin typeface="Times New Roman" pitchFamily="18" charset="0"/>
                <a:cs typeface="Times New Roman" pitchFamily="18" charset="0"/>
              </a:rPr>
              <a:t>The protocol between client and the server just tells the display how to update the video RAM, nothing more.</a:t>
            </a:r>
          </a:p>
          <a:p>
            <a:pPr algn="just">
              <a:lnSpc>
                <a:spcPct val="90000"/>
              </a:lnSpc>
              <a:buClrTx/>
              <a:buSzTx/>
              <a:buFont typeface="Arial" charset="0"/>
              <a:buChar char="•"/>
            </a:pPr>
            <a:r>
              <a:rPr lang="en-US" sz="2600" smtClean="0">
                <a:latin typeface="Times New Roman" pitchFamily="18" charset="0"/>
                <a:cs typeface="Times New Roman" pitchFamily="18" charset="0"/>
              </a:rPr>
              <a:t>On the server side, graphical programs use high level command to paint the screen. These are intercepted (chặn) by THINC software and translated into commands that can be sent to the client. The commands may be reordered to improve efficiency.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Overview </a:t>
            </a:r>
            <a:endParaRPr lang="en-US" sz="3200" smtClean="0">
              <a:latin typeface="Times New Roman" pitchFamily="18" charset="0"/>
              <a:cs typeface="Times New Roman" pitchFamily="18" charset="0"/>
            </a:endParaRPr>
          </a:p>
        </p:txBody>
      </p:sp>
      <p:sp>
        <p:nvSpPr>
          <p:cNvPr id="46083" name="Rectangle 3"/>
          <p:cNvSpPr>
            <a:spLocks noGrp="1"/>
          </p:cNvSpPr>
          <p:nvPr>
            <p:ph type="body" idx="1"/>
          </p:nvPr>
        </p:nvSpPr>
        <p:spPr>
          <a:xfrm>
            <a:off x="304800" y="1524000"/>
            <a:ext cx="8458200" cy="4038600"/>
          </a:xfrm>
        </p:spPr>
        <p:txBody>
          <a:bodyPr/>
          <a:lstStyle/>
          <a:p>
            <a:pPr algn="just">
              <a:buClrTx/>
              <a:buSzTx/>
              <a:buFont typeface="Arial" charset="0"/>
              <a:buChar char="•"/>
            </a:pPr>
            <a:r>
              <a:rPr lang="en-US" smtClean="0">
                <a:latin typeface="Times New Roman" pitchFamily="18" charset="0"/>
                <a:cs typeface="Times New Roman" pitchFamily="18" charset="0"/>
              </a:rPr>
              <a:t>There are 2 general approaches to reduce energy consumption</a:t>
            </a:r>
          </a:p>
          <a:p>
            <a:pPr lvl="1" algn="just"/>
            <a:r>
              <a:rPr lang="en-US" smtClean="0">
                <a:latin typeface="Times New Roman" pitchFamily="18" charset="0"/>
                <a:cs typeface="Times New Roman" pitchFamily="18" charset="0"/>
              </a:rPr>
              <a:t>The OS turns off parts of the computer when they are not in use because a device that is off uses little or no energy.</a:t>
            </a:r>
          </a:p>
          <a:p>
            <a:pPr lvl="1" algn="just"/>
            <a:r>
              <a:rPr lang="en-US" smtClean="0">
                <a:latin typeface="Times New Roman" pitchFamily="18" charset="0"/>
                <a:cs typeface="Times New Roman" pitchFamily="18" charset="0"/>
              </a:rPr>
              <a:t>The application program uses less energy, possibly degrading the quality of the user experience, in order to stretch out battery time.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Power Management:</a:t>
            </a:r>
            <a:r>
              <a:rPr lang="en-US" sz="3200" b="1" smtClean="0">
                <a:latin typeface="Times New Roman" pitchFamily="18" charset="0"/>
                <a:cs typeface="Times New Roman" pitchFamily="18" charset="0"/>
              </a:rPr>
              <a:t> Hardware Issues </a:t>
            </a:r>
            <a:endParaRPr lang="en-US" sz="3200" smtClean="0">
              <a:latin typeface="Times New Roman" pitchFamily="18" charset="0"/>
              <a:cs typeface="Times New Roman" pitchFamily="18" charset="0"/>
            </a:endParaRPr>
          </a:p>
        </p:txBody>
      </p:sp>
      <p:sp>
        <p:nvSpPr>
          <p:cNvPr id="28675" name="Rectangle 3"/>
          <p:cNvSpPr>
            <a:spLocks noGrp="1"/>
          </p:cNvSpPr>
          <p:nvPr>
            <p:ph type="body" idx="1"/>
          </p:nvPr>
        </p:nvSpPr>
        <p:spPr>
          <a:xfrm>
            <a:off x="304800" y="1219200"/>
            <a:ext cx="8458200" cy="5486400"/>
          </a:xfrm>
        </p:spPr>
        <p:txBody>
          <a:bodyPr>
            <a:normAutofit lnSpcReduction="10000"/>
          </a:bodyPr>
          <a:lstStyle/>
          <a:p>
            <a:pPr algn="just">
              <a:lnSpc>
                <a:spcPct val="80000"/>
              </a:lnSpc>
              <a:buClrTx/>
              <a:buSzTx/>
              <a:buFont typeface="Arial" charset="0"/>
              <a:buChar char="•"/>
              <a:defRPr/>
            </a:pPr>
            <a:r>
              <a:rPr lang="en-US" sz="2800" b="1" i="1" smtClean="0">
                <a:latin typeface="Times New Roman" pitchFamily="18" charset="0"/>
                <a:cs typeface="Times New Roman" pitchFamily="18" charset="0"/>
              </a:rPr>
              <a:t>Two general types of batteries</a:t>
            </a:r>
          </a:p>
          <a:p>
            <a:pPr marL="509588" lvl="1" algn="just">
              <a:lnSpc>
                <a:spcPct val="80000"/>
              </a:lnSpc>
              <a:defRPr/>
            </a:pPr>
            <a:r>
              <a:rPr lang="en-US" sz="2400" b="1" smtClean="0">
                <a:latin typeface="Times New Roman" pitchFamily="18" charset="0"/>
                <a:cs typeface="Times New Roman" pitchFamily="18" charset="0"/>
              </a:rPr>
              <a:t>Disposable</a:t>
            </a:r>
            <a:r>
              <a:rPr lang="en-US" sz="2400" smtClean="0">
                <a:latin typeface="Times New Roman" pitchFamily="18" charset="0"/>
                <a:cs typeface="Times New Roman" pitchFamily="18" charset="0"/>
              </a:rPr>
              <a:t>: like AAA, D cells, can be used to run handheld, but do not have enough energy to power notebook computers with large bright screens.</a:t>
            </a:r>
          </a:p>
          <a:p>
            <a:pPr marL="509588" lvl="1" algn="just">
              <a:lnSpc>
                <a:spcPct val="80000"/>
              </a:lnSpc>
              <a:defRPr/>
            </a:pPr>
            <a:r>
              <a:rPr lang="en-US" sz="2400" b="1" smtClean="0">
                <a:latin typeface="Times New Roman" pitchFamily="18" charset="0"/>
                <a:cs typeface="Times New Roman" pitchFamily="18" charset="0"/>
              </a:rPr>
              <a:t>Rechargeable</a:t>
            </a:r>
          </a:p>
          <a:p>
            <a:pPr marL="803275" lvl="2" algn="just">
              <a:lnSpc>
                <a:spcPct val="80000"/>
              </a:lnSpc>
              <a:defRPr/>
            </a:pPr>
            <a:r>
              <a:rPr lang="en-US" smtClean="0">
                <a:latin typeface="Times New Roman" pitchFamily="18" charset="0"/>
                <a:cs typeface="Times New Roman" pitchFamily="18" charset="0"/>
              </a:rPr>
              <a:t>Can store enough energy to power notebook for a few hours</a:t>
            </a:r>
          </a:p>
          <a:p>
            <a:pPr marL="803275" lvl="2" algn="just">
              <a:lnSpc>
                <a:spcPct val="80000"/>
              </a:lnSpc>
              <a:defRPr/>
            </a:pPr>
            <a:r>
              <a:rPr lang="en-US" smtClean="0">
                <a:latin typeface="Times New Roman" pitchFamily="18" charset="0"/>
                <a:cs typeface="Times New Roman" pitchFamily="18" charset="0"/>
              </a:rPr>
              <a:t>Includes Nickel and Lithium ion</a:t>
            </a:r>
          </a:p>
          <a:p>
            <a:pPr algn="just">
              <a:lnSpc>
                <a:spcPct val="80000"/>
              </a:lnSpc>
              <a:buClrTx/>
              <a:buSzTx/>
              <a:buFont typeface="Arial" charset="0"/>
              <a:buChar char="•"/>
              <a:defRPr/>
            </a:pPr>
            <a:r>
              <a:rPr lang="en-US" sz="2800" smtClean="0">
                <a:latin typeface="Times New Roman" pitchFamily="18" charset="0"/>
                <a:cs typeface="Times New Roman" pitchFamily="18" charset="0"/>
              </a:rPr>
              <a:t>The OS manages the state transition at the right moments to reduces energy consumptions</a:t>
            </a:r>
          </a:p>
          <a:p>
            <a:pPr marL="571500" lvl="1" algn="just">
              <a:lnSpc>
                <a:spcPct val="80000"/>
              </a:lnSpc>
              <a:defRPr/>
            </a:pPr>
            <a:r>
              <a:rPr lang="en-US" sz="2400" b="1" smtClean="0">
                <a:latin typeface="Times New Roman" pitchFamily="18" charset="0"/>
                <a:cs typeface="Times New Roman" pitchFamily="18" charset="0"/>
              </a:rPr>
              <a:t>On</a:t>
            </a:r>
            <a:r>
              <a:rPr lang="en-US" sz="2400" smtClean="0">
                <a:latin typeface="Times New Roman" pitchFamily="18" charset="0"/>
                <a:cs typeface="Times New Roman" pitchFamily="18" charset="0"/>
              </a:rPr>
              <a:t>: the device can be used /  </a:t>
            </a:r>
            <a:r>
              <a:rPr lang="en-US" sz="2400" b="1" smtClean="0">
                <a:latin typeface="Times New Roman" pitchFamily="18" charset="0"/>
                <a:cs typeface="Times New Roman" pitchFamily="18" charset="0"/>
              </a:rPr>
              <a:t>Off</a:t>
            </a:r>
            <a:r>
              <a:rPr lang="en-US" sz="2400" smtClean="0">
                <a:latin typeface="Times New Roman" pitchFamily="18" charset="0"/>
                <a:cs typeface="Times New Roman" pitchFamily="18" charset="0"/>
              </a:rPr>
              <a:t>: not consumptions</a:t>
            </a:r>
          </a:p>
          <a:p>
            <a:pPr marL="571500" lvl="1" algn="just">
              <a:lnSpc>
                <a:spcPct val="80000"/>
              </a:lnSpc>
              <a:defRPr/>
            </a:pPr>
            <a:r>
              <a:rPr lang="en-US" sz="2400" b="1" smtClean="0">
                <a:latin typeface="Times New Roman" pitchFamily="18" charset="0"/>
                <a:cs typeface="Times New Roman" pitchFamily="18" charset="0"/>
              </a:rPr>
              <a:t>Sleeping</a:t>
            </a:r>
            <a:r>
              <a:rPr lang="en-US" sz="2400" smtClean="0">
                <a:latin typeface="Times New Roman" pitchFamily="18" charset="0"/>
                <a:cs typeface="Times New Roman" pitchFamily="18" charset="0"/>
              </a:rPr>
              <a:t>: when the device will not be needed for a short time, the energy consumption is reduced</a:t>
            </a:r>
          </a:p>
          <a:p>
            <a:pPr marL="571500" lvl="1" algn="just">
              <a:lnSpc>
                <a:spcPct val="80000"/>
              </a:lnSpc>
              <a:defRPr/>
            </a:pPr>
            <a:r>
              <a:rPr lang="en-US" sz="2400" b="1" smtClean="0">
                <a:latin typeface="Times New Roman" pitchFamily="18" charset="0"/>
                <a:cs typeface="Times New Roman" pitchFamily="18" charset="0"/>
              </a:rPr>
              <a:t>Hibernate</a:t>
            </a:r>
            <a:r>
              <a:rPr lang="en-US" sz="2400" smtClean="0">
                <a:latin typeface="Times New Roman" pitchFamily="18" charset="0"/>
                <a:cs typeface="Times New Roman" pitchFamily="18" charset="0"/>
              </a:rPr>
              <a:t>: when the device is not expected to be needed for a longer interval, the energy consumption is reduced more, but this state will takes more time and energy than getting it out of sleep state.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Power Management:</a:t>
            </a:r>
            <a:r>
              <a:rPr lang="en-US" sz="3200" b="1" smtClean="0">
                <a:latin typeface="Times New Roman" pitchFamily="18" charset="0"/>
                <a:cs typeface="Times New Roman" pitchFamily="18" charset="0"/>
              </a:rPr>
              <a:t> Hardware Issues </a:t>
            </a:r>
            <a:endParaRPr lang="en-US" sz="3200" smtClean="0">
              <a:latin typeface="Times New Roman" pitchFamily="18" charset="0"/>
              <a:cs typeface="Times New Roman" pitchFamily="18" charset="0"/>
            </a:endParaRPr>
          </a:p>
        </p:txBody>
      </p:sp>
      <p:sp>
        <p:nvSpPr>
          <p:cNvPr id="48131" name="Rectangle 3"/>
          <p:cNvSpPr>
            <a:spLocks noGrp="1"/>
          </p:cNvSpPr>
          <p:nvPr>
            <p:ph type="body" idx="1"/>
          </p:nvPr>
        </p:nvSpPr>
        <p:spPr>
          <a:xfrm>
            <a:off x="152400" y="1600200"/>
            <a:ext cx="8763000" cy="3276600"/>
          </a:xfrm>
        </p:spPr>
        <p:txBody>
          <a:bodyPr/>
          <a:lstStyle/>
          <a:p>
            <a:pPr algn="just">
              <a:lnSpc>
                <a:spcPct val="80000"/>
              </a:lnSpc>
              <a:buClrTx/>
              <a:buSzTx/>
              <a:buFont typeface="Arial" charset="0"/>
              <a:buChar char="•"/>
            </a:pPr>
            <a:r>
              <a:rPr lang="en-US" sz="2800" b="1" smtClean="0">
                <a:latin typeface="Times New Roman" pitchFamily="18" charset="0"/>
                <a:cs typeface="Times New Roman" pitchFamily="18" charset="0"/>
              </a:rPr>
              <a:t>Power manage bring ups a number of questions that the OS deal with</a:t>
            </a:r>
          </a:p>
          <a:p>
            <a:pPr lvl="1" algn="just">
              <a:lnSpc>
                <a:spcPct val="80000"/>
              </a:lnSpc>
            </a:pPr>
            <a:r>
              <a:rPr lang="en-US" sz="2400" smtClean="0">
                <a:latin typeface="Times New Roman" pitchFamily="18" charset="0"/>
                <a:cs typeface="Times New Roman" pitchFamily="18" charset="0"/>
              </a:rPr>
              <a:t>Which devices can be controlled?</a:t>
            </a:r>
          </a:p>
          <a:p>
            <a:pPr lvl="1" algn="just">
              <a:lnSpc>
                <a:spcPct val="80000"/>
              </a:lnSpc>
            </a:pPr>
            <a:r>
              <a:rPr lang="en-US" sz="2400" smtClean="0">
                <a:latin typeface="Times New Roman" pitchFamily="18" charset="0"/>
                <a:cs typeface="Times New Roman" pitchFamily="18" charset="0"/>
              </a:rPr>
              <a:t>Are they on/off, or do they have intermediate states?</a:t>
            </a:r>
          </a:p>
          <a:p>
            <a:pPr lvl="1" algn="just">
              <a:lnSpc>
                <a:spcPct val="80000"/>
              </a:lnSpc>
            </a:pPr>
            <a:r>
              <a:rPr lang="en-US" sz="2400" smtClean="0">
                <a:latin typeface="Times New Roman" pitchFamily="18" charset="0"/>
                <a:cs typeface="Times New Roman" pitchFamily="18" charset="0"/>
              </a:rPr>
              <a:t>How much power is saved in the low-power states?</a:t>
            </a:r>
          </a:p>
          <a:p>
            <a:pPr lvl="1" algn="just">
              <a:lnSpc>
                <a:spcPct val="80000"/>
              </a:lnSpc>
            </a:pPr>
            <a:r>
              <a:rPr lang="en-US" sz="2400" smtClean="0">
                <a:latin typeface="Times New Roman" pitchFamily="18" charset="0"/>
                <a:cs typeface="Times New Roman" pitchFamily="18" charset="0"/>
              </a:rPr>
              <a:t>Is energy expended to restart the device?</a:t>
            </a:r>
          </a:p>
          <a:p>
            <a:pPr lvl="1" algn="just">
              <a:lnSpc>
                <a:spcPct val="80000"/>
              </a:lnSpc>
            </a:pPr>
            <a:r>
              <a:rPr lang="en-US" sz="2400" smtClean="0">
                <a:latin typeface="Times New Roman" pitchFamily="18" charset="0"/>
                <a:cs typeface="Times New Roman" pitchFamily="18" charset="0"/>
              </a:rPr>
              <a:t>Must some content be saved when going to a low-power state?</a:t>
            </a:r>
          </a:p>
          <a:p>
            <a:pPr lvl="1" algn="just">
              <a:lnSpc>
                <a:spcPct val="80000"/>
              </a:lnSpc>
            </a:pPr>
            <a:r>
              <a:rPr lang="en-US" sz="2400" smtClean="0">
                <a:latin typeface="Times New Roman" pitchFamily="18" charset="0"/>
                <a:cs typeface="Times New Roman" pitchFamily="18" charset="0"/>
              </a:rPr>
              <a:t>How long does it take to go back to full power?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0"/>
            <a:ext cx="8229600" cy="914400"/>
          </a:xfrm>
        </p:spPr>
        <p:txBody>
          <a:bodyPr/>
          <a:lstStyle/>
          <a:p>
            <a:r>
              <a:rPr lang="en-US" sz="4000" b="1" smtClean="0">
                <a:latin typeface="Times New Roman" pitchFamily="18" charset="0"/>
                <a:cs typeface="Times New Roman" pitchFamily="18" charset="0"/>
              </a:rPr>
              <a:t>Power Management: OS Issues </a:t>
            </a:r>
            <a:endParaRPr lang="en-US" sz="3200" smtClean="0">
              <a:latin typeface="Times New Roman" pitchFamily="18" charset="0"/>
              <a:cs typeface="Times New Roman" pitchFamily="18" charset="0"/>
            </a:endParaRPr>
          </a:p>
        </p:txBody>
      </p:sp>
      <p:sp>
        <p:nvSpPr>
          <p:cNvPr id="49155" name="Rectangle 3"/>
          <p:cNvSpPr>
            <a:spLocks noGrp="1"/>
          </p:cNvSpPr>
          <p:nvPr>
            <p:ph type="body" idx="4294967295"/>
          </p:nvPr>
        </p:nvSpPr>
        <p:spPr>
          <a:xfrm>
            <a:off x="228600" y="1219200"/>
            <a:ext cx="8534400" cy="5257800"/>
          </a:xfrm>
        </p:spPr>
        <p:txBody>
          <a:bodyPr/>
          <a:lstStyle/>
          <a:p>
            <a:pPr algn="just"/>
            <a:r>
              <a:rPr lang="en-US" smtClean="0">
                <a:latin typeface="Times New Roman" pitchFamily="18" charset="0"/>
                <a:cs typeface="Times New Roman" pitchFamily="18" charset="0"/>
              </a:rPr>
              <a:t>The OS controls all devices and must decide what to shut down and when to shut down.</a:t>
            </a:r>
          </a:p>
          <a:p>
            <a:pPr lvl="1" algn="just"/>
            <a:r>
              <a:rPr lang="en-US" smtClean="0">
                <a:latin typeface="Times New Roman" pitchFamily="18" charset="0"/>
                <a:cs typeface="Times New Roman" pitchFamily="18" charset="0"/>
              </a:rPr>
              <a:t>If it shuts down a device and that device is needed again quickly, there may be an annoying delay while it is restarted.</a:t>
            </a:r>
          </a:p>
          <a:p>
            <a:pPr lvl="1" algn="just"/>
            <a:r>
              <a:rPr lang="en-US" smtClean="0">
                <a:latin typeface="Times New Roman" pitchFamily="18" charset="0"/>
                <a:cs typeface="Times New Roman" pitchFamily="18" charset="0"/>
              </a:rPr>
              <a:t>If it waits too long to shut down a device, energy is wasted for nothing.</a:t>
            </a:r>
          </a:p>
          <a:p>
            <a:pPr algn="just"/>
            <a:r>
              <a:rPr lang="en-US" smtClean="0">
                <a:latin typeface="Times New Roman" pitchFamily="18" charset="0"/>
                <a:cs typeface="Times New Roman" pitchFamily="18" charset="0"/>
              </a:rPr>
              <a:t>The trick(bí quyết) is to find algorithms and heuristics that let the OS make “good” decision about what to shut down and when.</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Display </a:t>
            </a:r>
            <a:endParaRPr lang="en-US" sz="3200" smtClean="0">
              <a:latin typeface="Times New Roman" pitchFamily="18" charset="0"/>
              <a:cs typeface="Times New Roman" pitchFamily="18" charset="0"/>
            </a:endParaRPr>
          </a:p>
        </p:txBody>
      </p:sp>
      <p:sp>
        <p:nvSpPr>
          <p:cNvPr id="50179" name="Rectangle 3"/>
          <p:cNvSpPr>
            <a:spLocks noGrp="1"/>
          </p:cNvSpPr>
          <p:nvPr>
            <p:ph type="body" sz="half" idx="1"/>
          </p:nvPr>
        </p:nvSpPr>
        <p:spPr>
          <a:xfrm>
            <a:off x="228600" y="1447800"/>
            <a:ext cx="8686800" cy="5029200"/>
          </a:xfrm>
        </p:spPr>
        <p:txBody>
          <a:bodyPr>
            <a:normAutofit lnSpcReduction="10000"/>
          </a:bodyPr>
          <a:lstStyle/>
          <a:p>
            <a:pPr algn="just"/>
            <a:r>
              <a:rPr lang="en-US" sz="2400" smtClean="0">
                <a:latin typeface="Times New Roman" pitchFamily="18" charset="0"/>
                <a:cs typeface="Times New Roman" pitchFamily="18" charset="0"/>
              </a:rPr>
              <a:t>The biggest item in energy budget</a:t>
            </a:r>
          </a:p>
          <a:p>
            <a:pPr algn="just"/>
            <a:r>
              <a:rPr lang="en-US" sz="2400" smtClean="0">
                <a:latin typeface="Times New Roman" pitchFamily="18" charset="0"/>
                <a:cs typeface="Times New Roman" pitchFamily="18" charset="0"/>
              </a:rPr>
              <a:t>Many OSs attempt to save energy here by shutting down the display when there has been no activity for some number of minutes.</a:t>
            </a:r>
          </a:p>
          <a:p>
            <a:pPr algn="just"/>
            <a:r>
              <a:rPr lang="en-US" sz="2400" smtClean="0">
                <a:latin typeface="Times New Roman" pitchFamily="18" charset="0"/>
                <a:cs typeface="Times New Roman" pitchFamily="18" charset="0"/>
              </a:rPr>
              <a:t>Turn off the display is a sleep state because it can be regenerated (from the video RAM) almost instantaneously when any key is struck or the pointing device is moved.</a:t>
            </a:r>
          </a:p>
          <a:p>
            <a:pPr algn="just"/>
            <a:r>
              <a:rPr lang="en-US" sz="2400" smtClean="0">
                <a:latin typeface="Times New Roman" pitchFamily="18" charset="0"/>
                <a:cs typeface="Times New Roman" pitchFamily="18" charset="0"/>
              </a:rPr>
              <a:t>The user can often decide what the shutdown interval is.</a:t>
            </a:r>
          </a:p>
          <a:p>
            <a:pPr algn="just"/>
            <a:r>
              <a:rPr lang="en-US" sz="2400" b="1" i="1" smtClean="0">
                <a:latin typeface="Times New Roman" pitchFamily="18" charset="0"/>
                <a:cs typeface="Times New Roman" pitchFamily="18" charset="0"/>
              </a:rPr>
              <a:t>Improvement</a:t>
            </a:r>
          </a:p>
          <a:p>
            <a:pPr lvl="1" algn="just"/>
            <a:r>
              <a:rPr lang="en-US" sz="2200" smtClean="0">
                <a:latin typeface="Times New Roman" pitchFamily="18" charset="0"/>
                <a:cs typeface="Times New Roman" pitchFamily="18" charset="0"/>
              </a:rPr>
              <a:t>The display consist of some number of zones that can be independently powered up or down </a:t>
            </a: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The window manager has to understand power management or be capable of accepting instructions from some other piece of the system that does.</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35</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srcRect/>
          <a:stretch>
            <a:fillRect/>
          </a:stretch>
        </p:blipFill>
        <p:spPr bwMode="auto">
          <a:xfrm>
            <a:off x="381000" y="990600"/>
            <a:ext cx="8493125" cy="3222625"/>
          </a:xfrm>
          <a:prstGeom prst="rect">
            <a:avLst/>
          </a:prstGeom>
          <a:noFill/>
          <a:ln w="9525">
            <a:noFill/>
            <a:miter lim="800000"/>
            <a:headEnd/>
            <a:tailEnd/>
          </a:ln>
        </p:spPr>
      </p:pic>
      <p:sp>
        <p:nvSpPr>
          <p:cNvPr id="51203" name="Rectangle 2"/>
          <p:cNvSpPr>
            <a:spLocks noGrp="1"/>
          </p:cNvSpPr>
          <p:nvPr>
            <p:ph type="title"/>
          </p:nvPr>
        </p:nvSpPr>
        <p:spPr>
          <a:xfrm>
            <a:off x="914400" y="76200"/>
            <a:ext cx="8229600" cy="762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smtClean="0">
                <a:latin typeface="Times New Roman" pitchFamily="18" charset="0"/>
                <a:cs typeface="Times New Roman" pitchFamily="18" charset="0"/>
              </a:rPr>
              <a:t>Display</a:t>
            </a:r>
          </a:p>
        </p:txBody>
      </p:sp>
      <p:sp>
        <p:nvSpPr>
          <p:cNvPr id="160370" name="Text Box 4"/>
          <p:cNvSpPr txBox="1">
            <a:spLocks noChangeArrowheads="1"/>
          </p:cNvSpPr>
          <p:nvPr/>
        </p:nvSpPr>
        <p:spPr bwMode="auto">
          <a:xfrm>
            <a:off x="3886200" y="3657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5-46.</a:t>
            </a:r>
          </a:p>
        </p:txBody>
      </p:sp>
      <p:sp>
        <p:nvSpPr>
          <p:cNvPr id="51205" name="Rectangle 3"/>
          <p:cNvSpPr>
            <a:spLocks/>
          </p:cNvSpPr>
          <p:nvPr/>
        </p:nvSpPr>
        <p:spPr bwMode="auto">
          <a:xfrm>
            <a:off x="228600" y="4191000"/>
            <a:ext cx="8915400" cy="25146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400">
                <a:latin typeface="Times New Roman" pitchFamily="18" charset="0"/>
                <a:cs typeface="Times New Roman" pitchFamily="18" charset="0"/>
              </a:rPr>
              <a:t>The inactive zone (zone out of pointer) can be dark</a:t>
            </a:r>
          </a:p>
          <a:p>
            <a:pPr marL="342900" indent="-342900" algn="just" eaLnBrk="0" hangingPunct="0">
              <a:spcBef>
                <a:spcPct val="20000"/>
              </a:spcBef>
              <a:buFont typeface="Arial" charset="0"/>
              <a:buChar char="•"/>
            </a:pPr>
            <a:r>
              <a:rPr lang="en-US" sz="2400">
                <a:latin typeface="Times New Roman" pitchFamily="18" charset="0"/>
                <a:cs typeface="Times New Roman" pitchFamily="18" charset="0"/>
              </a:rPr>
              <a:t>The active zone must be fitted into the minimize zone by the window managers using the </a:t>
            </a:r>
            <a:r>
              <a:rPr lang="en-US" sz="2400" b="1">
                <a:latin typeface="Times New Roman" pitchFamily="18" charset="0"/>
                <a:cs typeface="Times New Roman" pitchFamily="18" charset="0"/>
              </a:rPr>
              <a:t>snap-to-zone</a:t>
            </a:r>
            <a:r>
              <a:rPr lang="en-US" sz="2400">
                <a:latin typeface="Times New Roman" pitchFamily="18" charset="0"/>
                <a:cs typeface="Times New Roman" pitchFamily="18" charset="0"/>
              </a:rPr>
              <a:t> in automatically</a:t>
            </a:r>
          </a:p>
          <a:p>
            <a:pPr marL="342900" indent="-342900" algn="just" eaLnBrk="0" hangingPunct="0">
              <a:spcBef>
                <a:spcPct val="20000"/>
              </a:spcBef>
              <a:buFont typeface="Arial" charset="0"/>
              <a:buNone/>
            </a:pPr>
            <a:r>
              <a:rPr lang="en-US" sz="2400">
                <a:latin typeface="Times New Roman" pitchFamily="18" charset="0"/>
                <a:cs typeface="Times New Roman" pitchFamily="18" charset="0"/>
              </a:rPr>
              <a:t>→ reducing of power ( about ¾)</a:t>
            </a:r>
          </a:p>
          <a:p>
            <a:pPr marL="342900" indent="-342900" algn="just" eaLnBrk="0" hangingPunct="0">
              <a:spcBef>
                <a:spcPct val="20000"/>
              </a:spcBef>
              <a:buFont typeface="Arial" charset="0"/>
              <a:buChar char="•"/>
            </a:pPr>
            <a:r>
              <a:rPr lang="en-US" sz="2400">
                <a:latin typeface="Times New Roman" pitchFamily="18" charset="0"/>
                <a:cs typeface="Times New Roman" pitchFamily="18" charset="0"/>
              </a:rPr>
              <a:t>More sophisticated, the window manager partial illuminate a window that was not completely full</a:t>
            </a:r>
          </a:p>
        </p:txBody>
      </p:sp>
      <p:sp>
        <p:nvSpPr>
          <p:cNvPr id="8" name="Slide Number Placeholder 7"/>
          <p:cNvSpPr>
            <a:spLocks noGrp="1"/>
          </p:cNvSpPr>
          <p:nvPr>
            <p:ph type="sldNum" sz="quarter" idx="12"/>
          </p:nvPr>
        </p:nvSpPr>
        <p:spPr/>
        <p:txBody>
          <a:bodyPr/>
          <a:lstStyle/>
          <a:p>
            <a:fld id="{190CC846-20B3-454D-AF77-DE04E39CF884}"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Hard Disk</a:t>
            </a:r>
          </a:p>
        </p:txBody>
      </p:sp>
      <p:sp>
        <p:nvSpPr>
          <p:cNvPr id="52227" name="Rectangle 3"/>
          <p:cNvSpPr>
            <a:spLocks noGrp="1"/>
          </p:cNvSpPr>
          <p:nvPr>
            <p:ph type="body" sz="half" idx="1"/>
          </p:nvPr>
        </p:nvSpPr>
        <p:spPr>
          <a:xfrm>
            <a:off x="533400" y="1752600"/>
            <a:ext cx="8001000" cy="4038600"/>
          </a:xfrm>
        </p:spPr>
        <p:txBody>
          <a:bodyPr/>
          <a:lstStyle/>
          <a:p>
            <a:pPr algn="just">
              <a:lnSpc>
                <a:spcPct val="80000"/>
              </a:lnSpc>
            </a:pPr>
            <a:r>
              <a:rPr lang="en-US" sz="2800" smtClean="0">
                <a:latin typeface="Times New Roman" pitchFamily="18" charset="0"/>
                <a:cs typeface="Times New Roman" pitchFamily="18" charset="0"/>
              </a:rPr>
              <a:t>Takes substantial energy to keep it spinning at high speed, even if there are no accesses.</a:t>
            </a:r>
          </a:p>
          <a:p>
            <a:pPr algn="just">
              <a:lnSpc>
                <a:spcPct val="80000"/>
              </a:lnSpc>
            </a:pPr>
            <a:r>
              <a:rPr lang="en-US" sz="2800" smtClean="0">
                <a:latin typeface="Times New Roman" pitchFamily="18" charset="0"/>
                <a:cs typeface="Times New Roman" pitchFamily="18" charset="0"/>
              </a:rPr>
              <a:t>Many computers spin the disk down after a certain number of seconds or minutes of inactivity. When it is next needed, it is spun up again.</a:t>
            </a:r>
          </a:p>
          <a:p>
            <a:pPr algn="just">
              <a:lnSpc>
                <a:spcPct val="80000"/>
              </a:lnSpc>
            </a:pPr>
            <a:r>
              <a:rPr lang="en-US" sz="2800" smtClean="0">
                <a:latin typeface="Times New Roman" pitchFamily="18" charset="0"/>
                <a:cs typeface="Times New Roman" pitchFamily="18" charset="0"/>
              </a:rPr>
              <a:t>A stop disk is hibernating because it takes quite a few seconds to spin it up again, it causes noticeable delays for the user.</a:t>
            </a:r>
          </a:p>
          <a:p>
            <a:pPr algn="just">
              <a:lnSpc>
                <a:spcPct val="80000"/>
              </a:lnSpc>
            </a:pPr>
            <a:r>
              <a:rPr lang="en-US" sz="2800" smtClean="0">
                <a:latin typeface="Times New Roman" pitchFamily="18" charset="0"/>
                <a:cs typeface="Times New Roman" pitchFamily="18" charset="0"/>
              </a:rPr>
              <a:t>Restarting the disk consumes considerable extra energy.</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Hard Disk</a:t>
            </a:r>
          </a:p>
        </p:txBody>
      </p:sp>
      <p:sp>
        <p:nvSpPr>
          <p:cNvPr id="53251" name="Rectangle 3"/>
          <p:cNvSpPr>
            <a:spLocks noGrp="1"/>
          </p:cNvSpPr>
          <p:nvPr>
            <p:ph type="body" sz="half" idx="1"/>
          </p:nvPr>
        </p:nvSpPr>
        <p:spPr>
          <a:xfrm>
            <a:off x="228600" y="2057400"/>
            <a:ext cx="8458200" cy="4267200"/>
          </a:xfrm>
        </p:spPr>
        <p:txBody>
          <a:bodyPr/>
          <a:lstStyle/>
          <a:p>
            <a:pPr algn="just">
              <a:lnSpc>
                <a:spcPct val="80000"/>
              </a:lnSpc>
            </a:pPr>
            <a:r>
              <a:rPr lang="en-US" sz="2800" smtClean="0">
                <a:latin typeface="Times New Roman" pitchFamily="18" charset="0"/>
                <a:cs typeface="Times New Roman" pitchFamily="18" charset="0"/>
              </a:rPr>
              <a:t>In practice, most systems are conservation and only stop the disk after a few minutes of inactivity.</a:t>
            </a:r>
          </a:p>
          <a:p>
            <a:pPr algn="just">
              <a:lnSpc>
                <a:spcPct val="80000"/>
              </a:lnSpc>
            </a:pPr>
            <a:r>
              <a:rPr lang="en-US" sz="2800" smtClean="0">
                <a:latin typeface="Times New Roman" pitchFamily="18" charset="0"/>
                <a:cs typeface="Times New Roman" pitchFamily="18" charset="0"/>
              </a:rPr>
              <a:t>Disk cache in RAM is used:</a:t>
            </a:r>
          </a:p>
          <a:p>
            <a:pPr lvl="1" algn="just">
              <a:lnSpc>
                <a:spcPct val="80000"/>
              </a:lnSpc>
            </a:pPr>
            <a:r>
              <a:rPr lang="en-US" sz="2400" smtClean="0">
                <a:latin typeface="Times New Roman" pitchFamily="18" charset="0"/>
                <a:cs typeface="Times New Roman" pitchFamily="18" charset="0"/>
              </a:rPr>
              <a:t>If a needed block is in the cache, an idle disk does not have to be restart to read</a:t>
            </a:r>
          </a:p>
          <a:p>
            <a:pPr lvl="1" algn="just">
              <a:lnSpc>
                <a:spcPct val="80000"/>
              </a:lnSpc>
            </a:pPr>
            <a:r>
              <a:rPr lang="en-US" sz="2400" smtClean="0">
                <a:latin typeface="Times New Roman" pitchFamily="18" charset="0"/>
                <a:cs typeface="Times New Roman" pitchFamily="18" charset="0"/>
              </a:rPr>
              <a:t>If a write to the disk can be buffered in the cache, a stopped disk does not have to restarted just to handle the write</a:t>
            </a:r>
          </a:p>
          <a:p>
            <a:pPr lvl="1" algn="just">
              <a:lnSpc>
                <a:spcPct val="80000"/>
              </a:lnSpc>
            </a:pPr>
            <a:r>
              <a:rPr lang="en-US" sz="2400" smtClean="0">
                <a:latin typeface="Times New Roman" pitchFamily="18" charset="0"/>
                <a:cs typeface="Times New Roman" pitchFamily="18" charset="0"/>
              </a:rPr>
              <a:t>The disk can remain off until the cache fills up or a read miss happens</a:t>
            </a:r>
          </a:p>
          <a:p>
            <a:pPr algn="just">
              <a:lnSpc>
                <a:spcPct val="80000"/>
              </a:lnSpc>
            </a:pPr>
            <a:r>
              <a:rPr lang="en-US" sz="2800" smtClean="0">
                <a:latin typeface="Times New Roman" pitchFamily="18" charset="0"/>
                <a:cs typeface="Times New Roman" pitchFamily="18" charset="0"/>
              </a:rPr>
              <a:t>OS keeps running programs informed about the disk state by sending it messages or signals.</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CPU</a:t>
            </a:r>
          </a:p>
        </p:txBody>
      </p:sp>
      <p:sp>
        <p:nvSpPr>
          <p:cNvPr id="54275" name="Rectangle 3"/>
          <p:cNvSpPr>
            <a:spLocks noGrp="1"/>
          </p:cNvSpPr>
          <p:nvPr>
            <p:ph type="body" sz="half" idx="1"/>
          </p:nvPr>
        </p:nvSpPr>
        <p:spPr>
          <a:xfrm>
            <a:off x="228600" y="1524000"/>
            <a:ext cx="8534400" cy="4495800"/>
          </a:xfrm>
        </p:spPr>
        <p:txBody>
          <a:bodyPr/>
          <a:lstStyle/>
          <a:p>
            <a:pPr algn="just">
              <a:lnSpc>
                <a:spcPct val="90000"/>
              </a:lnSpc>
            </a:pPr>
            <a:r>
              <a:rPr lang="en-US" sz="2400" smtClean="0">
                <a:latin typeface="Times New Roman" pitchFamily="18" charset="0"/>
                <a:cs typeface="Times New Roman" pitchFamily="18" charset="0"/>
              </a:rPr>
              <a:t>A notebook CPU can be put to sleep software, reducing power usage to almost zero. </a:t>
            </a:r>
          </a:p>
          <a:p>
            <a:pPr lvl="1" algn="just">
              <a:lnSpc>
                <a:spcPct val="90000"/>
              </a:lnSpc>
            </a:pPr>
            <a:r>
              <a:rPr lang="en-US" sz="2200" smtClean="0">
                <a:latin typeface="Times New Roman" pitchFamily="18" charset="0"/>
                <a:cs typeface="Times New Roman" pitchFamily="18" charset="0"/>
              </a:rPr>
              <a:t>The only thing it can do in this state is wake up when an interrupt occurs</a:t>
            </a:r>
          </a:p>
          <a:p>
            <a:pPr lvl="1" algn="just">
              <a:lnSpc>
                <a:spcPct val="90000"/>
              </a:lnSpc>
            </a:pPr>
            <a:r>
              <a:rPr lang="en-US" sz="2200" smtClean="0">
                <a:latin typeface="Times New Roman" pitchFamily="18" charset="0"/>
                <a:cs typeface="Times New Roman" pitchFamily="18" charset="0"/>
              </a:rPr>
              <a:t>Whenever the CPU goes idle, either waiting for IO for no work to do, it goes to sleep</a:t>
            </a:r>
          </a:p>
          <a:p>
            <a:pPr algn="just">
              <a:lnSpc>
                <a:spcPct val="90000"/>
              </a:lnSpc>
            </a:pPr>
            <a:r>
              <a:rPr lang="en-US" sz="2400" smtClean="0">
                <a:latin typeface="Times New Roman" pitchFamily="18" charset="0"/>
                <a:cs typeface="Times New Roman" pitchFamily="18" charset="0"/>
              </a:rPr>
              <a:t>The CPU voltage can often be reduced in software, which save energy but also reduces the clock cycle (approximately linearly). Since power consumed is proportional to the square of the voltage, cutting the voltage in half makes the CPU about half as fast but at ¼ the power</a:t>
            </a:r>
          </a:p>
          <a:p>
            <a:pPr algn="just">
              <a:lnSpc>
                <a:spcPct val="90000"/>
              </a:lnSpc>
            </a:pPr>
            <a:r>
              <a:rPr lang="en-US" sz="2400" smtClean="0">
                <a:latin typeface="Times New Roman" pitchFamily="18" charset="0"/>
                <a:cs typeface="Times New Roman" pitchFamily="18" charset="0"/>
              </a:rPr>
              <a:t>Running slowly is more energy efficient than running quickly</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39</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533400"/>
          </a:xfrm>
        </p:spPr>
        <p:txBody>
          <a:bodyPr/>
          <a:lstStyle/>
          <a:p>
            <a:r>
              <a:rPr lang="en-US" sz="4000" b="1" smtClean="0">
                <a:latin typeface="Times New Roman" pitchFamily="18" charset="0"/>
                <a:cs typeface="Times New Roman" pitchFamily="18" charset="0"/>
              </a:rPr>
              <a:t>Clocks: Clock Hardware</a:t>
            </a:r>
          </a:p>
        </p:txBody>
      </p:sp>
      <p:sp>
        <p:nvSpPr>
          <p:cNvPr id="190467" name="Rectangle 3"/>
          <p:cNvSpPr>
            <a:spLocks noGrp="1"/>
          </p:cNvSpPr>
          <p:nvPr>
            <p:ph type="body" idx="1"/>
          </p:nvPr>
        </p:nvSpPr>
        <p:spPr>
          <a:xfrm>
            <a:off x="228600" y="1143000"/>
            <a:ext cx="8610600" cy="5257800"/>
          </a:xfrm>
        </p:spPr>
        <p:txBody>
          <a:bodyPr>
            <a:normAutofit fontScale="92500" lnSpcReduction="10000"/>
          </a:bodyPr>
          <a:lstStyle/>
          <a:p>
            <a:pPr algn="just" eaLnBrk="1" hangingPunct="1">
              <a:buClrTx/>
              <a:buSzTx/>
              <a:buFont typeface="Arial" charset="0"/>
              <a:buChar char="•"/>
            </a:pPr>
            <a:r>
              <a:rPr lang="en-US" sz="2800" b="1" i="1" smtClean="0">
                <a:solidFill>
                  <a:srgbClr val="FF0000"/>
                </a:solidFill>
              </a:rPr>
              <a:t>How to create clocks in computers?</a:t>
            </a:r>
          </a:p>
          <a:p>
            <a:pPr algn="just" eaLnBrk="1" hangingPunct="1">
              <a:buClrTx/>
              <a:buSzTx/>
              <a:buFont typeface="Arial" charset="0"/>
              <a:buChar char="•"/>
            </a:pPr>
            <a:r>
              <a:rPr lang="en-US" sz="2800" b="1" i="1" smtClean="0">
                <a:latin typeface="Times New Roman" pitchFamily="18" charset="0"/>
                <a:cs typeface="Times New Roman" pitchFamily="18" charset="0"/>
              </a:rPr>
              <a:t>Two </a:t>
            </a:r>
            <a:r>
              <a:rPr lang="en-US" sz="2800" b="1" i="1" smtClean="0">
                <a:latin typeface="Times New Roman" pitchFamily="18" charset="0"/>
                <a:cs typeface="Times New Roman" pitchFamily="18" charset="0"/>
              </a:rPr>
              <a:t>types of clocks are common used in computers</a:t>
            </a:r>
            <a:r>
              <a:rPr lang="en-US" sz="2800" smtClean="0">
                <a:latin typeface="Times New Roman" pitchFamily="18" charset="0"/>
                <a:cs typeface="Times New Roman" pitchFamily="18" charset="0"/>
              </a:rPr>
              <a:t>:</a:t>
            </a:r>
          </a:p>
          <a:p>
            <a:pPr lvl="1" algn="just" eaLnBrk="1" hangingPunct="1">
              <a:buNone/>
            </a:pPr>
            <a:r>
              <a:rPr lang="en-US" sz="2400" smtClean="0">
                <a:latin typeface="Times New Roman" pitchFamily="18" charset="0"/>
                <a:cs typeface="Times New Roman" pitchFamily="18" charset="0"/>
              </a:rPr>
              <a:t>(1) </a:t>
            </a:r>
            <a:r>
              <a:rPr lang="en-US" sz="2400" smtClean="0">
                <a:solidFill>
                  <a:srgbClr val="0000FF"/>
                </a:solidFill>
                <a:latin typeface="Times New Roman" pitchFamily="18" charset="0"/>
                <a:cs typeface="Times New Roman" pitchFamily="18" charset="0"/>
              </a:rPr>
              <a:t>The </a:t>
            </a:r>
            <a:r>
              <a:rPr lang="en-US" sz="2400" smtClean="0">
                <a:solidFill>
                  <a:srgbClr val="0000FF"/>
                </a:solidFill>
                <a:latin typeface="Times New Roman" pitchFamily="18" charset="0"/>
                <a:cs typeface="Times New Roman" pitchFamily="18" charset="0"/>
              </a:rPr>
              <a:t>simpler clocks are tied to the high volt power line (100-240v) and cause an interrupt on every voltage cycle at 50-60Hz </a:t>
            </a:r>
          </a:p>
          <a:p>
            <a:pPr lvl="1" algn="just" eaLnBrk="1" hangingPunct="1">
              <a:buNone/>
            </a:pPr>
            <a:r>
              <a:rPr lang="en-US" sz="2400" smtClean="0">
                <a:latin typeface="Times New Roman" pitchFamily="18" charset="0"/>
                <a:cs typeface="Times New Roman" pitchFamily="18" charset="0"/>
              </a:rPr>
              <a:t>(2) </a:t>
            </a:r>
            <a:r>
              <a:rPr lang="en-US" sz="2400" smtClean="0">
                <a:solidFill>
                  <a:srgbClr val="008000"/>
                </a:solidFill>
                <a:latin typeface="Times New Roman" pitchFamily="18" charset="0"/>
                <a:cs typeface="Times New Roman" pitchFamily="18" charset="0"/>
              </a:rPr>
              <a:t>It is </a:t>
            </a:r>
            <a:r>
              <a:rPr lang="en-US" sz="2400" smtClean="0">
                <a:solidFill>
                  <a:srgbClr val="008000"/>
                </a:solidFill>
                <a:latin typeface="Times New Roman" pitchFamily="18" charset="0"/>
                <a:cs typeface="Times New Roman" pitchFamily="18" charset="0"/>
              </a:rPr>
              <a:t>built out of three components: a crystal oscillator, a counter, and a holding register</a:t>
            </a:r>
          </a:p>
          <a:p>
            <a:pPr lvl="2" algn="just" eaLnBrk="1" hangingPunct="1"/>
            <a:r>
              <a:rPr lang="en-US" sz="2000" smtClean="0">
                <a:latin typeface="Times New Roman" pitchFamily="18" charset="0"/>
                <a:cs typeface="Times New Roman" pitchFamily="18" charset="0"/>
              </a:rPr>
              <a:t>When a piece of quartz crystal is properly cut and mounted under tension, it can be made to generate a periodic signal of very great accuracy, typically in the range of several hundreds MHz.</a:t>
            </a:r>
          </a:p>
          <a:p>
            <a:pPr lvl="2" algn="just" eaLnBrk="1" hangingPunct="1"/>
            <a:r>
              <a:rPr lang="en-US" sz="2000" smtClean="0">
                <a:latin typeface="Times New Roman" pitchFamily="18" charset="0"/>
                <a:cs typeface="Times New Roman" pitchFamily="18" charset="0"/>
              </a:rPr>
              <a:t>Using electronics, this base signal can be multiplied by a small integer to get frequencies up to 1000MHz or even more.</a:t>
            </a:r>
          </a:p>
          <a:p>
            <a:pPr lvl="2" algn="just" eaLnBrk="1" hangingPunct="1"/>
            <a:r>
              <a:rPr lang="en-US" sz="2000" smtClean="0">
                <a:latin typeface="Times New Roman" pitchFamily="18" charset="0"/>
                <a:cs typeface="Times New Roman" pitchFamily="18" charset="0"/>
              </a:rPr>
              <a:t>At least one such circuit is usually found in any computer, providing a synchronizing signal to the computer’s various circuits. </a:t>
            </a:r>
          </a:p>
          <a:p>
            <a:pPr lvl="2" algn="just" eaLnBrk="1" hangingPunct="1"/>
            <a:r>
              <a:rPr lang="en-US" sz="2000" smtClean="0">
                <a:latin typeface="Times New Roman" pitchFamily="18" charset="0"/>
                <a:cs typeface="Times New Roman" pitchFamily="18" charset="0"/>
              </a:rPr>
              <a:t>This signal is fed into the counter to make it count down to zero. When the counter gets to zero, it causes a CPU interrupt.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in)">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in)">
                                      <p:cBhvr>
                                        <p:cTn id="12" dur="500"/>
                                        <p:tgtEl>
                                          <p:spTgt spid="190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ox(in)">
                                      <p:cBhvr>
                                        <p:cTn id="17" dur="500"/>
                                        <p:tgtEl>
                                          <p:spTgt spid="190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ox(in)">
                                      <p:cBhvr>
                                        <p:cTn id="22" dur="500"/>
                                        <p:tgtEl>
                                          <p:spTgt spid="190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box(in)">
                                      <p:cBhvr>
                                        <p:cTn id="27" dur="500"/>
                                        <p:tgtEl>
                                          <p:spTgt spid="190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0467">
                                            <p:txEl>
                                              <p:pRg st="5" end="5"/>
                                            </p:txEl>
                                          </p:spTgt>
                                        </p:tgtEl>
                                        <p:attrNameLst>
                                          <p:attrName>style.visibility</p:attrName>
                                        </p:attrNameLst>
                                      </p:cBhvr>
                                      <p:to>
                                        <p:strVal val="visible"/>
                                      </p:to>
                                    </p:set>
                                    <p:animEffect transition="in" filter="box(in)">
                                      <p:cBhvr>
                                        <p:cTn id="32" dur="500"/>
                                        <p:tgtEl>
                                          <p:spTgt spid="190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0467">
                                            <p:txEl>
                                              <p:pRg st="6" end="6"/>
                                            </p:txEl>
                                          </p:spTgt>
                                        </p:tgtEl>
                                        <p:attrNameLst>
                                          <p:attrName>style.visibility</p:attrName>
                                        </p:attrNameLst>
                                      </p:cBhvr>
                                      <p:to>
                                        <p:strVal val="visible"/>
                                      </p:to>
                                    </p:set>
                                    <p:animEffect transition="in" filter="box(in)">
                                      <p:cBhvr>
                                        <p:cTn id="37" dur="500"/>
                                        <p:tgtEl>
                                          <p:spTgt spid="1904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90467">
                                            <p:txEl>
                                              <p:pRg st="7" end="7"/>
                                            </p:txEl>
                                          </p:spTgt>
                                        </p:tgtEl>
                                        <p:attrNameLst>
                                          <p:attrName>style.visibility</p:attrName>
                                        </p:attrNameLst>
                                      </p:cBhvr>
                                      <p:to>
                                        <p:strVal val="visible"/>
                                      </p:to>
                                    </p:set>
                                    <p:animEffect transition="in" filter="box(in)">
                                      <p:cBhvr>
                                        <p:cTn id="42" dur="500"/>
                                        <p:tgtEl>
                                          <p:spTgt spid="190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Memory</a:t>
            </a:r>
          </a:p>
        </p:txBody>
      </p:sp>
      <p:sp>
        <p:nvSpPr>
          <p:cNvPr id="34819" name="Rectangle 3"/>
          <p:cNvSpPr>
            <a:spLocks noGrp="1"/>
          </p:cNvSpPr>
          <p:nvPr>
            <p:ph type="body" sz="half" idx="1"/>
          </p:nvPr>
        </p:nvSpPr>
        <p:spPr>
          <a:xfrm>
            <a:off x="228600" y="1066800"/>
            <a:ext cx="8610600" cy="5486400"/>
          </a:xfrm>
        </p:spPr>
        <p:txBody>
          <a:bodyPr>
            <a:normAutofit lnSpcReduction="10000"/>
          </a:bodyPr>
          <a:lstStyle/>
          <a:p>
            <a:pPr algn="just">
              <a:buFont typeface="Arial" charset="0"/>
              <a:buNone/>
              <a:defRPr/>
            </a:pPr>
            <a:r>
              <a:rPr lang="en-US" sz="2800" b="1" i="1" smtClean="0">
                <a:latin typeface="Times New Roman" pitchFamily="18" charset="0"/>
                <a:cs typeface="Times New Roman" pitchFamily="18" charset="0"/>
              </a:rPr>
              <a:t>There are 2 possible options:</a:t>
            </a:r>
          </a:p>
          <a:p>
            <a:pPr marL="285750" lvl="1" algn="just">
              <a:defRPr/>
            </a:pPr>
            <a:r>
              <a:rPr lang="en-US" sz="2400" b="1" smtClean="0">
                <a:latin typeface="Times New Roman" pitchFamily="18" charset="0"/>
                <a:cs typeface="Times New Roman" pitchFamily="18" charset="0"/>
              </a:rPr>
              <a:t>The cache can be flushed and then switched off</a:t>
            </a:r>
          </a:p>
          <a:p>
            <a:pPr marL="571500" lvl="2" algn="just">
              <a:defRPr/>
            </a:pPr>
            <a:r>
              <a:rPr lang="en-US" sz="2000" smtClean="0">
                <a:latin typeface="Times New Roman" pitchFamily="18" charset="0"/>
                <a:cs typeface="Times New Roman" pitchFamily="18" charset="0"/>
              </a:rPr>
              <a:t>It can always be reloaded from main memory with no loss of information.</a:t>
            </a:r>
          </a:p>
          <a:p>
            <a:pPr marL="571500" lvl="2" algn="just">
              <a:defRPr/>
            </a:pPr>
            <a:r>
              <a:rPr lang="en-US" sz="2000" smtClean="0">
                <a:latin typeface="Times New Roman" pitchFamily="18" charset="0"/>
                <a:cs typeface="Times New Roman" pitchFamily="18" charset="0"/>
              </a:rPr>
              <a:t>The reload can be done dynamically and quickly, so turning off the cache is entering a sleep state.</a:t>
            </a:r>
          </a:p>
          <a:p>
            <a:pPr marL="285750" lvl="1" algn="just">
              <a:defRPr/>
            </a:pPr>
            <a:r>
              <a:rPr lang="en-US" sz="2400" smtClean="0">
                <a:latin typeface="Times New Roman" pitchFamily="18" charset="0"/>
                <a:cs typeface="Times New Roman" pitchFamily="18" charset="0"/>
              </a:rPr>
              <a:t>Write the contents of main memory to the disk, then switch off the main memory itself.</a:t>
            </a:r>
          </a:p>
          <a:p>
            <a:pPr marL="522288" lvl="2" algn="just">
              <a:defRPr/>
            </a:pPr>
            <a:r>
              <a:rPr lang="en-US" sz="2000" smtClean="0">
                <a:latin typeface="Times New Roman" pitchFamily="18" charset="0"/>
                <a:cs typeface="Times New Roman" pitchFamily="18" charset="0"/>
              </a:rPr>
              <a:t>It is hibernation since virtual all power can be cut to memory at the expense of a substantial reload time, especially if the disk is off too.</a:t>
            </a:r>
          </a:p>
          <a:p>
            <a:pPr marL="522288" lvl="2" algn="just">
              <a:defRPr/>
            </a:pPr>
            <a:r>
              <a:rPr lang="en-US" sz="2000" smtClean="0">
                <a:latin typeface="Times New Roman" pitchFamily="18" charset="0"/>
                <a:cs typeface="Times New Roman" pitchFamily="18" charset="0"/>
              </a:rPr>
              <a:t>When the memory cut off, the CPU either has to be shut off as well or has to cause it to jump to code in a ROM. So, the memory can be reloaded before being used</a:t>
            </a:r>
          </a:p>
          <a:p>
            <a:pPr marL="522288" lvl="2" algn="just">
              <a:defRPr/>
            </a:pPr>
            <a:r>
              <a:rPr lang="en-US" sz="2000" smtClean="0">
                <a:latin typeface="Times New Roman" pitchFamily="18" charset="0"/>
                <a:cs typeface="Times New Roman" pitchFamily="18" charset="0"/>
              </a:rPr>
              <a:t>Despite all the overhead, switching off the memory for long periods of time may be worth it if restarting in a few seconds is considered much more desirable than rebooting the OS from disk, which often takes a minute or more.</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40</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Wireless Communication</a:t>
            </a:r>
          </a:p>
        </p:txBody>
      </p:sp>
      <p:sp>
        <p:nvSpPr>
          <p:cNvPr id="56323" name="Rectangle 3"/>
          <p:cNvSpPr>
            <a:spLocks noGrp="1"/>
          </p:cNvSpPr>
          <p:nvPr>
            <p:ph type="body" sz="half" idx="1"/>
          </p:nvPr>
        </p:nvSpPr>
        <p:spPr>
          <a:xfrm>
            <a:off x="228600" y="1371600"/>
            <a:ext cx="8534400" cy="5029200"/>
          </a:xfrm>
        </p:spPr>
        <p:txBody>
          <a:bodyPr/>
          <a:lstStyle/>
          <a:p>
            <a:pPr algn="just">
              <a:lnSpc>
                <a:spcPct val="80000"/>
              </a:lnSpc>
            </a:pPr>
            <a:r>
              <a:rPr lang="en-US" sz="2800" smtClean="0">
                <a:latin typeface="Times New Roman" pitchFamily="18" charset="0"/>
                <a:cs typeface="Times New Roman" pitchFamily="18" charset="0"/>
              </a:rPr>
              <a:t>The radio transmitter and receiver required are often first-class power hogs (cắt xén).</a:t>
            </a:r>
          </a:p>
          <a:p>
            <a:pPr algn="just">
              <a:lnSpc>
                <a:spcPct val="80000"/>
              </a:lnSpc>
            </a:pPr>
            <a:r>
              <a:rPr lang="en-US" sz="2800" b="1" i="1" smtClean="0">
                <a:latin typeface="Times New Roman" pitchFamily="18" charset="0"/>
                <a:cs typeface="Times New Roman" pitchFamily="18" charset="0"/>
              </a:rPr>
              <a:t>Solutions</a:t>
            </a:r>
            <a:r>
              <a:rPr lang="en-US" sz="2800" smtClean="0">
                <a:latin typeface="Times New Roman" pitchFamily="18" charset="0"/>
                <a:cs typeface="Times New Roman" pitchFamily="18" charset="0"/>
              </a:rPr>
              <a:t>:</a:t>
            </a:r>
          </a:p>
          <a:p>
            <a:pPr lvl="1" algn="just">
              <a:lnSpc>
                <a:spcPct val="80000"/>
              </a:lnSpc>
            </a:pPr>
            <a:r>
              <a:rPr lang="en-US" sz="2400" smtClean="0">
                <a:latin typeface="Times New Roman" pitchFamily="18" charset="0"/>
                <a:cs typeface="Times New Roman" pitchFamily="18" charset="0"/>
              </a:rPr>
              <a:t>The mobile computers communicate with fixed base stations that have large memories and disks and no power constraint. </a:t>
            </a:r>
          </a:p>
          <a:p>
            <a:pPr lvl="1" algn="just">
              <a:lnSpc>
                <a:spcPct val="80000"/>
              </a:lnSpc>
            </a:pPr>
            <a:r>
              <a:rPr lang="en-US" sz="2400" smtClean="0">
                <a:latin typeface="Times New Roman" pitchFamily="18" charset="0"/>
                <a:cs typeface="Times New Roman" pitchFamily="18" charset="0"/>
              </a:rPr>
              <a:t>Thus, this computer send a message to the base station when it is about to turn of the radio, then the base station buffers incoming messages on its disks.</a:t>
            </a:r>
          </a:p>
          <a:p>
            <a:pPr lvl="1" algn="just">
              <a:lnSpc>
                <a:spcPct val="80000"/>
              </a:lnSpc>
            </a:pPr>
            <a:r>
              <a:rPr lang="en-US" sz="2400" smtClean="0">
                <a:latin typeface="Times New Roman" pitchFamily="18" charset="0"/>
                <a:cs typeface="Times New Roman" pitchFamily="18" charset="0"/>
              </a:rPr>
              <a:t>When the mobile computer switches on the radio again, it tells the base station, then any accumulated messages can be sent to it.</a:t>
            </a:r>
          </a:p>
          <a:p>
            <a:pPr lvl="1" algn="just">
              <a:lnSpc>
                <a:spcPct val="80000"/>
              </a:lnSpc>
            </a:pPr>
            <a:r>
              <a:rPr lang="en-US" sz="2400" smtClean="0">
                <a:latin typeface="Times New Roman" pitchFamily="18" charset="0"/>
                <a:cs typeface="Times New Roman" pitchFamily="18" charset="0"/>
              </a:rPr>
              <a:t>Outgoing messages that are generated while the radio is off are buffered on the mobile computer. If the buffer threatens to fill up, the radio is turned on and the queue transmitted to the base station.</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Wireless Communication</a:t>
            </a:r>
          </a:p>
        </p:txBody>
      </p:sp>
      <p:sp>
        <p:nvSpPr>
          <p:cNvPr id="57347" name="Rectangle 3"/>
          <p:cNvSpPr>
            <a:spLocks noGrp="1"/>
          </p:cNvSpPr>
          <p:nvPr>
            <p:ph type="body" sz="half" idx="1"/>
          </p:nvPr>
        </p:nvSpPr>
        <p:spPr>
          <a:xfrm>
            <a:off x="228600" y="1752600"/>
            <a:ext cx="8458200" cy="3810000"/>
          </a:xfrm>
        </p:spPr>
        <p:txBody>
          <a:bodyPr/>
          <a:lstStyle/>
          <a:p>
            <a:pPr algn="just">
              <a:lnSpc>
                <a:spcPct val="80000"/>
              </a:lnSpc>
            </a:pPr>
            <a:endParaRPr lang="en-US" sz="2800" smtClean="0">
              <a:latin typeface="Times New Roman" pitchFamily="18" charset="0"/>
              <a:cs typeface="Times New Roman" pitchFamily="18" charset="0"/>
            </a:endParaRPr>
          </a:p>
          <a:p>
            <a:pPr algn="just">
              <a:lnSpc>
                <a:spcPct val="80000"/>
              </a:lnSpc>
            </a:pPr>
            <a:r>
              <a:rPr lang="en-US" sz="2800" smtClean="0">
                <a:latin typeface="Times New Roman" pitchFamily="18" charset="0"/>
                <a:cs typeface="Times New Roman" pitchFamily="18" charset="0"/>
              </a:rPr>
              <a:t>When should the radio be switched off?</a:t>
            </a:r>
          </a:p>
          <a:p>
            <a:pPr lvl="1" algn="just">
              <a:lnSpc>
                <a:spcPct val="80000"/>
              </a:lnSpc>
            </a:pPr>
            <a:r>
              <a:rPr lang="en-US" sz="2400" smtClean="0">
                <a:latin typeface="Times New Roman" pitchFamily="18" charset="0"/>
                <a:cs typeface="Times New Roman" pitchFamily="18" charset="0"/>
              </a:rPr>
              <a:t>Let the user or the application program decide.</a:t>
            </a:r>
          </a:p>
          <a:p>
            <a:pPr lvl="1" algn="just">
              <a:lnSpc>
                <a:spcPct val="80000"/>
              </a:lnSpc>
            </a:pPr>
            <a:r>
              <a:rPr lang="en-US" sz="2400" smtClean="0">
                <a:latin typeface="Times New Roman" pitchFamily="18" charset="0"/>
                <a:cs typeface="Times New Roman" pitchFamily="18" charset="0"/>
              </a:rPr>
              <a:t>Turn it off after some number of seconds of idle time.</a:t>
            </a:r>
          </a:p>
          <a:p>
            <a:pPr lvl="1" algn="just">
              <a:lnSpc>
                <a:spcPct val="80000"/>
              </a:lnSpc>
              <a:buFont typeface="Arial" charset="0"/>
              <a:buNone/>
            </a:pPr>
            <a:endParaRPr lang="en-US" sz="2400" smtClean="0">
              <a:latin typeface="Times New Roman" pitchFamily="18" charset="0"/>
              <a:cs typeface="Times New Roman" pitchFamily="18" charset="0"/>
            </a:endParaRPr>
          </a:p>
          <a:p>
            <a:pPr algn="just">
              <a:lnSpc>
                <a:spcPct val="80000"/>
              </a:lnSpc>
            </a:pPr>
            <a:r>
              <a:rPr lang="en-US" sz="2800" smtClean="0">
                <a:latin typeface="Times New Roman" pitchFamily="18" charset="0"/>
                <a:cs typeface="Times New Roman" pitchFamily="18" charset="0"/>
              </a:rPr>
              <a:t>When should the radio be switched on?</a:t>
            </a:r>
          </a:p>
          <a:p>
            <a:pPr lvl="1" algn="just">
              <a:lnSpc>
                <a:spcPct val="80000"/>
              </a:lnSpc>
            </a:pPr>
            <a:r>
              <a:rPr lang="en-US" sz="2400" smtClean="0">
                <a:latin typeface="Times New Roman" pitchFamily="18" charset="0"/>
                <a:cs typeface="Times New Roman" pitchFamily="18" charset="0"/>
              </a:rPr>
              <a:t>Let the user or the application program decide.</a:t>
            </a:r>
          </a:p>
          <a:p>
            <a:pPr lvl="1" algn="just">
              <a:lnSpc>
                <a:spcPct val="80000"/>
              </a:lnSpc>
            </a:pPr>
            <a:r>
              <a:rPr lang="en-US" sz="2400" smtClean="0">
                <a:latin typeface="Times New Roman" pitchFamily="18" charset="0"/>
                <a:cs typeface="Times New Roman" pitchFamily="18" charset="0"/>
              </a:rPr>
              <a:t>Switched on periodically to check for inbound traffic and transmit any queued message, or the output buffer is close to full.</a:t>
            </a:r>
          </a:p>
        </p:txBody>
      </p:sp>
      <p:sp>
        <p:nvSpPr>
          <p:cNvPr id="6" name="Slide Number Placeholder 5"/>
          <p:cNvSpPr>
            <a:spLocks noGrp="1"/>
          </p:cNvSpPr>
          <p:nvPr>
            <p:ph type="sldNum" sz="quarter" idx="12"/>
          </p:nvPr>
        </p:nvSpPr>
        <p:spPr/>
        <p:txBody>
          <a:bodyPr/>
          <a:lstStyle/>
          <a:p>
            <a:pPr>
              <a:defRPr/>
            </a:pPr>
            <a:fld id="{2FD9CBFE-893B-4F25-8E71-2C30768F7F58}" type="slidenum">
              <a:rPr lang="en-US" smtClean="0"/>
              <a:pPr>
                <a:defRPr/>
              </a:pPr>
              <a:t>42</a:t>
            </a:fld>
            <a:endParaRPr lang="en-US"/>
          </a:p>
        </p:txBody>
      </p:sp>
      <p:sp>
        <p:nvSpPr>
          <p:cNvPr id="7" name="Footer Placeholder 6"/>
          <p:cNvSpPr>
            <a:spLocks noGrp="1"/>
          </p:cNvSpPr>
          <p:nvPr>
            <p:ph type="ftr" sz="quarter" idx="11"/>
          </p:nvPr>
        </p:nvSpPr>
        <p:spPr/>
        <p:txBody>
          <a:bodyPr/>
          <a:lstStyle/>
          <a:p>
            <a:pPr>
              <a:defRPr/>
            </a:pPr>
            <a:r>
              <a:rPr lang="en-US" smtClean="0"/>
              <a:t>IO-Part 2 (48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Thermal Management</a:t>
            </a:r>
          </a:p>
        </p:txBody>
      </p:sp>
      <p:sp>
        <p:nvSpPr>
          <p:cNvPr id="58371" name="Rectangle 3"/>
          <p:cNvSpPr>
            <a:spLocks noGrp="1"/>
          </p:cNvSpPr>
          <p:nvPr>
            <p:ph type="body" sz="half" idx="4294967295"/>
          </p:nvPr>
        </p:nvSpPr>
        <p:spPr>
          <a:xfrm>
            <a:off x="228600" y="1295400"/>
            <a:ext cx="8686800" cy="5334000"/>
          </a:xfrm>
        </p:spPr>
        <p:txBody>
          <a:bodyPr/>
          <a:lstStyle/>
          <a:p>
            <a:pPr algn="just"/>
            <a:r>
              <a:rPr lang="en-US" sz="2800" smtClean="0">
                <a:latin typeface="Times New Roman" pitchFamily="18" charset="0"/>
                <a:cs typeface="Times New Roman" pitchFamily="18" charset="0"/>
              </a:rPr>
              <a:t>Modern CPUs get extremely hot due to their high speed.</a:t>
            </a:r>
          </a:p>
          <a:p>
            <a:pPr algn="just"/>
            <a:r>
              <a:rPr lang="en-US" sz="2800" smtClean="0">
                <a:latin typeface="Times New Roman" pitchFamily="18" charset="0"/>
                <a:cs typeface="Times New Roman" pitchFamily="18" charset="0"/>
              </a:rPr>
              <a:t>Desktop machines normally have an internal electric fan to blow the hot air out of chassis.</a:t>
            </a:r>
          </a:p>
          <a:p>
            <a:pPr algn="just"/>
            <a:r>
              <a:rPr lang="en-US" sz="2800" smtClean="0">
                <a:latin typeface="Times New Roman" pitchFamily="18" charset="0"/>
                <a:cs typeface="Times New Roman" pitchFamily="18" charset="0"/>
              </a:rPr>
              <a:t>With notebooks, the OS has to monitor the temperature continuously. When it gets close to the maximum allowable temperature:</a:t>
            </a:r>
          </a:p>
          <a:p>
            <a:pPr lvl="1" algn="just"/>
            <a:r>
              <a:rPr lang="en-US" sz="2400" smtClean="0">
                <a:latin typeface="Times New Roman" pitchFamily="18" charset="0"/>
                <a:cs typeface="Times New Roman" pitchFamily="18" charset="0"/>
              </a:rPr>
              <a:t>Switch on the fan </a:t>
            </a: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 noise and consumes power</a:t>
            </a:r>
          </a:p>
          <a:p>
            <a:pPr lvl="1" algn="just"/>
            <a:r>
              <a:rPr lang="en-US" sz="2400" smtClean="0">
                <a:latin typeface="Times New Roman" pitchFamily="18" charset="0"/>
                <a:cs typeface="Times New Roman" pitchFamily="18" charset="0"/>
              </a:rPr>
              <a:t>Reduce power consumption: </a:t>
            </a:r>
          </a:p>
          <a:p>
            <a:pPr lvl="2" algn="just"/>
            <a:r>
              <a:rPr lang="en-US" smtClean="0">
                <a:latin typeface="Times New Roman" pitchFamily="18" charset="0"/>
                <a:cs typeface="Times New Roman" pitchFamily="18" charset="0"/>
              </a:rPr>
              <a:t>Reducing the backlighting of the screen</a:t>
            </a:r>
          </a:p>
          <a:p>
            <a:pPr lvl="2" algn="just"/>
            <a:r>
              <a:rPr lang="en-US" smtClean="0">
                <a:latin typeface="Times New Roman" pitchFamily="18" charset="0"/>
                <a:cs typeface="Times New Roman" pitchFamily="18" charset="0"/>
              </a:rPr>
              <a:t>Slowing down the CPU</a:t>
            </a:r>
          </a:p>
          <a:p>
            <a:pPr lvl="2" algn="just"/>
            <a:r>
              <a:rPr lang="en-US" smtClean="0">
                <a:latin typeface="Times New Roman" pitchFamily="18" charset="0"/>
                <a:cs typeface="Times New Roman" pitchFamily="18" charset="0"/>
              </a:rPr>
              <a:t>Being more aggressive about spinning down the disk</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Battery Management</a:t>
            </a:r>
          </a:p>
        </p:txBody>
      </p:sp>
      <p:sp>
        <p:nvSpPr>
          <p:cNvPr id="59395" name="Rectangle 3"/>
          <p:cNvSpPr>
            <a:spLocks noGrp="1"/>
          </p:cNvSpPr>
          <p:nvPr>
            <p:ph type="body" sz="half" idx="4294967295"/>
          </p:nvPr>
        </p:nvSpPr>
        <p:spPr>
          <a:xfrm>
            <a:off x="381000" y="1600200"/>
            <a:ext cx="8229600" cy="4724400"/>
          </a:xfrm>
        </p:spPr>
        <p:txBody>
          <a:bodyPr/>
          <a:lstStyle/>
          <a:p>
            <a:pPr algn="just"/>
            <a:r>
              <a:rPr lang="en-US" sz="2800" smtClean="0">
                <a:latin typeface="Times New Roman" pitchFamily="18" charset="0"/>
                <a:cs typeface="Times New Roman" pitchFamily="18" charset="0"/>
              </a:rPr>
              <a:t>Smart batteries can also be instructed to change various operational parameters under control of the OS.</a:t>
            </a:r>
          </a:p>
          <a:p>
            <a:pPr algn="just"/>
            <a:r>
              <a:rPr lang="en-US" sz="2800" smtClean="0">
                <a:latin typeface="Times New Roman" pitchFamily="18" charset="0"/>
                <a:cs typeface="Times New Roman" pitchFamily="18" charset="0"/>
              </a:rPr>
              <a:t>Some notebooks have multiple batteries</a:t>
            </a:r>
          </a:p>
          <a:p>
            <a:pPr lvl="1" algn="just"/>
            <a:r>
              <a:rPr lang="en-US" sz="2400" smtClean="0">
                <a:latin typeface="Times New Roman" pitchFamily="18" charset="0"/>
                <a:cs typeface="Times New Roman" pitchFamily="18" charset="0"/>
              </a:rPr>
              <a:t>When the OS detects that one battery is about to go, it has to arrange for a graceful cutover to the next one, without causing any glitches (sự chạy không đều) during the transition.</a:t>
            </a:r>
          </a:p>
          <a:p>
            <a:pPr lvl="1" algn="just"/>
            <a:r>
              <a:rPr lang="en-US" sz="2400" smtClean="0">
                <a:latin typeface="Times New Roman" pitchFamily="18" charset="0"/>
                <a:cs typeface="Times New Roman" pitchFamily="18" charset="0"/>
              </a:rPr>
              <a:t>When the final battery is on its last legs, OS warns the user and the cause an orderly shutdown making sure that file system is not corrupted.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Driver Interface</a:t>
            </a:r>
          </a:p>
        </p:txBody>
      </p:sp>
      <p:sp>
        <p:nvSpPr>
          <p:cNvPr id="60419" name="Rectangle 3"/>
          <p:cNvSpPr>
            <a:spLocks noGrp="1"/>
          </p:cNvSpPr>
          <p:nvPr>
            <p:ph type="body" sz="half" idx="4294967295"/>
          </p:nvPr>
        </p:nvSpPr>
        <p:spPr>
          <a:xfrm>
            <a:off x="228600" y="1447800"/>
            <a:ext cx="8534400" cy="5105400"/>
          </a:xfrm>
        </p:spPr>
        <p:txBody>
          <a:bodyPr/>
          <a:lstStyle/>
          <a:p>
            <a:pPr algn="just">
              <a:lnSpc>
                <a:spcPct val="90000"/>
              </a:lnSpc>
            </a:pPr>
            <a:r>
              <a:rPr lang="en-US" sz="2600" smtClean="0">
                <a:latin typeface="Times New Roman" pitchFamily="18" charset="0"/>
                <a:cs typeface="Times New Roman" pitchFamily="18" charset="0"/>
              </a:rPr>
              <a:t>The Windows system has an elaborate mechanism for doing power management called </a:t>
            </a:r>
            <a:r>
              <a:rPr lang="en-US" sz="2600" b="1" smtClean="0">
                <a:latin typeface="Times New Roman" pitchFamily="18" charset="0"/>
                <a:cs typeface="Times New Roman" pitchFamily="18" charset="0"/>
              </a:rPr>
              <a:t>A</a:t>
            </a:r>
            <a:r>
              <a:rPr lang="en-US" sz="2600" smtClean="0">
                <a:latin typeface="Times New Roman" pitchFamily="18" charset="0"/>
                <a:cs typeface="Times New Roman" pitchFamily="18" charset="0"/>
              </a:rPr>
              <a:t>dvanced </a:t>
            </a:r>
            <a:r>
              <a:rPr lang="en-US" sz="2600" b="1" smtClean="0">
                <a:latin typeface="Times New Roman" pitchFamily="18" charset="0"/>
                <a:cs typeface="Times New Roman" pitchFamily="18" charset="0"/>
              </a:rPr>
              <a:t>C</a:t>
            </a:r>
            <a:r>
              <a:rPr lang="en-US" sz="2600" smtClean="0">
                <a:latin typeface="Times New Roman" pitchFamily="18" charset="0"/>
                <a:cs typeface="Times New Roman" pitchFamily="18" charset="0"/>
              </a:rPr>
              <a:t>onfiguration and </a:t>
            </a:r>
            <a:r>
              <a:rPr lang="en-US" sz="2600" b="1" smtClean="0">
                <a:latin typeface="Times New Roman" pitchFamily="18" charset="0"/>
                <a:cs typeface="Times New Roman" pitchFamily="18" charset="0"/>
              </a:rPr>
              <a:t>P</a:t>
            </a:r>
            <a:r>
              <a:rPr lang="en-US" sz="2600" smtClean="0">
                <a:latin typeface="Times New Roman" pitchFamily="18" charset="0"/>
                <a:cs typeface="Times New Roman" pitchFamily="18" charset="0"/>
              </a:rPr>
              <a:t>ower </a:t>
            </a:r>
            <a:r>
              <a:rPr lang="en-US" sz="2600" b="1" smtClean="0">
                <a:latin typeface="Times New Roman" pitchFamily="18" charset="0"/>
                <a:cs typeface="Times New Roman" pitchFamily="18" charset="0"/>
              </a:rPr>
              <a:t>I</a:t>
            </a:r>
            <a:r>
              <a:rPr lang="en-US" sz="2600" smtClean="0">
                <a:latin typeface="Times New Roman" pitchFamily="18" charset="0"/>
                <a:cs typeface="Times New Roman" pitchFamily="18" charset="0"/>
              </a:rPr>
              <a:t>nterface – </a:t>
            </a:r>
            <a:r>
              <a:rPr lang="en-US" sz="2600" b="1" smtClean="0">
                <a:latin typeface="Times New Roman" pitchFamily="18" charset="0"/>
                <a:cs typeface="Times New Roman" pitchFamily="18" charset="0"/>
              </a:rPr>
              <a:t>ACPI</a:t>
            </a:r>
            <a:r>
              <a:rPr lang="en-US" sz="2600" smtClean="0">
                <a:latin typeface="Times New Roman" pitchFamily="18" charset="0"/>
                <a:cs typeface="Times New Roman" pitchFamily="18" charset="0"/>
              </a:rPr>
              <a:t>.</a:t>
            </a:r>
          </a:p>
          <a:p>
            <a:pPr algn="just">
              <a:lnSpc>
                <a:spcPct val="90000"/>
              </a:lnSpc>
            </a:pPr>
            <a:r>
              <a:rPr lang="en-US" sz="2600" smtClean="0">
                <a:latin typeface="Times New Roman" pitchFamily="18" charset="0"/>
                <a:cs typeface="Times New Roman" pitchFamily="18" charset="0"/>
              </a:rPr>
              <a:t>The OS can send any conformant driver commands asking it to report on the capabilities of its devices and their current states.</a:t>
            </a:r>
          </a:p>
          <a:p>
            <a:pPr algn="just">
              <a:lnSpc>
                <a:spcPct val="90000"/>
              </a:lnSpc>
            </a:pPr>
            <a:r>
              <a:rPr lang="en-US" sz="2600" smtClean="0">
                <a:latin typeface="Times New Roman" pitchFamily="18" charset="0"/>
                <a:cs typeface="Times New Roman" pitchFamily="18" charset="0"/>
              </a:rPr>
              <a:t>This feature is especially important when combined with plug and play because just after it is booted, the OS does not even know what devices are present, let alone their properties with respect to energy consumption or power manageability.</a:t>
            </a:r>
          </a:p>
          <a:p>
            <a:pPr algn="just">
              <a:lnSpc>
                <a:spcPct val="90000"/>
              </a:lnSpc>
            </a:pPr>
            <a:r>
              <a:rPr lang="en-US" sz="2600" smtClean="0">
                <a:latin typeface="Times New Roman" pitchFamily="18" charset="0"/>
                <a:cs typeface="Times New Roman" pitchFamily="18" charset="0"/>
              </a:rPr>
              <a:t>It can also send commands to driver instructing them to cut their power levels.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Power Management: OS Issues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Application Program Issues</a:t>
            </a:r>
          </a:p>
        </p:txBody>
      </p:sp>
      <p:sp>
        <p:nvSpPr>
          <p:cNvPr id="61443" name="Rectangle 3"/>
          <p:cNvSpPr>
            <a:spLocks noGrp="1"/>
          </p:cNvSpPr>
          <p:nvPr>
            <p:ph type="body" sz="half" idx="4294967295"/>
          </p:nvPr>
        </p:nvSpPr>
        <p:spPr>
          <a:xfrm>
            <a:off x="228600" y="1524000"/>
            <a:ext cx="8686800" cy="3124200"/>
          </a:xfrm>
        </p:spPr>
        <p:txBody>
          <a:bodyPr>
            <a:normAutofit lnSpcReduction="10000"/>
          </a:bodyPr>
          <a:lstStyle/>
          <a:p>
            <a:pPr algn="just"/>
            <a:r>
              <a:rPr lang="en-US" sz="2800" smtClean="0">
                <a:latin typeface="Times New Roman" pitchFamily="18" charset="0"/>
                <a:cs typeface="Times New Roman" pitchFamily="18" charset="0"/>
              </a:rPr>
              <a:t>Tell the programs to use less energy, even if this means providing a poorer user experience.</a:t>
            </a:r>
          </a:p>
          <a:p>
            <a:pPr algn="just"/>
            <a:r>
              <a:rPr lang="en-US" sz="2800" smtClean="0">
                <a:latin typeface="Times New Roman" pitchFamily="18" charset="0"/>
                <a:cs typeface="Times New Roman" pitchFamily="18" charset="0"/>
              </a:rPr>
              <a:t>This information is passed on when the battery charge is below some threshold (ngưỡng). Then the program decide between degrading performance to lengthen batteries life or to maintain performance and risk running out of energy.</a:t>
            </a:r>
          </a:p>
          <a:p>
            <a:pPr algn="just">
              <a:buFont typeface="Arial" charset="0"/>
              <a:buNone/>
            </a:pP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62467" name="Rectangle 3"/>
          <p:cNvSpPr>
            <a:spLocks noGrp="1"/>
          </p:cNvSpPr>
          <p:nvPr>
            <p:ph type="body" idx="1"/>
          </p:nvPr>
        </p:nvSpPr>
        <p:spPr>
          <a:xfrm>
            <a:off x="457200" y="1600200"/>
            <a:ext cx="8229600" cy="3200400"/>
          </a:xfrm>
        </p:spPr>
        <p:txBody>
          <a:bodyPr/>
          <a:lstStyle/>
          <a:p>
            <a:pPr eaLnBrk="1" hangingPunct="1">
              <a:buClrTx/>
              <a:buSzTx/>
              <a:buFont typeface="Arial" charset="0"/>
              <a:buChar char="•"/>
            </a:pPr>
            <a:r>
              <a:rPr lang="en-US" b="1" smtClean="0">
                <a:latin typeface="Times New Roman" pitchFamily="18" charset="0"/>
                <a:cs typeface="Times New Roman" pitchFamily="18" charset="0"/>
              </a:rPr>
              <a:t>Clocks</a:t>
            </a:r>
          </a:p>
          <a:p>
            <a:pPr eaLnBrk="1" hangingPunct="1">
              <a:buClrTx/>
              <a:buSzTx/>
              <a:buFont typeface="Arial" charset="0"/>
              <a:buChar char="•"/>
            </a:pPr>
            <a:r>
              <a:rPr lang="en-US" b="1" smtClean="0">
                <a:latin typeface="Times New Roman" pitchFamily="18" charset="0"/>
                <a:cs typeface="Times New Roman" pitchFamily="18" charset="0"/>
              </a:rPr>
              <a:t>User Interfaces</a:t>
            </a:r>
          </a:p>
          <a:p>
            <a:pPr eaLnBrk="1" hangingPunct="1">
              <a:buClrTx/>
              <a:buSzTx/>
              <a:buFont typeface="Arial" charset="0"/>
              <a:buChar char="•"/>
            </a:pPr>
            <a:r>
              <a:rPr lang="en-US" b="1" smtClean="0">
                <a:latin typeface="Times New Roman" pitchFamily="18" charset="0"/>
                <a:cs typeface="Times New Roman" pitchFamily="18" charset="0"/>
              </a:rPr>
              <a:t>Thin Clients</a:t>
            </a:r>
          </a:p>
          <a:p>
            <a:pPr eaLnBrk="1" hangingPunct="1">
              <a:buClrTx/>
              <a:buSzTx/>
              <a:buFont typeface="Arial" charset="0"/>
              <a:buChar char="•"/>
            </a:pPr>
            <a:r>
              <a:rPr lang="en-US" b="1" smtClean="0">
                <a:latin typeface="Times New Roman" pitchFamily="18" charset="0"/>
                <a:cs typeface="Times New Roman" pitchFamily="18" charset="0"/>
              </a:rPr>
              <a:t>Power Management</a:t>
            </a:r>
          </a:p>
        </p:txBody>
      </p:sp>
      <p:sp>
        <p:nvSpPr>
          <p:cNvPr id="6246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47</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Your work</a:t>
            </a:r>
            <a:endParaRPr lang="en-US">
              <a:solidFill>
                <a:srgbClr val="0000FF"/>
              </a:solidFill>
            </a:endParaRPr>
          </a:p>
        </p:txBody>
      </p:sp>
      <p:sp>
        <p:nvSpPr>
          <p:cNvPr id="3" name="Content Placeholder 2"/>
          <p:cNvSpPr>
            <a:spLocks noGrp="1"/>
          </p:cNvSpPr>
          <p:nvPr>
            <p:ph idx="1"/>
          </p:nvPr>
        </p:nvSpPr>
        <p:spPr/>
        <p:txBody>
          <a:bodyPr/>
          <a:lstStyle/>
          <a:p>
            <a:r>
              <a:rPr lang="en-US" smtClean="0"/>
              <a:t>Write down main idea of this lesson.</a:t>
            </a:r>
          </a:p>
          <a:p>
            <a:r>
              <a:rPr lang="en-US" smtClean="0"/>
              <a:t>If you do not, you will br considered as absent in the next class.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IO-Part 2 (48 slides)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Clocks: Clock Hardware…</a:t>
            </a:r>
          </a:p>
        </p:txBody>
      </p:sp>
      <p:sp>
        <p:nvSpPr>
          <p:cNvPr id="151558" name="Text Box 4"/>
          <p:cNvSpPr txBox="1">
            <a:spLocks noChangeArrowheads="1"/>
          </p:cNvSpPr>
          <p:nvPr/>
        </p:nvSpPr>
        <p:spPr bwMode="auto">
          <a:xfrm>
            <a:off x="3276600" y="4876800"/>
            <a:ext cx="19367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programmable clock</a:t>
            </a:r>
          </a:p>
          <a:p>
            <a:pPr algn="ctr"/>
            <a:r>
              <a:rPr lang="en-US" sz="1400" b="1">
                <a:latin typeface="Times New Roman" pitchFamily="18" charset="0"/>
              </a:rPr>
              <a:t>Tanenbaum, Fig. 5-32.</a:t>
            </a:r>
          </a:p>
        </p:txBody>
      </p:sp>
      <p:pic>
        <p:nvPicPr>
          <p:cNvPr id="19460" name="Picture 2"/>
          <p:cNvPicPr>
            <a:picLocks noChangeAspect="1" noChangeArrowheads="1"/>
          </p:cNvPicPr>
          <p:nvPr/>
        </p:nvPicPr>
        <p:blipFill>
          <a:blip r:embed="rId3"/>
          <a:srcRect/>
          <a:stretch>
            <a:fillRect/>
          </a:stretch>
        </p:blipFill>
        <p:spPr bwMode="auto">
          <a:xfrm>
            <a:off x="304800" y="1692275"/>
            <a:ext cx="8782050" cy="30940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Clocks: Clock Hardware …</a:t>
            </a:r>
          </a:p>
        </p:txBody>
      </p:sp>
      <p:sp>
        <p:nvSpPr>
          <p:cNvPr id="208899" name="Rectangle 3"/>
          <p:cNvSpPr>
            <a:spLocks noGrp="1"/>
          </p:cNvSpPr>
          <p:nvPr>
            <p:ph type="body" idx="1"/>
          </p:nvPr>
        </p:nvSpPr>
        <p:spPr>
          <a:xfrm>
            <a:off x="304800" y="990600"/>
            <a:ext cx="8534400" cy="5638800"/>
          </a:xfrm>
        </p:spPr>
        <p:txBody>
          <a:bodyPr/>
          <a:lstStyle/>
          <a:p>
            <a:pPr algn="just" eaLnBrk="1" hangingPunct="1">
              <a:lnSpc>
                <a:spcPct val="80000"/>
              </a:lnSpc>
              <a:buClrTx/>
              <a:buSzTx/>
              <a:buFont typeface="Arial" charset="0"/>
              <a:buChar char="•"/>
            </a:pPr>
            <a:r>
              <a:rPr lang="en-US" sz="2600" smtClean="0">
                <a:latin typeface="Times New Roman" pitchFamily="18" charset="0"/>
                <a:cs typeface="Times New Roman" pitchFamily="18" charset="0"/>
              </a:rPr>
              <a:t>Programmable clocks typically have several modes of operation</a:t>
            </a:r>
          </a:p>
          <a:p>
            <a:pPr lvl="1" algn="just" eaLnBrk="1" hangingPunct="1">
              <a:lnSpc>
                <a:spcPct val="80000"/>
              </a:lnSpc>
            </a:pPr>
            <a:r>
              <a:rPr lang="en-US" sz="2400" smtClean="0">
                <a:latin typeface="Times New Roman" pitchFamily="18" charset="0"/>
                <a:cs typeface="Times New Roman" pitchFamily="18" charset="0"/>
              </a:rPr>
              <a:t>One-shot mode</a:t>
            </a:r>
          </a:p>
          <a:p>
            <a:pPr lvl="2" algn="just" eaLnBrk="1" hangingPunct="1">
              <a:lnSpc>
                <a:spcPct val="80000"/>
              </a:lnSpc>
            </a:pPr>
            <a:r>
              <a:rPr lang="en-US" sz="2000" smtClean="0">
                <a:latin typeface="Times New Roman" pitchFamily="18" charset="0"/>
                <a:cs typeface="Times New Roman" pitchFamily="18" charset="0"/>
              </a:rPr>
              <a:t>Start: holding register </a:t>
            </a:r>
            <a:r>
              <a:rPr lang="en-US" sz="2000" smtClean="0">
                <a:latin typeface="Times New Roman" pitchFamily="18" charset="0"/>
                <a:cs typeface="Times New Roman" pitchFamily="18" charset="0"/>
                <a:sym typeface="Wingdings" pitchFamily="2" charset="2"/>
              </a:rPr>
              <a:t> counter. Each pulse: </a:t>
            </a:r>
            <a:r>
              <a:rPr lang="en-US" sz="2000" smtClean="0">
                <a:latin typeface="Times New Roman" pitchFamily="18" charset="0"/>
                <a:cs typeface="Times New Roman" pitchFamily="18" charset="0"/>
              </a:rPr>
              <a:t>counter value decrease 1.</a:t>
            </a:r>
          </a:p>
          <a:p>
            <a:pPr lvl="2" algn="just" eaLnBrk="1" hangingPunct="1">
              <a:lnSpc>
                <a:spcPct val="80000"/>
              </a:lnSpc>
            </a:pPr>
            <a:r>
              <a:rPr lang="en-US" sz="2000" smtClean="0">
                <a:latin typeface="Times New Roman" pitchFamily="18" charset="0"/>
                <a:cs typeface="Times New Roman" pitchFamily="18" charset="0"/>
              </a:rPr>
              <a:t>If counter=0, it cause an interrupt and stops until it is explicitly started again by the software.</a:t>
            </a:r>
          </a:p>
          <a:p>
            <a:pPr lvl="1" algn="just" eaLnBrk="1" hangingPunct="1">
              <a:lnSpc>
                <a:spcPct val="80000"/>
              </a:lnSpc>
            </a:pPr>
            <a:r>
              <a:rPr lang="en-US" sz="2400" smtClean="0">
                <a:latin typeface="Times New Roman" pitchFamily="18" charset="0"/>
                <a:cs typeface="Times New Roman" pitchFamily="18" charset="0"/>
              </a:rPr>
              <a:t>Square-wave mode</a:t>
            </a:r>
          </a:p>
          <a:p>
            <a:pPr lvl="2" algn="just" eaLnBrk="1" hangingPunct="1">
              <a:lnSpc>
                <a:spcPct val="80000"/>
              </a:lnSpc>
            </a:pPr>
            <a:r>
              <a:rPr lang="en-US" sz="2000" smtClean="0">
                <a:latin typeface="Times New Roman" pitchFamily="18" charset="0"/>
                <a:cs typeface="Times New Roman" pitchFamily="18" charset="0"/>
              </a:rPr>
              <a:t>After getting to zero and causing the interrupt, the holding register is automatically copied into the counter, and the whole process is repeated again indefinitely.</a:t>
            </a:r>
          </a:p>
          <a:p>
            <a:pPr lvl="1" algn="just" eaLnBrk="1" hangingPunct="1">
              <a:lnSpc>
                <a:spcPct val="80000"/>
              </a:lnSpc>
              <a:buFont typeface="Arial" charset="0"/>
              <a:buNone/>
            </a:pPr>
            <a:r>
              <a:rPr lang="en-US" smtClean="0">
                <a:latin typeface="Times New Roman" pitchFamily="18" charset="0"/>
                <a:cs typeface="Times New Roman" pitchFamily="18" charset="0"/>
              </a:rPr>
              <a:t>These periodic interrupts are called clock ticks.</a:t>
            </a:r>
          </a:p>
          <a:p>
            <a:pPr algn="just" eaLnBrk="1" hangingPunct="1">
              <a:lnSpc>
                <a:spcPct val="80000"/>
              </a:lnSpc>
              <a:buClrTx/>
              <a:buSzTx/>
              <a:buFont typeface="Arial" charset="0"/>
              <a:buChar char="•"/>
            </a:pPr>
            <a:r>
              <a:rPr lang="en-US" sz="2600" b="1" i="1" smtClean="0">
                <a:latin typeface="Times New Roman" pitchFamily="18" charset="0"/>
                <a:cs typeface="Times New Roman" pitchFamily="18" charset="0"/>
              </a:rPr>
              <a:t>Advantages</a:t>
            </a:r>
          </a:p>
          <a:p>
            <a:pPr lvl="1" algn="just" eaLnBrk="1" hangingPunct="1">
              <a:lnSpc>
                <a:spcPct val="80000"/>
              </a:lnSpc>
            </a:pPr>
            <a:r>
              <a:rPr lang="en-US" sz="2000" smtClean="0">
                <a:latin typeface="Times New Roman" pitchFamily="18" charset="0"/>
                <a:cs typeface="Times New Roman" pitchFamily="18" charset="0"/>
              </a:rPr>
              <a:t>Its interrupt frequency can be controlled by software</a:t>
            </a:r>
          </a:p>
          <a:p>
            <a:pPr lvl="1" algn="just" eaLnBrk="1" hangingPunct="1">
              <a:lnSpc>
                <a:spcPct val="80000"/>
              </a:lnSpc>
            </a:pPr>
            <a:r>
              <a:rPr lang="en-US" sz="2000" smtClean="0">
                <a:latin typeface="Times New Roman" pitchFamily="18" charset="0"/>
                <a:cs typeface="Times New Roman" pitchFamily="18" charset="0"/>
              </a:rPr>
              <a:t>If a 500MHz crystal is used, then the counter is pulse every 2nsec. With unsigned 32 bit registers, interrupts can be programmed to occur at intervals from 2 – 8.6 nsec</a:t>
            </a:r>
          </a:p>
          <a:p>
            <a:pPr lvl="1" algn="just" eaLnBrk="1" hangingPunct="1">
              <a:lnSpc>
                <a:spcPct val="80000"/>
              </a:lnSpc>
            </a:pPr>
            <a:r>
              <a:rPr lang="en-US" sz="2000" smtClean="0">
                <a:latin typeface="Times New Roman" pitchFamily="18" charset="0"/>
                <a:cs typeface="Times New Roman" pitchFamily="18" charset="0"/>
              </a:rPr>
              <a:t>It can contain two or three independently programmable clocks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ox(in)">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ox(in)">
                                      <p:cBhvr>
                                        <p:cTn id="12" dur="500"/>
                                        <p:tgtEl>
                                          <p:spTgt spid="208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box(in)">
                                      <p:cBhvr>
                                        <p:cTn id="17" dur="500"/>
                                        <p:tgtEl>
                                          <p:spTgt spid="208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box(in)">
                                      <p:cBhvr>
                                        <p:cTn id="22" dur="500"/>
                                        <p:tgtEl>
                                          <p:spTgt spid="2088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animEffect transition="in" filter="box(in)">
                                      <p:cBhvr>
                                        <p:cTn id="27" dur="500"/>
                                        <p:tgtEl>
                                          <p:spTgt spid="2088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8899">
                                            <p:txEl>
                                              <p:pRg st="5" end="5"/>
                                            </p:txEl>
                                          </p:spTgt>
                                        </p:tgtEl>
                                        <p:attrNameLst>
                                          <p:attrName>style.visibility</p:attrName>
                                        </p:attrNameLst>
                                      </p:cBhvr>
                                      <p:to>
                                        <p:strVal val="visible"/>
                                      </p:to>
                                    </p:set>
                                    <p:animEffect transition="in" filter="box(in)">
                                      <p:cBhvr>
                                        <p:cTn id="32" dur="500"/>
                                        <p:tgtEl>
                                          <p:spTgt spid="2088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08899">
                                            <p:txEl>
                                              <p:pRg st="6" end="6"/>
                                            </p:txEl>
                                          </p:spTgt>
                                        </p:tgtEl>
                                        <p:attrNameLst>
                                          <p:attrName>style.visibility</p:attrName>
                                        </p:attrNameLst>
                                      </p:cBhvr>
                                      <p:to>
                                        <p:strVal val="visible"/>
                                      </p:to>
                                    </p:set>
                                    <p:animEffect transition="in" filter="box(in)">
                                      <p:cBhvr>
                                        <p:cTn id="37" dur="500"/>
                                        <p:tgtEl>
                                          <p:spTgt spid="2088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08899">
                                            <p:txEl>
                                              <p:pRg st="7" end="7"/>
                                            </p:txEl>
                                          </p:spTgt>
                                        </p:tgtEl>
                                        <p:attrNameLst>
                                          <p:attrName>style.visibility</p:attrName>
                                        </p:attrNameLst>
                                      </p:cBhvr>
                                      <p:to>
                                        <p:strVal val="visible"/>
                                      </p:to>
                                    </p:set>
                                    <p:animEffect transition="in" filter="box(in)">
                                      <p:cBhvr>
                                        <p:cTn id="42" dur="500"/>
                                        <p:tgtEl>
                                          <p:spTgt spid="2088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08899">
                                            <p:txEl>
                                              <p:pRg st="8" end="8"/>
                                            </p:txEl>
                                          </p:spTgt>
                                        </p:tgtEl>
                                        <p:attrNameLst>
                                          <p:attrName>style.visibility</p:attrName>
                                        </p:attrNameLst>
                                      </p:cBhvr>
                                      <p:to>
                                        <p:strVal val="visible"/>
                                      </p:to>
                                    </p:set>
                                    <p:animEffect transition="in" filter="box(in)">
                                      <p:cBhvr>
                                        <p:cTn id="47" dur="500"/>
                                        <p:tgtEl>
                                          <p:spTgt spid="2088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08899">
                                            <p:txEl>
                                              <p:pRg st="9" end="9"/>
                                            </p:txEl>
                                          </p:spTgt>
                                        </p:tgtEl>
                                        <p:attrNameLst>
                                          <p:attrName>style.visibility</p:attrName>
                                        </p:attrNameLst>
                                      </p:cBhvr>
                                      <p:to>
                                        <p:strVal val="visible"/>
                                      </p:to>
                                    </p:set>
                                    <p:animEffect transition="in" filter="box(in)">
                                      <p:cBhvr>
                                        <p:cTn id="52" dur="500"/>
                                        <p:tgtEl>
                                          <p:spTgt spid="2088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08899">
                                            <p:txEl>
                                              <p:pRg st="10" end="10"/>
                                            </p:txEl>
                                          </p:spTgt>
                                        </p:tgtEl>
                                        <p:attrNameLst>
                                          <p:attrName>style.visibility</p:attrName>
                                        </p:attrNameLst>
                                      </p:cBhvr>
                                      <p:to>
                                        <p:strVal val="visible"/>
                                      </p:to>
                                    </p:set>
                                    <p:animEffect transition="in" filter="box(in)">
                                      <p:cBhvr>
                                        <p:cTn id="57" dur="500"/>
                                        <p:tgtEl>
                                          <p:spTgt spid="208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Clocks: Clock Software</a:t>
            </a:r>
          </a:p>
        </p:txBody>
      </p:sp>
      <p:sp>
        <p:nvSpPr>
          <p:cNvPr id="212995" name="Rectangle 3"/>
          <p:cNvSpPr>
            <a:spLocks noGrp="1"/>
          </p:cNvSpPr>
          <p:nvPr>
            <p:ph type="body" idx="4294967295"/>
          </p:nvPr>
        </p:nvSpPr>
        <p:spPr>
          <a:xfrm>
            <a:off x="228600" y="1143000"/>
            <a:ext cx="8686800" cy="4724400"/>
          </a:xfrm>
        </p:spPr>
        <p:txBody>
          <a:bodyPr>
            <a:normAutofit lnSpcReduction="10000"/>
          </a:bodyPr>
          <a:lstStyle/>
          <a:p>
            <a:pPr marL="274638" indent="-274638" algn="just" eaLnBrk="1" hangingPunct="1">
              <a:lnSpc>
                <a:spcPct val="90000"/>
              </a:lnSpc>
            </a:pPr>
            <a:r>
              <a:rPr lang="en-US" sz="2800" smtClean="0">
                <a:latin typeface="Times New Roman" pitchFamily="18" charset="0"/>
                <a:cs typeface="Times New Roman" pitchFamily="18" charset="0"/>
              </a:rPr>
              <a:t>All the clock hardware does is generate interrupts at known intervals. Everything else involving time must be done by the software, the clock driver.</a:t>
            </a:r>
          </a:p>
          <a:p>
            <a:pPr marL="274638" indent="-274638" algn="just" eaLnBrk="1" hangingPunct="1">
              <a:lnSpc>
                <a:spcPct val="90000"/>
              </a:lnSpc>
            </a:pPr>
            <a:r>
              <a:rPr lang="en-US" sz="2800" b="1" u="sng" smtClean="0">
                <a:latin typeface="Times New Roman" pitchFamily="18" charset="0"/>
                <a:cs typeface="Times New Roman" pitchFamily="18" charset="0"/>
              </a:rPr>
              <a:t>Typical duties of a clock driver</a:t>
            </a:r>
          </a:p>
          <a:p>
            <a:pPr marL="715963" lvl="1" indent="-261938" algn="just" eaLnBrk="1" hangingPunct="1">
              <a:lnSpc>
                <a:spcPct val="90000"/>
              </a:lnSpc>
              <a:buFontTx/>
              <a:buChar char="•"/>
            </a:pPr>
            <a:r>
              <a:rPr lang="en-US" sz="2400" i="1" smtClean="0">
                <a:latin typeface="Times New Roman" pitchFamily="18" charset="0"/>
                <a:cs typeface="Times New Roman" pitchFamily="18" charset="0"/>
              </a:rPr>
              <a:t>Maintaining the time of day (real time).</a:t>
            </a:r>
          </a:p>
          <a:p>
            <a:pPr marL="715963" lvl="1" indent="-261938" algn="just" eaLnBrk="1" hangingPunct="1">
              <a:lnSpc>
                <a:spcPct val="90000"/>
              </a:lnSpc>
              <a:buFontTx/>
              <a:buChar char="•"/>
            </a:pPr>
            <a:r>
              <a:rPr lang="en-US" sz="2400" i="1" smtClean="0">
                <a:latin typeface="Times New Roman" pitchFamily="18" charset="0"/>
                <a:cs typeface="Times New Roman" pitchFamily="18" charset="0"/>
              </a:rPr>
              <a:t>Preventing processes from running longer than they are allowed to.</a:t>
            </a:r>
          </a:p>
          <a:p>
            <a:pPr marL="715963" lvl="1" indent="-261938" algn="just" eaLnBrk="1" hangingPunct="1">
              <a:lnSpc>
                <a:spcPct val="90000"/>
              </a:lnSpc>
              <a:buFontTx/>
              <a:buChar char="•"/>
            </a:pPr>
            <a:r>
              <a:rPr lang="en-US" sz="2400" i="1" smtClean="0">
                <a:latin typeface="Times New Roman" pitchFamily="18" charset="0"/>
                <a:cs typeface="Times New Roman" pitchFamily="18" charset="0"/>
              </a:rPr>
              <a:t>Accounting for CPU usage.</a:t>
            </a:r>
          </a:p>
          <a:p>
            <a:pPr marL="715963" lvl="1" indent="-261938" algn="just" eaLnBrk="1" hangingPunct="1">
              <a:lnSpc>
                <a:spcPct val="90000"/>
              </a:lnSpc>
              <a:buFontTx/>
              <a:buChar char="•"/>
            </a:pPr>
            <a:r>
              <a:rPr lang="en-US" sz="2400" i="1" smtClean="0">
                <a:latin typeface="Times New Roman" pitchFamily="18" charset="0"/>
                <a:cs typeface="Times New Roman" pitchFamily="18" charset="0"/>
              </a:rPr>
              <a:t>Handling alarm system call made by user processes.</a:t>
            </a:r>
          </a:p>
          <a:p>
            <a:pPr marL="715963" lvl="1" indent="-261938" algn="just" eaLnBrk="1" hangingPunct="1">
              <a:lnSpc>
                <a:spcPct val="90000"/>
              </a:lnSpc>
              <a:buFontTx/>
              <a:buChar char="•"/>
            </a:pPr>
            <a:r>
              <a:rPr lang="en-US" sz="2400" i="1" smtClean="0">
                <a:latin typeface="Times New Roman" pitchFamily="18" charset="0"/>
                <a:cs typeface="Times New Roman" pitchFamily="18" charset="0"/>
              </a:rPr>
              <a:t>Providing watchdog timers  (bộ định thời canh chừng) for parts of the system itself.</a:t>
            </a:r>
          </a:p>
          <a:p>
            <a:pPr marL="715963" lvl="1" indent="-261938" algn="just" eaLnBrk="1" hangingPunct="1">
              <a:lnSpc>
                <a:spcPct val="90000"/>
              </a:lnSpc>
              <a:buFontTx/>
              <a:buChar char="•"/>
            </a:pPr>
            <a:r>
              <a:rPr lang="en-US" sz="2400" i="1" smtClean="0">
                <a:latin typeface="Times New Roman" pitchFamily="18" charset="0"/>
                <a:cs typeface="Times New Roman" pitchFamily="18" charset="0"/>
              </a:rPr>
              <a:t>Doing profiling, monitoring, statistics gathering.</a:t>
            </a:r>
          </a:p>
          <a:p>
            <a:pPr marL="715963" lvl="1" indent="-261938" algn="just" eaLnBrk="1" hangingPunct="1">
              <a:lnSpc>
                <a:spcPct val="90000"/>
              </a:lnSpc>
              <a:buFont typeface="Arial" charset="0"/>
              <a:buNone/>
            </a:pPr>
            <a:endParaRPr lang="en-US" sz="2400" b="1" i="1"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ox(in)">
                                      <p:cBhvr>
                                        <p:cTn id="17" dur="500"/>
                                        <p:tgtEl>
                                          <p:spTgt spid="21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ox(in)">
                                      <p:cBhvr>
                                        <p:cTn id="22" dur="500"/>
                                        <p:tgtEl>
                                          <p:spTgt spid="212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ox(in)">
                                      <p:cBhvr>
                                        <p:cTn id="27" dur="500"/>
                                        <p:tgtEl>
                                          <p:spTgt spid="212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ox(in)">
                                      <p:cBhvr>
                                        <p:cTn id="32" dur="500"/>
                                        <p:tgtEl>
                                          <p:spTgt spid="2129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ox(in)">
                                      <p:cBhvr>
                                        <p:cTn id="37" dur="500"/>
                                        <p:tgtEl>
                                          <p:spTgt spid="2129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12995">
                                            <p:txEl>
                                              <p:pRg st="7" end="7"/>
                                            </p:txEl>
                                          </p:spTgt>
                                        </p:tgtEl>
                                        <p:attrNameLst>
                                          <p:attrName>style.visibility</p:attrName>
                                        </p:attrNameLst>
                                      </p:cBhvr>
                                      <p:to>
                                        <p:strVal val="visible"/>
                                      </p:to>
                                    </p:set>
                                    <p:animEffect transition="in" filter="box(in)">
                                      <p:cBhvr>
                                        <p:cTn id="42" dur="500"/>
                                        <p:tgtEl>
                                          <p:spTgt spid="212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1066800"/>
          </a:xfrm>
        </p:spPr>
        <p:txBody>
          <a:bodyPr/>
          <a:lstStyle/>
          <a:p>
            <a:r>
              <a:rPr lang="en-US" sz="4000" b="1" smtClean="0">
                <a:latin typeface="Times New Roman" pitchFamily="18" charset="0"/>
                <a:cs typeface="Times New Roman" pitchFamily="18" charset="0"/>
              </a:rPr>
              <a:t>Clocks: Clock Software</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Typical duties of a clock driver</a:t>
            </a:r>
          </a:p>
        </p:txBody>
      </p:sp>
      <p:sp>
        <p:nvSpPr>
          <p:cNvPr id="212995" name="Rectangle 3"/>
          <p:cNvSpPr>
            <a:spLocks noGrp="1"/>
          </p:cNvSpPr>
          <p:nvPr>
            <p:ph type="body" idx="4294967295"/>
          </p:nvPr>
        </p:nvSpPr>
        <p:spPr>
          <a:xfrm>
            <a:off x="228600" y="1676400"/>
            <a:ext cx="8686800" cy="3048000"/>
          </a:xfrm>
        </p:spPr>
        <p:txBody>
          <a:bodyPr/>
          <a:lstStyle/>
          <a:p>
            <a:pPr marL="61913" lvl="1" indent="-11113" algn="just" eaLnBrk="1" hangingPunct="1">
              <a:lnSpc>
                <a:spcPct val="90000"/>
              </a:lnSpc>
              <a:buFont typeface="Arial" charset="0"/>
              <a:buNone/>
            </a:pPr>
            <a:r>
              <a:rPr lang="en-US" sz="2400" b="1" i="1" smtClean="0">
                <a:latin typeface="Times New Roman" pitchFamily="18" charset="0"/>
                <a:cs typeface="Times New Roman" pitchFamily="18" charset="0"/>
              </a:rPr>
              <a:t>Maintaining the time of day (real time).</a:t>
            </a:r>
          </a:p>
          <a:p>
            <a:pPr marL="1158875" lvl="2" indent="-260350" algn="just" eaLnBrk="1" hangingPunct="1">
              <a:lnSpc>
                <a:spcPct val="90000"/>
              </a:lnSpc>
              <a:buFontTx/>
              <a:buChar char="•"/>
            </a:pPr>
            <a:r>
              <a:rPr lang="en-US" smtClean="0">
                <a:latin typeface="Times New Roman" pitchFamily="18" charset="0"/>
                <a:cs typeface="Times New Roman" pitchFamily="18" charset="0"/>
              </a:rPr>
              <a:t>Just requires incrementing a counter at each clock ticks</a:t>
            </a:r>
          </a:p>
          <a:p>
            <a:pPr marL="1158875" lvl="2" indent="-260350" algn="just" eaLnBrk="1" hangingPunct="1">
              <a:lnSpc>
                <a:spcPct val="90000"/>
              </a:lnSpc>
              <a:buFontTx/>
              <a:buChar char="•"/>
            </a:pPr>
            <a:r>
              <a:rPr lang="en-US" smtClean="0">
                <a:latin typeface="Times New Roman" pitchFamily="18" charset="0"/>
                <a:cs typeface="Times New Roman" pitchFamily="18" charset="0"/>
              </a:rPr>
              <a:t>Problem: With a clock rate of 60Hz, a 32 bit counter will overflow in just over 2 years → the system cannot store the real time as the number of tick since 1</a:t>
            </a:r>
            <a:r>
              <a:rPr lang="en-US" baseline="30000" smtClean="0">
                <a:latin typeface="Times New Roman" pitchFamily="18" charset="0"/>
                <a:cs typeface="Times New Roman" pitchFamily="18" charset="0"/>
              </a:rPr>
              <a:t>th</a:t>
            </a:r>
            <a:r>
              <a:rPr lang="en-US" smtClean="0">
                <a:latin typeface="Times New Roman" pitchFamily="18" charset="0"/>
                <a:cs typeface="Times New Roman" pitchFamily="18" charset="0"/>
              </a:rPr>
              <a:t>, Jan, 1970.</a:t>
            </a:r>
          </a:p>
          <a:p>
            <a:pPr marL="1158875" lvl="2" indent="-260350" algn="just" eaLnBrk="1" hangingPunct="1">
              <a:lnSpc>
                <a:spcPct val="90000"/>
              </a:lnSpc>
              <a:buFont typeface="Arial" charset="0"/>
              <a:buNone/>
            </a:pPr>
            <a:r>
              <a:rPr lang="en-US" i="1" smtClean="0">
                <a:latin typeface="Times New Roman" pitchFamily="18" charset="0"/>
                <a:cs typeface="Times New Roman" pitchFamily="18" charset="0"/>
                <a:sym typeface="Wingdings" pitchFamily="2" charset="2"/>
              </a:rPr>
              <a:t> How to maintain the time of day?</a:t>
            </a:r>
            <a:endParaRPr lang="en-US" i="1"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box(in)">
                                      <p:cBhvr>
                                        <p:cTn id="10" dur="500"/>
                                        <p:tgtEl>
                                          <p:spTgt spid="2129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box(in)">
                                      <p:cBhvr>
                                        <p:cTn id="13" dur="500"/>
                                        <p:tgtEl>
                                          <p:spTgt spid="2129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box(in)">
                                      <p:cBhvr>
                                        <p:cTn id="16" dur="500"/>
                                        <p:tgtEl>
                                          <p:spTgt spid="21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Text Box 4"/>
          <p:cNvSpPr txBox="1">
            <a:spLocks noChangeArrowheads="1"/>
          </p:cNvSpPr>
          <p:nvPr/>
        </p:nvSpPr>
        <p:spPr bwMode="auto">
          <a:xfrm>
            <a:off x="6629400" y="61722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5-33.</a:t>
            </a:r>
          </a:p>
        </p:txBody>
      </p:sp>
      <p:sp>
        <p:nvSpPr>
          <p:cNvPr id="6" name="Rectangle 5"/>
          <p:cNvSpPr/>
          <p:nvPr/>
        </p:nvSpPr>
        <p:spPr>
          <a:xfrm>
            <a:off x="228600" y="1371600"/>
            <a:ext cx="5562600" cy="5300663"/>
          </a:xfrm>
          <a:prstGeom prst="rect">
            <a:avLst/>
          </a:prstGeom>
        </p:spPr>
        <p:txBody>
          <a:bodyPr>
            <a:spAutoFit/>
          </a:bodyPr>
          <a:lstStyle/>
          <a:p>
            <a:pPr marL="276225" lvl="2" indent="-260350" algn="just">
              <a:lnSpc>
                <a:spcPct val="90000"/>
              </a:lnSpc>
              <a:defRPr/>
            </a:pPr>
            <a:r>
              <a:rPr lang="en-US" sz="2400" b="1" i="1">
                <a:latin typeface="Times New Roman" pitchFamily="18" charset="0"/>
                <a:cs typeface="Times New Roman" pitchFamily="18" charset="0"/>
              </a:rPr>
              <a:t>Maintaining the time of day (real time)…</a:t>
            </a:r>
          </a:p>
          <a:p>
            <a:pPr marL="276225" lvl="2" indent="-260350" algn="just">
              <a:lnSpc>
                <a:spcPct val="90000"/>
              </a:lnSpc>
              <a:defRPr/>
            </a:pPr>
            <a:r>
              <a:rPr lang="en-US" sz="2200" b="1" i="1">
                <a:latin typeface="Times New Roman" pitchFamily="18" charset="0"/>
                <a:cs typeface="Times New Roman" pitchFamily="18" charset="0"/>
              </a:rPr>
              <a:t>Three ways to maintain the time of day:</a:t>
            </a:r>
          </a:p>
          <a:p>
            <a:pPr marL="512763" lvl="3" indent="-457200" algn="just">
              <a:lnSpc>
                <a:spcPct val="90000"/>
              </a:lnSpc>
              <a:buFontTx/>
              <a:buAutoNum type="alphaLcParenBoth"/>
              <a:defRPr/>
            </a:pPr>
            <a:r>
              <a:rPr lang="en-US" sz="2200">
                <a:latin typeface="Times New Roman" pitchFamily="18" charset="0"/>
                <a:cs typeface="Times New Roman" pitchFamily="18" charset="0"/>
              </a:rPr>
              <a:t>using 64 bit count → maintaining the counter more expensive since it has to be done many time in ticks.</a:t>
            </a:r>
          </a:p>
          <a:p>
            <a:pPr marL="512763" lvl="3" indent="-457200" algn="just">
              <a:lnSpc>
                <a:spcPct val="90000"/>
              </a:lnSpc>
              <a:defRPr/>
            </a:pPr>
            <a:r>
              <a:rPr lang="en-US" sz="2200">
                <a:latin typeface="Times New Roman" pitchFamily="18" charset="0"/>
                <a:cs typeface="Times New Roman" pitchFamily="18" charset="0"/>
              </a:rPr>
              <a:t>(b) maintain the time of days in seconds, rather than in tick, using a subsidiary counter to count ticks until a whole second has accumulated → 136 years (2</a:t>
            </a:r>
            <a:r>
              <a:rPr lang="en-US" sz="2200" baseline="30000">
                <a:latin typeface="Times New Roman" pitchFamily="18" charset="0"/>
                <a:cs typeface="Times New Roman" pitchFamily="18" charset="0"/>
              </a:rPr>
              <a:t>32</a:t>
            </a:r>
            <a:r>
              <a:rPr lang="en-US" sz="2200">
                <a:latin typeface="Times New Roman" pitchFamily="18" charset="0"/>
                <a:cs typeface="Times New Roman" pitchFamily="18" charset="0"/>
              </a:rPr>
              <a:t> seconds)</a:t>
            </a:r>
          </a:p>
          <a:p>
            <a:pPr marL="341313" lvl="3" indent="-285750" algn="just">
              <a:lnSpc>
                <a:spcPct val="90000"/>
              </a:lnSpc>
              <a:defRPr/>
            </a:pPr>
            <a:r>
              <a:rPr lang="en-US" sz="2200">
                <a:latin typeface="Times New Roman" pitchFamily="18" charset="0"/>
                <a:cs typeface="Times New Roman" pitchFamily="18" charset="0"/>
              </a:rPr>
              <a:t>(c) count in ticks, but to do that relative to the time the system was booted, rather than relative to a fixed external moment. In the system boot time, the current time of day value and store in memory. Later, when the time of day is requested, the stored time of day is added to the counter to get the current time of day</a:t>
            </a:r>
          </a:p>
        </p:txBody>
      </p:sp>
      <p:pic>
        <p:nvPicPr>
          <p:cNvPr id="23556" name="Picture 7"/>
          <p:cNvPicPr>
            <a:picLocks noChangeAspect="1" noChangeArrowheads="1"/>
          </p:cNvPicPr>
          <p:nvPr/>
        </p:nvPicPr>
        <p:blipFill>
          <a:blip r:embed="rId3"/>
          <a:srcRect/>
          <a:stretch>
            <a:fillRect/>
          </a:stretch>
        </p:blipFill>
        <p:spPr bwMode="auto">
          <a:xfrm>
            <a:off x="6248400" y="1714500"/>
            <a:ext cx="2867025" cy="1028700"/>
          </a:xfrm>
          <a:prstGeom prst="rect">
            <a:avLst/>
          </a:prstGeom>
          <a:noFill/>
          <a:ln w="9525">
            <a:noFill/>
            <a:miter lim="800000"/>
            <a:headEnd/>
            <a:tailEnd/>
          </a:ln>
        </p:spPr>
      </p:pic>
      <p:pic>
        <p:nvPicPr>
          <p:cNvPr id="23557" name="Picture 8"/>
          <p:cNvPicPr>
            <a:picLocks noChangeAspect="1" noChangeArrowheads="1"/>
          </p:cNvPicPr>
          <p:nvPr/>
        </p:nvPicPr>
        <p:blipFill>
          <a:blip r:embed="rId4"/>
          <a:srcRect/>
          <a:stretch>
            <a:fillRect/>
          </a:stretch>
        </p:blipFill>
        <p:spPr bwMode="auto">
          <a:xfrm>
            <a:off x="6162675" y="3171825"/>
            <a:ext cx="2905125" cy="1552575"/>
          </a:xfrm>
          <a:prstGeom prst="rect">
            <a:avLst/>
          </a:prstGeom>
          <a:noFill/>
          <a:ln w="9525">
            <a:noFill/>
            <a:miter lim="800000"/>
            <a:headEnd/>
            <a:tailEnd/>
          </a:ln>
        </p:spPr>
      </p:pic>
      <p:pic>
        <p:nvPicPr>
          <p:cNvPr id="23558" name="Picture 9"/>
          <p:cNvPicPr>
            <a:picLocks noChangeAspect="1" noChangeArrowheads="1"/>
          </p:cNvPicPr>
          <p:nvPr/>
        </p:nvPicPr>
        <p:blipFill>
          <a:blip r:embed="rId5"/>
          <a:srcRect/>
          <a:stretch>
            <a:fillRect/>
          </a:stretch>
        </p:blipFill>
        <p:spPr bwMode="auto">
          <a:xfrm>
            <a:off x="6048375" y="5010150"/>
            <a:ext cx="3095625" cy="1085850"/>
          </a:xfrm>
          <a:prstGeom prst="rect">
            <a:avLst/>
          </a:prstGeom>
          <a:noFill/>
          <a:ln w="9525">
            <a:noFill/>
            <a:miter lim="800000"/>
            <a:headEnd/>
            <a:tailEnd/>
          </a:ln>
        </p:spPr>
      </p:pic>
      <p:sp>
        <p:nvSpPr>
          <p:cNvPr id="12" name="Rectangle 2"/>
          <p:cNvSpPr txBox="1">
            <a:spLocks/>
          </p:cNvSpPr>
          <p:nvPr/>
        </p:nvSpPr>
        <p:spPr bwMode="auto">
          <a:xfrm>
            <a:off x="914400" y="0"/>
            <a:ext cx="8229600" cy="1066800"/>
          </a:xfrm>
          <a:prstGeom prst="rect">
            <a:avLst/>
          </a:prstGeom>
          <a:noFill/>
          <a:ln w="9525">
            <a:noFill/>
            <a:miter lim="800000"/>
            <a:headEnd/>
            <a:tailEnd/>
          </a:ln>
        </p:spPr>
        <p:txBody>
          <a:bodyPr anchor="ctr"/>
          <a:lstStyle/>
          <a:p>
            <a:pPr algn="ctr" eaLnBrk="0" hangingPunct="0">
              <a:defRPr/>
            </a:pPr>
            <a:r>
              <a:rPr lang="en-US" sz="4000" b="1">
                <a:solidFill>
                  <a:srgbClr val="0000FF"/>
                </a:solidFill>
                <a:latin typeface="Times New Roman" pitchFamily="18" charset="0"/>
                <a:ea typeface="+mj-ea"/>
                <a:cs typeface="Times New Roman" pitchFamily="18" charset="0"/>
              </a:rPr>
              <a:t>Clocks: Clock Software</a:t>
            </a:r>
            <a:br>
              <a:rPr lang="en-US" sz="4000" b="1">
                <a:solidFill>
                  <a:srgbClr val="0000FF"/>
                </a:solidFill>
                <a:latin typeface="Times New Roman" pitchFamily="18" charset="0"/>
                <a:ea typeface="+mj-ea"/>
                <a:cs typeface="Times New Roman" pitchFamily="18" charset="0"/>
              </a:rPr>
            </a:br>
            <a:r>
              <a:rPr lang="en-US" sz="3200">
                <a:solidFill>
                  <a:srgbClr val="0000FF"/>
                </a:solidFill>
                <a:latin typeface="Times New Roman" pitchFamily="18" charset="0"/>
                <a:ea typeface="+mj-ea"/>
                <a:cs typeface="Times New Roman" pitchFamily="18" charset="0"/>
              </a:rPr>
              <a:t>Typical duties of a clock driver…</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9</a:t>
            </a:fld>
            <a:endParaRPr lang="en-US"/>
          </a:p>
        </p:txBody>
      </p:sp>
      <p:sp>
        <p:nvSpPr>
          <p:cNvPr id="11" name="Footer Placeholder 10"/>
          <p:cNvSpPr>
            <a:spLocks noGrp="1"/>
          </p:cNvSpPr>
          <p:nvPr>
            <p:ph type="ftr" sz="quarter" idx="11"/>
          </p:nvPr>
        </p:nvSpPr>
        <p:spPr/>
        <p:txBody>
          <a:bodyPr/>
          <a:lstStyle/>
          <a:p>
            <a:r>
              <a:rPr lang="en-US" smtClean="0"/>
              <a:t>IO-Part 2 (48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4777</Words>
  <Application>Microsoft Office PowerPoint</Application>
  <PresentationFormat>On-screen Show (4:3)</PresentationFormat>
  <Paragraphs>422</Paragraphs>
  <Slides>48</Slides>
  <Notes>44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8 IO- Part 2 (2 slots)</vt:lpstr>
      <vt:lpstr>Objectives</vt:lpstr>
      <vt:lpstr>Clocks: Overview</vt:lpstr>
      <vt:lpstr>Clocks: Clock Hardware</vt:lpstr>
      <vt:lpstr>Clocks: Clock Hardware…</vt:lpstr>
      <vt:lpstr>Clocks: Clock Hardware …</vt:lpstr>
      <vt:lpstr>Clocks: Clock Software</vt:lpstr>
      <vt:lpstr>Clocks: Clock Software Typical duties of a clock driver</vt:lpstr>
      <vt:lpstr>Slide 9</vt:lpstr>
      <vt:lpstr>Clock: Clock Software  Typical duties of a clock driver…</vt:lpstr>
      <vt:lpstr>Clock: Clock Software  Typical duties of a clock driver…</vt:lpstr>
      <vt:lpstr>Clocks:Clock Software  Typical duties of a clock driver…</vt:lpstr>
      <vt:lpstr>Clocks:Clock Software  Typical duties of a clock driver…</vt:lpstr>
      <vt:lpstr>Clock: Soft Timers</vt:lpstr>
      <vt:lpstr>Clock: Soft Timers</vt:lpstr>
      <vt:lpstr>User Interfaces: Input Software</vt:lpstr>
      <vt:lpstr>User Interfaces: Input Software Keyboard Software</vt:lpstr>
      <vt:lpstr>User Interfaces: Input Software Keyboard Software</vt:lpstr>
      <vt:lpstr>User Interfaces: Input Software    Keyboard Software </vt:lpstr>
      <vt:lpstr>User Interfaces: Input Software Mouse Software</vt:lpstr>
      <vt:lpstr>User Interfaces: Output Software </vt:lpstr>
      <vt:lpstr>User Interfaces: Output Software</vt:lpstr>
      <vt:lpstr>User Interfaces: Output Software</vt:lpstr>
      <vt:lpstr>User Interfaces: Output Software</vt:lpstr>
      <vt:lpstr>User Interfaces: Output Software</vt:lpstr>
      <vt:lpstr>User Interfaces: Output Software </vt:lpstr>
      <vt:lpstr>User Interfaces: Output Software </vt:lpstr>
      <vt:lpstr>User Interfaces: Output Software </vt:lpstr>
      <vt:lpstr>User Interfaces: Output Software </vt:lpstr>
      <vt:lpstr>Thin Clients</vt:lpstr>
      <vt:lpstr>Power Management: Overview </vt:lpstr>
      <vt:lpstr>Power Management: Hardware Issues </vt:lpstr>
      <vt:lpstr>Power Management: Hardware Issues </vt:lpstr>
      <vt:lpstr>Power Management: OS Issues </vt:lpstr>
      <vt:lpstr>Power Management: OS Issues Display </vt:lpstr>
      <vt:lpstr>Power Management: OS Issues  Display</vt:lpstr>
      <vt:lpstr>Power Management: OS Issues  Hard Disk</vt:lpstr>
      <vt:lpstr>Power Management: OS Issues  Hard Disk</vt:lpstr>
      <vt:lpstr>Power Management- OS Issues  CPU</vt:lpstr>
      <vt:lpstr>Power Management: OS Issues  Memory</vt:lpstr>
      <vt:lpstr>Power Management: OS Issues  Wireless Communication</vt:lpstr>
      <vt:lpstr>Power Management: OS Issues  Wireless Communication</vt:lpstr>
      <vt:lpstr>Power Management: OS Issues  Thermal Management</vt:lpstr>
      <vt:lpstr>Power Management: OS Issues  Battery Management</vt:lpstr>
      <vt:lpstr>Power Management: OS Issues  Driver Interface</vt:lpstr>
      <vt:lpstr>Power Management: OS Issues  Application Program Issues</vt:lpstr>
      <vt:lpstr>Summary</vt:lpstr>
      <vt:lpstr>Your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12</cp:revision>
  <dcterms:created xsi:type="dcterms:W3CDTF">2013-07-11T00:46:38Z</dcterms:created>
  <dcterms:modified xsi:type="dcterms:W3CDTF">2013-09-07T10:41:16Z</dcterms:modified>
</cp:coreProperties>
</file>