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" initials="U" lastIdx="2" clrIdx="0">
    <p:extLst>
      <p:ext uri="{19B8F6BF-5375-455C-9EA6-DF929625EA0E}">
        <p15:presenceInfo xmlns:p15="http://schemas.microsoft.com/office/powerpoint/2012/main" userId="U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7ECCB-2401-8150-DB83-E4B8F300A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2D43F-83C8-173F-2976-0A9166634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63FE5-8E26-CE2F-B824-A01A37FA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4EFB-D49B-4BDF-AB05-79AAB644682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63663-4A47-4625-7D0B-527F5896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1EACC-857A-733C-B7BB-6DE448BB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2568-84DB-4AFF-9F02-5E8942DB3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8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2E6D2-5B3C-4F62-2D52-F53F1958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54673A-7357-F2CA-1A43-DB30767D4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43158-487E-7A19-D6EE-18F03D34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4EFB-D49B-4BDF-AB05-79AAB644682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38E8C-9793-BB7D-0BEA-9A4845EC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3FDC9-F04D-80BD-F67C-DC692F65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2568-84DB-4AFF-9F02-5E8942DB3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35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F102B9-2527-BC8E-E6DA-46FBCFB25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CA343F-9669-F3BD-7740-7B8840E5C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21DCD-0F35-FC32-2DED-EE24AEB6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4EFB-D49B-4BDF-AB05-79AAB644682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5613F-038D-58C8-C35A-5A91FDE6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54326-ED93-F8A3-47AC-15B32ED3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2568-84DB-4AFF-9F02-5E8942DB3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6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1C531-810D-C37A-B64F-AD64E218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C1509-59EA-8687-964D-7BB5B2F1F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4395C-F654-12E5-612E-3E65CDDE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4EFB-D49B-4BDF-AB05-79AAB644682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ACE49-D76C-AFE0-BDEC-9AA9C93E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51A20-D12F-2323-5982-D1D8B852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2568-84DB-4AFF-9F02-5E8942DB3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97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1B81F-40BA-D4B0-911C-8D9B055F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8A16A-541D-883A-9B43-3A4118790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52709-2D31-B228-2EA6-77E77636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4EFB-D49B-4BDF-AB05-79AAB644682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B6F52-8363-6166-DC9B-47C9C1A2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42D86-1CAC-9D74-DD86-58764306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2568-84DB-4AFF-9F02-5E8942DB3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9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DBA52-AD0F-F59B-C322-672345C3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C08BC-E847-E497-3D03-B7B4399F0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E14CE8-54A4-FF14-C0A1-80F0484EC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C902D-7781-896D-A1E1-8E1432AB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4EFB-D49B-4BDF-AB05-79AAB644682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B41720-43E0-C91D-A63B-D9C84434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D76DE-556B-933C-37E2-FF8BC952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2568-84DB-4AFF-9F02-5E8942DB3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1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F1E52-CA5A-B19B-F259-1EC39314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7DADBD-12E7-3517-5DA4-C36316EC4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0BFA78-8D37-62BF-5E9F-755A8EE51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4A472D-C0C2-390C-6337-88B5542ED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329BA8-EEA6-82BA-97FD-1105DD6C5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F6C930-6B04-E0BC-2ECB-79661B3C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4EFB-D49B-4BDF-AB05-79AAB644682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39E28D-3958-B1A3-92A4-7DCE745F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A182D5-A572-F086-3F97-3E3ECDEC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2568-84DB-4AFF-9F02-5E8942DB3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4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A60F1-6807-03DD-E459-8CB52E09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9C8440-2E47-2721-6959-4C14C1B4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4EFB-D49B-4BDF-AB05-79AAB644682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411169-CEC8-8B8F-461D-5F5D95C6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876B04-4B87-DEF5-9EA4-27315EAA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2568-84DB-4AFF-9F02-5E8942DB3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69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1B68AE-34E2-E21B-2B1A-2ACA2994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4EFB-D49B-4BDF-AB05-79AAB644682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580775-DBD6-6786-999D-8F1E8168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F628AE-0744-F14E-568A-F44DF35F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2568-84DB-4AFF-9F02-5E8942DB3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5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2E35E-0248-E68A-6516-8771CFB2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7CC67-B51A-8980-1406-9636C78D6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8EC858-5F2B-5B63-0F23-E41C54E71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555778-493F-4F22-DA5A-E0C9AB74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4EFB-D49B-4BDF-AB05-79AAB644682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D02F94-11B0-989C-4A89-77B6F76C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863EEC-EACE-862A-FE3F-57BECDA3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2568-84DB-4AFF-9F02-5E8942DB3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5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16ECB-EDBF-5AA1-5FA1-E39F73A0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64DCDD-4DA0-DBFC-9DDD-75A11D702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313074-53DE-4AA4-12D7-5FCBAA054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677A9-8B6A-80C4-61D7-8D2F1A2B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4EFB-D49B-4BDF-AB05-79AAB644682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61C80B-1781-D8E6-D4A0-7AAAABB4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E36FC-871C-3A62-4E13-9822D1F1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2568-84DB-4AFF-9F02-5E8942DB3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80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0A9B3E-7336-2C86-AAAD-7878E643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78FF55-9FAB-CBF7-1538-3E06E046C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3D0CB-6EC8-FC7E-CED4-2F36A690A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4EFB-D49B-4BDF-AB05-79AAB644682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D19B4-3FE2-D8F7-67BB-111C96059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220ED-1509-1DE9-34FC-7E0BF88AD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42568-84DB-4AFF-9F02-5E8942DB3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0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03CAA-DA12-2226-2907-B3D20B95A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2240"/>
            <a:ext cx="9144000" cy="2387600"/>
          </a:xfrm>
        </p:spPr>
        <p:txBody>
          <a:bodyPr/>
          <a:lstStyle/>
          <a:p>
            <a:r>
              <a:rPr lang="zh-CN" altLang="en-US" dirty="0"/>
              <a:t>连续函数簇的</a:t>
            </a:r>
            <a:br>
              <a:rPr lang="en-US" altLang="zh-CN" dirty="0"/>
            </a:br>
            <a:r>
              <a:rPr lang="en-US" altLang="zh-CN" dirty="0" err="1"/>
              <a:t>Egoroff</a:t>
            </a:r>
            <a:r>
              <a:rPr lang="zh-CN" altLang="en-US" dirty="0"/>
              <a:t>定理</a:t>
            </a:r>
          </a:p>
        </p:txBody>
      </p:sp>
    </p:spTree>
    <p:extLst>
      <p:ext uri="{BB962C8B-B14F-4D97-AF65-F5344CB8AC3E}">
        <p14:creationId xmlns:p14="http://schemas.microsoft.com/office/powerpoint/2010/main" val="427370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352D9EA-81ED-60C8-85D4-7F0FD64F7A39}"/>
                  </a:ext>
                </a:extLst>
              </p:cNvPr>
              <p:cNvSpPr txBox="1"/>
              <p:nvPr/>
            </p:nvSpPr>
            <p:spPr>
              <a:xfrm>
                <a:off x="422050" y="400220"/>
                <a:ext cx="10843289" cy="2065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/>
                  <a:t>例题：</a:t>
                </a: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是一个</a:t>
                </a:r>
                <a:r>
                  <a:rPr lang="en-US" altLang="zh-CN" dirty="0"/>
                  <a:t>Lebesgue</a:t>
                </a:r>
                <a:r>
                  <a:rPr lang="zh-CN" altLang="en-US" dirty="0"/>
                  <a:t>不可测集，定义连续函数簇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zh-CN" altLang="en-US" dirty="0"/>
                  <a:t>为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0,                                                   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其它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证明：</a:t>
                </a:r>
                <a:r>
                  <a:rPr lang="en-US" altLang="zh-CN" dirty="0"/>
                  <a:t>(1)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acc>
                          <m:accPr>
                            <m:chr m:val="̇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(2)</a:t>
                </a:r>
                <a:r>
                  <a:rPr lang="zh-CN" altLang="en-US" dirty="0"/>
                  <a:t>存在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，使得对任意可测集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有，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→+∞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zh-CN" altLang="en-US" dirty="0"/>
                  <a:t>上不一致收敛到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352D9EA-81ED-60C8-85D4-7F0FD64F7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50" y="400220"/>
                <a:ext cx="10843289" cy="2065181"/>
              </a:xfrm>
              <a:prstGeom prst="rect">
                <a:avLst/>
              </a:prstGeom>
              <a:blipFill>
                <a:blip r:embed="rId2"/>
                <a:stretch>
                  <a:fillRect l="-1124" t="-3550" b="-1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65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46ADC4-E73A-27F0-C689-EEC3D42ADE6A}"/>
              </a:ext>
            </a:extLst>
          </p:cNvPr>
          <p:cNvSpPr txBox="1"/>
          <p:nvPr/>
        </p:nvSpPr>
        <p:spPr>
          <a:xfrm>
            <a:off x="257453" y="230819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题目并不困难，关键在于理解函数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F5ED89A-1EE2-78AB-8464-136D251A4C62}"/>
                  </a:ext>
                </a:extLst>
              </p:cNvPr>
              <p:cNvSpPr txBox="1"/>
              <p:nvPr/>
            </p:nvSpPr>
            <p:spPr>
              <a:xfrm>
                <a:off x="766943" y="786601"/>
                <a:ext cx="10333406" cy="1452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Tip1</a:t>
                </a:r>
                <a:r>
                  <a:rPr lang="zh-CN" altLang="en-US" dirty="0"/>
                  <a:t>：对于固定的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=0</a:t>
                </a:r>
                <a:r>
                  <a:rPr lang="zh-CN" altLang="en-US" dirty="0"/>
                  <a:t>，故极限存在则必为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，因此我们只需考虑例外点的个数</a:t>
                </a:r>
                <a:endParaRPr lang="en-US" altLang="zh-CN" dirty="0"/>
              </a:p>
              <a:p>
                <a:r>
                  <a:rPr lang="zh-CN" altLang="en-US" dirty="0"/>
                  <a:t>                 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不可测且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导集的元素个数可数</a:t>
                </a:r>
                <a:r>
                  <a:rPr lang="zh-CN" altLang="en-US" sz="900" dirty="0"/>
                  <a:t>关键步，读者自行思考</a:t>
                </a:r>
                <a:r>
                  <a:rPr lang="zh-CN" altLang="en-US" dirty="0"/>
                  <a:t>，这意味着</a:t>
                </a:r>
                <a:endParaRPr lang="en-US" altLang="zh-CN" dirty="0"/>
              </a:p>
              <a:p>
                <a:r>
                  <a:rPr lang="en-US" altLang="zh-CN" dirty="0"/>
                  <a:t>                         </a:t>
                </a: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dirty="0"/>
                  <a:t>中出现过无数次的点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的个数是可数的，从而测度为零</a:t>
                </a:r>
                <a:endParaRPr lang="en-US" altLang="zh-CN" dirty="0"/>
              </a:p>
              <a:p>
                <a:r>
                  <a:rPr lang="zh-CN" altLang="en-US" dirty="0"/>
                  <a:t>                                     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zh-CN" altLang="en-US" dirty="0"/>
                  <a:t>几乎处处为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acc>
                          <m:accPr>
                            <m:chr m:val="̇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F5ED89A-1EE2-78AB-8464-136D251A4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43" y="786601"/>
                <a:ext cx="10333406" cy="1452449"/>
              </a:xfrm>
              <a:prstGeom prst="rect">
                <a:avLst/>
              </a:prstGeom>
              <a:blipFill>
                <a:blip r:embed="rId2"/>
                <a:stretch>
                  <a:fillRect l="-531" t="-1681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5423FB5-E481-2912-B223-96740C5FDC7C}"/>
              </a:ext>
            </a:extLst>
          </p:cNvPr>
          <p:cNvSpPr txBox="1"/>
          <p:nvPr/>
        </p:nvSpPr>
        <p:spPr>
          <a:xfrm>
            <a:off x="456933" y="7102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9B1F98E-CFE1-A537-6E88-9BFCA2536376}"/>
                  </a:ext>
                </a:extLst>
              </p:cNvPr>
              <p:cNvSpPr txBox="1"/>
              <p:nvPr/>
            </p:nvSpPr>
            <p:spPr>
              <a:xfrm>
                <a:off x="766943" y="2425500"/>
                <a:ext cx="8185446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Tip2</a:t>
                </a:r>
                <a:r>
                  <a:rPr lang="zh-CN" altLang="en-US" dirty="0"/>
                  <a:t>：对于固定的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⊂[0,2]</m:t>
                    </m:r>
                  </m:oMath>
                </a14:m>
                <a:r>
                  <a:rPr lang="zh-CN" altLang="en-US" dirty="0"/>
                  <a:t>，从而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唯一确定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，这意味着</a:t>
                </a:r>
                <a:endParaRPr lang="en-US" altLang="zh-CN" dirty="0"/>
              </a:p>
              <a:p>
                <a:r>
                  <a:rPr lang="en-US" altLang="zh-CN" dirty="0"/>
                  <a:t>                               </a:t>
                </a:r>
                <a:r>
                  <a:rPr lang="zh-CN" altLang="en-US" dirty="0"/>
                  <a:t>要么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)≡0</m:t>
                    </m:r>
                  </m:oMath>
                </a14:m>
                <a:r>
                  <a:rPr lang="zh-CN" altLang="en-US" dirty="0"/>
                  <a:t>，要么仅有一点使得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9B1F98E-CFE1-A537-6E88-9BFCA2536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43" y="2425500"/>
                <a:ext cx="8185446" cy="783869"/>
              </a:xfrm>
              <a:prstGeom prst="rect">
                <a:avLst/>
              </a:prstGeom>
              <a:blipFill>
                <a:blip r:embed="rId3"/>
                <a:stretch>
                  <a:fillRect l="-670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9717158C-6863-1377-F432-9A020A5B9D42}"/>
              </a:ext>
            </a:extLst>
          </p:cNvPr>
          <p:cNvSpPr txBox="1"/>
          <p:nvPr/>
        </p:nvSpPr>
        <p:spPr>
          <a:xfrm>
            <a:off x="456933" y="23864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B9C094-955A-1AD9-F6F5-D163B800E7B8}"/>
                  </a:ext>
                </a:extLst>
              </p:cNvPr>
              <p:cNvSpPr txBox="1"/>
              <p:nvPr/>
            </p:nvSpPr>
            <p:spPr>
              <a:xfrm>
                <a:off x="766943" y="3395819"/>
                <a:ext cx="9913355" cy="2266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Tip3</a:t>
                </a:r>
                <a:r>
                  <a:rPr lang="zh-CN" altLang="en-US" dirty="0"/>
                  <a:t>：简便起见，不如丢掉零测集</a:t>
                </a:r>
                <a:r>
                  <a:rPr lang="zh-CN" altLang="en-US" sz="1000" dirty="0"/>
                  <a:t>扔进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sz="10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zh-CN" altLang="en-US" sz="1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000" dirty="0"/>
                  <a:t>并不影响估计</a:t>
                </a:r>
                <a:r>
                  <a:rPr lang="zh-CN" altLang="en-US" dirty="0"/>
                  <a:t>，假定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      </a:t>
                </a:r>
                <a:r>
                  <a:rPr lang="zh-CN" altLang="en-US" dirty="0"/>
                  <a:t>此时取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，假设存在可测集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</m:t>
                        </m:r>
                      </m:e>
                    </m:d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→+∞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zh-CN" altLang="en-US" dirty="0"/>
                  <a:t>上一致收敛到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 </a:t>
                </a:r>
                <a:r>
                  <a:rPr lang="zh-CN" altLang="en-US" dirty="0"/>
                  <a:t>则存在整数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]+1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使得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zh-CN" altLang="en-US" b="0" dirty="0"/>
              </a:p>
              <a:p>
                <a:r>
                  <a:rPr lang="zh-CN" altLang="en-US" dirty="0"/>
                  <a:t>          我们令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取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点必需在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zh-CN" altLang="en-US" dirty="0"/>
                  <a:t>中，即有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 </a:t>
                </a:r>
                <a:r>
                  <a:rPr lang="zh-CN" altLang="en-US" dirty="0"/>
                  <a:t>从而有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，与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矛盾了，故假设不成立。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B9C094-955A-1AD9-F6F5-D163B800E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43" y="3395819"/>
                <a:ext cx="9913355" cy="2266646"/>
              </a:xfrm>
              <a:prstGeom prst="rect">
                <a:avLst/>
              </a:prstGeom>
              <a:blipFill>
                <a:blip r:embed="rId4"/>
                <a:stretch>
                  <a:fillRect l="-554" t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62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FFEDEF-86A1-1828-603F-491C6FAAD030}"/>
              </a:ext>
            </a:extLst>
          </p:cNvPr>
          <p:cNvSpPr txBox="1"/>
          <p:nvPr/>
        </p:nvSpPr>
        <p:spPr>
          <a:xfrm>
            <a:off x="257453" y="230819"/>
            <a:ext cx="368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 err="1"/>
              <a:t>Egoroff</a:t>
            </a:r>
            <a:r>
              <a:rPr lang="zh-CN" altLang="en-US" dirty="0"/>
              <a:t>定理第一次连续化的失败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E481D7C-D476-06DF-F1C6-9FBFAB2F307F}"/>
                  </a:ext>
                </a:extLst>
              </p:cNvPr>
              <p:cNvSpPr txBox="1"/>
              <p:nvPr/>
            </p:nvSpPr>
            <p:spPr>
              <a:xfrm>
                <a:off x="1216241" y="905522"/>
                <a:ext cx="96768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/>
                  <a:t>上的可测函数列，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+∞</m:t>
                    </m:r>
                  </m:oMath>
                </a14:m>
                <a:r>
                  <a:rPr lang="zh-CN" altLang="en-US" dirty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几乎处处收敛到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则对任意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，存在可测集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有，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→+∞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zh-CN" altLang="en-US" dirty="0"/>
                  <a:t>上一致收敛到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E481D7C-D476-06DF-F1C6-9FBFAB2F3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41" y="905522"/>
                <a:ext cx="9676816" cy="646331"/>
              </a:xfrm>
              <a:prstGeom prst="rect">
                <a:avLst/>
              </a:prstGeom>
              <a:blipFill>
                <a:blip r:embed="rId2"/>
                <a:stretch>
                  <a:fillRect l="-567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AD488443-7918-A003-A583-0C6D034CAF2E}"/>
              </a:ext>
            </a:extLst>
          </p:cNvPr>
          <p:cNvSpPr txBox="1"/>
          <p:nvPr/>
        </p:nvSpPr>
        <p:spPr>
          <a:xfrm>
            <a:off x="559294" y="104402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离散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085809-5B3C-A2C6-152D-6299D10F694F}"/>
              </a:ext>
            </a:extLst>
          </p:cNvPr>
          <p:cNvSpPr txBox="1"/>
          <p:nvPr/>
        </p:nvSpPr>
        <p:spPr>
          <a:xfrm>
            <a:off x="6096000" y="2343705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上述例题告诉我们直接连续化是错误的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C552E59-C49E-DCDE-7C11-7D5D95DE5F11}"/>
                  </a:ext>
                </a:extLst>
              </p:cNvPr>
              <p:cNvSpPr txBox="1"/>
              <p:nvPr/>
            </p:nvSpPr>
            <p:spPr>
              <a:xfrm>
                <a:off x="1216241" y="3645179"/>
                <a:ext cx="9673226" cy="728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/>
                  <a:t>上的可测函数簇，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+∞</m:t>
                    </m:r>
                  </m:oMath>
                </a14:m>
                <a:r>
                  <a:rPr lang="zh-CN" altLang="en-US" dirty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几乎处处收敛到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则对任意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，存在可测集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有，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→+∞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zh-CN" altLang="en-US" dirty="0"/>
                  <a:t>上一致收敛到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C552E59-C49E-DCDE-7C11-7D5D95DE5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41" y="3645179"/>
                <a:ext cx="9673226" cy="728405"/>
              </a:xfrm>
              <a:prstGeom prst="rect">
                <a:avLst/>
              </a:prstGeom>
              <a:blipFill>
                <a:blip r:embed="rId3"/>
                <a:stretch>
                  <a:fillRect l="-567" t="-1681" b="-10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2CE7AA79-CBA2-196A-F200-8367879CA444}"/>
              </a:ext>
            </a:extLst>
          </p:cNvPr>
          <p:cNvSpPr txBox="1"/>
          <p:nvPr/>
        </p:nvSpPr>
        <p:spPr>
          <a:xfrm>
            <a:off x="559294" y="378367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连续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519FF78-DC13-D13E-6104-8A0C1287CF6F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6052854" y="1551853"/>
            <a:ext cx="1795" cy="209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C979217-3FEF-BD45-3F4D-5170B6A3303E}"/>
              </a:ext>
            </a:extLst>
          </p:cNvPr>
          <p:cNvSpPr txBox="1"/>
          <p:nvPr/>
        </p:nvSpPr>
        <p:spPr>
          <a:xfrm>
            <a:off x="4272424" y="480636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但只需稍微加个条件即可令其成立</a:t>
            </a:r>
          </a:p>
        </p:txBody>
      </p:sp>
    </p:spTree>
    <p:extLst>
      <p:ext uri="{BB962C8B-B14F-4D97-AF65-F5344CB8AC3E}">
        <p14:creationId xmlns:p14="http://schemas.microsoft.com/office/powerpoint/2010/main" val="879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2595D31-52E2-5DE8-A74F-BD2A38AD0185}"/>
              </a:ext>
            </a:extLst>
          </p:cNvPr>
          <p:cNvSpPr txBox="1"/>
          <p:nvPr/>
        </p:nvSpPr>
        <p:spPr>
          <a:xfrm>
            <a:off x="257453" y="230819"/>
            <a:ext cx="345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Egoroff</a:t>
            </a:r>
            <a:r>
              <a:rPr lang="zh-CN" altLang="en-US" dirty="0"/>
              <a:t>定理连续化的一种方式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22959A7-EDA7-5CFF-CA24-014CEE0F6FD9}"/>
                  </a:ext>
                </a:extLst>
              </p:cNvPr>
              <p:cNvSpPr txBox="1"/>
              <p:nvPr/>
            </p:nvSpPr>
            <p:spPr>
              <a:xfrm>
                <a:off x="2139338" y="680036"/>
                <a:ext cx="10288714" cy="728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/>
                  <a:t>上的可测函数簇，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+∞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连续</a:t>
                </a:r>
                <a:r>
                  <a:rPr lang="zh-CN" altLang="en-US" dirty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几乎处处收敛到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则对任意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，存在可测集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有，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→+∞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zh-CN" altLang="en-US" dirty="0"/>
                  <a:t>上一致收敛到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22959A7-EDA7-5CFF-CA24-014CEE0F6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338" y="680036"/>
                <a:ext cx="10288714" cy="728405"/>
              </a:xfrm>
              <a:prstGeom prst="rect">
                <a:avLst/>
              </a:prstGeom>
              <a:blipFill>
                <a:blip r:embed="rId2"/>
                <a:stretch>
                  <a:fillRect l="-533" t="-1681" b="-10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C358685-173F-FFA8-F582-C20377677944}"/>
              </a:ext>
            </a:extLst>
          </p:cNvPr>
          <p:cNvSpPr txBox="1"/>
          <p:nvPr/>
        </p:nvSpPr>
        <p:spPr>
          <a:xfrm>
            <a:off x="168927" y="859573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连续</a:t>
            </a:r>
            <a:r>
              <a:rPr lang="en-US" altLang="zh-CN" dirty="0" err="1"/>
              <a:t>Egoroff</a:t>
            </a:r>
            <a:r>
              <a:rPr lang="zh-CN" altLang="en-US" dirty="0"/>
              <a:t>定理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4EED25-2980-6B14-45E8-C3AA994C6940}"/>
                  </a:ext>
                </a:extLst>
              </p:cNvPr>
              <p:cNvSpPr txBox="1"/>
              <p:nvPr/>
            </p:nvSpPr>
            <p:spPr>
              <a:xfrm>
                <a:off x="1384917" y="2095130"/>
                <a:ext cx="10185289" cy="2454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证明：我们连续指标离散化，定义函数列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sup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⁡{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&lt;+∞}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  </a:t>
                </a:r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关于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连续，故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/>
                  <a:t>上的可测函数列，且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几乎处处收敛到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  </a:t>
                </a:r>
              </a:p>
              <a:p>
                <a:r>
                  <a:rPr lang="en-US" altLang="zh-CN" dirty="0"/>
                  <a:t>           </a:t>
                </a:r>
                <a:r>
                  <a:rPr lang="zh-CN" altLang="en-US" dirty="0"/>
                  <a:t>由原版的</a:t>
                </a:r>
                <a:r>
                  <a:rPr lang="en-US" altLang="zh-CN" dirty="0" err="1"/>
                  <a:t>Egoroff</a:t>
                </a:r>
                <a:r>
                  <a:rPr lang="zh-CN" altLang="en-US" dirty="0"/>
                  <a:t>定理可知</a:t>
                </a:r>
                <a:endParaRPr lang="en-US" altLang="zh-CN" dirty="0"/>
              </a:p>
              <a:p>
                <a:r>
                  <a:rPr lang="en-US" altLang="zh-CN" dirty="0"/>
                  <a:t>           </a:t>
                </a:r>
                <a:r>
                  <a:rPr lang="zh-CN" altLang="en-US" dirty="0"/>
                  <a:t>对任意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，存在可测集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有，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→+∞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zh-CN" altLang="en-US" dirty="0"/>
                  <a:t>上一致收敛到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       </a:t>
                </a:r>
                <a:r>
                  <a:rPr lang="zh-CN" altLang="en-US" dirty="0"/>
                  <a:t>因此我们有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  </a:t>
                </a: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→+∞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zh-CN" altLang="en-US" dirty="0"/>
                  <a:t>上一致收敛到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4EED25-2980-6B14-45E8-C3AA994C6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17" y="2095130"/>
                <a:ext cx="10185289" cy="2454646"/>
              </a:xfrm>
              <a:prstGeom prst="rect">
                <a:avLst/>
              </a:prstGeom>
              <a:blipFill>
                <a:blip r:embed="rId3"/>
                <a:stretch>
                  <a:fillRect l="-479" t="-498" b="-2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DD48EA3-D938-EDF0-5DFD-C3EE3D4B628C}"/>
                  </a:ext>
                </a:extLst>
              </p:cNvPr>
              <p:cNvSpPr txBox="1"/>
              <p:nvPr/>
            </p:nvSpPr>
            <p:spPr>
              <a:xfrm>
                <a:off x="2139338" y="5506305"/>
                <a:ext cx="8790868" cy="713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此题的关键是，视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为二元函数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，从而连续性表明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于是给出不等式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/>
                  <a:t>，进而使得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为可测函数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DD48EA3-D938-EDF0-5DFD-C3EE3D4B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338" y="5506305"/>
                <a:ext cx="8790868" cy="713337"/>
              </a:xfrm>
              <a:prstGeom prst="rect">
                <a:avLst/>
              </a:prstGeom>
              <a:blipFill>
                <a:blip r:embed="rId4"/>
                <a:stretch>
                  <a:fillRect l="-624" t="-3419"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84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801</Words>
  <Application>Microsoft Office PowerPoint</Application>
  <PresentationFormat>宽屏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连续函数簇的 Egoroff定理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连续函数簇的 Egoroff定理</dc:title>
  <dc:creator>Use</dc:creator>
  <cp:lastModifiedBy>Use</cp:lastModifiedBy>
  <cp:revision>4</cp:revision>
  <dcterms:created xsi:type="dcterms:W3CDTF">2023-11-15T00:28:09Z</dcterms:created>
  <dcterms:modified xsi:type="dcterms:W3CDTF">2023-11-16T11:27:30Z</dcterms:modified>
</cp:coreProperties>
</file>