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5" r:id="rId4"/>
    <p:sldId id="257" r:id="rId5"/>
    <p:sldId id="277" r:id="rId6"/>
    <p:sldId id="278" r:id="rId7"/>
    <p:sldId id="279" r:id="rId8"/>
    <p:sldId id="280" r:id="rId9"/>
    <p:sldId id="283" r:id="rId11"/>
    <p:sldId id="287" r:id="rId12"/>
    <p:sldId id="284" r:id="rId13"/>
    <p:sldId id="288" r:id="rId14"/>
    <p:sldId id="285" r:id="rId15"/>
    <p:sldId id="292" r:id="rId16"/>
    <p:sldId id="296" r:id="rId17"/>
    <p:sldId id="294" r:id="rId18"/>
    <p:sldId id="295" r:id="rId19"/>
    <p:sldId id="307" r:id="rId20"/>
    <p:sldId id="297" r:id="rId21"/>
    <p:sldId id="298" r:id="rId22"/>
    <p:sldId id="299" r:id="rId23"/>
    <p:sldId id="300" r:id="rId24"/>
    <p:sldId id="301" r:id="rId25"/>
    <p:sldId id="302" r:id="rId26"/>
    <p:sldId id="303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96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6.png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image" Target="../media/image10.png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03195" y="4267835"/>
            <a:ext cx="7003415" cy="775335"/>
          </a:xfrm>
        </p:spPr>
        <p:txBody>
          <a:bodyPr>
            <a:normAutofit/>
          </a:bodyPr>
          <a:p>
            <a:r>
              <a:rPr lang="zh-CN" altLang="en-US" sz="40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前端页面同构</a:t>
            </a:r>
            <a:r>
              <a:rPr lang="zh-CN" altLang="en-US" sz="40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渲染方案分享</a:t>
            </a:r>
            <a:endParaRPr lang="zh-CN" altLang="en-US" sz="40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714875" y="5245100"/>
            <a:ext cx="2762250" cy="636270"/>
          </a:xfrm>
        </p:spPr>
        <p:txBody>
          <a:bodyPr/>
          <a:p>
            <a:r>
              <a:rPr lang="zh-CN" altLang="en-US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凝动医疗</a:t>
            </a:r>
            <a:r>
              <a:rPr lang="en-US" altLang="zh-CN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r>
              <a:rPr lang="zh-CN" altLang="en-US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付翔</a:t>
            </a:r>
            <a:endParaRPr lang="zh-CN" altLang="en-US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930" y="288290"/>
            <a:ext cx="7724775" cy="35121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9085" y="640080"/>
            <a:ext cx="106457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000">
                <a:sym typeface="+mn-ea"/>
              </a:rPr>
              <a:t>目标</a:t>
            </a:r>
            <a:r>
              <a:rPr lang="en-US" altLang="zh-CN" sz="3000">
                <a:sym typeface="+mn-ea"/>
              </a:rPr>
              <a:t>2</a:t>
            </a:r>
            <a:r>
              <a:rPr lang="zh-CN" altLang="en-US" sz="3000">
                <a:sym typeface="+mn-ea"/>
              </a:rPr>
              <a:t>：首屏直接包含页面数据</a:t>
            </a:r>
            <a:r>
              <a:rPr lang="en-US" altLang="zh-CN" sz="3000">
                <a:sym typeface="+mn-ea"/>
              </a:rPr>
              <a:t>1 - </a:t>
            </a:r>
            <a:r>
              <a:rPr lang="zh-CN" altLang="en-US" sz="3000">
                <a:sym typeface="+mn-ea"/>
              </a:rPr>
              <a:t>获取对应页面数据</a:t>
            </a:r>
            <a:endParaRPr lang="zh-CN" altLang="en-US" sz="30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9085" y="1572895"/>
            <a:ext cx="105092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获取对应页面数据的关键在于，怎么通过</a:t>
            </a:r>
            <a:r>
              <a:rPr lang="en-US" altLang="zh-CN"/>
              <a:t>url</a:t>
            </a:r>
            <a:r>
              <a:rPr lang="zh-CN" altLang="en-US"/>
              <a:t>去定位对应的组件，并且获取该组件所需的数据。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定位组件，可以通过路由提供的</a:t>
            </a:r>
            <a:r>
              <a:rPr lang="en-US" altLang="zh-CN"/>
              <a:t>api</a:t>
            </a:r>
            <a:r>
              <a:rPr lang="zh-CN" altLang="en-US"/>
              <a:t>，获取对应组件信息。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获取数据，可以在组件中挂载额外函数，提供给服务器端调用。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9085" y="649605"/>
            <a:ext cx="89115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000">
                <a:sym typeface="+mn-ea"/>
              </a:rPr>
              <a:t>目标</a:t>
            </a:r>
            <a:r>
              <a:rPr lang="en-US" altLang="zh-CN" sz="3000">
                <a:sym typeface="+mn-ea"/>
              </a:rPr>
              <a:t>2</a:t>
            </a:r>
            <a:r>
              <a:rPr lang="zh-CN" altLang="en-US" sz="3000">
                <a:sym typeface="+mn-ea"/>
              </a:rPr>
              <a:t>：首屏直接包含页面数据</a:t>
            </a:r>
            <a:r>
              <a:rPr lang="en-US" altLang="zh-CN" sz="3000">
                <a:sym typeface="+mn-ea"/>
              </a:rPr>
              <a:t>2 - </a:t>
            </a:r>
            <a:r>
              <a:rPr lang="zh-CN" altLang="en-US" sz="3000">
                <a:sym typeface="+mn-ea"/>
              </a:rPr>
              <a:t>脱水和注水</a:t>
            </a:r>
            <a:endParaRPr lang="zh-CN" altLang="en-US" sz="30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9085" y="1572895"/>
            <a:ext cx="105092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要让首屏直接包含页面数据，我们不仅要在服务端就拿到数据，还需要想办法把数据传递给客户端，让客户端利用这些数据完成初始化。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/>
              <a:t>服务器端获取到数据后，把数据随着</a:t>
            </a:r>
            <a:r>
              <a:rPr lang="en-US" altLang="zh-CN"/>
              <a:t>html</a:t>
            </a:r>
            <a:r>
              <a:rPr lang="zh-CN" altLang="en-US"/>
              <a:t>一起传给客户端的过程叫做脱水</a:t>
            </a:r>
            <a:r>
              <a:rPr lang="zh-CN" altLang="en-US">
                <a:sym typeface="+mn-ea"/>
              </a:rPr>
              <a:t>（Dehydrate）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客户端拿到</a:t>
            </a:r>
            <a:r>
              <a:rPr lang="en-US" altLang="zh-CN"/>
              <a:t>html</a:t>
            </a:r>
            <a:r>
              <a:rPr lang="zh-CN" altLang="en-US"/>
              <a:t>中的数据，利用这个数据来初始化组件</a:t>
            </a:r>
            <a:r>
              <a:rPr lang="zh-CN" altLang="en-US">
                <a:sym typeface="+mn-ea"/>
              </a:rPr>
              <a:t>的过程叫做</a:t>
            </a:r>
            <a:r>
              <a:rPr lang="zh-CN" altLang="en-US">
                <a:sym typeface="+mn-ea"/>
              </a:rPr>
              <a:t>注水（Hydrate）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简单的注水和脱水做法，是</a:t>
            </a:r>
            <a:r>
              <a:rPr lang="zh-CN" altLang="en-US">
                <a:sym typeface="+mn-ea"/>
              </a:rPr>
              <a:t>将数据以对象形式存放进</a:t>
            </a:r>
            <a:r>
              <a:rPr lang="en-US" altLang="zh-CN">
                <a:sym typeface="+mn-ea"/>
              </a:rPr>
              <a:t>window</a:t>
            </a:r>
            <a:r>
              <a:rPr lang="zh-CN" altLang="en-US">
                <a:sym typeface="+mn-ea"/>
              </a:rPr>
              <a:t>变量中，客户端激活后判断是否存在该变量即可。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br>
              <a:rPr lang="en-US" altLang="zh-CN"/>
            </a:br>
            <a:br>
              <a:rPr lang="en-US" altLang="zh-CN"/>
            </a:b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5660" y="4385310"/>
            <a:ext cx="5248275" cy="1123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9085" y="649605"/>
            <a:ext cx="89115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000"/>
              <a:t>目标</a:t>
            </a:r>
            <a:r>
              <a:rPr lang="en-US" altLang="zh-CN" sz="3000"/>
              <a:t>3</a:t>
            </a:r>
            <a:r>
              <a:rPr lang="zh-CN" altLang="en-US" sz="3000"/>
              <a:t>：</a:t>
            </a:r>
            <a:r>
              <a:rPr lang="zh-CN" sz="3000">
                <a:sym typeface="+mn-ea"/>
              </a:rPr>
              <a:t>客户端激活，</a:t>
            </a:r>
            <a:r>
              <a:rPr lang="zh-CN" sz="3000">
                <a:sym typeface="+mn-ea"/>
              </a:rPr>
              <a:t>且组件不会重复渲染</a:t>
            </a:r>
            <a:endParaRPr lang="zh-CN" sz="3000"/>
          </a:p>
        </p:txBody>
      </p:sp>
      <p:sp>
        <p:nvSpPr>
          <p:cNvPr id="12" name="文本框 11"/>
          <p:cNvSpPr txBox="1"/>
          <p:nvPr/>
        </p:nvSpPr>
        <p:spPr>
          <a:xfrm>
            <a:off x="737235" y="19138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0805" y="4090670"/>
            <a:ext cx="4389755" cy="22967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9085" y="1637030"/>
            <a:ext cx="115176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对于客户端应用程序和服务器应用程序，我们应该分别生成两份打包。服务器需要「服务器 bundle」然后用于服务器端渲染(SSR)，而「客户端 bundle」会发送给浏览器。也就是说，服务器激活的原理，其实就是把客户端</a:t>
            </a:r>
            <a:r>
              <a:rPr lang="en-US" altLang="zh-CN"/>
              <a:t>bundle</a:t>
            </a:r>
            <a:r>
              <a:rPr lang="zh-CN" altLang="en-US"/>
              <a:t>再执行一遍。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为了避免服务器端渲染好的内容，不会在客户端被重新渲染一次，可以使用框架提供的同构</a:t>
            </a:r>
            <a:r>
              <a:rPr lang="en-US" altLang="zh-CN"/>
              <a:t>api</a:t>
            </a:r>
            <a:r>
              <a:rPr lang="zh-CN" altLang="en-US"/>
              <a:t>来渲染组件（如</a:t>
            </a:r>
            <a:r>
              <a:rPr lang="en-US" altLang="zh-CN"/>
              <a:t>vue.createSSRApp</a:t>
            </a:r>
            <a:r>
              <a:rPr lang="zh-CN" altLang="en-US"/>
              <a:t>），该</a:t>
            </a:r>
            <a:r>
              <a:rPr lang="en-US" altLang="zh-CN"/>
              <a:t>api</a:t>
            </a:r>
            <a:r>
              <a:rPr lang="zh-CN" altLang="en-US"/>
              <a:t>会自动在客户端对</a:t>
            </a:r>
            <a:r>
              <a:rPr lang="en-US" altLang="zh-CN"/>
              <a:t>html</a:t>
            </a:r>
            <a:r>
              <a:rPr lang="zh-CN" altLang="en-US"/>
              <a:t>进行一致性检查。</a:t>
            </a:r>
            <a:endParaRPr lang="zh-CN" altLang="en-US"/>
          </a:p>
          <a:p>
            <a:pPr algn="l"/>
            <a:br>
              <a:rPr lang="zh-CN" altLang="en-US"/>
            </a:br>
            <a:r>
              <a:rPr lang="zh-CN" altLang="en-US"/>
              <a:t>如果</a:t>
            </a:r>
            <a:r>
              <a:rPr lang="en-US" altLang="zh-CN"/>
              <a:t>ssr</a:t>
            </a:r>
            <a:r>
              <a:rPr lang="zh-CN" altLang="en-US"/>
              <a:t>渲染出的</a:t>
            </a:r>
            <a:r>
              <a:rPr lang="en-US" altLang="zh-CN"/>
              <a:t>html</a:t>
            </a:r>
            <a:r>
              <a:rPr lang="zh-CN" altLang="en-US"/>
              <a:t>和客户端预期的</a:t>
            </a:r>
            <a:r>
              <a:rPr lang="en-US" altLang="zh-CN"/>
              <a:t>html</a:t>
            </a:r>
            <a:r>
              <a:rPr lang="zh-CN" altLang="en-US"/>
              <a:t>不一致，就会在客户端重新渲染一遍。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857375" y="2090420"/>
            <a:ext cx="8477250" cy="1573530"/>
          </a:xfrm>
        </p:spPr>
        <p:txBody>
          <a:bodyPr>
            <a:normAutofit fontScale="90000"/>
          </a:bodyPr>
          <a:p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同构渲染开发要（坑）点</a:t>
            </a:r>
            <a:endParaRPr lang="en-US" altLang="zh-CN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9085" y="649605"/>
            <a:ext cx="89115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000"/>
              <a:t>避免状态单例</a:t>
            </a:r>
            <a:endParaRPr lang="zh-CN" sz="3000"/>
          </a:p>
        </p:txBody>
      </p:sp>
      <p:sp>
        <p:nvSpPr>
          <p:cNvPr id="12" name="文本框 11"/>
          <p:cNvSpPr txBox="1"/>
          <p:nvPr/>
        </p:nvSpPr>
        <p:spPr>
          <a:xfrm>
            <a:off x="737235" y="19138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9085" y="1684020"/>
            <a:ext cx="115011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服务器端返回给客户端的每个请求都应该是全新的、独立的应用程序实例，因此不应当有单例对象，否则它将在所有请求之间共享，在不同请求之间造成状态污染。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在客户端中，</a:t>
            </a:r>
            <a:r>
              <a:rPr lang="en-US" altLang="zh-CN">
                <a:sym typeface="+mn-ea"/>
              </a:rPr>
              <a:t>vue/pinia/vue-router</a:t>
            </a:r>
            <a:r>
              <a:rPr lang="zh-CN" altLang="en-US">
                <a:sym typeface="+mn-ea"/>
              </a:rPr>
              <a:t>都是以单例的形式存在，</a:t>
            </a:r>
            <a:r>
              <a:rPr lang="zh-CN" altLang="en-US"/>
              <a:t>为此可以用函数的形式将</a:t>
            </a:r>
            <a:r>
              <a:rPr lang="en-US" altLang="zh-CN"/>
              <a:t>vue/pinia/vue-router</a:t>
            </a:r>
            <a:r>
              <a:rPr lang="zh-CN" altLang="en-US"/>
              <a:t>等进行初始化。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11245" y="3585845"/>
            <a:ext cx="4876800" cy="2924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9085" y="649605"/>
            <a:ext cx="89115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000"/>
              <a:t>避免访问特定平台</a:t>
            </a:r>
            <a:r>
              <a:rPr lang="en-US" altLang="zh-CN" sz="3000"/>
              <a:t>api</a:t>
            </a:r>
            <a:endParaRPr lang="en-US" altLang="zh-CN" sz="3000"/>
          </a:p>
        </p:txBody>
      </p:sp>
      <p:sp>
        <p:nvSpPr>
          <p:cNvPr id="12" name="文本框 11"/>
          <p:cNvSpPr txBox="1"/>
          <p:nvPr/>
        </p:nvSpPr>
        <p:spPr>
          <a:xfrm>
            <a:off x="737235" y="19138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9085" y="1637030"/>
            <a:ext cx="115817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通用代码不可接受特定平台的 API，因此如果你的代码中，直接使用了像 window 或 document，这种仅浏览器可用的全局变量，则会在 Node.js 中执行时抛出错误，反之也是如此。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在</a:t>
            </a:r>
            <a:r>
              <a:rPr lang="en-US" altLang="zh-CN"/>
              <a:t>vue</a:t>
            </a:r>
            <a:r>
              <a:rPr lang="zh-CN" altLang="en-US"/>
              <a:t>组件中，服务器端渲染只会执行</a:t>
            </a:r>
            <a:r>
              <a:rPr lang="en-US" altLang="zh-CN"/>
              <a:t>beforeCreate</a:t>
            </a:r>
            <a:r>
              <a:rPr lang="zh-CN" altLang="en-US"/>
              <a:t>和</a:t>
            </a:r>
            <a:r>
              <a:rPr lang="en-US" altLang="zh-CN"/>
              <a:t>created</a:t>
            </a:r>
            <a:r>
              <a:rPr lang="zh-CN" altLang="en-US"/>
              <a:t>生命周期，在这两个生命周期之外执行浏览器</a:t>
            </a:r>
            <a:r>
              <a:rPr lang="en-US" altLang="zh-CN"/>
              <a:t>api</a:t>
            </a:r>
            <a:r>
              <a:rPr lang="zh-CN" altLang="en-US"/>
              <a:t>是安全的。推荐将副作用一并写在</a:t>
            </a:r>
            <a:r>
              <a:rPr lang="en-US" altLang="zh-CN"/>
              <a:t>onMounted</a:t>
            </a:r>
            <a:r>
              <a:rPr lang="zh-CN" altLang="en-US"/>
              <a:t>生命周期中。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如果要在这两个生命周期中使用浏览器端</a:t>
            </a:r>
            <a:r>
              <a:rPr lang="en-US" altLang="zh-CN"/>
              <a:t>api</a:t>
            </a:r>
            <a:r>
              <a:rPr lang="zh-CN" altLang="en-US"/>
              <a:t>，可以利用相关打包工具提供的变量（如</a:t>
            </a:r>
            <a:r>
              <a:rPr lang="en-US" altLang="zh-CN"/>
              <a:t>vite</a:t>
            </a:r>
            <a:r>
              <a:rPr lang="zh-CN" altLang="en-US"/>
              <a:t>提供了</a:t>
            </a:r>
            <a:r>
              <a:rPr lang="en-US" altLang="zh-CN"/>
              <a:t>import.meta.env.SSR</a:t>
            </a:r>
            <a:r>
              <a:rPr lang="zh-CN" altLang="en-US"/>
              <a:t>），来避免服务器端调用相关代码。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9125" y="4378325"/>
            <a:ext cx="3333750" cy="1524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9085" y="649605"/>
            <a:ext cx="89115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000"/>
              <a:t>避免在服务器端生命周期内执行副作用</a:t>
            </a:r>
            <a:endParaRPr lang="en-US" sz="3000"/>
          </a:p>
        </p:txBody>
      </p:sp>
      <p:sp>
        <p:nvSpPr>
          <p:cNvPr id="12" name="文本框 11"/>
          <p:cNvSpPr txBox="1"/>
          <p:nvPr/>
        </p:nvSpPr>
        <p:spPr>
          <a:xfrm>
            <a:off x="737235" y="19138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8595" y="3547745"/>
            <a:ext cx="3333750" cy="1524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9085" y="1626235"/>
            <a:ext cx="113379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服务器端渲染会执行</a:t>
            </a:r>
            <a:r>
              <a:rPr lang="en-US" altLang="zh-CN">
                <a:sym typeface="+mn-ea"/>
              </a:rPr>
              <a:t>beforeCreate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created</a:t>
            </a:r>
            <a:r>
              <a:rPr lang="zh-CN" altLang="en-US">
                <a:sym typeface="+mn-ea"/>
              </a:rPr>
              <a:t>生命周期，应该避免在这两个生命周期里产生全局副作用的代码。</a:t>
            </a: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例如使用</a:t>
            </a:r>
            <a:r>
              <a:rPr lang="en-US" altLang="zh-CN">
                <a:sym typeface="+mn-ea"/>
              </a:rPr>
              <a:t>setInterval</a:t>
            </a:r>
            <a:r>
              <a:rPr lang="zh-CN" altLang="en-US">
                <a:sym typeface="+mn-ea"/>
              </a:rPr>
              <a:t>设置</a:t>
            </a:r>
            <a:r>
              <a:rPr lang="en-US" altLang="zh-CN">
                <a:sym typeface="+mn-ea"/>
              </a:rPr>
              <a:t>timer</a:t>
            </a:r>
            <a:r>
              <a:rPr lang="zh-CN">
                <a:sym typeface="+mn-ea"/>
              </a:rPr>
              <a:t>。</a:t>
            </a:r>
            <a:r>
              <a:rPr lang="zh-CN" altLang="en-US">
                <a:sym typeface="+mn-ea"/>
              </a:rPr>
              <a:t>在纯客户端的代码中，我们可以设置一个 timer，然后在 beforeDestroy 或 destroyed 生命周期时将其销毁。但是，由于在 SSR 期间并不会调用销毁钩子函数，所以 timer 将永远保留下来，最终造成服务器内存溢出。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9085" y="649605"/>
            <a:ext cx="89115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000"/>
              <a:t>处理</a:t>
            </a:r>
            <a:r>
              <a:rPr lang="en-US" altLang="zh-CN" sz="3000"/>
              <a:t>#app</a:t>
            </a:r>
            <a:r>
              <a:rPr lang="zh-CN" altLang="en-US" sz="3000"/>
              <a:t>节点外的元素</a:t>
            </a:r>
            <a:endParaRPr lang="zh-CN" altLang="en-US" sz="3000"/>
          </a:p>
        </p:txBody>
      </p:sp>
      <p:sp>
        <p:nvSpPr>
          <p:cNvPr id="12" name="文本框 11"/>
          <p:cNvSpPr txBox="1"/>
          <p:nvPr/>
        </p:nvSpPr>
        <p:spPr>
          <a:xfrm>
            <a:off x="737235" y="19138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9085" y="1626235"/>
            <a:ext cx="113379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页面内容一般会渲染到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的节点下，但像</a:t>
            </a:r>
            <a:r>
              <a:rPr lang="en-US" altLang="zh-CN">
                <a:sym typeface="+mn-ea"/>
              </a:rPr>
              <a:t>teleport</a:t>
            </a:r>
            <a:r>
              <a:rPr lang="zh-CN" altLang="en-US">
                <a:sym typeface="+mn-ea"/>
              </a:rPr>
              <a:t>这种元素独立于</a:t>
            </a: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节点外，因此需要单独处理。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teleport</a:t>
            </a:r>
            <a:r>
              <a:rPr lang="zh-CN" altLang="en-US">
                <a:sym typeface="+mn-ea"/>
              </a:rPr>
              <a:t>可以通过设置</a:t>
            </a:r>
            <a:r>
              <a:rPr lang="en-US" altLang="zh-CN">
                <a:sym typeface="+mn-ea"/>
              </a:rPr>
              <a:t> to </a:t>
            </a:r>
            <a:r>
              <a:rPr lang="zh-CN" altLang="en-US">
                <a:sym typeface="+mn-ea"/>
              </a:rPr>
              <a:t>属性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，将所有</a:t>
            </a:r>
            <a:r>
              <a:rPr lang="en-US" altLang="zh-CN">
                <a:sym typeface="+mn-ea"/>
              </a:rPr>
              <a:t>teleport</a:t>
            </a:r>
            <a:r>
              <a:rPr lang="zh-CN" altLang="en-US">
                <a:sym typeface="+mn-ea"/>
              </a:rPr>
              <a:t>统一生成到一个单独节点下面。同时vue也提供了方法来获取所有的teleport。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拿到teleport的信息后，即可通过字符串拼接的方式，将它们一并放到html模板中的目标节点下面了。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3345" y="3699510"/>
            <a:ext cx="3623945" cy="2322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15" y="3609340"/>
            <a:ext cx="3943985" cy="23406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9085" y="649605"/>
            <a:ext cx="89115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000"/>
              <a:t>处理预加载资源</a:t>
            </a:r>
            <a:endParaRPr lang="zh-CN" altLang="en-US" sz="3000"/>
          </a:p>
        </p:txBody>
      </p:sp>
      <p:sp>
        <p:nvSpPr>
          <p:cNvPr id="12" name="文本框 11"/>
          <p:cNvSpPr txBox="1"/>
          <p:nvPr/>
        </p:nvSpPr>
        <p:spPr>
          <a:xfrm>
            <a:off x="737235" y="19138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9085" y="1626235"/>
            <a:ext cx="113379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ym typeface="+mn-ea"/>
              </a:rPr>
              <a:t>使用打包器可以生成manifest，它的作用是将打包后的模块 ID 与它们关联的 chunk 和资源文件进行映射（简单理解就是通过它你可以知道js、图片等页面资源的位置在哪儿）。</a:t>
            </a:r>
            <a:endParaRPr>
              <a:sym typeface="+mn-ea"/>
            </a:endParaRPr>
          </a:p>
          <a:p>
            <a:pPr algn="l"/>
            <a:endParaRPr>
              <a:sym typeface="+mn-ea"/>
            </a:endParaRPr>
          </a:p>
          <a:p>
            <a:pPr algn="l"/>
            <a:r>
              <a:rPr>
                <a:sym typeface="+mn-ea"/>
              </a:rPr>
              <a:t>依靠这个manifest获取资源的路径，然后创建link标签拼接到html模板中即可。</a:t>
            </a:r>
            <a:endParaRPr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35020" y="3140075"/>
            <a:ext cx="4925695" cy="32924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857375" y="2090420"/>
            <a:ext cx="8477250" cy="1573530"/>
          </a:xfrm>
        </p:spPr>
        <p:txBody>
          <a:bodyPr>
            <a:normAutofit/>
          </a:bodyPr>
          <a:p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服务器端优化</a:t>
            </a:r>
            <a:endParaRPr lang="en-US" altLang="zh-CN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857375" y="2033270"/>
            <a:ext cx="8477250" cy="1573530"/>
          </a:xfrm>
        </p:spPr>
        <p:txBody>
          <a:bodyPr>
            <a:normAutofit/>
          </a:bodyPr>
          <a:p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前端页面渲染方式对比</a:t>
            </a:r>
            <a:endParaRPr lang="zh-CN" altLang="en-US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9085" y="649605"/>
            <a:ext cx="89115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000"/>
              <a:t>服务器端测试</a:t>
            </a:r>
            <a:endParaRPr lang="en-US" sz="3000"/>
          </a:p>
        </p:txBody>
      </p:sp>
      <p:sp>
        <p:nvSpPr>
          <p:cNvPr id="12" name="文本框 11"/>
          <p:cNvSpPr txBox="1"/>
          <p:nvPr/>
        </p:nvSpPr>
        <p:spPr>
          <a:xfrm>
            <a:off x="737235" y="19138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9085" y="1635760"/>
            <a:ext cx="113379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sym typeface="+mn-ea"/>
              </a:rPr>
              <a:t>通过</a:t>
            </a:r>
            <a:r>
              <a:rPr lang="en-US" altLang="zh-CN">
                <a:sym typeface="+mn-ea"/>
              </a:rPr>
              <a:t>apach bench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jmeter</a:t>
            </a:r>
            <a:r>
              <a:rPr lang="zh-CN" altLang="en-US">
                <a:sym typeface="+mn-ea"/>
              </a:rPr>
              <a:t>等工具，可以短时间模拟大量并发请求，对服务器进行压力测试。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apach bench</a:t>
            </a:r>
            <a:r>
              <a:rPr lang="zh-CN" altLang="en-US">
                <a:sym typeface="+mn-ea"/>
              </a:rPr>
              <a:t>为例，可以执行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abs -n</a:t>
            </a:r>
            <a:r>
              <a:rPr lang="en-US" altLang="zh-CN">
                <a:sym typeface="+mn-ea"/>
              </a:rPr>
              <a:t> &lt;</a:t>
            </a:r>
            <a:r>
              <a:rPr lang="zh-CN" altLang="en-US">
                <a:sym typeface="+mn-ea"/>
              </a:rPr>
              <a:t>请求总数</a:t>
            </a:r>
            <a:r>
              <a:rPr lang="en-US" altLang="zh-CN">
                <a:sym typeface="+mn-ea"/>
              </a:rPr>
              <a:t>&gt; </a:t>
            </a:r>
            <a:r>
              <a:rPr lang="zh-CN" altLang="en-US">
                <a:sym typeface="+mn-ea"/>
              </a:rPr>
              <a:t>-c 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并发数</a:t>
            </a:r>
            <a:r>
              <a:rPr lang="en-US" altLang="zh-CN">
                <a:sym typeface="+mn-ea"/>
              </a:rPr>
              <a:t>&gt; &lt;</a:t>
            </a:r>
            <a:r>
              <a:rPr lang="zh-CN" altLang="en-US">
                <a:sym typeface="+mn-ea"/>
              </a:rPr>
              <a:t>测试路径</a:t>
            </a:r>
            <a:r>
              <a:rPr lang="en-US" altLang="zh-CN">
                <a:sym typeface="+mn-ea"/>
              </a:rPr>
              <a:t>&gt;</a:t>
            </a:r>
            <a:r>
              <a:rPr lang="zh-CN" altLang="en-US">
                <a:sym typeface="+mn-ea"/>
              </a:rPr>
              <a:t>  来进行测试。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例：</a:t>
            </a:r>
            <a:r>
              <a:rPr lang="en-US" altLang="zh-CN">
                <a:sym typeface="+mn-ea"/>
              </a:rPr>
              <a:t>abs -n 1000 -c 100 http://localhost:3000/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node --inspect-brk</a:t>
            </a:r>
            <a:r>
              <a:rPr lang="zh-CN" altLang="en-US">
                <a:sym typeface="+mn-ea"/>
              </a:rPr>
              <a:t>指令启动</a:t>
            </a:r>
            <a:r>
              <a:rPr lang="en-US" altLang="zh-CN">
                <a:sym typeface="+mn-ea"/>
              </a:rPr>
              <a:t>nodejs</a:t>
            </a:r>
            <a:r>
              <a:rPr lang="zh-CN" altLang="en-US">
                <a:sym typeface="+mn-ea"/>
              </a:rPr>
              <a:t>应用，可以用</a:t>
            </a:r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inspect</a:t>
            </a:r>
            <a:r>
              <a:rPr lang="zh-CN" altLang="en-US">
                <a:sym typeface="+mn-ea"/>
              </a:rPr>
              <a:t>功能对应用进行调试。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例如：</a:t>
            </a:r>
            <a:r>
              <a:rPr lang="en-US" altLang="zh-CN">
                <a:sym typeface="+mn-ea"/>
              </a:rPr>
              <a:t>node --inspect-brk server.js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9085" y="649605"/>
            <a:ext cx="89115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000"/>
              <a:t>多进程优化</a:t>
            </a:r>
            <a:endParaRPr lang="zh-CN" altLang="en-US" sz="3000"/>
          </a:p>
        </p:txBody>
      </p:sp>
      <p:sp>
        <p:nvSpPr>
          <p:cNvPr id="12" name="文本框 11"/>
          <p:cNvSpPr txBox="1"/>
          <p:nvPr/>
        </p:nvSpPr>
        <p:spPr>
          <a:xfrm>
            <a:off x="737235" y="19138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9085" y="1635760"/>
            <a:ext cx="11337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sym typeface="+mn-ea"/>
              </a:rPr>
              <a:t>通过</a:t>
            </a:r>
            <a:r>
              <a:rPr lang="en-US">
                <a:sym typeface="+mn-ea"/>
              </a:rPr>
              <a:t>node</a:t>
            </a:r>
            <a:r>
              <a:rPr lang="zh-CN" altLang="en-US">
                <a:sym typeface="+mn-ea"/>
              </a:rPr>
              <a:t>内置的</a:t>
            </a:r>
            <a:r>
              <a:rPr lang="en-US" altLang="zh-CN">
                <a:sym typeface="+mn-ea"/>
              </a:rPr>
              <a:t>cluster</a:t>
            </a:r>
            <a:r>
              <a:rPr lang="zh-CN" altLang="en-US">
                <a:sym typeface="+mn-ea"/>
              </a:rPr>
              <a:t>模块，可以快速方便地创建子进程。</a:t>
            </a:r>
            <a:r>
              <a:rPr lang="en-US" altLang="zh-CN">
                <a:sym typeface="+mn-ea"/>
              </a:rPr>
              <a:t>cluster</a:t>
            </a:r>
            <a:r>
              <a:rPr lang="zh-CN" altLang="en-US">
                <a:sym typeface="+mn-ea"/>
              </a:rPr>
              <a:t>会自动对任务进行分配，达到并行处理任务的效果。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9575" y="2640965"/>
            <a:ext cx="3752850" cy="3028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9085" y="649605"/>
            <a:ext cx="89115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000"/>
              <a:t>内存溢出处理</a:t>
            </a:r>
            <a:endParaRPr lang="zh-CN" altLang="en-US" sz="3000"/>
          </a:p>
        </p:txBody>
      </p:sp>
      <p:sp>
        <p:nvSpPr>
          <p:cNvPr id="12" name="文本框 11"/>
          <p:cNvSpPr txBox="1"/>
          <p:nvPr/>
        </p:nvSpPr>
        <p:spPr>
          <a:xfrm>
            <a:off x="737235" y="19138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1255" y="2282190"/>
            <a:ext cx="4810125" cy="2028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9085" y="649605"/>
            <a:ext cx="89115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000"/>
              <a:t>心跳包检测</a:t>
            </a:r>
            <a:endParaRPr lang="zh-CN" altLang="en-US" sz="3000"/>
          </a:p>
        </p:txBody>
      </p:sp>
      <p:sp>
        <p:nvSpPr>
          <p:cNvPr id="12" name="文本框 11"/>
          <p:cNvSpPr txBox="1"/>
          <p:nvPr/>
        </p:nvSpPr>
        <p:spPr>
          <a:xfrm>
            <a:off x="737235" y="19138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9085" y="1386840"/>
            <a:ext cx="11337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sym typeface="+mn-ea"/>
              </a:rPr>
              <a:t>在创建子应用的时候，主应用每隔一段时间向子应用发送一段信息，子应用接受信息后立即做出回应。</a:t>
            </a:r>
            <a:endParaRPr lang="zh-CN">
              <a:sym typeface="+mn-ea"/>
            </a:endParaRPr>
          </a:p>
          <a:p>
            <a:pPr algn="l"/>
            <a:r>
              <a:rPr lang="zh-CN">
                <a:sym typeface="+mn-ea"/>
              </a:rPr>
              <a:t>如果子进程超过一定次数未回应，则关闭子进程。该措施可以防止子进程卡死。</a:t>
            </a:r>
            <a:endParaRPr 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35" y="2216150"/>
            <a:ext cx="4544695" cy="4320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85" y="3742690"/>
            <a:ext cx="3429000" cy="1447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9085" y="649605"/>
            <a:ext cx="89115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000"/>
              <a:t>子程序自动重建</a:t>
            </a:r>
            <a:endParaRPr lang="zh-CN" altLang="en-US" sz="3000"/>
          </a:p>
        </p:txBody>
      </p:sp>
      <p:sp>
        <p:nvSpPr>
          <p:cNvPr id="12" name="文本框 11"/>
          <p:cNvSpPr txBox="1"/>
          <p:nvPr/>
        </p:nvSpPr>
        <p:spPr>
          <a:xfrm>
            <a:off x="737235" y="19138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990" y="2282190"/>
            <a:ext cx="5153025" cy="1812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9085" y="649605"/>
            <a:ext cx="89115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/>
              <a:t>传统服务器端渲染（</a:t>
            </a:r>
            <a:r>
              <a:rPr lang="en-US" altLang="zh-CN" sz="3000"/>
              <a:t>ssr, server-side-render</a:t>
            </a:r>
            <a:r>
              <a:rPr lang="zh-CN" altLang="en-US" sz="3000"/>
              <a:t>）</a:t>
            </a:r>
            <a:endParaRPr lang="zh-CN" altLang="en-US" sz="3000"/>
          </a:p>
        </p:txBody>
      </p:sp>
      <p:sp>
        <p:nvSpPr>
          <p:cNvPr id="7" name="文本框 6"/>
          <p:cNvSpPr txBox="1"/>
          <p:nvPr/>
        </p:nvSpPr>
        <p:spPr>
          <a:xfrm>
            <a:off x="299085" y="1678305"/>
            <a:ext cx="105092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实现原理：后端利用数据</a:t>
            </a:r>
            <a:r>
              <a:rPr lang="en-US" altLang="zh-CN"/>
              <a:t> + </a:t>
            </a:r>
            <a:r>
              <a:rPr lang="zh-CN" altLang="en-US"/>
              <a:t>模板渲染成</a:t>
            </a:r>
            <a:r>
              <a:rPr lang="en-US" altLang="zh-CN"/>
              <a:t>html</a:t>
            </a:r>
            <a:r>
              <a:rPr lang="zh-CN" altLang="en-US"/>
              <a:t>字符串返回给前端</a:t>
            </a:r>
            <a:br>
              <a:rPr lang="zh-CN" altLang="en-US"/>
            </a:b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特点：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1.  </a:t>
            </a:r>
            <a:r>
              <a:rPr lang="zh-CN" altLang="en-US"/>
              <a:t>返回给浏览器的是渲染好的</a:t>
            </a:r>
            <a:r>
              <a:rPr lang="en-US" altLang="zh-CN"/>
              <a:t>html</a:t>
            </a:r>
            <a:r>
              <a:rPr lang="zh-CN" altLang="en-US"/>
              <a:t>页面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2.  </a:t>
            </a:r>
            <a:r>
              <a:rPr lang="zh-CN" altLang="en-US"/>
              <a:t>每次跳转页面需要重新请求服务器渲染</a:t>
            </a:r>
            <a:br>
              <a:rPr lang="zh-CN" altLang="en-US"/>
            </a:b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优点：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对</a:t>
            </a:r>
            <a:r>
              <a:rPr lang="en-US" altLang="zh-CN"/>
              <a:t>seo</a:t>
            </a:r>
            <a:r>
              <a:rPr lang="zh-CN" altLang="en-US"/>
              <a:t>友好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首屏响应时间快</a:t>
            </a:r>
            <a:r>
              <a:rPr lang="en-US" altLang="zh-CN"/>
              <a:t>, </a:t>
            </a:r>
            <a:r>
              <a:rPr lang="zh-CN" altLang="en-US">
                <a:sym typeface="+mn-ea"/>
              </a:rPr>
              <a:t>没有白屏问题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缺点：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1.  </a:t>
            </a:r>
            <a:r>
              <a:rPr lang="zh-CN" altLang="en-US"/>
              <a:t>占用服务器资源大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2.  </a:t>
            </a:r>
            <a:r>
              <a:rPr lang="zh-CN" altLang="en-US"/>
              <a:t>用户体验差，跳转需要等待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102543" y="3027680"/>
            <a:ext cx="5705475" cy="22288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9085" y="459740"/>
            <a:ext cx="89115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000"/>
              <a:t>客户端渲染（</a:t>
            </a:r>
            <a:r>
              <a:rPr lang="en-US" altLang="zh-CN" sz="3000"/>
              <a:t>csr, client-side-render</a:t>
            </a:r>
            <a:r>
              <a:rPr lang="zh-CN" altLang="en-US" sz="3000"/>
              <a:t>）</a:t>
            </a:r>
            <a:endParaRPr lang="zh-CN" altLang="en-US" sz="3000"/>
          </a:p>
          <a:p>
            <a:pPr algn="l"/>
            <a:r>
              <a:rPr lang="en-US" altLang="zh-CN" sz="3000"/>
              <a:t>+ </a:t>
            </a:r>
            <a:r>
              <a:rPr lang="zh-CN" altLang="en-US" sz="3000"/>
              <a:t>单页应用（</a:t>
            </a:r>
            <a:r>
              <a:rPr lang="en-US" altLang="zh-CN" sz="3000"/>
              <a:t>spa,single-page-application</a:t>
            </a:r>
            <a:r>
              <a:rPr lang="zh-CN" altLang="en-US" sz="3000"/>
              <a:t>）</a:t>
            </a:r>
            <a:endParaRPr lang="zh-CN" altLang="en-US" sz="3000"/>
          </a:p>
          <a:p>
            <a:pPr algn="l"/>
            <a:endParaRPr lang="zh-CN" altLang="en-US" sz="3000"/>
          </a:p>
          <a:p>
            <a:pPr algn="l"/>
            <a:endParaRPr lang="zh-CN" altLang="en-US" sz="3000"/>
          </a:p>
        </p:txBody>
      </p:sp>
      <p:sp>
        <p:nvSpPr>
          <p:cNvPr id="7" name="文本框 6"/>
          <p:cNvSpPr txBox="1"/>
          <p:nvPr/>
        </p:nvSpPr>
        <p:spPr>
          <a:xfrm>
            <a:off x="299085" y="1678305"/>
            <a:ext cx="1050925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实现原理：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客户端渲染：在浏览器端利用</a:t>
            </a:r>
            <a:r>
              <a:rPr lang="en-US" altLang="zh-CN"/>
              <a:t>js</a:t>
            </a:r>
            <a:r>
              <a:rPr lang="zh-CN" altLang="en-US"/>
              <a:t>操作</a:t>
            </a:r>
            <a:r>
              <a:rPr lang="en-US" altLang="zh-CN"/>
              <a:t>dom</a:t>
            </a:r>
            <a:r>
              <a:rPr lang="zh-CN" altLang="en-US"/>
              <a:t>进行页面渲染（</a:t>
            </a:r>
            <a:r>
              <a:rPr lang="en-US" altLang="zh-CN"/>
              <a:t>vue/react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单页应用：用</a:t>
            </a:r>
            <a:r>
              <a:rPr lang="en-US" altLang="zh-CN"/>
              <a:t>js</a:t>
            </a:r>
            <a:r>
              <a:rPr lang="zh-CN" altLang="en-US"/>
              <a:t>控制浏览器地址栏，靠刷新页面模拟页面跳转（</a:t>
            </a:r>
            <a:r>
              <a:rPr lang="en-US" altLang="zh-CN"/>
              <a:t>vue-router</a:t>
            </a:r>
            <a:r>
              <a:rPr lang="zh-CN" altLang="en-US"/>
              <a:t>）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特点：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1.  </a:t>
            </a:r>
            <a:r>
              <a:rPr lang="zh-CN" altLang="en-US"/>
              <a:t>首次返回给浏览器的是空白</a:t>
            </a:r>
            <a:r>
              <a:rPr lang="en-US" altLang="zh-CN"/>
              <a:t>html</a:t>
            </a:r>
            <a:r>
              <a:rPr lang="zh-CN" altLang="en-US"/>
              <a:t>页面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2.  </a:t>
            </a:r>
            <a:r>
              <a:rPr lang="zh-CN" altLang="en-US"/>
              <a:t>页面需要等待</a:t>
            </a:r>
            <a:r>
              <a:rPr lang="en-US" altLang="zh-CN"/>
              <a:t>js</a:t>
            </a:r>
            <a:r>
              <a:rPr lang="zh-CN" altLang="en-US"/>
              <a:t>下载完毕后才开始渲染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3.  </a:t>
            </a:r>
            <a:r>
              <a:rPr lang="zh-CN" altLang="en-US"/>
              <a:t>能立即响应页面跳转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优点：</a:t>
            </a:r>
            <a:endParaRPr lang="zh-CN" altLang="en-US"/>
          </a:p>
          <a:p>
            <a:pPr marL="342900" lvl="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用户体验好，跳转不需要等待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/>
              <a:t>2.  </a:t>
            </a:r>
            <a:r>
              <a:rPr lang="zh-CN" altLang="en-US"/>
              <a:t>占用服务器资源低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/>
              <a:t>缺点：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/>
              <a:t>1.  </a:t>
            </a:r>
            <a:r>
              <a:rPr lang="zh-CN" altLang="en-US"/>
              <a:t>对</a:t>
            </a:r>
            <a:r>
              <a:rPr lang="en-US" altLang="zh-CN"/>
              <a:t>seo</a:t>
            </a:r>
            <a:r>
              <a:rPr lang="zh-CN" altLang="en-US"/>
              <a:t>不友好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/>
              <a:t>2.  </a:t>
            </a:r>
            <a:r>
              <a:rPr lang="zh-CN" altLang="en-US"/>
              <a:t>首屏加载有白屏问题</a:t>
            </a:r>
            <a:endParaRPr lang="zh-CN" altLang="en-US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9085" y="649605"/>
            <a:ext cx="89115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000"/>
              <a:t>同构渲染（Isomorphic rendering）</a:t>
            </a:r>
            <a:endParaRPr lang="zh-CN" sz="3000"/>
          </a:p>
        </p:txBody>
      </p:sp>
      <p:sp>
        <p:nvSpPr>
          <p:cNvPr id="7" name="文本框 6"/>
          <p:cNvSpPr txBox="1"/>
          <p:nvPr/>
        </p:nvSpPr>
        <p:spPr>
          <a:xfrm>
            <a:off x="299085" y="1678305"/>
            <a:ext cx="105092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实现原理：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首屏在服务器端渲染成</a:t>
            </a:r>
            <a:r>
              <a:rPr lang="en-US" altLang="zh-CN"/>
              <a:t>html</a:t>
            </a:r>
            <a:r>
              <a:rPr lang="zh-CN" altLang="en-US"/>
              <a:t>字符串，传递给浏览器后，浏览器再执行</a:t>
            </a:r>
            <a:r>
              <a:rPr lang="en-US" altLang="zh-CN"/>
              <a:t>js</a:t>
            </a:r>
            <a:r>
              <a:rPr lang="zh-CN" altLang="en-US"/>
              <a:t>进行客户端激活（绑定浏览器事件等）。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特点：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1.  </a:t>
            </a:r>
            <a:r>
              <a:rPr lang="zh-CN" altLang="en-US"/>
              <a:t>返回给浏览器的是</a:t>
            </a:r>
            <a:r>
              <a:rPr lang="zh-CN" altLang="en-US">
                <a:sym typeface="+mn-ea"/>
              </a:rPr>
              <a:t>渲染好的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页面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2.  </a:t>
            </a:r>
            <a:r>
              <a:rPr lang="zh-CN" altLang="en-US"/>
              <a:t>首屏页面为浏览器渲染，后续页面跳转由客户端接管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优点：</a:t>
            </a:r>
            <a:endParaRPr lang="zh-CN" altLang="en-US"/>
          </a:p>
          <a:p>
            <a:pPr marL="342900" lvl="0" indent="-342900">
              <a:buFont typeface="Arial" panose="020B0604020202020204" pitchFamily="34" charset="0"/>
              <a:buAutoNum type="arabicPeriod"/>
            </a:pPr>
            <a:r>
              <a:rPr lang="en-US" altLang="zh-CN"/>
              <a:t>seo</a:t>
            </a:r>
            <a:r>
              <a:rPr lang="zh-CN" altLang="en-US"/>
              <a:t>友好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/>
              <a:t>2.  </a:t>
            </a:r>
            <a:r>
              <a:rPr lang="zh-CN" altLang="en-US"/>
              <a:t>首屏响应时间快，没有白屏问题</a:t>
            </a:r>
            <a:endParaRPr lang="en-US" altLang="zh-CN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/>
              <a:t>3.  </a:t>
            </a:r>
            <a:r>
              <a:rPr lang="zh-CN" altLang="en-US">
                <a:sym typeface="+mn-ea"/>
              </a:rPr>
              <a:t>用户体验好，跳转不需要等待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/>
              <a:t>缺点：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/>
              <a:t>1.  </a:t>
            </a:r>
            <a:r>
              <a:rPr lang="zh-CN"/>
              <a:t>实现成本较高，且代码需要考虑兼容</a:t>
            </a:r>
            <a:r>
              <a:rPr lang="en-US" altLang="zh-CN"/>
              <a:t>node</a:t>
            </a:r>
            <a:r>
              <a:rPr lang="zh-CN" altLang="en-US"/>
              <a:t>端</a:t>
            </a:r>
            <a:endParaRPr lang="zh-CN" alt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/>
              <a:t>2.  </a:t>
            </a:r>
            <a:r>
              <a:rPr lang="zh-CN" altLang="en-US"/>
              <a:t>需要占用一定服务器资源（但比</a:t>
            </a:r>
            <a:r>
              <a:rPr lang="en-US" altLang="zh-CN"/>
              <a:t>ssr</a:t>
            </a:r>
            <a:r>
              <a:rPr lang="zh-CN" altLang="en-US"/>
              <a:t>渲染所需资源低）</a:t>
            </a:r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9085" y="649605"/>
            <a:ext cx="89115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000"/>
              <a:t>三种渲染方式对比</a:t>
            </a:r>
            <a:endParaRPr lang="zh-CN" altLang="en-US" sz="30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8800" y="1905000"/>
          <a:ext cx="8224520" cy="386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130"/>
                <a:gridCol w="2056130"/>
                <a:gridCol w="2056130"/>
                <a:gridCol w="2056130"/>
              </a:tblGrid>
              <a:tr h="5524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SSR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CSR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同构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SEO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友好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不友好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友好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白屏问题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占用服务器资源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多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少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中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用户体验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差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好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好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857375" y="2033270"/>
            <a:ext cx="8477250" cy="1573530"/>
          </a:xfrm>
        </p:spPr>
        <p:txBody>
          <a:bodyPr>
            <a:normAutofit/>
          </a:bodyPr>
          <a:p>
            <a:r>
              <a:rPr lang="zh-CN" altLang="en-US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同构渲染核心原理</a:t>
            </a:r>
            <a:endParaRPr lang="en-US" altLang="zh-CN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9085" y="649605"/>
            <a:ext cx="89115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000">
                <a:sym typeface="+mn-ea"/>
              </a:rPr>
              <a:t>同构渲染目标</a:t>
            </a:r>
            <a:endParaRPr lang="zh-CN" sz="3000"/>
          </a:p>
        </p:txBody>
      </p:sp>
      <p:sp>
        <p:nvSpPr>
          <p:cNvPr id="7" name="文本框 6"/>
          <p:cNvSpPr txBox="1"/>
          <p:nvPr/>
        </p:nvSpPr>
        <p:spPr>
          <a:xfrm>
            <a:off x="299085" y="1678305"/>
            <a:ext cx="105092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1.  </a:t>
            </a:r>
            <a:r>
              <a:rPr lang="zh-CN" altLang="en-US">
                <a:sym typeface="+mn-ea"/>
              </a:rPr>
              <a:t>在服务器端进行首屏渲染</a:t>
            </a: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2.  </a:t>
            </a:r>
            <a:r>
              <a:rPr lang="zh-CN" altLang="en-US">
                <a:sym typeface="+mn-ea"/>
              </a:rPr>
              <a:t>首屏包含页面数据，客户端不用重复请求</a:t>
            </a:r>
            <a:br>
              <a:rPr lang="zh-CN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3.  </a:t>
            </a:r>
            <a:r>
              <a:rPr lang="zh-CN" altLang="en-US">
                <a:sym typeface="+mn-ea"/>
              </a:rPr>
              <a:t>在</a:t>
            </a:r>
            <a:r>
              <a:rPr lang="zh-CN">
                <a:sym typeface="+mn-ea"/>
              </a:rPr>
              <a:t>客户端激活组件，且组件不会重复渲染</a:t>
            </a:r>
            <a:endParaRPr 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9085" y="649605"/>
            <a:ext cx="89115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000">
                <a:sym typeface="+mn-ea"/>
              </a:rPr>
              <a:t>目标</a:t>
            </a:r>
            <a:r>
              <a:rPr lang="en-US" altLang="zh-CN" sz="3000">
                <a:sym typeface="+mn-ea"/>
              </a:rPr>
              <a:t>1</a:t>
            </a:r>
            <a:r>
              <a:rPr lang="zh-CN" altLang="en-US" sz="3000">
                <a:sym typeface="+mn-ea"/>
              </a:rPr>
              <a:t>：</a:t>
            </a:r>
            <a:r>
              <a:rPr lang="zh-CN" altLang="en-US" sz="3000">
                <a:sym typeface="+mn-ea"/>
              </a:rPr>
              <a:t>在服务器端进行首屏渲染</a:t>
            </a:r>
            <a:endParaRPr lang="zh-CN" sz="3000"/>
          </a:p>
        </p:txBody>
      </p:sp>
      <p:sp>
        <p:nvSpPr>
          <p:cNvPr id="7" name="文本框 6"/>
          <p:cNvSpPr txBox="1"/>
          <p:nvPr/>
        </p:nvSpPr>
        <p:spPr>
          <a:xfrm>
            <a:off x="299085" y="1678305"/>
            <a:ext cx="105092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使用组件库自带的</a:t>
            </a:r>
            <a:r>
              <a:rPr lang="en-US" altLang="zh-CN"/>
              <a:t>api</a:t>
            </a:r>
            <a:r>
              <a:rPr lang="zh-CN" altLang="en-US"/>
              <a:t>（</a:t>
            </a:r>
            <a:r>
              <a:rPr lang="en-US" altLang="zh-CN"/>
              <a:t>vue.renderToString</a:t>
            </a:r>
            <a:r>
              <a:rPr lang="zh-CN" altLang="en-US"/>
              <a:t>），可将组件解析为字符串，将其注入index</a:t>
            </a:r>
            <a:r>
              <a:rPr lang="en-US" altLang="zh-CN"/>
              <a:t>.html</a:t>
            </a:r>
            <a:r>
              <a:rPr lang="zh-CN" altLang="en-US"/>
              <a:t>模板中即可生成服务器端</a:t>
            </a:r>
            <a:r>
              <a:rPr lang="en-US" altLang="zh-CN"/>
              <a:t>html</a:t>
            </a:r>
            <a:r>
              <a:rPr lang="zh-CN" altLang="en-US"/>
              <a:t>。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如有使用打包工具，则需要使用打包过的资源进行注入。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0" y="3421380"/>
            <a:ext cx="8191500" cy="2847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UNIT_TABLE_BEAUTIFY" val="smartTable{774d305e-75e0-4bd3-aa45-9977fb487631}"/>
  <p:tag name="TABLE_ENDDRAG_ORIGIN_RECT" val="647*304"/>
  <p:tag name="TABLE_ENDDRAG_RECT" val="144*150*647*304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UNIT_PLACING_PICTURE_USER_VIEWPORT" val="{&quot;height&quot;:4605,&quot;width&quot;:7680}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COMMONDATA" val="eyJoZGlkIjoiMzgzZWVmNmMyZTQ0NmYxZTIxM2JhNzljZDM5ZjFhZTU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2970</Words>
  <Application>WPS 演示</Application>
  <PresentationFormat>宽屏</PresentationFormat>
  <Paragraphs>194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Wingdings</vt:lpstr>
      <vt:lpstr>幼圆</vt:lpstr>
      <vt:lpstr>微软雅黑</vt:lpstr>
      <vt:lpstr>Arial Unicode MS</vt:lpstr>
      <vt:lpstr>Calibri</vt:lpstr>
      <vt:lpstr>Office 主题​​</vt:lpstr>
      <vt:lpstr>前端页面同构渲染方案分享</vt:lpstr>
      <vt:lpstr>前端页面渲染方式对比</vt:lpstr>
      <vt:lpstr>PowerPoint 演示文稿</vt:lpstr>
      <vt:lpstr>PowerPoint 演示文稿</vt:lpstr>
      <vt:lpstr>PowerPoint 演示文稿</vt:lpstr>
      <vt:lpstr>PowerPoint 演示文稿</vt:lpstr>
      <vt:lpstr>同构渲染核心原理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同构渲染开发要（坑）点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服务器端优化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莫伊</cp:lastModifiedBy>
  <cp:revision>218</cp:revision>
  <dcterms:created xsi:type="dcterms:W3CDTF">2019-06-19T02:08:00Z</dcterms:created>
  <dcterms:modified xsi:type="dcterms:W3CDTF">2023-10-13T20:26:53Z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2052-12.1.0.15398</vt:lpwstr>
  </property>
  <property fmtid="{D5CDD505-2E9C-101B-9397-08002B2CF9AE}" pid="3" name="ICV">
    <vt:lpwstr>87DC3255C76C45A687240471765C31FE</vt:lpwstr>
  </property>
</Properties>
</file>