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527" r:id="rId2"/>
    <p:sldId id="564" r:id="rId3"/>
    <p:sldId id="563" r:id="rId4"/>
    <p:sldId id="565" r:id="rId5"/>
    <p:sldId id="566" r:id="rId6"/>
    <p:sldId id="568" r:id="rId7"/>
    <p:sldId id="570" r:id="rId8"/>
    <p:sldId id="569" r:id="rId9"/>
    <p:sldId id="571" r:id="rId10"/>
    <p:sldId id="572" r:id="rId11"/>
    <p:sldId id="573" r:id="rId12"/>
    <p:sldId id="575" r:id="rId13"/>
    <p:sldId id="579" r:id="rId14"/>
    <p:sldId id="576" r:id="rId15"/>
    <p:sldId id="580" r:id="rId16"/>
    <p:sldId id="574" r:id="rId17"/>
    <p:sldId id="578" r:id="rId18"/>
    <p:sldId id="577" r:id="rId19"/>
    <p:sldId id="581" r:id="rId20"/>
    <p:sldId id="582" r:id="rId21"/>
    <p:sldId id="583" r:id="rId22"/>
    <p:sldId id="584" r:id="rId23"/>
    <p:sldId id="585" r:id="rId24"/>
    <p:sldId id="586" r:id="rId25"/>
    <p:sldId id="587" r:id="rId26"/>
    <p:sldId id="588" r:id="rId27"/>
    <p:sldId id="589" r:id="rId28"/>
    <p:sldId id="590" r:id="rId29"/>
    <p:sldId id="591" r:id="rId30"/>
    <p:sldId id="593" r:id="rId31"/>
    <p:sldId id="594" r:id="rId32"/>
    <p:sldId id="595" r:id="rId33"/>
    <p:sldId id="596" r:id="rId34"/>
    <p:sldId id="597" r:id="rId35"/>
    <p:sldId id="598" r:id="rId36"/>
    <p:sldId id="599" r:id="rId37"/>
    <p:sldId id="600" r:id="rId38"/>
    <p:sldId id="592" r:id="rId39"/>
    <p:sldId id="601" r:id="rId40"/>
    <p:sldId id="602" r:id="rId41"/>
    <p:sldId id="603" r:id="rId42"/>
    <p:sldId id="604" r:id="rId43"/>
    <p:sldId id="605" r:id="rId44"/>
    <p:sldId id="606" r:id="rId45"/>
    <p:sldId id="607" r:id="rId46"/>
    <p:sldId id="608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14D92-8BFB-46AC-A362-2331388F6C99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670ED-1F37-4F05-A575-049099652D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93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80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80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46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884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480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890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24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24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15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880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80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866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939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02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670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08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135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404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5308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7301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113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86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29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624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2322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973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897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465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113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620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08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C9228-7892-4A86-4A15-38C7FCD56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6028E5-0CC0-029D-041E-5C0AC49C8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982E5-11A4-DCE1-A041-8F46AB2C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4085-53C1-4D2D-B839-7BF6ECE6709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06A9E-8A1A-98F4-3882-B78CF8AB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29759-763C-B7EF-18D5-4F0A00F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6FAE-9732-4578-8588-F65DE4760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9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377D9-5A23-88B2-A9C4-2786AE70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EB6038-B23F-BF71-01B0-2C88316C8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0AB672-4143-1A52-7DFE-09D3C8F4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4085-53C1-4D2D-B839-7BF6ECE6709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C0024-04CD-02AA-D8F6-51851535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5DB13-E9ED-93EF-A2FA-9D525EE6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6FAE-9732-4578-8588-F65DE4760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4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567146-A6EB-575A-E9B6-A00D4C948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E4D3CF-767D-BA1C-B7C4-785D9CA2C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61BA5-4DCC-AB1D-D63C-DDB79CD1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4085-53C1-4D2D-B839-7BF6ECE6709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E030B-AC24-4D42-3F57-79F69416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A8C3A-3DE0-1691-23A1-58B6DBF2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6FAE-9732-4578-8588-F65DE4760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0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C391B-8551-8A71-20BF-757F2439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6327D-F213-E1DF-7C3C-054E3F426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754DC-9D47-8C81-84A8-E5E88F41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4085-53C1-4D2D-B839-7BF6ECE6709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EBD3D-A8F5-EAD5-7FCB-44484DD5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42E4B-149D-C959-4302-36357040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6FAE-9732-4578-8588-F65DE4760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91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0F3B3-803A-5CF1-4B21-A0B41A2F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1E8F4-D481-BFF7-A72A-C87D479A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B44111-C7E2-28A8-7A60-8017CF2C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4085-53C1-4D2D-B839-7BF6ECE6709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BE415-1DA2-5F27-27C7-BBA64DFB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76AEB-8999-B4AC-1696-64A7273C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6FAE-9732-4578-8588-F65DE4760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18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0F00D-061D-8CAE-1F66-9D74E765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C09F5-B912-D6F1-504F-B5318F8C6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48883D-4868-B1A1-2685-3A2ABE71A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B70E59-2136-C6B0-9802-804F4AB4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4085-53C1-4D2D-B839-7BF6ECE6709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48ECAB-4417-4E36-2303-D4F84962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4C7619-2FAE-4AD8-8A21-46D7B807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6FAE-9732-4578-8588-F65DE4760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5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B48F-322F-D87F-6B1F-37B93A20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A6382B-4440-7CA0-F85D-987D3A070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CEB65A-A793-9AF0-1D69-0E39DB56A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6A6379-B556-65E2-2D29-1DF0FEE53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C6D51F-3296-2F91-776B-D11C324C3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32761D-F623-94DE-8DD3-354FF9C9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4085-53C1-4D2D-B839-7BF6ECE6709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99487A-65D1-0BA4-3824-095010B3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AB012E-609A-04A1-5409-F5C1CF68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6FAE-9732-4578-8588-F65DE4760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19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55AB1-9BA9-9F78-E40A-7FFAC387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D5147E-674D-D7A3-EAEA-7B7E0BAC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4085-53C1-4D2D-B839-7BF6ECE6709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431A1E-714B-687E-A89F-BE6C112E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B0BE23-0F18-CE09-7880-4497FC77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6FAE-9732-4578-8588-F65DE4760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87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29EBB6-928A-E552-C143-517D8876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4085-53C1-4D2D-B839-7BF6ECE6709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EE925A-EB93-AA47-14BB-7F06644C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17A474-ADF9-06CC-75ED-A13C3F55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6FAE-9732-4578-8588-F65DE4760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77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32F77-7B92-0F83-1995-3D7B74E86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102DE-EAD8-3BA4-1444-AF37F1DAB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D97C0-0734-B40D-1170-B99FF637D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4D3655-A18F-2EF6-3A1C-8F160167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4085-53C1-4D2D-B839-7BF6ECE6709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20ED79-83B5-1C03-C992-0B03CEC8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AB36A0-5C54-907A-61BD-7CAACF61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6FAE-9732-4578-8588-F65DE4760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87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531CA-0E7D-DFFD-F4B5-FC17F678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63B8DB-5BED-9F16-5F15-0EF2EA960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75BA4-C604-0F79-3888-3CE976B4F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560791-112F-0B5A-46C5-DD9094C4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4085-53C1-4D2D-B839-7BF6ECE6709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4CC62A-BECE-04D8-0B2F-383BC333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7E4795-BF93-B2F3-C955-F732F85F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6FAE-9732-4578-8588-F65DE4760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07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6D8B65-EA6B-F629-0220-2443300E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F46E1D-EC47-486A-BF62-105FFBB4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710955-BC1E-0046-4A20-6B754CA9E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8C4085-53C1-4D2D-B839-7BF6ECE67091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0C2FA-47E6-45C2-B3DF-CD1799136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707D1-C62C-2A52-5F48-0E994EED7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FC6FAE-9732-4578-8588-F65DE4760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18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7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1056606" y="1269260"/>
            <a:ext cx="8983269" cy="4615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动态规划（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Dynamic Programming</a:t>
            </a:r>
            <a:r>
              <a:rPr lang="zh-CN" altLang="en-US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）是理查德</a:t>
            </a:r>
            <a:r>
              <a:rPr lang="en-US" altLang="zh-CN" sz="2799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贝尔曼在研究多阶段决策过程优化问题时，提出的最优化原理。</a:t>
            </a:r>
            <a:endParaRPr lang="en-US" altLang="zh-CN" sz="2799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动态规划是一种表格处理法，它把原问题分解为若干子问题，自底向上先求解最小的子问题，把结果存储在表格中，在求解大的子问题时直接从表格中查询小子问题的解，避免重复计算，从而提高效率。</a:t>
            </a:r>
          </a:p>
        </p:txBody>
      </p:sp>
    </p:spTree>
    <p:extLst>
      <p:ext uri="{BB962C8B-B14F-4D97-AF65-F5344CB8AC3E}">
        <p14:creationId xmlns:p14="http://schemas.microsoft.com/office/powerpoint/2010/main" val="29193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696650" y="1274220"/>
            <a:ext cx="8983269" cy="194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具有线性阶段划分的动态规划算法称为线性动态规划（简称线性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）。若状态包含多个维度，则每个维度都是线性划分的阶段，也属于线性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563" y="3669990"/>
            <a:ext cx="7861886" cy="1367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95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41" y="1125277"/>
            <a:ext cx="8854934" cy="345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2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7" name="矩形 6"/>
          <p:cNvSpPr/>
          <p:nvPr/>
        </p:nvSpPr>
        <p:spPr>
          <a:xfrm>
            <a:off x="426339" y="1197268"/>
            <a:ext cx="9502856" cy="4615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073">
              <a:lnSpc>
                <a:spcPct val="150000"/>
              </a:lnSpc>
            </a:pP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确定状态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表示走上第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级台阶有多少种走法。</a:t>
            </a:r>
            <a:endParaRPr lang="en-US" altLang="zh-CN" sz="2799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073">
              <a:lnSpc>
                <a:spcPct val="150000"/>
              </a:lnSpc>
            </a:pP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划分阶段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。台阶的阶数。</a:t>
            </a:r>
          </a:p>
          <a:p>
            <a:pPr indent="601080">
              <a:lnSpc>
                <a:spcPct val="150000"/>
              </a:lnSpc>
            </a:pP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决策选择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。走上第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级台阶之前的状态为站在第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级台阶或第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-2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级台阶上。</a:t>
            </a:r>
          </a:p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     状态转移方程：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]=dp[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-2]+dp[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-1]</a:t>
            </a:r>
            <a:r>
              <a:rPr lang="zh-CN" altLang="en-US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&gt;3</a:t>
            </a:r>
            <a:endParaRPr lang="en-US" altLang="zh-CN" sz="2799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073">
              <a:lnSpc>
                <a:spcPct val="150000"/>
              </a:lnSpc>
            </a:pP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边界条件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dp[1]=0</a:t>
            </a:r>
            <a:r>
              <a:rPr lang="zh-CN" altLang="en-US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dp[2]=1</a:t>
            </a:r>
            <a:r>
              <a:rPr lang="zh-CN" altLang="en-US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dp[3]=2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indent="637073">
              <a:lnSpc>
                <a:spcPct val="150000"/>
              </a:lnSpc>
            </a:pP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求解目标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799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038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1276432" y="985045"/>
            <a:ext cx="5975281" cy="700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599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算法实现：</a:t>
            </a:r>
            <a:endParaRPr lang="en-US" altLang="zh-CN" sz="3599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Freeform 3"/>
          <p:cNvSpPr>
            <a:spLocks noEditPoints="1"/>
          </p:cNvSpPr>
          <p:nvPr/>
        </p:nvSpPr>
        <p:spPr bwMode="gray">
          <a:xfrm>
            <a:off x="2280459" y="2133156"/>
            <a:ext cx="5942224" cy="4037665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322512" y="4303178"/>
            <a:ext cx="1485523" cy="1717510"/>
            <a:chOff x="5830391" y="4473009"/>
            <a:chExt cx="1560959" cy="1778425"/>
          </a:xfrm>
        </p:grpSpPr>
        <p:sp>
          <p:nvSpPr>
            <p:cNvPr id="11" name="Oval 34"/>
            <p:cNvSpPr>
              <a:spLocks noChangeArrowheads="1"/>
            </p:cNvSpPr>
            <p:nvPr/>
          </p:nvSpPr>
          <p:spPr bwMode="gray">
            <a:xfrm rot="20876594">
              <a:off x="5904878" y="5631449"/>
              <a:ext cx="1316787" cy="619985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35"/>
            <p:cNvSpPr>
              <a:spLocks noChangeArrowheads="1"/>
            </p:cNvSpPr>
            <p:nvPr/>
          </p:nvSpPr>
          <p:spPr bwMode="gray">
            <a:xfrm>
              <a:off x="5830391" y="4473009"/>
              <a:ext cx="1560959" cy="158686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3" name="Oval 36"/>
            <p:cNvSpPr>
              <a:spLocks noChangeArrowheads="1"/>
            </p:cNvSpPr>
            <p:nvPr/>
          </p:nvSpPr>
          <p:spPr bwMode="gray">
            <a:xfrm>
              <a:off x="5851029" y="4479527"/>
              <a:ext cx="1524623" cy="154700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4" name="Oval 37"/>
            <p:cNvSpPr>
              <a:spLocks noChangeArrowheads="1"/>
            </p:cNvSpPr>
            <p:nvPr/>
          </p:nvSpPr>
          <p:spPr bwMode="gray">
            <a:xfrm>
              <a:off x="5868492" y="4487830"/>
              <a:ext cx="1450500" cy="1446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5" name="Oval 38"/>
            <p:cNvSpPr>
              <a:spLocks noChangeArrowheads="1"/>
            </p:cNvSpPr>
            <p:nvPr/>
          </p:nvSpPr>
          <p:spPr bwMode="gray">
            <a:xfrm>
              <a:off x="5960566" y="4509914"/>
              <a:ext cx="1290625" cy="117354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Text Box 39"/>
            <p:cNvSpPr txBox="1">
              <a:spLocks noChangeArrowheads="1"/>
            </p:cNvSpPr>
            <p:nvPr/>
          </p:nvSpPr>
          <p:spPr bwMode="gray">
            <a:xfrm>
              <a:off x="6071705" y="4652277"/>
              <a:ext cx="1083269" cy="98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799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动态规划</a:t>
              </a:r>
              <a:endParaRPr lang="en-US" altLang="zh-CN" sz="2799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280459" y="3500991"/>
            <a:ext cx="1295844" cy="1511818"/>
            <a:chOff x="3358902" y="4231184"/>
            <a:chExt cx="1371600" cy="1600200"/>
          </a:xfrm>
        </p:grpSpPr>
        <p:sp>
          <p:nvSpPr>
            <p:cNvPr id="18" name="Oval 40"/>
            <p:cNvSpPr>
              <a:spLocks noChangeArrowheads="1"/>
            </p:cNvSpPr>
            <p:nvPr/>
          </p:nvSpPr>
          <p:spPr bwMode="gray">
            <a:xfrm rot="20827004">
              <a:off x="3435102" y="5221784"/>
              <a:ext cx="1133475" cy="60960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" name="Group 41"/>
            <p:cNvGrpSpPr>
              <a:grpSpLocks/>
            </p:cNvGrpSpPr>
            <p:nvPr/>
          </p:nvGrpSpPr>
          <p:grpSpPr bwMode="auto">
            <a:xfrm>
              <a:off x="3358902" y="4231184"/>
              <a:ext cx="1371600" cy="1441450"/>
              <a:chOff x="732" y="2112"/>
              <a:chExt cx="842" cy="860"/>
            </a:xfrm>
          </p:grpSpPr>
          <p:sp>
            <p:nvSpPr>
              <p:cNvPr id="20" name="Oval 42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1" name="Oval 43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2" name="Oval 44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3" name="Oval 45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4" name="Text Box 46"/>
              <p:cNvSpPr txBox="1">
                <a:spLocks noChangeArrowheads="1"/>
              </p:cNvSpPr>
              <p:nvPr/>
            </p:nvSpPr>
            <p:spPr bwMode="gray">
              <a:xfrm>
                <a:off x="771" y="2234"/>
                <a:ext cx="720" cy="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记忆化</a:t>
                </a:r>
                <a:endParaRPr lang="en-US" altLang="zh-CN" sz="2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400" b="1" dirty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递归</a:t>
                </a:r>
                <a:endParaRPr lang="en-US" altLang="zh-CN" sz="2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3175300" y="1889664"/>
            <a:ext cx="1099882" cy="1139561"/>
            <a:chOff x="2494806" y="2866033"/>
            <a:chExt cx="1100137" cy="1139825"/>
          </a:xfrm>
        </p:grpSpPr>
        <p:sp>
          <p:nvSpPr>
            <p:cNvPr id="26" name="Oval 47"/>
            <p:cNvSpPr>
              <a:spLocks noChangeArrowheads="1"/>
            </p:cNvSpPr>
            <p:nvPr/>
          </p:nvSpPr>
          <p:spPr bwMode="gray">
            <a:xfrm>
              <a:off x="2494806" y="3472458"/>
              <a:ext cx="914400" cy="53340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48"/>
            <p:cNvSpPr>
              <a:spLocks noChangeArrowheads="1"/>
            </p:cNvSpPr>
            <p:nvPr/>
          </p:nvSpPr>
          <p:spPr bwMode="gray">
            <a:xfrm>
              <a:off x="2571006" y="2866033"/>
              <a:ext cx="1023937" cy="10239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8" name="Oval 49"/>
            <p:cNvSpPr>
              <a:spLocks noChangeArrowheads="1"/>
            </p:cNvSpPr>
            <p:nvPr/>
          </p:nvSpPr>
          <p:spPr bwMode="gray">
            <a:xfrm>
              <a:off x="2583706" y="2870796"/>
              <a:ext cx="1000125" cy="100012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9" name="Oval 50"/>
            <p:cNvSpPr>
              <a:spLocks noChangeArrowheads="1"/>
            </p:cNvSpPr>
            <p:nvPr/>
          </p:nvSpPr>
          <p:spPr bwMode="gray">
            <a:xfrm>
              <a:off x="2594818" y="2881908"/>
              <a:ext cx="950913" cy="93345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0" name="Oval 51"/>
            <p:cNvSpPr>
              <a:spLocks noChangeArrowheads="1"/>
            </p:cNvSpPr>
            <p:nvPr/>
          </p:nvSpPr>
          <p:spPr bwMode="gray">
            <a:xfrm>
              <a:off x="2648793" y="2907308"/>
              <a:ext cx="847725" cy="7572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1" name="Text Box 52"/>
            <p:cNvSpPr txBox="1">
              <a:spLocks noChangeArrowheads="1"/>
            </p:cNvSpPr>
            <p:nvPr/>
          </p:nvSpPr>
          <p:spPr bwMode="gray">
            <a:xfrm>
              <a:off x="2693185" y="3124537"/>
              <a:ext cx="8002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99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</a:t>
              </a:r>
              <a:endParaRPr lang="en-US" altLang="zh-CN" sz="24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052720" y="4103228"/>
            <a:ext cx="2003163" cy="1989451"/>
            <a:chOff x="5764217" y="4473009"/>
            <a:chExt cx="1728914" cy="1778425"/>
          </a:xfrm>
        </p:grpSpPr>
        <p:sp>
          <p:nvSpPr>
            <p:cNvPr id="33" name="Oval 34"/>
            <p:cNvSpPr>
              <a:spLocks noChangeArrowheads="1"/>
            </p:cNvSpPr>
            <p:nvPr/>
          </p:nvSpPr>
          <p:spPr bwMode="gray">
            <a:xfrm rot="20876594">
              <a:off x="5904878" y="5631449"/>
              <a:ext cx="1316787" cy="619985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35"/>
            <p:cNvSpPr>
              <a:spLocks noChangeArrowheads="1"/>
            </p:cNvSpPr>
            <p:nvPr/>
          </p:nvSpPr>
          <p:spPr bwMode="gray">
            <a:xfrm>
              <a:off x="5830391" y="4473009"/>
              <a:ext cx="1560959" cy="158686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Oval 36"/>
            <p:cNvSpPr>
              <a:spLocks noChangeArrowheads="1"/>
            </p:cNvSpPr>
            <p:nvPr/>
          </p:nvSpPr>
          <p:spPr bwMode="gray">
            <a:xfrm>
              <a:off x="5851029" y="4479527"/>
              <a:ext cx="1524623" cy="154700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6" name="Oval 37"/>
            <p:cNvSpPr>
              <a:spLocks noChangeArrowheads="1"/>
            </p:cNvSpPr>
            <p:nvPr/>
          </p:nvSpPr>
          <p:spPr bwMode="gray">
            <a:xfrm>
              <a:off x="5868492" y="4487830"/>
              <a:ext cx="1450500" cy="1446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7" name="Oval 38"/>
            <p:cNvSpPr>
              <a:spLocks noChangeArrowheads="1"/>
            </p:cNvSpPr>
            <p:nvPr/>
          </p:nvSpPr>
          <p:spPr bwMode="gray">
            <a:xfrm>
              <a:off x="5960566" y="4509914"/>
              <a:ext cx="1290625" cy="117354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gray">
            <a:xfrm>
              <a:off x="5764217" y="4652277"/>
              <a:ext cx="1728914" cy="852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799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动态规划</a:t>
              </a:r>
              <a:endParaRPr lang="en-US" altLang="zh-CN" sz="2799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799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2799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打表</a:t>
              </a:r>
              <a:endParaRPr lang="en-US" altLang="zh-CN" sz="2799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TextBox 30"/>
          <p:cNvSpPr txBox="1"/>
          <p:nvPr/>
        </p:nvSpPr>
        <p:spPr>
          <a:xfrm>
            <a:off x="4433909" y="1870020"/>
            <a:ext cx="1267426" cy="7007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altLang="zh-CN" sz="3599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920ms</a:t>
            </a:r>
          </a:p>
        </p:txBody>
      </p:sp>
      <p:sp>
        <p:nvSpPr>
          <p:cNvPr id="41" name="TextBox 30"/>
          <p:cNvSpPr txBox="1"/>
          <p:nvPr/>
        </p:nvSpPr>
        <p:spPr>
          <a:xfrm>
            <a:off x="3611584" y="3366406"/>
            <a:ext cx="972770" cy="7007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altLang="zh-CN" sz="3599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31ms</a:t>
            </a:r>
          </a:p>
        </p:txBody>
      </p:sp>
      <p:sp>
        <p:nvSpPr>
          <p:cNvPr id="43" name="TextBox 30"/>
          <p:cNvSpPr txBox="1"/>
          <p:nvPr/>
        </p:nvSpPr>
        <p:spPr>
          <a:xfrm>
            <a:off x="5459838" y="3801493"/>
            <a:ext cx="1094406" cy="7007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altLang="zh-CN" sz="3599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15ms</a:t>
            </a:r>
          </a:p>
        </p:txBody>
      </p:sp>
      <p:sp>
        <p:nvSpPr>
          <p:cNvPr id="44" name="TextBox 30"/>
          <p:cNvSpPr txBox="1"/>
          <p:nvPr/>
        </p:nvSpPr>
        <p:spPr>
          <a:xfrm>
            <a:off x="8318373" y="3471593"/>
            <a:ext cx="873254" cy="7007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altLang="zh-CN" sz="3599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0ms</a:t>
            </a:r>
          </a:p>
        </p:txBody>
      </p:sp>
    </p:spTree>
    <p:extLst>
      <p:ext uri="{BB962C8B-B14F-4D97-AF65-F5344CB8AC3E}">
        <p14:creationId xmlns:p14="http://schemas.microsoft.com/office/powerpoint/2010/main" val="340037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39" grpId="0"/>
      <p:bldP spid="41" grpId="0"/>
      <p:bldP spid="43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5" name="组合 4"/>
          <p:cNvGrpSpPr/>
          <p:nvPr/>
        </p:nvGrpSpPr>
        <p:grpSpPr>
          <a:xfrm flipH="1">
            <a:off x="1272581" y="1047281"/>
            <a:ext cx="1151861" cy="842449"/>
            <a:chOff x="1331640" y="1707656"/>
            <a:chExt cx="2796076" cy="2835508"/>
          </a:xfrm>
        </p:grpSpPr>
        <p:sp>
          <p:nvSpPr>
            <p:cNvPr id="6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30"/>
          <p:cNvSpPr txBox="1"/>
          <p:nvPr/>
        </p:nvSpPr>
        <p:spPr>
          <a:xfrm>
            <a:off x="2712407" y="1091838"/>
            <a:ext cx="5975281" cy="6179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599" b="1" dirty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延伸思考：</a:t>
            </a:r>
            <a:endParaRPr lang="en-US" altLang="zh-CN" sz="3599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173" y="1989174"/>
            <a:ext cx="4463463" cy="372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0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68641" y="1125277"/>
            <a:ext cx="8926926" cy="5337327"/>
            <a:chOff x="827832" y="1026971"/>
            <a:chExt cx="8405738" cy="506712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832" y="1026971"/>
              <a:ext cx="8405738" cy="477908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670" y="5806059"/>
              <a:ext cx="7962900" cy="288032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</p:spTree>
    <p:extLst>
      <p:ext uri="{BB962C8B-B14F-4D97-AF65-F5344CB8AC3E}">
        <p14:creationId xmlns:p14="http://schemas.microsoft.com/office/powerpoint/2010/main" val="324678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191" y="2565105"/>
            <a:ext cx="2435473" cy="14253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853" y="1818607"/>
            <a:ext cx="2495063" cy="267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8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52667" y="996513"/>
                <a:ext cx="9718830" cy="5261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637073">
                  <a:lnSpc>
                    <a:spcPct val="150000"/>
                  </a:lnSpc>
                </a:pPr>
                <a:r>
                  <a:rPr lang="zh-CN" altLang="en-US" sz="2799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799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799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799" b="1" dirty="0">
                    <a:solidFill>
                      <a:schemeClr val="accent5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确定状态</a:t>
                </a:r>
                <a:r>
                  <a:rPr lang="zh-CN" altLang="en-US" sz="2799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r>
                  <a:rPr lang="en-US" altLang="zh-CN" sz="2799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dp[</a:t>
                </a:r>
                <a:r>
                  <a:rPr lang="en-US" altLang="zh-CN" sz="2799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799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][</a:t>
                </a:r>
                <a:r>
                  <a:rPr lang="en-US" altLang="zh-CN" sz="2799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799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799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表示从左上角走到第</a:t>
                </a:r>
                <a:r>
                  <a:rPr lang="en-US" altLang="zh-CN" sz="2799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799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行第</a:t>
                </a:r>
                <a:r>
                  <a:rPr lang="en-US" altLang="zh-CN" sz="2799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799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列经过的数字的最大和。</a:t>
                </a:r>
                <a:endParaRPr lang="en-US" altLang="zh-CN" sz="2799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indent="637073">
                  <a:lnSpc>
                    <a:spcPct val="150000"/>
                  </a:lnSpc>
                </a:pPr>
                <a:r>
                  <a:rPr lang="zh-CN" altLang="en-US" sz="2799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799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799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799" b="1" dirty="0">
                    <a:solidFill>
                      <a:schemeClr val="accent5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划分阶段</a:t>
                </a:r>
                <a:r>
                  <a:rPr lang="zh-CN" altLang="en-US" sz="2799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。所在的行列位置。</a:t>
                </a:r>
              </a:p>
              <a:p>
                <a:pPr indent="601080">
                  <a:lnSpc>
                    <a:spcPct val="150000"/>
                  </a:lnSpc>
                </a:pPr>
                <a:r>
                  <a:rPr lang="zh-CN" altLang="en-US" sz="2799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799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799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799" b="1" dirty="0">
                    <a:solidFill>
                      <a:schemeClr val="accent5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决策选择</a:t>
                </a:r>
                <a:r>
                  <a:rPr lang="zh-CN" altLang="en-US" sz="2799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。上方</a:t>
                </a:r>
                <a:r>
                  <a:rPr lang="en-US" altLang="zh-CN" sz="2799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en-US" altLang="zh-CN" sz="2799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799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-1,</a:t>
                </a:r>
                <a:r>
                  <a:rPr lang="en-US" altLang="zh-CN" sz="2799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799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sz="2799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和左上方</a:t>
                </a:r>
                <a:r>
                  <a:rPr lang="en-US" altLang="zh-CN" sz="2799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en-US" altLang="zh-CN" sz="2799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799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-1, </a:t>
                </a:r>
                <a:r>
                  <a:rPr lang="en-US" altLang="zh-CN" sz="2799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799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2799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sz="2799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的最优解取最大值，再加上</a:t>
                </a:r>
                <a:r>
                  <a:rPr lang="en-US" altLang="zh-CN" sz="2799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799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799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799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][</a:t>
                </a:r>
                <a:r>
                  <a:rPr lang="en-US" altLang="zh-CN" sz="2799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799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799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。状态转移方程：</a:t>
                </a:r>
                <a:endParaRPr lang="en-US" altLang="zh-CN" sz="2799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indent="601080">
                  <a:lnSpc>
                    <a:spcPct val="150000"/>
                  </a:lnSpc>
                </a:pPr>
                <a:r>
                  <a:rPr lang="en-US" altLang="zh-CN" sz="2799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799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dp[</a:t>
                </a:r>
                <a:r>
                  <a:rPr lang="en-US" altLang="zh-CN" sz="2799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799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][</a:t>
                </a:r>
                <a:r>
                  <a:rPr lang="en-US" altLang="zh-CN" sz="2799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799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]=max{dp[</a:t>
                </a:r>
                <a:r>
                  <a:rPr lang="en-US" altLang="zh-CN" sz="2799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799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-1][</a:t>
                </a:r>
                <a:r>
                  <a:rPr lang="en-US" altLang="zh-CN" sz="2799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799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],dp[</a:t>
                </a:r>
                <a:r>
                  <a:rPr lang="en-US" altLang="zh-CN" sz="2799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799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-1][</a:t>
                </a:r>
                <a:r>
                  <a:rPr lang="en-US" altLang="zh-CN" sz="2799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799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-1]}+</a:t>
                </a:r>
                <a:r>
                  <a:rPr lang="en-US" altLang="zh-CN" sz="2799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799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799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799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][</a:t>
                </a:r>
                <a:r>
                  <a:rPr lang="en-US" altLang="zh-CN" sz="2799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799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799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799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799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&gt;1</a:t>
                </a:r>
                <a:r>
                  <a:rPr lang="en-US" altLang="zh-CN" sz="2799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j</a:t>
                </a:r>
                <a:r>
                  <a:rPr lang="en-US" altLang="zh-CN" sz="2799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&gt;1 </a:t>
                </a:r>
              </a:p>
              <a:p>
                <a:pPr indent="601080">
                  <a:lnSpc>
                    <a:spcPct val="150000"/>
                  </a:lnSpc>
                </a:pPr>
                <a:r>
                  <a:rPr lang="zh-CN" altLang="en-US" sz="2799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799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799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799" b="1" dirty="0">
                    <a:solidFill>
                      <a:schemeClr val="accent5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边界条件</a:t>
                </a:r>
                <a:r>
                  <a:rPr lang="zh-CN" altLang="en-US" sz="2799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r>
                  <a:rPr lang="en-US" altLang="zh-CN" sz="2799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dp[1][1]=</a:t>
                </a:r>
                <a:r>
                  <a:rPr lang="en-US" altLang="zh-CN" sz="2799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799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[1][1] </a:t>
                </a:r>
                <a:r>
                  <a:rPr lang="zh-CN" altLang="en-US" sz="2799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</a:p>
              <a:p>
                <a:pPr indent="637073">
                  <a:lnSpc>
                    <a:spcPct val="150000"/>
                  </a:lnSpc>
                </a:pPr>
                <a:r>
                  <a:rPr lang="zh-CN" altLang="en-US" sz="2799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799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799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799" b="1" dirty="0">
                    <a:solidFill>
                      <a:schemeClr val="accent5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求解目标</a:t>
                </a:r>
                <a:r>
                  <a:rPr lang="zh-CN" altLang="en-US" sz="2799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r>
                  <a:rPr lang="en-US" altLang="zh-CN" sz="2799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max{dp[</a:t>
                </a:r>
                <a:r>
                  <a:rPr lang="en-US" altLang="zh-CN" sz="2799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799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][</a:t>
                </a:r>
                <a:r>
                  <a:rPr lang="en-US" altLang="zh-CN" sz="2799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799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]}</a:t>
                </a:r>
                <a:r>
                  <a:rPr lang="zh-CN" altLang="en-US" sz="2799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799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j</a:t>
                </a:r>
                <a:r>
                  <a:rPr lang="en-US" altLang="zh-CN" sz="2799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=1,…</a:t>
                </a:r>
                <a14:m>
                  <m:oMath xmlns:m="http://schemas.openxmlformats.org/officeDocument/2006/math">
                    <m:r>
                      <a:rPr lang="en-US" altLang="zh-CN" sz="2799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799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799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67" y="996513"/>
                <a:ext cx="9718830" cy="5261761"/>
              </a:xfrm>
              <a:prstGeom prst="rect">
                <a:avLst/>
              </a:prstGeom>
              <a:blipFill>
                <a:blip r:embed="rId3"/>
                <a:stretch>
                  <a:fillRect l="-1317" r="-753" b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64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7" name="组合 6"/>
          <p:cNvGrpSpPr/>
          <p:nvPr/>
        </p:nvGrpSpPr>
        <p:grpSpPr>
          <a:xfrm flipH="1">
            <a:off x="1272581" y="1047281"/>
            <a:ext cx="1151861" cy="842449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636811" y="1100399"/>
            <a:ext cx="5975281" cy="6179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599" b="1" dirty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算法优化：</a:t>
            </a:r>
            <a:endParaRPr lang="en-US" altLang="zh-CN" sz="3599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35284" y="1924862"/>
            <a:ext cx="8954307" cy="3969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073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根据状态转移方程 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求当前位置的最优解时，只需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-1][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](</a:t>
            </a:r>
            <a:r>
              <a:rPr lang="zh-CN" altLang="en-US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上一行同列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-1][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-1](</a:t>
            </a:r>
            <a:r>
              <a:rPr lang="zh-CN" altLang="en-US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上一行前一列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，可以将状态优化为一维数组，从后往前倒推即可。</a:t>
            </a:r>
          </a:p>
          <a:p>
            <a:pPr indent="637073">
              <a:lnSpc>
                <a:spcPct val="150000"/>
              </a:lnSpc>
            </a:pP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状态表示：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表示从左上角走到第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列时经过的数字的最大和。</a:t>
            </a:r>
          </a:p>
          <a:p>
            <a:pPr indent="637073">
              <a:lnSpc>
                <a:spcPct val="150000"/>
              </a:lnSpc>
            </a:pP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状态转移方程：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]=max{dp[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],dp[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-1]}+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6285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1056606" y="1269260"/>
            <a:ext cx="8782943" cy="3969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背包问题是动态规划的经典问题之一。背包问题指在一个有容积或重量限制的背包中放入物品，物品有体积、重量、价值等属性，要求在满足背包限制的情况下放置物品，使背包中物品的价值之和最大。根据物品限制条件的不同，背包问题可分为</a:t>
            </a:r>
            <a:r>
              <a:rPr lang="en-US" altLang="zh-CN" sz="2799" dirty="0">
                <a:latin typeface="宋体" panose="02010600030101010101" pitchFamily="2" charset="-122"/>
                <a:ea typeface="宋体" panose="02010600030101010101" pitchFamily="2" charset="-122"/>
              </a:rPr>
              <a:t>01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背包、完全背包、多重背包、分组背包和混合背包等。</a:t>
            </a:r>
          </a:p>
        </p:txBody>
      </p:sp>
    </p:spTree>
    <p:extLst>
      <p:ext uri="{BB962C8B-B14F-4D97-AF65-F5344CB8AC3E}">
        <p14:creationId xmlns:p14="http://schemas.microsoft.com/office/powerpoint/2010/main" val="92643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191250" y="1495604"/>
            <a:ext cx="881114" cy="853526"/>
            <a:chOff x="5850034" y="1848492"/>
            <a:chExt cx="504056" cy="504056"/>
          </a:xfrm>
          <a:solidFill>
            <a:srgbClr val="0070C0"/>
          </a:solidFill>
        </p:grpSpPr>
        <p:sp>
          <p:nvSpPr>
            <p:cNvPr id="7" name="椭圆 6"/>
            <p:cNvSpPr/>
            <p:nvPr/>
          </p:nvSpPr>
          <p:spPr>
            <a:xfrm>
              <a:off x="5850034" y="1848492"/>
              <a:ext cx="504056" cy="504056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99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5"/>
            <p:cNvSpPr txBox="1"/>
            <p:nvPr/>
          </p:nvSpPr>
          <p:spPr>
            <a:xfrm>
              <a:off x="5895702" y="1895789"/>
              <a:ext cx="453105" cy="38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599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5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191251" y="2851989"/>
            <a:ext cx="968973" cy="915977"/>
            <a:chOff x="6156589" y="2586760"/>
            <a:chExt cx="504056" cy="504056"/>
          </a:xfrm>
        </p:grpSpPr>
        <p:sp>
          <p:nvSpPr>
            <p:cNvPr id="11" name="椭圆 10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99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08814" y="2666587"/>
              <a:ext cx="392832" cy="355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599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5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30"/>
          <p:cNvSpPr txBox="1"/>
          <p:nvPr/>
        </p:nvSpPr>
        <p:spPr>
          <a:xfrm>
            <a:off x="3360329" y="1608036"/>
            <a:ext cx="5543333" cy="617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599" b="1" dirty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哪些问题可以使用动态规划？</a:t>
            </a:r>
            <a:endParaRPr lang="en-US" altLang="zh-CN" sz="3599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30"/>
          <p:cNvSpPr txBox="1"/>
          <p:nvPr/>
        </p:nvSpPr>
        <p:spPr>
          <a:xfrm>
            <a:off x="3360329" y="2886161"/>
            <a:ext cx="5975281" cy="7007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599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常用的动态规划模板有哪些？</a:t>
            </a:r>
            <a:endParaRPr lang="en-US" altLang="zh-CN" sz="3599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136477" y="4241004"/>
            <a:ext cx="1023741" cy="987780"/>
            <a:chOff x="6156589" y="2586760"/>
            <a:chExt cx="504056" cy="504056"/>
          </a:xfrm>
        </p:grpSpPr>
        <p:sp>
          <p:nvSpPr>
            <p:cNvPr id="16" name="椭圆 15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99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1"/>
            <p:cNvSpPr txBox="1"/>
            <p:nvPr/>
          </p:nvSpPr>
          <p:spPr>
            <a:xfrm>
              <a:off x="6227481" y="2671115"/>
              <a:ext cx="371816" cy="3296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599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5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30"/>
          <p:cNvSpPr txBox="1"/>
          <p:nvPr/>
        </p:nvSpPr>
        <p:spPr>
          <a:xfrm>
            <a:off x="3360329" y="4364888"/>
            <a:ext cx="5975281" cy="7007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599" b="1" dirty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动态规划求解的秘籍是什么？</a:t>
            </a:r>
            <a:endParaRPr lang="en-US" altLang="zh-CN" sz="3599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870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15619" y="1576928"/>
            <a:ext cx="8147759" cy="3966630"/>
            <a:chOff x="1413741" y="1577293"/>
            <a:chExt cx="8149645" cy="3967548"/>
          </a:xfrm>
        </p:grpSpPr>
        <p:sp>
          <p:nvSpPr>
            <p:cNvPr id="6" name="Freeform 105"/>
            <p:cNvSpPr/>
            <p:nvPr/>
          </p:nvSpPr>
          <p:spPr bwMode="auto">
            <a:xfrm>
              <a:off x="5231110" y="4293890"/>
              <a:ext cx="1151467" cy="1250951"/>
            </a:xfrm>
            <a:custGeom>
              <a:avLst/>
              <a:gdLst>
                <a:gd name="T0" fmla="*/ 0 w 876"/>
                <a:gd name="T1" fmla="*/ 2147483647 h 952"/>
                <a:gd name="T2" fmla="*/ 0 w 876"/>
                <a:gd name="T3" fmla="*/ 2147483647 h 952"/>
                <a:gd name="T4" fmla="*/ 2147483647 w 876"/>
                <a:gd name="T5" fmla="*/ 2147483647 h 952"/>
                <a:gd name="T6" fmla="*/ 2147483647 w 876"/>
                <a:gd name="T7" fmla="*/ 0 h 952"/>
                <a:gd name="T8" fmla="*/ 2147483647 w 876"/>
                <a:gd name="T9" fmla="*/ 0 h 952"/>
                <a:gd name="T10" fmla="*/ 2147483647 w 876"/>
                <a:gd name="T11" fmla="*/ 2147483647 h 952"/>
                <a:gd name="T12" fmla="*/ 0 w 876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107"/>
            <p:cNvSpPr/>
            <p:nvPr/>
          </p:nvSpPr>
          <p:spPr bwMode="auto">
            <a:xfrm>
              <a:off x="3889144" y="4293890"/>
              <a:ext cx="1155700" cy="1250951"/>
            </a:xfrm>
            <a:custGeom>
              <a:avLst/>
              <a:gdLst>
                <a:gd name="T0" fmla="*/ 878 w 878"/>
                <a:gd name="T1" fmla="*/ 30 h 952"/>
                <a:gd name="T2" fmla="*/ 456 w 878"/>
                <a:gd name="T3" fmla="*/ 252 h 952"/>
                <a:gd name="T4" fmla="*/ 498 w 878"/>
                <a:gd name="T5" fmla="*/ 0 h 952"/>
                <a:gd name="T6" fmla="*/ 164 w 878"/>
                <a:gd name="T7" fmla="*/ 0 h 952"/>
                <a:gd name="T8" fmla="*/ 0 w 878"/>
                <a:gd name="T9" fmla="*/ 952 h 952"/>
                <a:gd name="T10" fmla="*/ 878 w 878"/>
                <a:gd name="T11" fmla="*/ 492 h 952"/>
                <a:gd name="T12" fmla="*/ 878 w 878"/>
                <a:gd name="T13" fmla="*/ 3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black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3120792" y="1711556"/>
              <a:ext cx="4030134" cy="3833285"/>
              <a:chOff x="3748193" y="2000673"/>
              <a:chExt cx="4030134" cy="3833285"/>
            </a:xfrm>
          </p:grpSpPr>
          <p:sp>
            <p:nvSpPr>
              <p:cNvPr id="10" name="Freeform 104"/>
              <p:cNvSpPr/>
              <p:nvPr/>
            </p:nvSpPr>
            <p:spPr bwMode="auto">
              <a:xfrm>
                <a:off x="5858511" y="4583007"/>
                <a:ext cx="1151467" cy="1250951"/>
              </a:xfrm>
              <a:custGeom>
                <a:avLst/>
                <a:gdLst>
                  <a:gd name="T0" fmla="*/ 0 w 876"/>
                  <a:gd name="T1" fmla="*/ 2147483647 h 952"/>
                  <a:gd name="T2" fmla="*/ 0 w 876"/>
                  <a:gd name="T3" fmla="*/ 2147483647 h 952"/>
                  <a:gd name="T4" fmla="*/ 2147483647 w 876"/>
                  <a:gd name="T5" fmla="*/ 2147483647 h 952"/>
                  <a:gd name="T6" fmla="*/ 2147483647 w 876"/>
                  <a:gd name="T7" fmla="*/ 0 h 952"/>
                  <a:gd name="T8" fmla="*/ 2147483647 w 876"/>
                  <a:gd name="T9" fmla="*/ 0 h 952"/>
                  <a:gd name="T10" fmla="*/ 2147483647 w 876"/>
                  <a:gd name="T11" fmla="*/ 2147483647 h 952"/>
                  <a:gd name="T12" fmla="*/ 0 w 876"/>
                  <a:gd name="T13" fmla="*/ 2147483647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6" h="952">
                    <a:moveTo>
                      <a:pt x="0" y="30"/>
                    </a:moveTo>
                    <a:lnTo>
                      <a:pt x="0" y="492"/>
                    </a:lnTo>
                    <a:lnTo>
                      <a:pt x="876" y="952"/>
                    </a:lnTo>
                    <a:lnTo>
                      <a:pt x="712" y="0"/>
                    </a:lnTo>
                    <a:lnTo>
                      <a:pt x="378" y="0"/>
                    </a:lnTo>
                    <a:lnTo>
                      <a:pt x="422" y="252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0BF0D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Freeform 106"/>
              <p:cNvSpPr/>
              <p:nvPr/>
            </p:nvSpPr>
            <p:spPr bwMode="auto">
              <a:xfrm>
                <a:off x="4516545" y="4583007"/>
                <a:ext cx="1155700" cy="1250951"/>
              </a:xfrm>
              <a:custGeom>
                <a:avLst/>
                <a:gdLst>
                  <a:gd name="T0" fmla="*/ 2147483647 w 878"/>
                  <a:gd name="T1" fmla="*/ 2147483647 h 952"/>
                  <a:gd name="T2" fmla="*/ 2147483647 w 878"/>
                  <a:gd name="T3" fmla="*/ 2147483647 h 952"/>
                  <a:gd name="T4" fmla="*/ 2147483647 w 878"/>
                  <a:gd name="T5" fmla="*/ 0 h 952"/>
                  <a:gd name="T6" fmla="*/ 2147483647 w 878"/>
                  <a:gd name="T7" fmla="*/ 0 h 952"/>
                  <a:gd name="T8" fmla="*/ 0 w 878"/>
                  <a:gd name="T9" fmla="*/ 2147483647 h 952"/>
                  <a:gd name="T10" fmla="*/ 2147483647 w 878"/>
                  <a:gd name="T11" fmla="*/ 2147483647 h 952"/>
                  <a:gd name="T12" fmla="*/ 2147483647 w 878"/>
                  <a:gd name="T13" fmla="*/ 2147483647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8" h="952">
                    <a:moveTo>
                      <a:pt x="878" y="30"/>
                    </a:moveTo>
                    <a:lnTo>
                      <a:pt x="456" y="252"/>
                    </a:lnTo>
                    <a:lnTo>
                      <a:pt x="498" y="0"/>
                    </a:lnTo>
                    <a:lnTo>
                      <a:pt x="164" y="0"/>
                    </a:lnTo>
                    <a:lnTo>
                      <a:pt x="0" y="952"/>
                    </a:lnTo>
                    <a:lnTo>
                      <a:pt x="878" y="492"/>
                    </a:lnTo>
                    <a:lnTo>
                      <a:pt x="878" y="30"/>
                    </a:lnTo>
                    <a:close/>
                  </a:path>
                </a:pathLst>
              </a:custGeom>
              <a:solidFill>
                <a:srgbClr val="F5841C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Freeform 108"/>
              <p:cNvSpPr/>
              <p:nvPr/>
            </p:nvSpPr>
            <p:spPr bwMode="auto">
              <a:xfrm>
                <a:off x="5763260" y="2000673"/>
                <a:ext cx="2017067" cy="2370667"/>
              </a:xfrm>
              <a:custGeom>
                <a:avLst/>
                <a:gdLst>
                  <a:gd name="T0" fmla="*/ 2147483647 w 1534"/>
                  <a:gd name="T1" fmla="*/ 2147483647 h 1804"/>
                  <a:gd name="T2" fmla="*/ 0 w 1534"/>
                  <a:gd name="T3" fmla="*/ 0 h 1804"/>
                  <a:gd name="T4" fmla="*/ 0 w 1534"/>
                  <a:gd name="T5" fmla="*/ 2147483647 h 1804"/>
                  <a:gd name="T6" fmla="*/ 2147483647 w 1534"/>
                  <a:gd name="T7" fmla="*/ 2147483647 h 1804"/>
                  <a:gd name="T8" fmla="*/ 2147483647 w 1534"/>
                  <a:gd name="T9" fmla="*/ 2147483647 h 1804"/>
                  <a:gd name="T10" fmla="*/ 2147483647 w 1534"/>
                  <a:gd name="T11" fmla="*/ 2147483647 h 1804"/>
                  <a:gd name="T12" fmla="*/ 2147483647 w 1534"/>
                  <a:gd name="T13" fmla="*/ 2147483647 h 1804"/>
                  <a:gd name="T14" fmla="*/ 2147483647 w 1534"/>
                  <a:gd name="T15" fmla="*/ 2147483647 h 1804"/>
                  <a:gd name="T16" fmla="*/ 2147483647 w 1534"/>
                  <a:gd name="T17" fmla="*/ 2147483647 h 1804"/>
                  <a:gd name="T18" fmla="*/ 2147483647 w 1534"/>
                  <a:gd name="T19" fmla="*/ 2147483647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474" y="962"/>
                    </a:moveTo>
                    <a:lnTo>
                      <a:pt x="0" y="0"/>
                    </a:lnTo>
                    <a:lnTo>
                      <a:pt x="0" y="700"/>
                    </a:lnTo>
                    <a:lnTo>
                      <a:pt x="246" y="1200"/>
                    </a:lnTo>
                    <a:lnTo>
                      <a:pt x="798" y="1280"/>
                    </a:lnTo>
                    <a:lnTo>
                      <a:pt x="400" y="1670"/>
                    </a:lnTo>
                    <a:lnTo>
                      <a:pt x="422" y="1804"/>
                    </a:lnTo>
                    <a:lnTo>
                      <a:pt x="826" y="1804"/>
                    </a:lnTo>
                    <a:lnTo>
                      <a:pt x="1534" y="1116"/>
                    </a:lnTo>
                    <a:lnTo>
                      <a:pt x="474" y="962"/>
                    </a:lnTo>
                    <a:close/>
                  </a:path>
                </a:pathLst>
              </a:custGeom>
              <a:solidFill>
                <a:srgbClr val="5FCACB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109"/>
              <p:cNvSpPr/>
              <p:nvPr/>
            </p:nvSpPr>
            <p:spPr bwMode="auto">
              <a:xfrm>
                <a:off x="3748193" y="2000673"/>
                <a:ext cx="2017067" cy="2370667"/>
              </a:xfrm>
              <a:custGeom>
                <a:avLst/>
                <a:gdLst>
                  <a:gd name="T0" fmla="*/ 2147483647 w 1534"/>
                  <a:gd name="T1" fmla="*/ 2147483647 h 1804"/>
                  <a:gd name="T2" fmla="*/ 0 w 1534"/>
                  <a:gd name="T3" fmla="*/ 2147483647 h 1804"/>
                  <a:gd name="T4" fmla="*/ 2147483647 w 1534"/>
                  <a:gd name="T5" fmla="*/ 2147483647 h 1804"/>
                  <a:gd name="T6" fmla="*/ 2147483647 w 1534"/>
                  <a:gd name="T7" fmla="*/ 2147483647 h 1804"/>
                  <a:gd name="T8" fmla="*/ 2147483647 w 1534"/>
                  <a:gd name="T9" fmla="*/ 2147483647 h 1804"/>
                  <a:gd name="T10" fmla="*/ 2147483647 w 1534"/>
                  <a:gd name="T11" fmla="*/ 2147483647 h 1804"/>
                  <a:gd name="T12" fmla="*/ 2147483647 w 1534"/>
                  <a:gd name="T13" fmla="*/ 2147483647 h 1804"/>
                  <a:gd name="T14" fmla="*/ 2147483647 w 1534"/>
                  <a:gd name="T15" fmla="*/ 2147483647 h 1804"/>
                  <a:gd name="T16" fmla="*/ 2147483647 w 1534"/>
                  <a:gd name="T17" fmla="*/ 0 h 1804"/>
                  <a:gd name="T18" fmla="*/ 2147483647 w 1534"/>
                  <a:gd name="T19" fmla="*/ 2147483647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1060" y="962"/>
                    </a:moveTo>
                    <a:lnTo>
                      <a:pt x="0" y="1116"/>
                    </a:lnTo>
                    <a:lnTo>
                      <a:pt x="708" y="1804"/>
                    </a:lnTo>
                    <a:lnTo>
                      <a:pt x="1112" y="1804"/>
                    </a:lnTo>
                    <a:lnTo>
                      <a:pt x="1136" y="1670"/>
                    </a:lnTo>
                    <a:lnTo>
                      <a:pt x="736" y="1280"/>
                    </a:lnTo>
                    <a:lnTo>
                      <a:pt x="1288" y="1200"/>
                    </a:lnTo>
                    <a:lnTo>
                      <a:pt x="1534" y="700"/>
                    </a:lnTo>
                    <a:lnTo>
                      <a:pt x="1534" y="0"/>
                    </a:lnTo>
                    <a:lnTo>
                      <a:pt x="1060" y="962"/>
                    </a:lnTo>
                    <a:close/>
                  </a:path>
                </a:pathLst>
              </a:custGeom>
              <a:solidFill>
                <a:srgbClr val="319095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Freeform 121"/>
              <p:cNvSpPr/>
              <p:nvPr/>
            </p:nvSpPr>
            <p:spPr bwMode="auto">
              <a:xfrm>
                <a:off x="5462693" y="3837941"/>
                <a:ext cx="254000" cy="251884"/>
              </a:xfrm>
              <a:prstGeom prst="octagon">
                <a:avLst/>
              </a:prstGeom>
              <a:solidFill>
                <a:srgbClr val="319095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122"/>
              <p:cNvSpPr/>
              <p:nvPr/>
            </p:nvSpPr>
            <p:spPr bwMode="auto">
              <a:xfrm>
                <a:off x="5765378" y="3774440"/>
                <a:ext cx="315383" cy="315384"/>
              </a:xfrm>
              <a:prstGeom prst="octagon">
                <a:avLst/>
              </a:prstGeom>
              <a:solidFill>
                <a:srgbClr val="5FCACB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23"/>
              <p:cNvSpPr/>
              <p:nvPr/>
            </p:nvSpPr>
            <p:spPr bwMode="auto">
              <a:xfrm>
                <a:off x="5462693" y="4142740"/>
                <a:ext cx="254000" cy="247651"/>
              </a:xfrm>
              <a:prstGeom prst="octagon">
                <a:avLst/>
              </a:prstGeom>
              <a:solidFill>
                <a:srgbClr val="F5841C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24"/>
              <p:cNvSpPr/>
              <p:nvPr/>
            </p:nvSpPr>
            <p:spPr bwMode="auto">
              <a:xfrm>
                <a:off x="5765378" y="4142740"/>
                <a:ext cx="249767" cy="247651"/>
              </a:xfrm>
              <a:prstGeom prst="octagon">
                <a:avLst/>
              </a:prstGeom>
              <a:solidFill>
                <a:srgbClr val="A0BF0D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矩形 1"/>
            <p:cNvSpPr>
              <a:spLocks noChangeArrowheads="1"/>
            </p:cNvSpPr>
            <p:nvPr/>
          </p:nvSpPr>
          <p:spPr bwMode="auto">
            <a:xfrm>
              <a:off x="7238676" y="1618685"/>
              <a:ext cx="1829165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799" b="1" dirty="0">
                  <a:solidFill>
                    <a:srgbClr val="38B1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完全背包</a:t>
              </a:r>
              <a:endParaRPr lang="en-US" altLang="zh-CN" sz="2799" b="1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"/>
            <p:cNvSpPr>
              <a:spLocks noChangeArrowheads="1"/>
            </p:cNvSpPr>
            <p:nvPr/>
          </p:nvSpPr>
          <p:spPr bwMode="auto">
            <a:xfrm>
              <a:off x="1816376" y="1577293"/>
              <a:ext cx="2298700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799" b="1" dirty="0">
                  <a:solidFill>
                    <a:srgbClr val="0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lang="zh-CN" altLang="en-US" sz="2799" b="1" dirty="0">
                  <a:solidFill>
                    <a:srgbClr val="0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背包</a:t>
              </a:r>
              <a:endParaRPr lang="en-US" altLang="zh-CN" sz="2799" b="1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7241547" y="2697672"/>
              <a:ext cx="2298700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799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混合背包</a:t>
              </a:r>
              <a:endParaRPr lang="en-US" altLang="zh-CN" sz="2799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1"/>
            <p:cNvSpPr>
              <a:spLocks noChangeArrowheads="1"/>
            </p:cNvSpPr>
            <p:nvPr/>
          </p:nvSpPr>
          <p:spPr bwMode="auto">
            <a:xfrm>
              <a:off x="1659156" y="3612325"/>
              <a:ext cx="2298700" cy="662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799" b="1" dirty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分组背包</a:t>
              </a:r>
              <a:endParaRPr lang="en-US" altLang="zh-CN" sz="2799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413741" y="2251307"/>
              <a:ext cx="2843207" cy="882650"/>
              <a:chOff x="1177047" y="2540424"/>
              <a:chExt cx="4018947" cy="882650"/>
            </a:xfrm>
          </p:grpSpPr>
          <p:sp>
            <p:nvSpPr>
              <p:cNvPr id="23" name="任意多边形 22"/>
              <p:cNvSpPr/>
              <p:nvPr/>
            </p:nvSpPr>
            <p:spPr>
              <a:xfrm flipH="1">
                <a:off x="1177047" y="2540424"/>
                <a:ext cx="3966030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Oval 54"/>
              <p:cNvSpPr>
                <a:spLocks noChangeArrowheads="1"/>
              </p:cNvSpPr>
              <p:nvPr/>
            </p:nvSpPr>
            <p:spPr bwMode="auto">
              <a:xfrm>
                <a:off x="5085927" y="3313007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5935960" y="2264007"/>
              <a:ext cx="2993488" cy="878416"/>
              <a:chOff x="6563360" y="2553124"/>
              <a:chExt cx="3712633" cy="878416"/>
            </a:xfrm>
          </p:grpSpPr>
          <p:sp>
            <p:nvSpPr>
              <p:cNvPr id="26" name="任意多边形 25"/>
              <p:cNvSpPr/>
              <p:nvPr/>
            </p:nvSpPr>
            <p:spPr>
              <a:xfrm>
                <a:off x="6626860" y="2553124"/>
                <a:ext cx="3649133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Oval 54"/>
              <p:cNvSpPr>
                <a:spLocks noChangeArrowheads="1"/>
              </p:cNvSpPr>
              <p:nvPr/>
            </p:nvSpPr>
            <p:spPr bwMode="auto">
              <a:xfrm>
                <a:off x="6563360" y="3321473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5062789" y="3354089"/>
              <a:ext cx="3866660" cy="505731"/>
              <a:chOff x="6626860" y="4574541"/>
              <a:chExt cx="3676651" cy="882650"/>
            </a:xfrm>
          </p:grpSpPr>
          <p:sp>
            <p:nvSpPr>
              <p:cNvPr id="29" name="任意多边形 28"/>
              <p:cNvSpPr/>
              <p:nvPr/>
            </p:nvSpPr>
            <p:spPr>
              <a:xfrm>
                <a:off x="6686127" y="4574541"/>
                <a:ext cx="3617384" cy="82761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528430"/>
                  <a:gd name="connsiteY0-8" fmla="*/ 587027 h 587027"/>
                  <a:gd name="connsiteX1-9" fmla="*/ 333375 w 2528430"/>
                  <a:gd name="connsiteY1-10" fmla="*/ 6002 h 587027"/>
                  <a:gd name="connsiteX2-11" fmla="*/ 2528430 w 2528430"/>
                  <a:gd name="connsiteY2-12" fmla="*/ 0 h 5870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528430" h="587027">
                    <a:moveTo>
                      <a:pt x="0" y="587027"/>
                    </a:moveTo>
                    <a:lnTo>
                      <a:pt x="333375" y="6002"/>
                    </a:lnTo>
                    <a:lnTo>
                      <a:pt x="2528430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Oval 54"/>
              <p:cNvSpPr>
                <a:spLocks noChangeArrowheads="1"/>
              </p:cNvSpPr>
              <p:nvPr/>
            </p:nvSpPr>
            <p:spPr bwMode="auto">
              <a:xfrm>
                <a:off x="6626860" y="5347124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413741" y="4285424"/>
              <a:ext cx="2775970" cy="882650"/>
              <a:chOff x="1177046" y="4574541"/>
              <a:chExt cx="3640065" cy="882650"/>
            </a:xfrm>
          </p:grpSpPr>
          <p:sp>
            <p:nvSpPr>
              <p:cNvPr id="32" name="任意多边形 31"/>
              <p:cNvSpPr/>
              <p:nvPr/>
            </p:nvSpPr>
            <p:spPr>
              <a:xfrm flipH="1">
                <a:off x="1177046" y="4574541"/>
                <a:ext cx="3574447" cy="82761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528430"/>
                  <a:gd name="connsiteY0-8" fmla="*/ 587027 h 587027"/>
                  <a:gd name="connsiteX1-9" fmla="*/ 333375 w 2528430"/>
                  <a:gd name="connsiteY1-10" fmla="*/ 6002 h 587027"/>
                  <a:gd name="connsiteX2-11" fmla="*/ 2528430 w 2528430"/>
                  <a:gd name="connsiteY2-12" fmla="*/ 0 h 5870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528430" h="587027">
                    <a:moveTo>
                      <a:pt x="0" y="587027"/>
                    </a:moveTo>
                    <a:lnTo>
                      <a:pt x="333375" y="6002"/>
                    </a:lnTo>
                    <a:lnTo>
                      <a:pt x="2528430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54"/>
              <p:cNvSpPr>
                <a:spLocks noChangeArrowheads="1"/>
              </p:cNvSpPr>
              <p:nvPr/>
            </p:nvSpPr>
            <p:spPr bwMode="auto">
              <a:xfrm>
                <a:off x="4707044" y="5347124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矩形 1"/>
            <p:cNvSpPr>
              <a:spLocks noChangeArrowheads="1"/>
            </p:cNvSpPr>
            <p:nvPr/>
          </p:nvSpPr>
          <p:spPr bwMode="auto">
            <a:xfrm>
              <a:off x="7264686" y="3723421"/>
              <a:ext cx="2298700" cy="662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799" b="1" dirty="0">
                  <a:solidFill>
                    <a:srgbClr val="66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多重背包</a:t>
              </a:r>
              <a:endParaRPr lang="en-US" altLang="zh-CN" sz="2799" b="1" dirty="0">
                <a:solidFill>
                  <a:srgbClr val="66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5986952" y="4391817"/>
              <a:ext cx="2993488" cy="710428"/>
              <a:chOff x="6563360" y="2553124"/>
              <a:chExt cx="3712633" cy="878416"/>
            </a:xfrm>
          </p:grpSpPr>
          <p:sp>
            <p:nvSpPr>
              <p:cNvPr id="36" name="任意多边形 35"/>
              <p:cNvSpPr/>
              <p:nvPr/>
            </p:nvSpPr>
            <p:spPr>
              <a:xfrm>
                <a:off x="6626860" y="2553124"/>
                <a:ext cx="3649133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Oval 54"/>
              <p:cNvSpPr>
                <a:spLocks noChangeArrowheads="1"/>
              </p:cNvSpPr>
              <p:nvPr/>
            </p:nvSpPr>
            <p:spPr bwMode="auto">
              <a:xfrm>
                <a:off x="6563360" y="3321473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905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68641" y="1485234"/>
            <a:ext cx="9773144" cy="4138576"/>
            <a:chOff x="766614" y="1485578"/>
            <a:chExt cx="9775406" cy="4139534"/>
          </a:xfrm>
        </p:grpSpPr>
        <p:grpSp>
          <p:nvGrpSpPr>
            <p:cNvPr id="30" name="组合 29"/>
            <p:cNvGrpSpPr/>
            <p:nvPr/>
          </p:nvGrpSpPr>
          <p:grpSpPr>
            <a:xfrm>
              <a:off x="2934521" y="1485578"/>
              <a:ext cx="4161130" cy="4139534"/>
              <a:chOff x="2953108" y="1382229"/>
              <a:chExt cx="4458304" cy="446745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2953108" y="1382229"/>
                <a:ext cx="2176018" cy="2162359"/>
                <a:chOff x="3006872" y="1129208"/>
                <a:chExt cx="1525938" cy="1516360"/>
              </a:xfrm>
            </p:grpSpPr>
            <p:sp>
              <p:nvSpPr>
                <p:cNvPr id="6" name="圆角矩形 26"/>
                <p:cNvSpPr/>
                <p:nvPr/>
              </p:nvSpPr>
              <p:spPr>
                <a:xfrm>
                  <a:off x="3006872" y="1129208"/>
                  <a:ext cx="1525938" cy="151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938" h="1516360">
                      <a:moveTo>
                        <a:pt x="904603" y="0"/>
                      </a:moveTo>
                      <a:cubicBezTo>
                        <a:pt x="1058735" y="0"/>
                        <a:pt x="1184591" y="121065"/>
                        <a:pt x="1191155" y="273347"/>
                      </a:cubicBezTo>
                      <a:lnTo>
                        <a:pt x="1368771" y="273347"/>
                      </a:lnTo>
                      <a:cubicBezTo>
                        <a:pt x="1455572" y="273347"/>
                        <a:pt x="1525938" y="343713"/>
                        <a:pt x="1525938" y="430514"/>
                      </a:cubicBezTo>
                      <a:lnTo>
                        <a:pt x="1525938" y="611087"/>
                      </a:lnTo>
                      <a:lnTo>
                        <a:pt x="1507259" y="609204"/>
                      </a:lnTo>
                      <a:cubicBezTo>
                        <a:pt x="1348183" y="609204"/>
                        <a:pt x="1219227" y="738160"/>
                        <a:pt x="1219227" y="897236"/>
                      </a:cubicBezTo>
                      <a:cubicBezTo>
                        <a:pt x="1219227" y="1056312"/>
                        <a:pt x="1348183" y="1185268"/>
                        <a:pt x="1507259" y="1185268"/>
                      </a:cubicBezTo>
                      <a:cubicBezTo>
                        <a:pt x="1513562" y="1185268"/>
                        <a:pt x="1519818" y="1185066"/>
                        <a:pt x="1525938" y="1183385"/>
                      </a:cubicBezTo>
                      <a:lnTo>
                        <a:pt x="1525938" y="1359193"/>
                      </a:lnTo>
                      <a:cubicBezTo>
                        <a:pt x="1525938" y="1445994"/>
                        <a:pt x="1455572" y="1516360"/>
                        <a:pt x="1368771" y="1516360"/>
                      </a:cubicBezTo>
                      <a:lnTo>
                        <a:pt x="1191254" y="1516360"/>
                      </a:lnTo>
                      <a:lnTo>
                        <a:pt x="1192636" y="1502644"/>
                      </a:lnTo>
                      <a:cubicBezTo>
                        <a:pt x="1192636" y="1343568"/>
                        <a:pt x="1063680" y="1214612"/>
                        <a:pt x="904604" y="1214612"/>
                      </a:cubicBezTo>
                      <a:cubicBezTo>
                        <a:pt x="745528" y="1214612"/>
                        <a:pt x="616572" y="1343568"/>
                        <a:pt x="616572" y="1502644"/>
                      </a:cubicBezTo>
                      <a:cubicBezTo>
                        <a:pt x="616572" y="1507259"/>
                        <a:pt x="616681" y="1511848"/>
                        <a:pt x="617955" y="1516360"/>
                      </a:cubicBezTo>
                      <a:lnTo>
                        <a:pt x="426150" y="1516360"/>
                      </a:lnTo>
                      <a:cubicBezTo>
                        <a:pt x="339349" y="1516360"/>
                        <a:pt x="268983" y="1445994"/>
                        <a:pt x="268983" y="1359193"/>
                      </a:cubicBezTo>
                      <a:lnTo>
                        <a:pt x="268983" y="1183347"/>
                      </a:lnTo>
                      <a:cubicBezTo>
                        <a:pt x="118743" y="1174794"/>
                        <a:pt x="0" y="1049882"/>
                        <a:pt x="0" y="897235"/>
                      </a:cubicBezTo>
                      <a:cubicBezTo>
                        <a:pt x="0" y="744588"/>
                        <a:pt x="118743" y="619676"/>
                        <a:pt x="268983" y="611123"/>
                      </a:cubicBezTo>
                      <a:lnTo>
                        <a:pt x="268983" y="430514"/>
                      </a:lnTo>
                      <a:cubicBezTo>
                        <a:pt x="268983" y="343713"/>
                        <a:pt x="339349" y="273347"/>
                        <a:pt x="426150" y="273347"/>
                      </a:cubicBezTo>
                      <a:lnTo>
                        <a:pt x="618051" y="273347"/>
                      </a:lnTo>
                      <a:cubicBezTo>
                        <a:pt x="624616" y="121065"/>
                        <a:pt x="750471" y="0"/>
                        <a:pt x="904603" y="0"/>
                      </a:cubicBezTo>
                      <a:close/>
                    </a:path>
                  </a:pathLst>
                </a:custGeom>
                <a:solidFill>
                  <a:srgbClr val="5FCACB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4217">
                    <a:defRPr/>
                  </a:pPr>
                  <a:endParaRPr lang="zh-CN" altLang="en-US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" name="TextBox 58"/>
                <p:cNvSpPr txBox="1"/>
                <p:nvPr/>
              </p:nvSpPr>
              <p:spPr>
                <a:xfrm>
                  <a:off x="3223128" y="1804128"/>
                  <a:ext cx="979410" cy="384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217">
                    <a:defRPr/>
                  </a:pPr>
                  <a:r>
                    <a:rPr lang="en-US" altLang="zh-CN" sz="2699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01</a:t>
                  </a:r>
                  <a:r>
                    <a:rPr lang="zh-CN" altLang="en-US" sz="2699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背包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5235390" y="1382229"/>
                <a:ext cx="2176018" cy="2162359"/>
                <a:chOff x="4607328" y="1129208"/>
                <a:chExt cx="1525938" cy="1516360"/>
              </a:xfrm>
            </p:grpSpPr>
            <p:sp>
              <p:nvSpPr>
                <p:cNvPr id="10" name="圆角矩形 26"/>
                <p:cNvSpPr/>
                <p:nvPr/>
              </p:nvSpPr>
              <p:spPr>
                <a:xfrm flipH="1">
                  <a:off x="4607328" y="1129208"/>
                  <a:ext cx="1525938" cy="151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938" h="1516360">
                      <a:moveTo>
                        <a:pt x="904603" y="0"/>
                      </a:moveTo>
                      <a:cubicBezTo>
                        <a:pt x="1058735" y="0"/>
                        <a:pt x="1184591" y="121065"/>
                        <a:pt x="1191155" y="273347"/>
                      </a:cubicBezTo>
                      <a:lnTo>
                        <a:pt x="1368771" y="273347"/>
                      </a:lnTo>
                      <a:cubicBezTo>
                        <a:pt x="1455572" y="273347"/>
                        <a:pt x="1525938" y="343713"/>
                        <a:pt x="1525938" y="430514"/>
                      </a:cubicBezTo>
                      <a:lnTo>
                        <a:pt x="1525938" y="611087"/>
                      </a:lnTo>
                      <a:lnTo>
                        <a:pt x="1507259" y="609204"/>
                      </a:lnTo>
                      <a:cubicBezTo>
                        <a:pt x="1348183" y="609204"/>
                        <a:pt x="1219227" y="738160"/>
                        <a:pt x="1219227" y="897236"/>
                      </a:cubicBezTo>
                      <a:cubicBezTo>
                        <a:pt x="1219227" y="1056312"/>
                        <a:pt x="1348183" y="1185268"/>
                        <a:pt x="1507259" y="1185268"/>
                      </a:cubicBezTo>
                      <a:cubicBezTo>
                        <a:pt x="1513562" y="1185268"/>
                        <a:pt x="1519818" y="1185066"/>
                        <a:pt x="1525938" y="1183385"/>
                      </a:cubicBezTo>
                      <a:lnTo>
                        <a:pt x="1525938" y="1359193"/>
                      </a:lnTo>
                      <a:cubicBezTo>
                        <a:pt x="1525938" y="1445994"/>
                        <a:pt x="1455572" y="1516360"/>
                        <a:pt x="1368771" y="1516360"/>
                      </a:cubicBezTo>
                      <a:lnTo>
                        <a:pt x="1191254" y="1516360"/>
                      </a:lnTo>
                      <a:lnTo>
                        <a:pt x="1192636" y="1502644"/>
                      </a:lnTo>
                      <a:cubicBezTo>
                        <a:pt x="1192636" y="1343568"/>
                        <a:pt x="1063680" y="1214612"/>
                        <a:pt x="904604" y="1214612"/>
                      </a:cubicBezTo>
                      <a:cubicBezTo>
                        <a:pt x="745528" y="1214612"/>
                        <a:pt x="616572" y="1343568"/>
                        <a:pt x="616572" y="1502644"/>
                      </a:cubicBezTo>
                      <a:cubicBezTo>
                        <a:pt x="616572" y="1507259"/>
                        <a:pt x="616681" y="1511848"/>
                        <a:pt x="617955" y="1516360"/>
                      </a:cubicBezTo>
                      <a:lnTo>
                        <a:pt x="426150" y="1516360"/>
                      </a:lnTo>
                      <a:cubicBezTo>
                        <a:pt x="339349" y="1516360"/>
                        <a:pt x="268983" y="1445994"/>
                        <a:pt x="268983" y="1359193"/>
                      </a:cubicBezTo>
                      <a:lnTo>
                        <a:pt x="268983" y="1183347"/>
                      </a:lnTo>
                      <a:cubicBezTo>
                        <a:pt x="118743" y="1174794"/>
                        <a:pt x="0" y="1049882"/>
                        <a:pt x="0" y="897235"/>
                      </a:cubicBezTo>
                      <a:cubicBezTo>
                        <a:pt x="0" y="744588"/>
                        <a:pt x="118743" y="619676"/>
                        <a:pt x="268983" y="611123"/>
                      </a:cubicBezTo>
                      <a:lnTo>
                        <a:pt x="268983" y="430514"/>
                      </a:lnTo>
                      <a:cubicBezTo>
                        <a:pt x="268983" y="343713"/>
                        <a:pt x="339349" y="273347"/>
                        <a:pt x="426150" y="273347"/>
                      </a:cubicBezTo>
                      <a:lnTo>
                        <a:pt x="618051" y="273347"/>
                      </a:lnTo>
                      <a:cubicBezTo>
                        <a:pt x="624616" y="121065"/>
                        <a:pt x="750471" y="0"/>
                        <a:pt x="904603" y="0"/>
                      </a:cubicBezTo>
                      <a:close/>
                    </a:path>
                  </a:pathLst>
                </a:custGeom>
                <a:solidFill>
                  <a:srgbClr val="A0BF0D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4217">
                    <a:defRPr/>
                  </a:pPr>
                  <a:endParaRPr lang="zh-CN" altLang="en-US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" name="TextBox 61"/>
                <p:cNvSpPr txBox="1"/>
                <p:nvPr/>
              </p:nvSpPr>
              <p:spPr>
                <a:xfrm>
                  <a:off x="4899422" y="1805412"/>
                  <a:ext cx="1179338" cy="384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217">
                    <a:defRPr/>
                  </a:pPr>
                  <a:r>
                    <a:rPr lang="zh-CN" altLang="en-US" sz="2699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完全背包</a:t>
                  </a: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235393" y="3681141"/>
                <a:ext cx="2176019" cy="2162359"/>
                <a:chOff x="4607329" y="2741326"/>
                <a:chExt cx="1525938" cy="1516360"/>
              </a:xfrm>
            </p:grpSpPr>
            <p:sp>
              <p:nvSpPr>
                <p:cNvPr id="13" name="圆角矩形 26"/>
                <p:cNvSpPr/>
                <p:nvPr/>
              </p:nvSpPr>
              <p:spPr>
                <a:xfrm flipH="1" flipV="1">
                  <a:off x="4607329" y="2741326"/>
                  <a:ext cx="1525938" cy="151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938" h="1516360">
                      <a:moveTo>
                        <a:pt x="904603" y="0"/>
                      </a:moveTo>
                      <a:cubicBezTo>
                        <a:pt x="1058735" y="0"/>
                        <a:pt x="1184591" y="121065"/>
                        <a:pt x="1191155" y="273347"/>
                      </a:cubicBezTo>
                      <a:lnTo>
                        <a:pt x="1368771" y="273347"/>
                      </a:lnTo>
                      <a:cubicBezTo>
                        <a:pt x="1455572" y="273347"/>
                        <a:pt x="1525938" y="343713"/>
                        <a:pt x="1525938" y="430514"/>
                      </a:cubicBezTo>
                      <a:lnTo>
                        <a:pt x="1525938" y="611087"/>
                      </a:lnTo>
                      <a:lnTo>
                        <a:pt x="1507259" y="609204"/>
                      </a:lnTo>
                      <a:cubicBezTo>
                        <a:pt x="1348183" y="609204"/>
                        <a:pt x="1219227" y="738160"/>
                        <a:pt x="1219227" y="897236"/>
                      </a:cubicBezTo>
                      <a:cubicBezTo>
                        <a:pt x="1219227" y="1056312"/>
                        <a:pt x="1348183" y="1185268"/>
                        <a:pt x="1507259" y="1185268"/>
                      </a:cubicBezTo>
                      <a:cubicBezTo>
                        <a:pt x="1513562" y="1185268"/>
                        <a:pt x="1519818" y="1185066"/>
                        <a:pt x="1525938" y="1183385"/>
                      </a:cubicBezTo>
                      <a:lnTo>
                        <a:pt x="1525938" y="1359193"/>
                      </a:lnTo>
                      <a:cubicBezTo>
                        <a:pt x="1525938" y="1445994"/>
                        <a:pt x="1455572" y="1516360"/>
                        <a:pt x="1368771" y="1516360"/>
                      </a:cubicBezTo>
                      <a:lnTo>
                        <a:pt x="1191254" y="1516360"/>
                      </a:lnTo>
                      <a:lnTo>
                        <a:pt x="1192636" y="1502644"/>
                      </a:lnTo>
                      <a:cubicBezTo>
                        <a:pt x="1192636" y="1343568"/>
                        <a:pt x="1063680" y="1214612"/>
                        <a:pt x="904604" y="1214612"/>
                      </a:cubicBezTo>
                      <a:cubicBezTo>
                        <a:pt x="745528" y="1214612"/>
                        <a:pt x="616572" y="1343568"/>
                        <a:pt x="616572" y="1502644"/>
                      </a:cubicBezTo>
                      <a:cubicBezTo>
                        <a:pt x="616572" y="1507259"/>
                        <a:pt x="616681" y="1511848"/>
                        <a:pt x="617955" y="1516360"/>
                      </a:cubicBezTo>
                      <a:lnTo>
                        <a:pt x="426150" y="1516360"/>
                      </a:lnTo>
                      <a:cubicBezTo>
                        <a:pt x="339349" y="1516360"/>
                        <a:pt x="268983" y="1445994"/>
                        <a:pt x="268983" y="1359193"/>
                      </a:cubicBezTo>
                      <a:lnTo>
                        <a:pt x="268983" y="1183347"/>
                      </a:lnTo>
                      <a:cubicBezTo>
                        <a:pt x="118743" y="1174794"/>
                        <a:pt x="0" y="1049882"/>
                        <a:pt x="0" y="897235"/>
                      </a:cubicBezTo>
                      <a:cubicBezTo>
                        <a:pt x="0" y="744588"/>
                        <a:pt x="118743" y="619676"/>
                        <a:pt x="268983" y="611123"/>
                      </a:cubicBezTo>
                      <a:lnTo>
                        <a:pt x="268983" y="430514"/>
                      </a:lnTo>
                      <a:cubicBezTo>
                        <a:pt x="268983" y="343713"/>
                        <a:pt x="339349" y="273347"/>
                        <a:pt x="426150" y="273347"/>
                      </a:cubicBezTo>
                      <a:lnTo>
                        <a:pt x="618051" y="273347"/>
                      </a:lnTo>
                      <a:cubicBezTo>
                        <a:pt x="624616" y="121065"/>
                        <a:pt x="750471" y="0"/>
                        <a:pt x="904603" y="0"/>
                      </a:cubicBezTo>
                      <a:close/>
                    </a:path>
                  </a:pathLst>
                </a:custGeom>
                <a:solidFill>
                  <a:srgbClr val="319095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4217">
                    <a:defRPr/>
                  </a:pPr>
                  <a:endParaRPr lang="zh-CN" altLang="en-US" dirty="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" name="TextBox 64"/>
                <p:cNvSpPr txBox="1"/>
                <p:nvPr/>
              </p:nvSpPr>
              <p:spPr>
                <a:xfrm>
                  <a:off x="4899420" y="3191307"/>
                  <a:ext cx="1179338" cy="384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217">
                    <a:defRPr/>
                  </a:pPr>
                  <a:r>
                    <a:rPr lang="zh-CN" altLang="en-US" sz="2699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多重背包</a:t>
                  </a:r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2953108" y="3687320"/>
                <a:ext cx="2176018" cy="2162359"/>
                <a:chOff x="3006872" y="2745660"/>
                <a:chExt cx="1525938" cy="1516360"/>
              </a:xfrm>
            </p:grpSpPr>
            <p:sp>
              <p:nvSpPr>
                <p:cNvPr id="16" name="圆角矩形 26"/>
                <p:cNvSpPr/>
                <p:nvPr/>
              </p:nvSpPr>
              <p:spPr>
                <a:xfrm flipV="1">
                  <a:off x="3006872" y="2745660"/>
                  <a:ext cx="1525938" cy="151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938" h="1516360">
                      <a:moveTo>
                        <a:pt x="904603" y="0"/>
                      </a:moveTo>
                      <a:cubicBezTo>
                        <a:pt x="1058735" y="0"/>
                        <a:pt x="1184591" y="121065"/>
                        <a:pt x="1191155" y="273347"/>
                      </a:cubicBezTo>
                      <a:lnTo>
                        <a:pt x="1368771" y="273347"/>
                      </a:lnTo>
                      <a:cubicBezTo>
                        <a:pt x="1455572" y="273347"/>
                        <a:pt x="1525938" y="343713"/>
                        <a:pt x="1525938" y="430514"/>
                      </a:cubicBezTo>
                      <a:lnTo>
                        <a:pt x="1525938" y="611087"/>
                      </a:lnTo>
                      <a:lnTo>
                        <a:pt x="1507259" y="609204"/>
                      </a:lnTo>
                      <a:cubicBezTo>
                        <a:pt x="1348183" y="609204"/>
                        <a:pt x="1219227" y="738160"/>
                        <a:pt x="1219227" y="897236"/>
                      </a:cubicBezTo>
                      <a:cubicBezTo>
                        <a:pt x="1219227" y="1056312"/>
                        <a:pt x="1348183" y="1185268"/>
                        <a:pt x="1507259" y="1185268"/>
                      </a:cubicBezTo>
                      <a:cubicBezTo>
                        <a:pt x="1513562" y="1185268"/>
                        <a:pt x="1519818" y="1185066"/>
                        <a:pt x="1525938" y="1183385"/>
                      </a:cubicBezTo>
                      <a:lnTo>
                        <a:pt x="1525938" y="1359193"/>
                      </a:lnTo>
                      <a:cubicBezTo>
                        <a:pt x="1525938" y="1445994"/>
                        <a:pt x="1455572" y="1516360"/>
                        <a:pt x="1368771" y="1516360"/>
                      </a:cubicBezTo>
                      <a:lnTo>
                        <a:pt x="1191254" y="1516360"/>
                      </a:lnTo>
                      <a:lnTo>
                        <a:pt x="1192636" y="1502644"/>
                      </a:lnTo>
                      <a:cubicBezTo>
                        <a:pt x="1192636" y="1343568"/>
                        <a:pt x="1063680" y="1214612"/>
                        <a:pt x="904604" y="1214612"/>
                      </a:cubicBezTo>
                      <a:cubicBezTo>
                        <a:pt x="745528" y="1214612"/>
                        <a:pt x="616572" y="1343568"/>
                        <a:pt x="616572" y="1502644"/>
                      </a:cubicBezTo>
                      <a:cubicBezTo>
                        <a:pt x="616572" y="1507259"/>
                        <a:pt x="616681" y="1511848"/>
                        <a:pt x="617955" y="1516360"/>
                      </a:cubicBezTo>
                      <a:lnTo>
                        <a:pt x="426150" y="1516360"/>
                      </a:lnTo>
                      <a:cubicBezTo>
                        <a:pt x="339349" y="1516360"/>
                        <a:pt x="268983" y="1445994"/>
                        <a:pt x="268983" y="1359193"/>
                      </a:cubicBezTo>
                      <a:lnTo>
                        <a:pt x="268983" y="1183347"/>
                      </a:lnTo>
                      <a:cubicBezTo>
                        <a:pt x="118743" y="1174794"/>
                        <a:pt x="0" y="1049882"/>
                        <a:pt x="0" y="897235"/>
                      </a:cubicBezTo>
                      <a:cubicBezTo>
                        <a:pt x="0" y="744588"/>
                        <a:pt x="118743" y="619676"/>
                        <a:pt x="268983" y="611123"/>
                      </a:cubicBezTo>
                      <a:lnTo>
                        <a:pt x="268983" y="430514"/>
                      </a:lnTo>
                      <a:cubicBezTo>
                        <a:pt x="268983" y="343713"/>
                        <a:pt x="339349" y="273347"/>
                        <a:pt x="426150" y="273347"/>
                      </a:cubicBezTo>
                      <a:lnTo>
                        <a:pt x="618051" y="273347"/>
                      </a:lnTo>
                      <a:cubicBezTo>
                        <a:pt x="624616" y="121065"/>
                        <a:pt x="750471" y="0"/>
                        <a:pt x="904603" y="0"/>
                      </a:cubicBezTo>
                      <a:close/>
                    </a:path>
                  </a:pathLst>
                </a:custGeom>
                <a:solidFill>
                  <a:srgbClr val="F5841C"/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4217">
                    <a:defRPr/>
                  </a:pPr>
                  <a:endParaRPr lang="zh-CN" altLang="en-US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" name="TextBox 67"/>
                <p:cNvSpPr txBox="1"/>
                <p:nvPr/>
              </p:nvSpPr>
              <p:spPr>
                <a:xfrm>
                  <a:off x="3109316" y="3202098"/>
                  <a:ext cx="1179338" cy="384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914217">
                    <a:defRPr/>
                  </a:pPr>
                  <a:r>
                    <a:rPr lang="zh-CN" altLang="en-US" sz="2699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分组背包</a:t>
                  </a:r>
                </a:p>
              </p:txBody>
            </p:sp>
          </p:grpSp>
        </p:grpSp>
        <p:grpSp>
          <p:nvGrpSpPr>
            <p:cNvPr id="18" name="组合 17"/>
            <p:cNvGrpSpPr/>
            <p:nvPr/>
          </p:nvGrpSpPr>
          <p:grpSpPr>
            <a:xfrm>
              <a:off x="766614" y="2115647"/>
              <a:ext cx="9775406" cy="2821270"/>
              <a:chOff x="1614067" y="2200469"/>
              <a:chExt cx="9775406" cy="2821270"/>
            </a:xfrm>
          </p:grpSpPr>
          <p:cxnSp>
            <p:nvCxnSpPr>
              <p:cNvPr id="19" name="直接连接符 18"/>
              <p:cNvCxnSpPr/>
              <p:nvPr/>
            </p:nvCxnSpPr>
            <p:spPr>
              <a:xfrm flipH="1">
                <a:off x="3198243" y="2722528"/>
                <a:ext cx="755942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E6325C">
                    <a:lumMod val="50000"/>
                    <a:alpha val="99000"/>
                  </a:srgbClr>
                </a:solidFill>
                <a:prstDash val="sysDash"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20" name="矩形 19"/>
              <p:cNvSpPr>
                <a:spLocks noChangeArrowheads="1"/>
              </p:cNvSpPr>
              <p:nvPr/>
            </p:nvSpPr>
            <p:spPr bwMode="auto">
              <a:xfrm>
                <a:off x="1614067" y="2200469"/>
                <a:ext cx="1677446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799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每种物品只有</a:t>
                </a:r>
                <a:r>
                  <a:rPr lang="en-US" altLang="zh-CN" sz="2799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799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</a:t>
                </a:r>
              </a:p>
            </p:txBody>
          </p:sp>
          <p:sp>
            <p:nvSpPr>
              <p:cNvPr id="21" name="矩形 20"/>
              <p:cNvSpPr>
                <a:spLocks noChangeArrowheads="1"/>
              </p:cNvSpPr>
              <p:nvPr/>
            </p:nvSpPr>
            <p:spPr bwMode="auto">
              <a:xfrm>
                <a:off x="8670851" y="2200469"/>
                <a:ext cx="1990679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799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每种物品</a:t>
                </a:r>
                <a:r>
                  <a:rPr lang="zh-CN" altLang="en-US" sz="2799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有无穷多个</a:t>
                </a:r>
                <a:endParaRPr lang="zh-CN" altLang="zh-CN" sz="2799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矩形 21"/>
              <p:cNvSpPr>
                <a:spLocks noChangeArrowheads="1"/>
              </p:cNvSpPr>
              <p:nvPr/>
            </p:nvSpPr>
            <p:spPr bwMode="auto">
              <a:xfrm>
                <a:off x="8689031" y="4233904"/>
                <a:ext cx="27004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799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每种物品</a:t>
                </a:r>
                <a:r>
                  <a:rPr lang="zh-CN" altLang="en-US" sz="2799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有</a:t>
                </a:r>
                <a:r>
                  <a:rPr lang="en-US" altLang="zh-CN" sz="2799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799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799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个</a:t>
                </a:r>
                <a:endParaRPr lang="zh-CN" altLang="zh-CN" sz="2799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矩形 22"/>
              <p:cNvSpPr>
                <a:spLocks noChangeArrowheads="1"/>
              </p:cNvSpPr>
              <p:nvPr/>
            </p:nvSpPr>
            <p:spPr bwMode="auto">
              <a:xfrm>
                <a:off x="1728599" y="4067632"/>
                <a:ext cx="1562914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799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799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799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组有</a:t>
                </a:r>
                <a:r>
                  <a:rPr lang="en-US" altLang="zh-CN" sz="2799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799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799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个物品</a:t>
                </a: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 flipH="1">
              <a:off x="7016685" y="2613793"/>
              <a:ext cx="734705" cy="0"/>
            </a:xfrm>
            <a:prstGeom prst="line">
              <a:avLst/>
            </a:prstGeom>
            <a:noFill/>
            <a:ln w="6350" cap="flat" cmpd="sng" algn="ctr">
              <a:solidFill>
                <a:srgbClr val="E6325C">
                  <a:lumMod val="50000"/>
                  <a:alpha val="99000"/>
                </a:srgbClr>
              </a:solidFill>
              <a:prstDash val="sysDash"/>
              <a:headEnd type="oval" w="med" len="med"/>
              <a:tailEnd type="oval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>
            <a:xfrm flipH="1">
              <a:off x="7031310" y="4437906"/>
              <a:ext cx="734705" cy="0"/>
            </a:xfrm>
            <a:prstGeom prst="line">
              <a:avLst/>
            </a:prstGeom>
            <a:noFill/>
            <a:ln w="6350" cap="flat" cmpd="sng" algn="ctr">
              <a:solidFill>
                <a:srgbClr val="E6325C">
                  <a:lumMod val="50000"/>
                  <a:alpha val="99000"/>
                </a:srgbClr>
              </a:solidFill>
              <a:prstDash val="sysDash"/>
              <a:headEnd type="oval" w="med" len="med"/>
              <a:tailEnd type="oval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 flipH="1">
              <a:off x="2278782" y="4437906"/>
              <a:ext cx="755942" cy="0"/>
            </a:xfrm>
            <a:prstGeom prst="line">
              <a:avLst/>
            </a:prstGeom>
            <a:noFill/>
            <a:ln w="6350" cap="flat" cmpd="sng" algn="ctr">
              <a:solidFill>
                <a:srgbClr val="E6325C">
                  <a:lumMod val="50000"/>
                  <a:alpha val="99000"/>
                </a:srgbClr>
              </a:solidFill>
              <a:prstDash val="sysDash"/>
              <a:headEnd type="oval" w="med" len="med"/>
              <a:tailEnd type="oval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36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984615" y="2141415"/>
            <a:ext cx="8926926" cy="3241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080">
              <a:lnSpc>
                <a:spcPct val="150000"/>
              </a:lnSpc>
            </a:pP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种物品，每种物品都有重量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799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和价值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799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每种物品只有一个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，背包容量为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。求解在不超过背包容量的情况下，将哪些物品放入背包，使背包中的物品价值之和最大。每种物品只有一个，要么不放入（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），要么放入（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），因此称之为</a:t>
            </a:r>
            <a:r>
              <a:rPr lang="en-US" altLang="zh-CN" sz="2799" dirty="0">
                <a:latin typeface="宋体" panose="02010600030101010101" pitchFamily="2" charset="-122"/>
                <a:ea typeface="宋体" panose="02010600030101010101" pitchFamily="2" charset="-122"/>
              </a:rPr>
              <a:t>01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背包。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560546" y="1124529"/>
            <a:ext cx="881114" cy="853526"/>
            <a:chOff x="5850034" y="1848492"/>
            <a:chExt cx="504056" cy="504056"/>
          </a:xfrm>
          <a:solidFill>
            <a:srgbClr val="0070C0"/>
          </a:solidFill>
        </p:grpSpPr>
        <p:sp>
          <p:nvSpPr>
            <p:cNvPr id="7" name="椭圆 6"/>
            <p:cNvSpPr/>
            <p:nvPr/>
          </p:nvSpPr>
          <p:spPr>
            <a:xfrm>
              <a:off x="5850034" y="1848492"/>
              <a:ext cx="504056" cy="504056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99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5"/>
            <p:cNvSpPr txBox="1"/>
            <p:nvPr/>
          </p:nvSpPr>
          <p:spPr>
            <a:xfrm>
              <a:off x="5900985" y="1931243"/>
              <a:ext cx="453105" cy="38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599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5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30"/>
          <p:cNvSpPr txBox="1"/>
          <p:nvPr/>
        </p:nvSpPr>
        <p:spPr>
          <a:xfrm>
            <a:off x="2748403" y="1200696"/>
            <a:ext cx="5543333" cy="6179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en-US" altLang="zh-CN" sz="3599" b="1" dirty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</a:t>
            </a:r>
            <a:r>
              <a:rPr lang="zh-CN" altLang="en-US" sz="3599" b="1" dirty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背包</a:t>
            </a:r>
            <a:endParaRPr lang="en-US" altLang="zh-CN" sz="3599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11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38" name="矩形 37"/>
          <p:cNvSpPr/>
          <p:nvPr/>
        </p:nvSpPr>
        <p:spPr>
          <a:xfrm>
            <a:off x="768641" y="1341252"/>
            <a:ext cx="9243062" cy="3323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073">
              <a:lnSpc>
                <a:spcPct val="150000"/>
              </a:lnSpc>
            </a:pP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确定状态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表示前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种物品放入容量为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的背包中获得的最大价值。</a:t>
            </a:r>
          </a:p>
          <a:p>
            <a:pPr indent="637073">
              <a:lnSpc>
                <a:spcPct val="150000"/>
              </a:lnSpc>
            </a:pP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划分阶段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。第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阶段处理第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种物品，第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阶段处理第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种物品。当处理第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种物品时，前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种物品已处理完毕，只需考虑第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阶段向第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阶段的转移。</a:t>
            </a:r>
          </a:p>
        </p:txBody>
      </p:sp>
    </p:spTree>
    <p:extLst>
      <p:ext uri="{BB962C8B-B14F-4D97-AF65-F5344CB8AC3E}">
        <p14:creationId xmlns:p14="http://schemas.microsoft.com/office/powerpoint/2010/main" val="17924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57555" y="5404117"/>
            <a:ext cx="184688" cy="369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9" tIns="45709" rIns="91419" bIns="4570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28164" y="1197269"/>
            <a:ext cx="5255368" cy="1683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问题转化为“将前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种物品放入容量为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的背包中获得的最大价值”，最大价值为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96223" y="1478611"/>
            <a:ext cx="3987959" cy="3174242"/>
            <a:chOff x="594156" y="1478953"/>
            <a:chExt cx="3988882" cy="3174977"/>
          </a:xfrm>
        </p:grpSpPr>
        <p:sp>
          <p:nvSpPr>
            <p:cNvPr id="9" name="圆角矩形 8"/>
            <p:cNvSpPr/>
            <p:nvPr/>
          </p:nvSpPr>
          <p:spPr>
            <a:xfrm>
              <a:off x="2754396" y="1478953"/>
              <a:ext cx="1828642" cy="6131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B1121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不放入背包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754397" y="4086335"/>
              <a:ext cx="1584175" cy="567595"/>
            </a:xfrm>
            <a:prstGeom prst="roundRect">
              <a:avLst/>
            </a:prstGeom>
            <a:solidFill>
              <a:srgbClr val="38B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B1121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放入背包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94156" y="2631081"/>
              <a:ext cx="1328699" cy="93610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第 </a:t>
              </a:r>
              <a:r>
                <a:rPr lang="en-US" altLang="zh-CN" sz="2400" b="1" i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 i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种</a:t>
              </a:r>
              <a:endPara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物品</a:t>
              </a:r>
            </a:p>
          </p:txBody>
        </p:sp>
        <p:cxnSp>
          <p:nvCxnSpPr>
            <p:cNvPr id="13" name="肘形连接符 12"/>
            <p:cNvCxnSpPr/>
            <p:nvPr/>
          </p:nvCxnSpPr>
          <p:spPr>
            <a:xfrm rot="10800000" flipV="1">
              <a:off x="1922854" y="1762456"/>
              <a:ext cx="831541" cy="1299279"/>
            </a:xfrm>
            <a:prstGeom prst="bentConnector3">
              <a:avLst>
                <a:gd name="adj1" fmla="val 48572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/>
            <p:nvPr/>
          </p:nvCxnSpPr>
          <p:spPr>
            <a:xfrm>
              <a:off x="1922856" y="3052272"/>
              <a:ext cx="831541" cy="1299279"/>
            </a:xfrm>
            <a:prstGeom prst="bentConnector3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4699729" y="3017210"/>
            <a:ext cx="5479879" cy="2307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问题转化为“将前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种物品放入容量为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的背包中获得的最大价值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”，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种物品的价值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]]+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072168" y="5324999"/>
          <a:ext cx="5911364" cy="921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610100" imgH="685800" progId="Visio.Drawing.15">
                  <p:embed/>
                </p:oleObj>
              </mc:Choice>
              <mc:Fallback>
                <p:oleObj name="Visio" r:id="rId3" imgW="4610100" imgH="685800" progId="Visio.Drawing.15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2168" y="5324999"/>
                        <a:ext cx="5911364" cy="921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707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38" name="矩形 37"/>
          <p:cNvSpPr/>
          <p:nvPr/>
        </p:nvSpPr>
        <p:spPr>
          <a:xfrm>
            <a:off x="624659" y="1065528"/>
            <a:ext cx="9502856" cy="5261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073">
              <a:lnSpc>
                <a:spcPct val="150000"/>
              </a:lnSpc>
            </a:pP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）决策选择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。若背包容量不足，则不能放入，价值仍为前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种物品处理后的结果；若背包容量充足，则考察放入、不放入哪种情况获得的价值更大。</a:t>
            </a:r>
          </a:p>
          <a:p>
            <a:pPr indent="637073">
              <a:lnSpc>
                <a:spcPct val="150000"/>
              </a:lnSpc>
            </a:pP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状态转移方程：</a:t>
            </a:r>
          </a:p>
          <a:p>
            <a:pPr indent="637073">
              <a:lnSpc>
                <a:spcPct val="150000"/>
              </a:lnSpc>
            </a:pP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799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073">
              <a:lnSpc>
                <a:spcPct val="150000"/>
              </a:lnSpc>
            </a:pPr>
            <a:endParaRPr lang="zh-CN" altLang="en-US" sz="2799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109">
              <a:lnSpc>
                <a:spcPct val="150000"/>
              </a:lnSpc>
            </a:pP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边界条件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[0][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]=0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][0]=0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=0,…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=0,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</a:p>
          <a:p>
            <a:pPr indent="457109">
              <a:lnSpc>
                <a:spcPct val="150000"/>
              </a:lnSpc>
            </a:pP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求解目标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521" y="3693225"/>
            <a:ext cx="7847056" cy="102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06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477" y="1709749"/>
            <a:ext cx="6695194" cy="87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624659" y="983993"/>
            <a:ext cx="9286882" cy="656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19946">
              <a:lnSpc>
                <a:spcPct val="150000"/>
              </a:lnSpc>
            </a:pP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</a:rPr>
              <a:t>个物品，背包的容量为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</a:rPr>
              <a:t>。求</a:t>
            </a:r>
            <a:r>
              <a:rPr lang="zh-CN" altLang="en-US" sz="2799" dirty="0">
                <a:latin typeface="Times New Roman" panose="02020603050405020304" pitchFamily="18" charset="0"/>
                <a:ea typeface="宋体" panose="02010600030101010101" pitchFamily="2" charset="-122"/>
              </a:rPr>
              <a:t>放入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</a:rPr>
              <a:t>背包的最大价值。</a:t>
            </a:r>
          </a:p>
        </p:txBody>
      </p:sp>
      <p:pic>
        <p:nvPicPr>
          <p:cNvPr id="9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26" y="3148541"/>
            <a:ext cx="3016660" cy="83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50" y="4243614"/>
            <a:ext cx="3058996" cy="86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423" y="2853070"/>
            <a:ext cx="5909030" cy="329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66027" y="5230524"/>
            <a:ext cx="9583557" cy="57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109">
              <a:lnSpc>
                <a:spcPct val="150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，空间复杂度为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11 Rectángulo"/>
          <p:cNvSpPr/>
          <p:nvPr/>
        </p:nvSpPr>
        <p:spPr>
          <a:xfrm>
            <a:off x="1377606" y="4560371"/>
            <a:ext cx="2379545" cy="544677"/>
          </a:xfrm>
          <a:prstGeom prst="hexagon">
            <a:avLst/>
          </a:prstGeom>
          <a:solidFill>
            <a:srgbClr val="5FCACB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799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zh-CN" altLang="zh-CN" sz="2799" b="1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603" y="1989173"/>
            <a:ext cx="9726782" cy="2405673"/>
          </a:xfrm>
          <a:prstGeom prst="rect">
            <a:avLst/>
          </a:prstGeom>
        </p:spPr>
      </p:pic>
      <p:sp>
        <p:nvSpPr>
          <p:cNvPr id="9" name="11 Rectángulo"/>
          <p:cNvSpPr/>
          <p:nvPr/>
        </p:nvSpPr>
        <p:spPr>
          <a:xfrm>
            <a:off x="1347211" y="1208406"/>
            <a:ext cx="2379545" cy="544677"/>
          </a:xfrm>
          <a:prstGeom prst="hexagon">
            <a:avLst/>
          </a:prstGeom>
          <a:solidFill>
            <a:srgbClr val="5FCACB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799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算法代码</a:t>
            </a:r>
            <a:endParaRPr lang="zh-CN" altLang="zh-CN" sz="2799" b="1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</p:spTree>
    <p:extLst>
      <p:ext uri="{BB962C8B-B14F-4D97-AF65-F5344CB8AC3E}">
        <p14:creationId xmlns:p14="http://schemas.microsoft.com/office/powerpoint/2010/main" val="129619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7" name="组合 6"/>
          <p:cNvGrpSpPr/>
          <p:nvPr/>
        </p:nvGrpSpPr>
        <p:grpSpPr>
          <a:xfrm flipH="1">
            <a:off x="1276186" y="1073763"/>
            <a:ext cx="1151861" cy="842449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640416" y="1126881"/>
            <a:ext cx="5975281" cy="6179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599" b="1" dirty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延伸思考</a:t>
            </a:r>
            <a:endParaRPr lang="en-US" altLang="zh-CN" sz="3599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50903" y="2064772"/>
            <a:ext cx="8954307" cy="194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073">
              <a:lnSpc>
                <a:spcPct val="150000"/>
              </a:lnSpc>
            </a:pP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就是不超过背包容量时可以放入物品的最大价值（最优值）。若还想知道具体放入了哪些物品，怎么办呢？</a:t>
            </a:r>
          </a:p>
        </p:txBody>
      </p:sp>
    </p:spTree>
    <p:extLst>
      <p:ext uri="{BB962C8B-B14F-4D97-AF65-F5344CB8AC3E}">
        <p14:creationId xmlns:p14="http://schemas.microsoft.com/office/powerpoint/2010/main" val="399624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56281" y="1018162"/>
            <a:ext cx="9502856" cy="20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）初始时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）若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]&gt;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−1][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种物品被放入背包，令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−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−1][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，则第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种物品没被放入背包，令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，转向第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步，直到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处理完毕。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488555" y="3091959"/>
          <a:ext cx="5687315" cy="3059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546600" imgH="2425700" progId="Visio.Drawing.15">
                  <p:embed/>
                </p:oleObj>
              </mc:Choice>
              <mc:Fallback>
                <p:oleObj name="Visio" r:id="rId3" imgW="4546600" imgH="2425700" progId="Visio.Drawing.15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555" y="3091959"/>
                        <a:ext cx="5687315" cy="30592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图片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844" y="3091959"/>
            <a:ext cx="3095627" cy="86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8543705" y="4220905"/>
            <a:ext cx="2735671" cy="100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放入背包的物品：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zh-C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1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208468" y="1125277"/>
            <a:ext cx="881114" cy="853526"/>
            <a:chOff x="5850034" y="1848492"/>
            <a:chExt cx="504056" cy="504056"/>
          </a:xfrm>
          <a:solidFill>
            <a:srgbClr val="0070C0"/>
          </a:solidFill>
        </p:grpSpPr>
        <p:sp>
          <p:nvSpPr>
            <p:cNvPr id="16" name="椭圆 15"/>
            <p:cNvSpPr/>
            <p:nvPr/>
          </p:nvSpPr>
          <p:spPr>
            <a:xfrm>
              <a:off x="5850034" y="1848492"/>
              <a:ext cx="504056" cy="504056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5"/>
            <p:cNvSpPr txBox="1"/>
            <p:nvPr/>
          </p:nvSpPr>
          <p:spPr>
            <a:xfrm>
              <a:off x="5900985" y="1931243"/>
              <a:ext cx="453105" cy="345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199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1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30"/>
          <p:cNvSpPr txBox="1"/>
          <p:nvPr/>
        </p:nvSpPr>
        <p:spPr>
          <a:xfrm>
            <a:off x="3377547" y="1237710"/>
            <a:ext cx="5975281" cy="617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30000"/>
              </a:lnSpc>
            </a:pPr>
            <a:r>
              <a:rPr lang="zh-CN" altLang="en-US" sz="3599" b="1" dirty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哪些问题可以使用动态规划？</a:t>
            </a:r>
            <a:endParaRPr lang="en-US" altLang="zh-CN" sz="3599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84011" y="2591790"/>
            <a:ext cx="5063850" cy="2813548"/>
            <a:chOff x="3389226" y="2746778"/>
            <a:chExt cx="6756376" cy="2814199"/>
          </a:xfrm>
        </p:grpSpPr>
        <p:grpSp>
          <p:nvGrpSpPr>
            <p:cNvPr id="52" name="组合 51"/>
            <p:cNvGrpSpPr/>
            <p:nvPr/>
          </p:nvGrpSpPr>
          <p:grpSpPr>
            <a:xfrm flipH="1">
              <a:off x="3391919" y="2746778"/>
              <a:ext cx="1829684" cy="1082122"/>
              <a:chOff x="3006872" y="1129208"/>
              <a:chExt cx="1525938" cy="1516360"/>
            </a:xfrm>
          </p:grpSpPr>
          <p:sp>
            <p:nvSpPr>
              <p:cNvPr id="53" name="圆角矩形 26"/>
              <p:cNvSpPr/>
              <p:nvPr/>
            </p:nvSpPr>
            <p:spPr>
              <a:xfrm>
                <a:off x="3006872" y="1129208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5FCACB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17">
                  <a:defRPr/>
                </a:pPr>
                <a:endParaRPr lang="zh-CN" altLang="en-US" sz="2799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TextBox 58"/>
              <p:cNvSpPr txBox="1"/>
              <p:nvPr/>
            </p:nvSpPr>
            <p:spPr>
              <a:xfrm>
                <a:off x="3533012" y="1649338"/>
                <a:ext cx="571017" cy="733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17">
                  <a:defRPr/>
                </a:pPr>
                <a:r>
                  <a:rPr lang="en-US" altLang="zh-CN" sz="2799" dirty="0">
                    <a:solidFill>
                      <a:srgbClr val="660033"/>
                    </a:solidFill>
                    <a:latin typeface="Impact" panose="020B0806030902050204" pitchFamily="34" charset="0"/>
                    <a:ea typeface="宋体" panose="02010600030101010101" pitchFamily="2" charset="-122"/>
                  </a:rPr>
                  <a:t>01</a:t>
                </a:r>
                <a:endParaRPr lang="zh-CN" altLang="en-US" sz="2799" dirty="0">
                  <a:solidFill>
                    <a:srgbClr val="660033"/>
                  </a:solidFill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3390572" y="3589450"/>
              <a:ext cx="1829684" cy="1145724"/>
              <a:chOff x="4607328" y="1129208"/>
              <a:chExt cx="1525938" cy="1516360"/>
            </a:xfrm>
          </p:grpSpPr>
          <p:sp>
            <p:nvSpPr>
              <p:cNvPr id="56" name="圆角矩形 26"/>
              <p:cNvSpPr/>
              <p:nvPr/>
            </p:nvSpPr>
            <p:spPr>
              <a:xfrm flipH="1">
                <a:off x="4607328" y="1129208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A0BF0D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17">
                  <a:defRPr/>
                </a:pPr>
                <a:endParaRPr lang="zh-CN" altLang="en-US" sz="2799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TextBox 61"/>
              <p:cNvSpPr txBox="1"/>
              <p:nvPr/>
            </p:nvSpPr>
            <p:spPr>
              <a:xfrm>
                <a:off x="5061347" y="1528001"/>
                <a:ext cx="619167" cy="692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17">
                  <a:defRPr/>
                </a:pPr>
                <a:r>
                  <a:rPr lang="en-US" altLang="zh-CN" sz="2799" dirty="0">
                    <a:solidFill>
                      <a:srgbClr val="B11212"/>
                    </a:solidFill>
                    <a:latin typeface="Impact" panose="020B0806030902050204" pitchFamily="34" charset="0"/>
                    <a:ea typeface="宋体" panose="02010600030101010101" pitchFamily="2" charset="-122"/>
                  </a:rPr>
                  <a:t>02</a:t>
                </a:r>
                <a:endParaRPr lang="zh-CN" altLang="en-US" sz="2799" dirty="0">
                  <a:solidFill>
                    <a:srgbClr val="B11212"/>
                  </a:solidFill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 flipH="1">
              <a:off x="5149595" y="3048449"/>
              <a:ext cx="3576688" cy="597728"/>
              <a:chOff x="710069" y="2548099"/>
              <a:chExt cx="3639820" cy="814604"/>
            </a:xfrm>
          </p:grpSpPr>
          <p:cxnSp>
            <p:nvCxnSpPr>
              <p:cNvPr id="59" name="直接连接符 58"/>
              <p:cNvCxnSpPr/>
              <p:nvPr/>
            </p:nvCxnSpPr>
            <p:spPr>
              <a:xfrm flipH="1">
                <a:off x="3540383" y="2971232"/>
                <a:ext cx="809506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E6325C">
                    <a:lumMod val="50000"/>
                    <a:alpha val="99000"/>
                  </a:srgbClr>
                </a:solidFill>
                <a:prstDash val="sysDash"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60" name="矩形 59"/>
              <p:cNvSpPr>
                <a:spLocks noChangeArrowheads="1"/>
              </p:cNvSpPr>
              <p:nvPr/>
            </p:nvSpPr>
            <p:spPr bwMode="auto">
              <a:xfrm>
                <a:off x="710069" y="2548099"/>
                <a:ext cx="2700442" cy="8146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2799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最优子结构</a:t>
                </a: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5149595" y="3912833"/>
              <a:ext cx="4264187" cy="597728"/>
              <a:chOff x="8015905" y="2658621"/>
              <a:chExt cx="3446524" cy="814604"/>
            </a:xfrm>
          </p:grpSpPr>
          <p:cxnSp>
            <p:nvCxnSpPr>
              <p:cNvPr id="62" name="直接连接符 61"/>
              <p:cNvCxnSpPr/>
              <p:nvPr/>
            </p:nvCxnSpPr>
            <p:spPr>
              <a:xfrm flipH="1">
                <a:off x="8015905" y="3101117"/>
                <a:ext cx="618094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E6325C">
                    <a:lumMod val="50000"/>
                    <a:alpha val="99000"/>
                  </a:srgbClr>
                </a:solidFill>
                <a:prstDash val="sysDash"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63" name="矩形 62"/>
              <p:cNvSpPr>
                <a:spLocks noChangeArrowheads="1"/>
              </p:cNvSpPr>
              <p:nvPr/>
            </p:nvSpPr>
            <p:spPr bwMode="auto">
              <a:xfrm>
                <a:off x="8761987" y="2658621"/>
                <a:ext cx="2700442" cy="8146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2799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子问题重叠</a:t>
                </a: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 rot="16200000">
              <a:off x="3753849" y="4107396"/>
              <a:ext cx="1088958" cy="1818203"/>
              <a:chOff x="4607329" y="2741326"/>
              <a:chExt cx="1525938" cy="1516360"/>
            </a:xfrm>
          </p:grpSpPr>
          <p:sp>
            <p:nvSpPr>
              <p:cNvPr id="65" name="圆角矩形 26"/>
              <p:cNvSpPr/>
              <p:nvPr/>
            </p:nvSpPr>
            <p:spPr>
              <a:xfrm flipH="1" flipV="1">
                <a:off x="4607329" y="2741326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319095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17">
                  <a:defRPr/>
                </a:pPr>
                <a:endParaRPr lang="zh-CN" altLang="en-US" sz="2799" dirty="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TextBox 64"/>
              <p:cNvSpPr txBox="1"/>
              <p:nvPr/>
            </p:nvSpPr>
            <p:spPr>
              <a:xfrm rot="5400000">
                <a:off x="5082188" y="3107242"/>
                <a:ext cx="631649" cy="733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17">
                  <a:defRPr/>
                </a:pPr>
                <a:r>
                  <a:rPr lang="en-US" altLang="zh-CN" sz="2799" dirty="0">
                    <a:solidFill>
                      <a:srgbClr val="9900CC"/>
                    </a:solidFill>
                    <a:latin typeface="Impact" panose="020B0806030902050204" pitchFamily="34" charset="0"/>
                    <a:ea typeface="宋体" panose="02010600030101010101" pitchFamily="2" charset="-122"/>
                  </a:rPr>
                  <a:t>03</a:t>
                </a:r>
                <a:endParaRPr lang="zh-CN" altLang="en-US" sz="2799" dirty="0">
                  <a:solidFill>
                    <a:srgbClr val="9900CC"/>
                  </a:solidFill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7" name="矩形 66"/>
            <p:cNvSpPr>
              <a:spLocks noChangeArrowheads="1"/>
            </p:cNvSpPr>
            <p:nvPr/>
          </p:nvSpPr>
          <p:spPr bwMode="auto">
            <a:xfrm>
              <a:off x="6085699" y="4797946"/>
              <a:ext cx="4059903" cy="597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7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无后效性</a:t>
              </a:r>
            </a:p>
          </p:txBody>
        </p:sp>
        <p:cxnSp>
          <p:nvCxnSpPr>
            <p:cNvPr id="68" name="直接连接符 67"/>
            <p:cNvCxnSpPr/>
            <p:nvPr/>
          </p:nvCxnSpPr>
          <p:spPr>
            <a:xfrm flipH="1">
              <a:off x="5149595" y="5101618"/>
              <a:ext cx="764732" cy="0"/>
            </a:xfrm>
            <a:prstGeom prst="line">
              <a:avLst/>
            </a:prstGeom>
            <a:noFill/>
            <a:ln w="6350" cap="flat" cmpd="sng" algn="ctr">
              <a:solidFill>
                <a:srgbClr val="E6325C">
                  <a:lumMod val="50000"/>
                  <a:alpha val="99000"/>
                </a:srgbClr>
              </a:solidFill>
              <a:prstDash val="sysDash"/>
              <a:headEnd type="oval" w="med" len="med"/>
              <a:tailEnd type="oval" w="med" len="med"/>
            </a:ln>
            <a:effectLst/>
          </p:spPr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957" y="2626060"/>
            <a:ext cx="4028964" cy="247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98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7" name="组合 6"/>
          <p:cNvGrpSpPr/>
          <p:nvPr/>
        </p:nvGrpSpPr>
        <p:grpSpPr>
          <a:xfrm flipH="1">
            <a:off x="1276186" y="1073763"/>
            <a:ext cx="1151861" cy="842449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640416" y="1126881"/>
            <a:ext cx="5975281" cy="6179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599" b="1" dirty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算法优化</a:t>
            </a:r>
            <a:endParaRPr lang="en-US" altLang="zh-CN" sz="3599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56607" y="1951200"/>
            <a:ext cx="8954307" cy="194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073">
              <a:lnSpc>
                <a:spcPct val="150000"/>
              </a:lnSpc>
            </a:pPr>
            <a:r>
              <a:rPr lang="zh-CN" altLang="en-US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求解第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行时，只需要第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行的结果，前面的结果已经没用了。求解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时，只需要上一行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列或上一行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列的结果。是否可以进行空间优化？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920503" y="4193227"/>
          <a:ext cx="7180075" cy="1001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86100" imgH="393700" progId="Equation.DSMT4">
                  <p:embed/>
                </p:oleObj>
              </mc:Choice>
              <mc:Fallback>
                <p:oleObj name="Equation" r:id="rId3" imgW="3086100" imgH="39370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503" y="4193227"/>
                        <a:ext cx="7180075" cy="10012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355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0633" y="1053287"/>
            <a:ext cx="9286882" cy="20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109">
              <a:lnSpc>
                <a:spcPct val="13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例如，处理第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种物品（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[4]=2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[4]=4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）时，只需第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种物品的处理结果（上一行）。求第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列时，若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，则照抄上一行；若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≥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，则需要将上一行第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列的值与上一行第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列的值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取最大值。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55942" y="3844107"/>
          <a:ext cx="6570539" cy="1905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597400" imgH="1346200" progId="Visio.Drawing.11">
                  <p:embed/>
                </p:oleObj>
              </mc:Choice>
              <mc:Fallback>
                <p:oleObj name="Visio" r:id="rId2" imgW="4597400" imgH="1346200" progId="Visio.Drawing.11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942" y="3844107"/>
                        <a:ext cx="6570539" cy="19054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712407" y="2709087"/>
          <a:ext cx="6119265" cy="853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86100" imgH="393700" progId="Equation.DSMT4">
                  <p:embed/>
                </p:oleObj>
              </mc:Choice>
              <mc:Fallback>
                <p:oleObj name="Equation" r:id="rId4" imgW="3086100" imgH="3937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2407" y="2709087"/>
                        <a:ext cx="6119265" cy="8533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10" name="矩形 9"/>
          <p:cNvSpPr/>
          <p:nvPr/>
        </p:nvSpPr>
        <p:spPr>
          <a:xfrm>
            <a:off x="8235023" y="4724845"/>
            <a:ext cx="2205542" cy="461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[4]=2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[4]=4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771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8211" y="1105268"/>
            <a:ext cx="9567269" cy="1683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只需上一行当前列和前面列的值，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只用一个一维数组</a:t>
            </a:r>
            <a:r>
              <a:rPr lang="zh-CN" altLang="zh-CN" sz="24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倒推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可。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状态表示：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表示将物品放入容量为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的背包中可以获得的最大价值。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状态转移方程：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]=max{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]]+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]}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590941" y="3177284"/>
          <a:ext cx="6607964" cy="2339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87900" imgH="1689100" progId="Visio.Drawing.15">
                  <p:embed/>
                </p:oleObj>
              </mc:Choice>
              <mc:Fallback>
                <p:oleObj name="Visio" r:id="rId2" imgW="4787900" imgH="1689100" progId="Visio.Drawing.15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941" y="3177284"/>
                        <a:ext cx="6607964" cy="23394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183510" y="4365141"/>
            <a:ext cx="2205542" cy="461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[4]=2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[4]=4</a:t>
            </a:r>
            <a:endParaRPr lang="zh-CN" altLang="en-US" sz="24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</p:spTree>
    <p:extLst>
      <p:ext uri="{BB962C8B-B14F-4D97-AF65-F5344CB8AC3E}">
        <p14:creationId xmlns:p14="http://schemas.microsoft.com/office/powerpoint/2010/main" val="11439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16564" y="1341251"/>
            <a:ext cx="3059745" cy="523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799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为什么不</a:t>
            </a:r>
            <a:r>
              <a:rPr lang="zh-CN" altLang="zh-CN" sz="2799" b="1" kern="100" dirty="0">
                <a:solidFill>
                  <a:srgbClr val="B1121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正推</a:t>
            </a:r>
            <a:r>
              <a:rPr lang="zh-CN" altLang="zh-CN" sz="2799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呢？</a:t>
            </a:r>
            <a:endParaRPr lang="zh-CN" altLang="en-US" sz="2799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99723" y="3759347"/>
            <a:ext cx="2205542" cy="461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[4]=2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[4]=4</a:t>
            </a:r>
            <a:endParaRPr lang="zh-CN" altLang="en-US" sz="24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51" y="2493112"/>
            <a:ext cx="6768872" cy="24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9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36477" y="2020524"/>
            <a:ext cx="184688" cy="369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9" tIns="45709" rIns="91419" bIns="45709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75040" y="1606626"/>
          <a:ext cx="7082180" cy="1607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610100" imgH="1066800" progId="Visio.Drawing.15">
                  <p:embed/>
                </p:oleObj>
              </mc:Choice>
              <mc:Fallback>
                <p:oleObj name="Visio" r:id="rId2" imgW="4610100" imgH="1066800" progId="Visio.Drawing.15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040" y="1606626"/>
                        <a:ext cx="7082180" cy="16074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493682" y="3651792"/>
          <a:ext cx="7061160" cy="1576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610100" imgH="1041400" progId="Visio.Drawing.15">
                  <p:embed/>
                </p:oleObj>
              </mc:Choice>
              <mc:Fallback>
                <p:oleObj name="Visio" r:id="rId4" imgW="4610100" imgH="1041400" progId="Visio.Drawing.15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682" y="3651792"/>
                        <a:ext cx="7061160" cy="15769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</p:spTree>
    <p:extLst>
      <p:ext uri="{BB962C8B-B14F-4D97-AF65-F5344CB8AC3E}">
        <p14:creationId xmlns:p14="http://schemas.microsoft.com/office/powerpoint/2010/main" val="333026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36477" y="2020524"/>
            <a:ext cx="184688" cy="369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9" tIns="45709" rIns="91419" bIns="45709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29" y="2037652"/>
            <a:ext cx="8833525" cy="209432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71097" y="5084617"/>
            <a:ext cx="9583557" cy="57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109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，空间复杂度为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" name="11 Rectángulo"/>
          <p:cNvSpPr/>
          <p:nvPr/>
        </p:nvSpPr>
        <p:spPr>
          <a:xfrm>
            <a:off x="1402261" y="4382129"/>
            <a:ext cx="2379545" cy="544677"/>
          </a:xfrm>
          <a:prstGeom prst="hexagon">
            <a:avLst/>
          </a:prstGeom>
          <a:solidFill>
            <a:srgbClr val="5FCACB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799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zh-CN" altLang="zh-CN" sz="2799" b="1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11 Rectángulo"/>
          <p:cNvSpPr/>
          <p:nvPr/>
        </p:nvSpPr>
        <p:spPr>
          <a:xfrm>
            <a:off x="1347211" y="1208406"/>
            <a:ext cx="2379545" cy="544677"/>
          </a:xfrm>
          <a:prstGeom prst="hexagon">
            <a:avLst/>
          </a:prstGeom>
          <a:solidFill>
            <a:srgbClr val="5FCACB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799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算法代码</a:t>
            </a:r>
            <a:endParaRPr lang="zh-CN" altLang="zh-CN" sz="2799" b="1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</p:spTree>
    <p:extLst>
      <p:ext uri="{BB962C8B-B14F-4D97-AF65-F5344CB8AC3E}">
        <p14:creationId xmlns:p14="http://schemas.microsoft.com/office/powerpoint/2010/main" val="285198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8641" y="2195570"/>
            <a:ext cx="9358874" cy="1949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19946">
              <a:lnSpc>
                <a:spcPct val="150000"/>
              </a:lnSpc>
            </a:pP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种物品，每种物品都有重量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799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和价值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799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</a:t>
            </a:r>
            <a:r>
              <a:rPr lang="zh-CN" altLang="zh-CN" sz="2799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数量没有限制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。背包容量为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，求解在不超过背包容量的情况下如何放置物品，使背包中物品的价值之和最大。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471338" y="1094450"/>
            <a:ext cx="968973" cy="915977"/>
            <a:chOff x="6156589" y="2586760"/>
            <a:chExt cx="504056" cy="504056"/>
          </a:xfrm>
        </p:grpSpPr>
        <p:sp>
          <p:nvSpPr>
            <p:cNvPr id="10" name="椭圆 9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99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208814" y="2672103"/>
              <a:ext cx="392832" cy="355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599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5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TextBox 30"/>
          <p:cNvSpPr txBox="1"/>
          <p:nvPr/>
        </p:nvSpPr>
        <p:spPr>
          <a:xfrm>
            <a:off x="2712407" y="1275502"/>
            <a:ext cx="5975281" cy="5538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3599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完全背包</a:t>
            </a:r>
          </a:p>
        </p:txBody>
      </p:sp>
    </p:spTree>
    <p:extLst>
      <p:ext uri="{BB962C8B-B14F-4D97-AF65-F5344CB8AC3E}">
        <p14:creationId xmlns:p14="http://schemas.microsoft.com/office/powerpoint/2010/main" val="202342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9410" y="1165599"/>
            <a:ext cx="9862813" cy="1683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态表示：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表示将物品放入容量为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的背包中可以得的最大价值。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状态转移方程：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]=max{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]]+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]}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完全背包问题，每种物品有无限个，可以多次放入，采用正推形式求解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704529" y="3213026"/>
          <a:ext cx="6764556" cy="151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610100" imgH="1041400" progId="Visio.Drawing.15">
                  <p:embed/>
                </p:oleObj>
              </mc:Choice>
              <mc:Fallback>
                <p:oleObj name="Visio" r:id="rId2" imgW="4610100" imgH="1041400" progId="Visio.Drawing.15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529" y="3213026"/>
                        <a:ext cx="6764556" cy="1510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燕尾形 5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</p:spTree>
    <p:extLst>
      <p:ext uri="{BB962C8B-B14F-4D97-AF65-F5344CB8AC3E}">
        <p14:creationId xmlns:p14="http://schemas.microsoft.com/office/powerpoint/2010/main" val="375267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66027" y="5014550"/>
            <a:ext cx="9583557" cy="57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109">
              <a:lnSpc>
                <a:spcPct val="150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，空间复杂度为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11 Rectángulo"/>
          <p:cNvSpPr/>
          <p:nvPr/>
        </p:nvSpPr>
        <p:spPr>
          <a:xfrm>
            <a:off x="1377606" y="4344397"/>
            <a:ext cx="2379545" cy="544677"/>
          </a:xfrm>
          <a:prstGeom prst="hexagon">
            <a:avLst/>
          </a:prstGeom>
          <a:solidFill>
            <a:srgbClr val="5FCACB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799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zh-CN" altLang="zh-CN" sz="2799" b="1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11 Rectángulo"/>
          <p:cNvSpPr/>
          <p:nvPr/>
        </p:nvSpPr>
        <p:spPr>
          <a:xfrm>
            <a:off x="1347211" y="1208406"/>
            <a:ext cx="2379545" cy="544677"/>
          </a:xfrm>
          <a:prstGeom prst="hexagon">
            <a:avLst/>
          </a:prstGeom>
          <a:solidFill>
            <a:srgbClr val="5FCACB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799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算法代码</a:t>
            </a:r>
            <a:endParaRPr lang="zh-CN" altLang="zh-CN" sz="2799" b="1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20" y="1915498"/>
            <a:ext cx="8479323" cy="2255273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</p:spTree>
    <p:extLst>
      <p:ext uri="{BB962C8B-B14F-4D97-AF65-F5344CB8AC3E}">
        <p14:creationId xmlns:p14="http://schemas.microsoft.com/office/powerpoint/2010/main" val="27430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6281" y="1197269"/>
            <a:ext cx="8854934" cy="3969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19946">
              <a:lnSpc>
                <a:spcPct val="150000"/>
              </a:lnSpc>
            </a:pPr>
            <a:r>
              <a:rPr lang="zh-CN" altLang="en-US" sz="2799" b="1" dirty="0">
                <a:solidFill>
                  <a:srgbClr val="B1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多重背包</a:t>
            </a:r>
            <a:endParaRPr lang="en-US" altLang="zh-CN" sz="2799" b="1" dirty="0">
              <a:solidFill>
                <a:srgbClr val="B1121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719946">
              <a:lnSpc>
                <a:spcPct val="150000"/>
              </a:lnSpc>
            </a:pP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种物品，每种物品都有重量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799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和价值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799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799" b="1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种物品有</a:t>
            </a:r>
            <a:r>
              <a:rPr lang="en-US" altLang="zh-CN" sz="2799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799" b="1" i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。背包容量为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，求解在不超过背包容量的情况下如何放置物品，使背包中物品的价值之和最大。</a:t>
            </a:r>
            <a:endParaRPr lang="en-US" altLang="zh-CN" sz="2799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719946">
              <a:lnSpc>
                <a:spcPct val="150000"/>
              </a:lnSpc>
            </a:pP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可以通过</a:t>
            </a:r>
            <a:r>
              <a:rPr lang="zh-CN" altLang="zh-CN" sz="2799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暴力拆分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zh-CN" sz="2799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二进制拆分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将多重背包问题转化为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背包问题，也可以通过</a:t>
            </a:r>
            <a:r>
              <a:rPr lang="zh-CN" altLang="zh-CN" sz="2799" b="1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数组优化</a:t>
            </a:r>
            <a:r>
              <a:rPr lang="zh-CN" altLang="en-US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解决可行性问题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燕尾形 4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</p:spTree>
    <p:extLst>
      <p:ext uri="{BB962C8B-B14F-4D97-AF65-F5344CB8AC3E}">
        <p14:creationId xmlns:p14="http://schemas.microsoft.com/office/powerpoint/2010/main" val="234698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5" t="21212" b="25936"/>
          <a:stretch/>
        </p:blipFill>
        <p:spPr>
          <a:xfrm>
            <a:off x="3833870" y="2104221"/>
            <a:ext cx="4254347" cy="4088218"/>
          </a:xfrm>
          <a:prstGeom prst="rect">
            <a:avLst/>
          </a:prstGeom>
        </p:spPr>
      </p:pic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064492" y="962030"/>
            <a:ext cx="968973" cy="915977"/>
            <a:chOff x="6156589" y="2586760"/>
            <a:chExt cx="504056" cy="504056"/>
          </a:xfrm>
        </p:grpSpPr>
        <p:sp>
          <p:nvSpPr>
            <p:cNvPr id="29" name="椭圆 28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Box 11"/>
            <p:cNvSpPr txBox="1"/>
            <p:nvPr/>
          </p:nvSpPr>
          <p:spPr>
            <a:xfrm>
              <a:off x="6208814" y="2672103"/>
              <a:ext cx="359484" cy="321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199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1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267641" y="962028"/>
            <a:ext cx="5975281" cy="7007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599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常用的动态规划模板有哪些？</a:t>
            </a:r>
            <a:endParaRPr lang="en-US" altLang="zh-CN" sz="3599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18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9249" y="1926135"/>
            <a:ext cx="8868266" cy="130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19946" defTabSz="91421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1828434" algn="l"/>
              </a:tabLst>
            </a:pPr>
            <a:r>
              <a:rPr lang="zh-CN" altLang="en-US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暴力拆分指将第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种物品看作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799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种独立的物品，每种物品只有一个，转化为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</a:t>
            </a:r>
            <a:r>
              <a:rPr lang="zh-CN" altLang="en-US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背包问题。</a:t>
            </a:r>
            <a:endParaRPr lang="en-US" altLang="zh-CN" sz="2799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288338" y="3432981"/>
          <a:ext cx="4175497" cy="192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159000" imgH="1016000" progId="Visio.Drawing.11">
                  <p:embed/>
                </p:oleObj>
              </mc:Choice>
              <mc:Fallback>
                <p:oleObj name="Visio" r:id="rId3" imgW="2159000" imgH="1016000" progId="Visio.Drawing.11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338" y="3432981"/>
                        <a:ext cx="4175497" cy="1924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56607" y="1119777"/>
            <a:ext cx="881114" cy="853526"/>
            <a:chOff x="5850034" y="1848492"/>
            <a:chExt cx="504056" cy="504056"/>
          </a:xfrm>
          <a:solidFill>
            <a:srgbClr val="0070C0"/>
          </a:solidFill>
        </p:grpSpPr>
        <p:sp>
          <p:nvSpPr>
            <p:cNvPr id="11" name="椭圆 10"/>
            <p:cNvSpPr/>
            <p:nvPr/>
          </p:nvSpPr>
          <p:spPr>
            <a:xfrm>
              <a:off x="5850034" y="1848492"/>
              <a:ext cx="504056" cy="504056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99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5"/>
            <p:cNvSpPr txBox="1"/>
            <p:nvPr/>
          </p:nvSpPr>
          <p:spPr>
            <a:xfrm>
              <a:off x="5900985" y="1931243"/>
              <a:ext cx="453105" cy="38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599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5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30"/>
          <p:cNvSpPr txBox="1"/>
          <p:nvPr/>
        </p:nvSpPr>
        <p:spPr>
          <a:xfrm>
            <a:off x="2208468" y="1186051"/>
            <a:ext cx="5543333" cy="6179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599" b="1" dirty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暴力拆分</a:t>
            </a:r>
            <a:endParaRPr lang="en-US" altLang="zh-CN" sz="3599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05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402261" y="5300775"/>
            <a:ext cx="9583557" cy="656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109">
              <a:lnSpc>
                <a:spcPct val="150000"/>
              </a:lnSpc>
            </a:pP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时间复杂度为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∑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799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，空间复杂度为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" name="11 Rectángulo"/>
          <p:cNvSpPr/>
          <p:nvPr/>
        </p:nvSpPr>
        <p:spPr>
          <a:xfrm>
            <a:off x="1402261" y="4540124"/>
            <a:ext cx="2379545" cy="544677"/>
          </a:xfrm>
          <a:prstGeom prst="hexagon">
            <a:avLst/>
          </a:prstGeom>
          <a:solidFill>
            <a:srgbClr val="5FCACB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799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zh-CN" altLang="zh-CN" sz="2799" b="1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11 Rectángulo"/>
          <p:cNvSpPr/>
          <p:nvPr/>
        </p:nvSpPr>
        <p:spPr>
          <a:xfrm>
            <a:off x="1338734" y="1197269"/>
            <a:ext cx="2379545" cy="544677"/>
          </a:xfrm>
          <a:prstGeom prst="hexagon">
            <a:avLst/>
          </a:prstGeom>
          <a:solidFill>
            <a:srgbClr val="5FCACB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799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算法代码</a:t>
            </a:r>
            <a:endParaRPr lang="zh-CN" altLang="zh-CN" sz="2799" b="1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05" y="1957920"/>
            <a:ext cx="9228466" cy="226298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</p:spTree>
    <p:extLst>
      <p:ext uri="{BB962C8B-B14F-4D97-AF65-F5344CB8AC3E}">
        <p14:creationId xmlns:p14="http://schemas.microsoft.com/office/powerpoint/2010/main" val="2928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7398" y="1895716"/>
            <a:ext cx="9286882" cy="2677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19946">
              <a:lnSpc>
                <a:spcPct val="150000"/>
              </a:lnSpc>
            </a:pP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二进制拆分，将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个物品拆分成若干种新物品。存在一个最大的整数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799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+2</a:t>
            </a:r>
            <a:r>
              <a:rPr lang="en-US" altLang="zh-CN" sz="2799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+2</a:t>
            </a:r>
            <a:r>
              <a:rPr lang="en-US" altLang="zh-CN" sz="2799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+2</a:t>
            </a:r>
            <a:r>
              <a:rPr lang="en-US" altLang="zh-CN" sz="2799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799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。将剩余部分用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799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表示，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799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]-(2</a:t>
            </a:r>
            <a:r>
              <a:rPr lang="en-US" altLang="zh-CN" sz="2799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+2</a:t>
            </a:r>
            <a:r>
              <a:rPr lang="en-US" altLang="zh-CN" sz="2799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+2</a:t>
            </a:r>
            <a:r>
              <a:rPr lang="en-US" altLang="zh-CN" sz="2799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+2</a:t>
            </a:r>
            <a:r>
              <a:rPr lang="en-US" altLang="zh-CN" sz="2799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，将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拆分为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+2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个数：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799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,2</a:t>
            </a:r>
            <a:r>
              <a:rPr lang="en-US" altLang="zh-CN" sz="2799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,2</a:t>
            </a:r>
            <a:r>
              <a:rPr lang="en-US" altLang="zh-CN" sz="2799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,2</a:t>
            </a:r>
            <a:r>
              <a:rPr lang="en-US" altLang="zh-CN" sz="2799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799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799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288338" y="4292897"/>
          <a:ext cx="6479220" cy="1613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076700" imgH="1028700" progId="Visio.Drawing.11">
                  <p:embed/>
                </p:oleObj>
              </mc:Choice>
              <mc:Fallback>
                <p:oleObj name="Visio" r:id="rId3" imgW="4076700" imgH="1028700" progId="Visio.Drawing.11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338" y="4292897"/>
                        <a:ext cx="6479220" cy="16138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967399" y="1094450"/>
            <a:ext cx="968973" cy="915977"/>
            <a:chOff x="6156589" y="2586760"/>
            <a:chExt cx="504056" cy="504056"/>
          </a:xfrm>
        </p:grpSpPr>
        <p:sp>
          <p:nvSpPr>
            <p:cNvPr id="10" name="椭圆 9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99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208814" y="2672103"/>
              <a:ext cx="392832" cy="355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599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5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TextBox 30"/>
          <p:cNvSpPr txBox="1"/>
          <p:nvPr/>
        </p:nvSpPr>
        <p:spPr>
          <a:xfrm>
            <a:off x="2136476" y="1264737"/>
            <a:ext cx="5975281" cy="5538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3599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二进制拆分</a:t>
            </a:r>
          </a:p>
        </p:txBody>
      </p:sp>
    </p:spTree>
    <p:extLst>
      <p:ext uri="{BB962C8B-B14F-4D97-AF65-F5344CB8AC3E}">
        <p14:creationId xmlns:p14="http://schemas.microsoft.com/office/powerpoint/2010/main" val="263395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537" y="1709749"/>
            <a:ext cx="8135021" cy="4726833"/>
          </a:xfrm>
          <a:prstGeom prst="rect">
            <a:avLst/>
          </a:prstGeom>
        </p:spPr>
      </p:pic>
      <p:sp>
        <p:nvSpPr>
          <p:cNvPr id="9" name="11 Rectángulo"/>
          <p:cNvSpPr/>
          <p:nvPr/>
        </p:nvSpPr>
        <p:spPr>
          <a:xfrm>
            <a:off x="4911385" y="5603848"/>
            <a:ext cx="2379545" cy="544677"/>
          </a:xfrm>
          <a:prstGeom prst="hexagon">
            <a:avLst/>
          </a:prstGeom>
          <a:solidFill>
            <a:srgbClr val="5FCACB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799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算法分析</a:t>
            </a:r>
            <a:endParaRPr lang="zh-CN" altLang="zh-CN" sz="2799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11 Rectángulo"/>
          <p:cNvSpPr/>
          <p:nvPr/>
        </p:nvSpPr>
        <p:spPr>
          <a:xfrm>
            <a:off x="1272581" y="1084540"/>
            <a:ext cx="2379545" cy="544677"/>
          </a:xfrm>
          <a:prstGeom prst="hexagon">
            <a:avLst/>
          </a:prstGeom>
          <a:solidFill>
            <a:srgbClr val="5FCACB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799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算法代码</a:t>
            </a:r>
            <a:endParaRPr lang="zh-CN" altLang="zh-CN" sz="2799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52451" y="6137820"/>
            <a:ext cx="7029684" cy="57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109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∑log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，空间复杂度为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</p:spTree>
    <p:extLst>
      <p:ext uri="{BB962C8B-B14F-4D97-AF65-F5344CB8AC3E}">
        <p14:creationId xmlns:p14="http://schemas.microsoft.com/office/powerpoint/2010/main" val="7264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4332" y="2205554"/>
            <a:ext cx="9893651" cy="130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19946" defTabSz="914217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1828434" algn="l"/>
              </a:tabLst>
            </a:pPr>
            <a:r>
              <a:rPr lang="zh-CN" altLang="en-US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若不要求最优性，仅关注可行性（如面值是否能拼成），可使用数组优化。例如，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POJ1276</a:t>
            </a:r>
            <a:r>
              <a:rPr lang="zh-CN" altLang="en-US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HDU2844/POJ1742</a:t>
            </a:r>
            <a:r>
              <a:rPr lang="zh-CN" altLang="en-US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799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燕尾形 4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416563" y="1109323"/>
            <a:ext cx="1023741" cy="987780"/>
            <a:chOff x="6156589" y="2586760"/>
            <a:chExt cx="504056" cy="504056"/>
          </a:xfrm>
        </p:grpSpPr>
        <p:sp>
          <p:nvSpPr>
            <p:cNvPr id="8" name="椭圆 7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99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11"/>
            <p:cNvSpPr txBox="1"/>
            <p:nvPr/>
          </p:nvSpPr>
          <p:spPr>
            <a:xfrm>
              <a:off x="6234813" y="2686714"/>
              <a:ext cx="371816" cy="329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599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5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30"/>
          <p:cNvSpPr txBox="1"/>
          <p:nvPr/>
        </p:nvSpPr>
        <p:spPr>
          <a:xfrm>
            <a:off x="2712407" y="1170734"/>
            <a:ext cx="5975281" cy="700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599" b="1" dirty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数组优化</a:t>
            </a:r>
            <a:endParaRPr lang="en-US" altLang="zh-CN" sz="3599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27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燕尾形 4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82" y="1341252"/>
            <a:ext cx="9127251" cy="322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0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537" y="1673657"/>
            <a:ext cx="8726650" cy="449101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60330" y="5889100"/>
            <a:ext cx="6631912" cy="57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109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，空间复杂度为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" name="11 Rectángulo"/>
          <p:cNvSpPr/>
          <p:nvPr/>
        </p:nvSpPr>
        <p:spPr>
          <a:xfrm>
            <a:off x="3826357" y="5344424"/>
            <a:ext cx="2379545" cy="544677"/>
          </a:xfrm>
          <a:prstGeom prst="hexagon">
            <a:avLst/>
          </a:prstGeom>
          <a:solidFill>
            <a:srgbClr val="5FCACB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799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zh-CN" altLang="zh-CN" sz="2799" b="1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11 Rectángulo"/>
          <p:cNvSpPr/>
          <p:nvPr/>
        </p:nvSpPr>
        <p:spPr>
          <a:xfrm>
            <a:off x="1338734" y="1084540"/>
            <a:ext cx="2379545" cy="544677"/>
          </a:xfrm>
          <a:prstGeom prst="hexagon">
            <a:avLst/>
          </a:prstGeom>
          <a:solidFill>
            <a:srgbClr val="5FCACB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799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算法代码</a:t>
            </a:r>
            <a:endParaRPr lang="zh-CN" altLang="zh-CN" sz="2799" b="1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燕尾形 10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</p:spTree>
    <p:extLst>
      <p:ext uri="{BB962C8B-B14F-4D97-AF65-F5344CB8AC3E}">
        <p14:creationId xmlns:p14="http://schemas.microsoft.com/office/powerpoint/2010/main" val="102681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992494" y="1346513"/>
            <a:ext cx="1023741" cy="987780"/>
            <a:chOff x="6156589" y="2586760"/>
            <a:chExt cx="504056" cy="504056"/>
          </a:xfrm>
        </p:grpSpPr>
        <p:sp>
          <p:nvSpPr>
            <p:cNvPr id="11" name="椭圆 10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34813" y="2704496"/>
              <a:ext cx="340252" cy="2982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199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1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30"/>
          <p:cNvSpPr txBox="1"/>
          <p:nvPr/>
        </p:nvSpPr>
        <p:spPr>
          <a:xfrm>
            <a:off x="3288338" y="1394738"/>
            <a:ext cx="5975281" cy="700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599" b="1" dirty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动态规划求解的秘籍是什么？</a:t>
            </a:r>
            <a:endParaRPr lang="en-US" altLang="zh-CN" sz="3599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Freeform 3"/>
          <p:cNvSpPr>
            <a:spLocks noEditPoints="1"/>
          </p:cNvSpPr>
          <p:nvPr/>
        </p:nvSpPr>
        <p:spPr bwMode="gray">
          <a:xfrm>
            <a:off x="2496433" y="2565015"/>
            <a:ext cx="5942224" cy="4037665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831247" y="4471974"/>
            <a:ext cx="1560598" cy="1778013"/>
            <a:chOff x="5830391" y="4473009"/>
            <a:chExt cx="1560959" cy="1778425"/>
          </a:xfrm>
        </p:grpSpPr>
        <p:sp>
          <p:nvSpPr>
            <p:cNvPr id="15" name="Oval 34"/>
            <p:cNvSpPr>
              <a:spLocks noChangeArrowheads="1"/>
            </p:cNvSpPr>
            <p:nvPr/>
          </p:nvSpPr>
          <p:spPr bwMode="gray">
            <a:xfrm rot="20876594">
              <a:off x="5904878" y="5631449"/>
              <a:ext cx="1316787" cy="619985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35"/>
            <p:cNvSpPr>
              <a:spLocks noChangeArrowheads="1"/>
            </p:cNvSpPr>
            <p:nvPr/>
          </p:nvSpPr>
          <p:spPr bwMode="gray">
            <a:xfrm>
              <a:off x="5830391" y="4473009"/>
              <a:ext cx="1560959" cy="158686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7" name="Oval 36"/>
            <p:cNvSpPr>
              <a:spLocks noChangeArrowheads="1"/>
            </p:cNvSpPr>
            <p:nvPr/>
          </p:nvSpPr>
          <p:spPr bwMode="gray">
            <a:xfrm>
              <a:off x="5851029" y="4479527"/>
              <a:ext cx="1524623" cy="154700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8" name="Oval 37"/>
            <p:cNvSpPr>
              <a:spLocks noChangeArrowheads="1"/>
            </p:cNvSpPr>
            <p:nvPr/>
          </p:nvSpPr>
          <p:spPr bwMode="gray">
            <a:xfrm>
              <a:off x="5868492" y="4487830"/>
              <a:ext cx="1450500" cy="1446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" name="Oval 38"/>
            <p:cNvSpPr>
              <a:spLocks noChangeArrowheads="1"/>
            </p:cNvSpPr>
            <p:nvPr/>
          </p:nvSpPr>
          <p:spPr bwMode="gray">
            <a:xfrm>
              <a:off x="5960566" y="4509914"/>
              <a:ext cx="1290625" cy="117354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" name="Text Box 39"/>
            <p:cNvSpPr txBox="1">
              <a:spLocks noChangeArrowheads="1"/>
            </p:cNvSpPr>
            <p:nvPr/>
          </p:nvSpPr>
          <p:spPr bwMode="gray">
            <a:xfrm>
              <a:off x="6095206" y="4861243"/>
              <a:ext cx="108326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199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决策</a:t>
              </a:r>
              <a:endParaRPr lang="en-US" altLang="zh-CN" sz="3199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60329" y="4230204"/>
            <a:ext cx="1371283" cy="1599830"/>
            <a:chOff x="3358902" y="4231184"/>
            <a:chExt cx="1371600" cy="1600200"/>
          </a:xfrm>
        </p:grpSpPr>
        <p:sp>
          <p:nvSpPr>
            <p:cNvPr id="21" name="Oval 40"/>
            <p:cNvSpPr>
              <a:spLocks noChangeArrowheads="1"/>
            </p:cNvSpPr>
            <p:nvPr/>
          </p:nvSpPr>
          <p:spPr bwMode="gray">
            <a:xfrm rot="20827004">
              <a:off x="3435102" y="5221784"/>
              <a:ext cx="1133475" cy="60960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" name="Group 41"/>
            <p:cNvGrpSpPr>
              <a:grpSpLocks/>
            </p:cNvGrpSpPr>
            <p:nvPr/>
          </p:nvGrpSpPr>
          <p:grpSpPr bwMode="auto">
            <a:xfrm>
              <a:off x="3358902" y="4231184"/>
              <a:ext cx="1371600" cy="1441450"/>
              <a:chOff x="732" y="2112"/>
              <a:chExt cx="842" cy="860"/>
            </a:xfrm>
          </p:grpSpPr>
          <p:sp>
            <p:nvSpPr>
              <p:cNvPr id="23" name="Oval 42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4" name="Oval 43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5" name="Oval 44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6" name="Oval 45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7" name="Text Box 46"/>
              <p:cNvSpPr txBox="1">
                <a:spLocks noChangeArrowheads="1"/>
              </p:cNvSpPr>
              <p:nvPr/>
            </p:nvSpPr>
            <p:spPr bwMode="gray">
              <a:xfrm>
                <a:off x="864" y="2368"/>
                <a:ext cx="554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799" b="1" dirty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阶段</a:t>
                </a:r>
                <a:endParaRPr lang="en-US" altLang="zh-CN" sz="2799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496434" y="2865370"/>
            <a:ext cx="1099882" cy="1139561"/>
            <a:chOff x="2494806" y="2866033"/>
            <a:chExt cx="1100137" cy="1139825"/>
          </a:xfrm>
        </p:grpSpPr>
        <p:sp>
          <p:nvSpPr>
            <p:cNvPr id="32" name="Oval 47"/>
            <p:cNvSpPr>
              <a:spLocks noChangeArrowheads="1"/>
            </p:cNvSpPr>
            <p:nvPr/>
          </p:nvSpPr>
          <p:spPr bwMode="gray">
            <a:xfrm>
              <a:off x="2494806" y="3472458"/>
              <a:ext cx="914400" cy="53340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48"/>
            <p:cNvSpPr>
              <a:spLocks noChangeArrowheads="1"/>
            </p:cNvSpPr>
            <p:nvPr/>
          </p:nvSpPr>
          <p:spPr bwMode="gray">
            <a:xfrm>
              <a:off x="2571006" y="2866033"/>
              <a:ext cx="1023937" cy="10239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4" name="Oval 49"/>
            <p:cNvSpPr>
              <a:spLocks noChangeArrowheads="1"/>
            </p:cNvSpPr>
            <p:nvPr/>
          </p:nvSpPr>
          <p:spPr bwMode="gray">
            <a:xfrm>
              <a:off x="2583706" y="2870796"/>
              <a:ext cx="1000125" cy="100012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Oval 50"/>
            <p:cNvSpPr>
              <a:spLocks noChangeArrowheads="1"/>
            </p:cNvSpPr>
            <p:nvPr/>
          </p:nvSpPr>
          <p:spPr bwMode="gray">
            <a:xfrm>
              <a:off x="2594818" y="2881908"/>
              <a:ext cx="950913" cy="93345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6" name="Oval 51"/>
            <p:cNvSpPr>
              <a:spLocks noChangeArrowheads="1"/>
            </p:cNvSpPr>
            <p:nvPr/>
          </p:nvSpPr>
          <p:spPr bwMode="gray">
            <a:xfrm>
              <a:off x="2648793" y="2907308"/>
              <a:ext cx="847725" cy="7572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7" name="Text Box 52"/>
            <p:cNvSpPr txBox="1">
              <a:spLocks noChangeArrowheads="1"/>
            </p:cNvSpPr>
            <p:nvPr/>
          </p:nvSpPr>
          <p:spPr bwMode="gray">
            <a:xfrm>
              <a:off x="2693183" y="3124537"/>
              <a:ext cx="8002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99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</a:t>
              </a:r>
              <a:endParaRPr lang="en-US" altLang="zh-CN" sz="24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3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38" name="矩形 37"/>
          <p:cNvSpPr/>
          <p:nvPr/>
        </p:nvSpPr>
        <p:spPr>
          <a:xfrm>
            <a:off x="856281" y="1125277"/>
            <a:ext cx="8983269" cy="4615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073">
              <a:lnSpc>
                <a:spcPct val="150000"/>
              </a:lnSpc>
            </a:pP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动态规划把原问题划分为若干子问题，每个子问题的求解过程构成一个阶段，求解完前一阶段后再求解后一阶段。根据无后效性，动态规划的求解过程构成一个有向无环图，求解的顺序就是该有向无环图的一个拓扑序。在有向无环图中，节点对应问题的状态，有向边对应状态之间的转移，转移时作出的选择就是决策。</a:t>
            </a:r>
            <a:endParaRPr lang="en-US" altLang="zh-CN" sz="2799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073">
              <a:lnSpc>
                <a:spcPct val="150000"/>
              </a:lnSpc>
            </a:pPr>
            <a:r>
              <a:rPr lang="zh-CN" altLang="en-US" sz="2799" b="1" dirty="0">
                <a:solidFill>
                  <a:srgbClr val="B1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状态、阶段、决策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是动态规划的三个要素。</a:t>
            </a:r>
          </a:p>
        </p:txBody>
      </p:sp>
    </p:spTree>
    <p:extLst>
      <p:ext uri="{BB962C8B-B14F-4D97-AF65-F5344CB8AC3E}">
        <p14:creationId xmlns:p14="http://schemas.microsoft.com/office/powerpoint/2010/main" val="186807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38" name="矩形 37"/>
          <p:cNvSpPr/>
          <p:nvPr/>
        </p:nvSpPr>
        <p:spPr>
          <a:xfrm>
            <a:off x="1200589" y="1072222"/>
            <a:ext cx="8983269" cy="637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073">
              <a:lnSpc>
                <a:spcPct val="150000"/>
              </a:lnSpc>
            </a:pP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例如，使用动态规划求解单源最短路径问题。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2" r="14157"/>
          <a:stretch>
            <a:fillRect/>
          </a:stretch>
        </p:blipFill>
        <p:spPr bwMode="auto">
          <a:xfrm>
            <a:off x="2568424" y="2133156"/>
            <a:ext cx="6875173" cy="359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99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38" name="矩形 37"/>
          <p:cNvSpPr/>
          <p:nvPr/>
        </p:nvSpPr>
        <p:spPr>
          <a:xfrm>
            <a:off x="849305" y="1197268"/>
            <a:ext cx="8983269" cy="4615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073">
              <a:lnSpc>
                <a:spcPct val="150000"/>
              </a:lnSpc>
            </a:pP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确定状态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表示源点到节点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的最短距离。</a:t>
            </a:r>
          </a:p>
          <a:p>
            <a:pPr indent="637073">
              <a:lnSpc>
                <a:spcPct val="150000"/>
              </a:lnSpc>
            </a:pP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划分阶段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。根据拓扑序列划分阶段。</a:t>
            </a:r>
          </a:p>
          <a:p>
            <a:pPr indent="637073">
              <a:lnSpc>
                <a:spcPct val="150000"/>
              </a:lnSpc>
            </a:pP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决策选择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。考察当前节点的逆邻接点，将所有 逆邻接点的最短距离与边权之和取最小值得到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799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073">
              <a:lnSpc>
                <a:spcPct val="150000"/>
              </a:lnSpc>
            </a:pP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    状态转移方程：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dp[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min(dp[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]+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])</a:t>
            </a:r>
            <a:r>
              <a:rPr lang="zh-CN" altLang="en-US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799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073">
              <a:lnSpc>
                <a:spcPct val="150000"/>
              </a:lnSpc>
            </a:pP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边界条件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。若源点为</a:t>
            </a:r>
            <a:r>
              <a:rPr lang="en-US" altLang="zh-CN" sz="2799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，则令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dp[1] = 0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indent="637073">
              <a:lnSpc>
                <a:spcPct val="150000"/>
              </a:lnSpc>
            </a:pP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求解目标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799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79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2,3,…,</a:t>
            </a:r>
            <a:r>
              <a:rPr lang="en-US" altLang="zh-CN" sz="2799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5408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2205" y="909303"/>
            <a:ext cx="121979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3604" y="1"/>
            <a:ext cx="859885" cy="90930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6607" y="215807"/>
            <a:ext cx="3959523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38" name="矩形 37"/>
          <p:cNvSpPr/>
          <p:nvPr/>
        </p:nvSpPr>
        <p:spPr>
          <a:xfrm>
            <a:off x="1047749" y="1341251"/>
            <a:ext cx="8566969" cy="3969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073">
              <a:lnSpc>
                <a:spcPct val="150000"/>
              </a:lnSpc>
            </a:pP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求解动态规划问题时，如何确定状态和状态转移方程是关键，也是难点。不同状态表示和状态转移方程的算法复杂度可能不同。</a:t>
            </a:r>
            <a:endParaRPr lang="en-US" altLang="zh-CN" sz="2799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073">
              <a:lnSpc>
                <a:spcPct val="150000"/>
              </a:lnSpc>
            </a:pP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动态规划问题灵活多变，在各类算法竞赛中层出不穷，需要多练习、多总结，</a:t>
            </a:r>
            <a:r>
              <a:rPr lang="zh-CN" altLang="en-US" sz="2799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见多识广</a:t>
            </a:r>
            <a:r>
              <a:rPr lang="zh-CN" altLang="en-US" sz="2799" dirty="0">
                <a:latin typeface="宋体" panose="02010600030101010101" pitchFamily="2" charset="-122"/>
                <a:ea typeface="宋体" panose="02010600030101010101" pitchFamily="2" charset="-122"/>
              </a:rPr>
              <a:t>，积累丰富的经验和发挥创造力。</a:t>
            </a:r>
          </a:p>
        </p:txBody>
      </p:sp>
    </p:spTree>
    <p:extLst>
      <p:ext uri="{BB962C8B-B14F-4D97-AF65-F5344CB8AC3E}">
        <p14:creationId xmlns:p14="http://schemas.microsoft.com/office/powerpoint/2010/main" val="204193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2404</Words>
  <Application>Microsoft Office PowerPoint</Application>
  <PresentationFormat>宽屏</PresentationFormat>
  <Paragraphs>227</Paragraphs>
  <Slides>46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等线</vt:lpstr>
      <vt:lpstr>等线 Light</vt:lpstr>
      <vt:lpstr>宋体</vt:lpstr>
      <vt:lpstr>微软雅黑</vt:lpstr>
      <vt:lpstr>Arial</vt:lpstr>
      <vt:lpstr>Calibri</vt:lpstr>
      <vt:lpstr>Cambria Math</vt:lpstr>
      <vt:lpstr>Impact</vt:lpstr>
      <vt:lpstr>Times New Roman</vt:lpstr>
      <vt:lpstr>Office 主题​​</vt:lpstr>
      <vt:lpstr>Visio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Tsubaki Z</dc:creator>
  <cp:lastModifiedBy>Tsubaki Z</cp:lastModifiedBy>
  <cp:revision>2</cp:revision>
  <dcterms:created xsi:type="dcterms:W3CDTF">2024-08-04T14:22:02Z</dcterms:created>
  <dcterms:modified xsi:type="dcterms:W3CDTF">2024-08-04T14:44:51Z</dcterms:modified>
</cp:coreProperties>
</file>