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8" r:id="rId5"/>
    <p:sldId id="259" r:id="rId6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4" r:id="rId26"/>
    <p:sldId id="280" r:id="rId27"/>
    <p:sldId id="282" r:id="rId28"/>
    <p:sldId id="285" r:id="rId29"/>
    <p:sldId id="283" r:id="rId30"/>
    <p:sldId id="286" r:id="rId31"/>
    <p:sldId id="287" r:id="rId32"/>
    <p:sldId id="288" r:id="rId33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546" y="-108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gs" Target="tags/tag9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zh-CN" sz="1200" dirty="0">
                <a:solidFill>
                  <a:srgbClr val="008000"/>
                </a:solidFill>
                <a:latin typeface="Source Code Pro" panose="020B0509030403020204" pitchFamily="49" charset="0"/>
              </a:rPr>
              <a:t>//ex1.1</a:t>
            </a:r>
            <a:endParaRPr lang="en-GB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GB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#include </a:t>
            </a:r>
            <a:r>
              <a:rPr lang="en-GB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&lt;iostream&gt;</a:t>
            </a:r>
            <a:endParaRPr lang="en-GB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GB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using</a:t>
            </a:r>
            <a:r>
              <a:rPr lang="en-GB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GB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namespace</a:t>
            </a:r>
            <a:r>
              <a:rPr lang="en-GB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std;</a:t>
            </a:r>
            <a:endParaRPr lang="en-GB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GB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-GB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main()</a:t>
            </a:r>
            <a:endParaRPr lang="en-GB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GB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  <a:endParaRPr lang="en-GB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GB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cout &lt;&lt; </a:t>
            </a:r>
            <a:r>
              <a:rPr lang="en-GB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"I love Luogu!"</a:t>
            </a:r>
            <a:r>
              <a:rPr lang="en-GB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  <a:endParaRPr lang="en-GB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GB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-GB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return</a:t>
            </a:r>
            <a:r>
              <a:rPr lang="en-GB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GB" altLang="zh-CN" sz="1200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-GB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  <a:endParaRPr lang="en-GB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-GB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-GB" altLang="zh-CN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tags" Target="../tags/tag7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tags" Target="../tags/tag82.xml"/><Relationship Id="rId2" Type="http://schemas.openxmlformats.org/officeDocument/2006/relationships/image" Target="../media/image10.png"/><Relationship Id="rId1" Type="http://schemas.openxmlformats.org/officeDocument/2006/relationships/tags" Target="../tags/tag81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tags" Target="../tags/tag84.xml"/><Relationship Id="rId2" Type="http://schemas.openxmlformats.org/officeDocument/2006/relationships/image" Target="../media/image12.png"/><Relationship Id="rId1" Type="http://schemas.openxmlformats.org/officeDocument/2006/relationships/tags" Target="../tags/tag83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86.xml"/><Relationship Id="rId2" Type="http://schemas.openxmlformats.org/officeDocument/2006/relationships/image" Target="../media/image14.png"/><Relationship Id="rId1" Type="http://schemas.openxmlformats.org/officeDocument/2006/relationships/tags" Target="../tags/tag8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87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89.xml"/><Relationship Id="rId2" Type="http://schemas.openxmlformats.org/officeDocument/2006/relationships/image" Target="../media/image17.png"/><Relationship Id="rId1" Type="http://schemas.openxmlformats.org/officeDocument/2006/relationships/tags" Target="../tags/tag88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tags" Target="../tags/tag91.xml"/><Relationship Id="rId2" Type="http://schemas.openxmlformats.org/officeDocument/2006/relationships/image" Target="../media/image19.png"/><Relationship Id="rId1" Type="http://schemas.openxmlformats.org/officeDocument/2006/relationships/tags" Target="../tags/tag9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9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image" Target="../media/image3.png"/><Relationship Id="rId3" Type="http://schemas.openxmlformats.org/officeDocument/2006/relationships/tags" Target="../tags/tag68.xml"/><Relationship Id="rId2" Type="http://schemas.openxmlformats.org/officeDocument/2006/relationships/image" Target="../media/image2.png"/><Relationship Id="rId1" Type="http://schemas.openxmlformats.org/officeDocument/2006/relationships/tags" Target="../tags/tag6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/>
              <a:t>并查集、堆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亲戚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152649" y="1734017"/>
                <a:ext cx="4631973" cy="4442946"/>
              </a:xfrm>
            </p:spPr>
            <p:txBody>
              <a:bodyPr>
                <a:normAutofit/>
              </a:bodyPr>
              <a:lstStyle/>
              <a:p>
                <a:pPr marL="0"/>
                <a:r>
                  <a:rPr lang="zh-CN" altLang="en-US" dirty="0"/>
                  <a:t>实现时，用数组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来存储“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代表</a:t>
                </a:r>
                <a:r>
                  <a:rPr lang="zh-CN" altLang="en-US" dirty="0"/>
                  <a:t>”。</a:t>
                </a:r>
                <a:endParaRPr lang="en-US" altLang="zh-CN" dirty="0"/>
              </a:p>
              <a:p>
                <a:pPr marL="0"/>
                <a:r>
                  <a:rPr lang="zh-CN" altLang="en-US" dirty="0"/>
                  <a:t>代表具有传递性。当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查找</a:t>
                </a:r>
                <a:r>
                  <a:rPr lang="zh-CN" altLang="en-US" dirty="0"/>
                  <a:t>代表时，需要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递归</a:t>
                </a:r>
                <a:r>
                  <a:rPr lang="zh-CN" altLang="en-US" dirty="0"/>
                  <a:t>地向上，直到代表为自身。</a:t>
                </a:r>
                <a:endParaRPr lang="en-US" altLang="zh-CN" dirty="0"/>
              </a:p>
              <a:p>
                <a:pPr marL="0"/>
                <a:br>
                  <a:rPr lang="en-US" altLang="zh-CN" dirty="0"/>
                </a:br>
                <a:br>
                  <a:rPr lang="en-US" altLang="zh-CN" dirty="0"/>
                </a:br>
                <a:endParaRPr lang="en-US" altLang="zh-CN" dirty="0"/>
              </a:p>
              <a:p>
                <a:pPr marL="0"/>
                <a:r>
                  <a:rPr lang="zh-CN" altLang="en-US" dirty="0"/>
                  <a:t>当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合并</a:t>
                </a:r>
                <a:r>
                  <a:rPr lang="zh-CN" altLang="en-US" dirty="0"/>
                  <a:t>两个元素时，需先判断两者是否属于同一集合。若否，则将其中一个集合的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代表</a:t>
                </a:r>
                <a:r>
                  <a:rPr lang="zh-CN" altLang="en-US" dirty="0"/>
                  <a:t>设置为另一方的代表。</a:t>
                </a:r>
                <a:endParaRPr lang="en-US" altLang="zh-CN" dirty="0"/>
              </a:p>
              <a:p>
                <a:pPr marL="0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152649" y="1734017"/>
                <a:ext cx="4631973" cy="4442946"/>
              </a:xfrm>
              <a:blipFill rotWithShape="1">
                <a:blip r:embed="rId1"/>
                <a:stretch>
                  <a:fillRect l="-14" t="-11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982178" y="1734017"/>
            <a:ext cx="3258048" cy="4442946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zh-CN" altLang="en-US" dirty="0"/>
              <a:t>请同学们根据给出的函数完成本题（</a:t>
            </a:r>
            <a:r>
              <a:rPr lang="en-US" altLang="zh-CN" dirty="0"/>
              <a:t>P1551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88630" y="3113033"/>
            <a:ext cx="4140000" cy="95313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查询集合的“代表”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==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[x])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 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[x]); 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88630" y="5384236"/>
            <a:ext cx="4140000" cy="116840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合并两集合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f1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为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的代表，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为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的代表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f1 =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(c1), f2 =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(c2); 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(f1 != f2)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[f1] = f2; 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705599" y="1786475"/>
            <a:ext cx="0" cy="443146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优化并查集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149819" y="1585798"/>
                <a:ext cx="7889531" cy="4472312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然而，寻找代表的过程可能需要多次溯源。随着集合合并的深度增加，溯源的次数会越来越多，严重影响效率。</a:t>
                </a:r>
                <a:endParaRPr lang="en-US" altLang="zh-CN" dirty="0"/>
              </a:p>
              <a:p>
                <a:r>
                  <a:rPr lang="zh-CN" altLang="en-US" dirty="0"/>
                  <a:t>这里，引入两种优化方式：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路径压缩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启发式合并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ED7D31"/>
                    </a:solidFill>
                  </a:rPr>
                  <a:t>路径压缩</a:t>
                </a:r>
                <a:r>
                  <a:rPr lang="zh-CN" altLang="en-US" dirty="0"/>
                  <a:t>（左图）</a:t>
                </a:r>
                <a:br>
                  <a:rPr lang="en-US" altLang="zh-CN" dirty="0"/>
                </a:br>
                <a:r>
                  <a:rPr lang="zh-CN" altLang="en-US" dirty="0"/>
                  <a:t>即在查询完成后，将路径每一个元素的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fa</m:t>
                    </m:r>
                  </m:oMath>
                </a14:m>
                <a:r>
                  <a:rPr lang="zh-CN" altLang="en-US" dirty="0"/>
                  <a:t>值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直接更新</a:t>
                </a:r>
                <a:r>
                  <a:rPr lang="zh-CN" altLang="en-US" dirty="0"/>
                  <a:t>为代表，使得下一次递归时，只需要一步即可找到代表。</a:t>
                </a:r>
                <a:endParaRPr lang="en-US" altLang="zh-CN" dirty="0"/>
              </a:p>
              <a:p>
                <a:br>
                  <a:rPr lang="en-US" altLang="zh-CN" dirty="0"/>
                </a:br>
                <a:br>
                  <a:rPr lang="en-US" altLang="zh-CN" dirty="0"/>
                </a:b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ED7D31"/>
                    </a:solidFill>
                  </a:rPr>
                  <a:t>启发式合并</a:t>
                </a:r>
                <a:r>
                  <a:rPr lang="zh-CN" altLang="en-US" dirty="0"/>
                  <a:t>（右图）</a:t>
                </a:r>
                <a:br>
                  <a:rPr lang="en-US" altLang="zh-CN" dirty="0"/>
                </a:br>
                <a:r>
                  <a:rPr lang="zh-CN" altLang="en-US" dirty="0"/>
                  <a:t>当合并两个集合时，选择较大的集合代表作为代表，即更改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元素较少</a:t>
                </a:r>
                <a:r>
                  <a:rPr lang="zh-CN" altLang="en-US" dirty="0"/>
                  <a:t>的集合的代表，可以减少路径压缩的次数。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49819" y="1585798"/>
                <a:ext cx="7889531" cy="4472312"/>
              </a:xfrm>
              <a:blipFill rotWithShape="1">
                <a:blip r:embed="rId1"/>
                <a:stretch>
                  <a:fillRect l="-4" t="-5" b="-2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3141086" y="4293960"/>
            <a:ext cx="2578666" cy="388696"/>
            <a:chOff x="2838450" y="3780358"/>
            <a:chExt cx="3454400" cy="520700"/>
          </a:xfrm>
        </p:grpSpPr>
        <p:sp>
          <p:nvSpPr>
            <p:cNvPr id="5" name="椭圆 4"/>
            <p:cNvSpPr/>
            <p:nvPr/>
          </p:nvSpPr>
          <p:spPr>
            <a:xfrm>
              <a:off x="2838450" y="3780358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3816350" y="3780358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4794250" y="3780358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5772150" y="3780358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>
              <a:stCxn id="6" idx="2"/>
              <a:endCxn id="5" idx="6"/>
            </p:cNvCxnSpPr>
            <p:nvPr/>
          </p:nvCxnSpPr>
          <p:spPr>
            <a:xfrm flipH="1">
              <a:off x="3359150" y="4040708"/>
              <a:ext cx="457200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7" idx="2"/>
              <a:endCxn id="6" idx="6"/>
            </p:cNvCxnSpPr>
            <p:nvPr/>
          </p:nvCxnSpPr>
          <p:spPr>
            <a:xfrm flipH="1">
              <a:off x="4337050" y="4040708"/>
              <a:ext cx="457200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5314950" y="4040708"/>
              <a:ext cx="457200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曲线 15"/>
            <p:cNvCxnSpPr>
              <a:stCxn id="6" idx="1"/>
              <a:endCxn id="5" idx="7"/>
            </p:cNvCxnSpPr>
            <p:nvPr/>
          </p:nvCxnSpPr>
          <p:spPr>
            <a:xfrm rot="16200000" flipV="1">
              <a:off x="3587750" y="3551758"/>
              <a:ext cx="12700" cy="609710"/>
            </a:xfrm>
            <a:prstGeom prst="curvedConnector3">
              <a:avLst>
                <a:gd name="adj1" fmla="val 2400433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曲线 17"/>
            <p:cNvCxnSpPr>
              <a:stCxn id="7" idx="1"/>
              <a:endCxn id="5" idx="7"/>
            </p:cNvCxnSpPr>
            <p:nvPr/>
          </p:nvCxnSpPr>
          <p:spPr>
            <a:xfrm rot="16200000" flipV="1">
              <a:off x="4076700" y="3062808"/>
              <a:ext cx="12700" cy="1587610"/>
            </a:xfrm>
            <a:prstGeom prst="curvedConnector3">
              <a:avLst>
                <a:gd name="adj1" fmla="val 2400433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曲线 19"/>
            <p:cNvCxnSpPr>
              <a:stCxn id="8" idx="1"/>
              <a:endCxn id="5" idx="7"/>
            </p:cNvCxnSpPr>
            <p:nvPr/>
          </p:nvCxnSpPr>
          <p:spPr>
            <a:xfrm rot="16200000" flipV="1">
              <a:off x="4565650" y="2573858"/>
              <a:ext cx="12700" cy="2565510"/>
            </a:xfrm>
            <a:prstGeom prst="curvedConnector3">
              <a:avLst>
                <a:gd name="adj1" fmla="val 2400433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6642898" y="4002776"/>
            <a:ext cx="2578663" cy="971064"/>
            <a:chOff x="2838450" y="5087046"/>
            <a:chExt cx="3454400" cy="1300846"/>
          </a:xfrm>
        </p:grpSpPr>
        <p:sp>
          <p:nvSpPr>
            <p:cNvPr id="21" name="椭圆 20"/>
            <p:cNvSpPr/>
            <p:nvPr/>
          </p:nvSpPr>
          <p:spPr>
            <a:xfrm>
              <a:off x="2838450" y="5087046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3816350" y="586719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4794250" y="5092978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4" name="椭圆 23"/>
            <p:cNvSpPr/>
            <p:nvPr/>
          </p:nvSpPr>
          <p:spPr>
            <a:xfrm>
              <a:off x="5772150" y="5860924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>
              <a:stCxn id="21" idx="6"/>
              <a:endCxn id="23" idx="2"/>
            </p:cNvCxnSpPr>
            <p:nvPr/>
          </p:nvCxnSpPr>
          <p:spPr>
            <a:xfrm>
              <a:off x="3359150" y="5347396"/>
              <a:ext cx="1435100" cy="593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2" idx="7"/>
              <a:endCxn id="23" idx="3"/>
            </p:cNvCxnSpPr>
            <p:nvPr/>
          </p:nvCxnSpPr>
          <p:spPr>
            <a:xfrm flipV="1">
              <a:off x="4260795" y="5537423"/>
              <a:ext cx="609710" cy="4060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4" idx="1"/>
              <a:endCxn id="23" idx="5"/>
            </p:cNvCxnSpPr>
            <p:nvPr/>
          </p:nvCxnSpPr>
          <p:spPr>
            <a:xfrm flipH="1" flipV="1">
              <a:off x="5238695" y="5537423"/>
              <a:ext cx="609710" cy="3997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优化并查集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9820" y="1539492"/>
            <a:ext cx="7889531" cy="4472312"/>
          </a:xfrm>
        </p:spPr>
        <p:txBody>
          <a:bodyPr/>
          <a:lstStyle/>
          <a:p>
            <a:r>
              <a:rPr lang="zh-CN" altLang="en-US" dirty="0"/>
              <a:t>经过优化后的并查集实现（可以用作模板）</a:t>
            </a:r>
            <a:endParaRPr lang="en-US" altLang="zh-CN" dirty="0"/>
          </a:p>
          <a:p>
            <a:r>
              <a:rPr lang="zh-CN" altLang="en-US" dirty="0"/>
              <a:t>其查询的时间复杂度</a:t>
            </a:r>
            <a:r>
              <a:rPr lang="zh-CN" altLang="en-US" dirty="0">
                <a:solidFill>
                  <a:schemeClr val="accent2"/>
                </a:solidFill>
              </a:rPr>
              <a:t>接近常数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971043" y="2464613"/>
            <a:ext cx="6247083" cy="439991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一定不要忘了初始化，每个元素单独属于一个集合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n;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查询集合的“代表”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==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[x])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 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[x] =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[x]);</a:t>
            </a:r>
            <a:r>
              <a:rPr lang="en-US" altLang="zh-CN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sym typeface="+mn-ea"/>
              </a:rPr>
              <a:t>// </a:t>
            </a:r>
            <a:r>
              <a:rPr lang="zh-CN" alt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sym typeface="+mn-ea"/>
              </a:rPr>
              <a:t>顺便</a:t>
            </a:r>
            <a:r>
              <a:rPr lang="en-US" altLang="zh-CN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sym typeface="+mn-ea"/>
              </a:rPr>
              <a:t>【</a:t>
            </a:r>
            <a:r>
              <a:rPr lang="zh-CN" altLang="en-US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sym typeface="+mn-ea"/>
              </a:rPr>
              <a:t>路径压缩</a:t>
            </a:r>
            <a:r>
              <a:rPr lang="en-US" altLang="zh-CN" sz="1400" dirty="0">
                <a:solidFill>
                  <a:srgbClr val="008000"/>
                </a:solidFill>
                <a:effectLst/>
                <a:latin typeface="Consolas" panose="020B0609020204030204" pitchFamily="49" charset="0"/>
                <a:sym typeface="+mn-ea"/>
              </a:rPr>
              <a:t>】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AF00DB"/>
                </a:solidFill>
                <a:effectLst/>
                <a:latin typeface="Consolas" panose="020B0609020204030204" pitchFamily="49" charset="0"/>
                <a:sym typeface="+mn-ea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+mn-ea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effectLst/>
                <a:latin typeface="Consolas" panose="020B0609020204030204" pitchFamily="49" charset="0"/>
                <a:sym typeface="+mn-ea"/>
              </a:rPr>
              <a:t>fa</a:t>
            </a:r>
            <a:r>
              <a:rPr lang="en-US" altLang="zh-CN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+mn-ea"/>
              </a:rPr>
              <a:t>[x];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合并两个集合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f1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为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c1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的代表，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为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c2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的代表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f1 =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(c1), f2 =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(c2); 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(f1 != f2) {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[f1] &lt;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[f2])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【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取较大者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】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作为代表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(f1, f2);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[f2] = f1;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[f1] +=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[f2];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只有“代表”的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是有效的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P1536 </a:t>
            </a:r>
            <a:r>
              <a:rPr lang="zh-CN" altLang="en-US"/>
              <a:t>村村通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带权并查</a:t>
            </a:r>
            <a:r>
              <a:rPr lang="zh-CN" altLang="en-US" dirty="0" smtClean="0"/>
              <a:t>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/>
              <a:t>基于路径压缩，带权并查集就是：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可以看到它的每一条边都记录了每个节点到根节点的一个权值，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这个权值该设为什么由具体的问题而定，一般都是两个节点之间的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某一种相对的关系，但是考虑到权值就会有两个问题：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1.每个节点都记录的是与根节点之间的权值，那么在Find的路径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压缩过程中，权值也应该做相应的更新，因为在路径压缩之前，每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个节点都是与其父节点链接着，那个Value自然也是与其父节点之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间的权值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2.在两个并查集做合并的时候，权值也要做相应的更新，因为两个并查集的根节点不同。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下面就来看在这两个过程中，如何更新权值：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8159913" y="2202551"/>
            <a:ext cx="2578663" cy="971064"/>
            <a:chOff x="2838450" y="5087046"/>
            <a:chExt cx="3454400" cy="1300846"/>
          </a:xfrm>
        </p:grpSpPr>
        <p:sp>
          <p:nvSpPr>
            <p:cNvPr id="21" name="椭圆 20"/>
            <p:cNvSpPr/>
            <p:nvPr>
              <p:custDataLst>
                <p:tags r:id="rId1"/>
              </p:custDataLst>
            </p:nvPr>
          </p:nvSpPr>
          <p:spPr>
            <a:xfrm>
              <a:off x="2838450" y="5087046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2" name="椭圆 21"/>
            <p:cNvSpPr/>
            <p:nvPr>
              <p:custDataLst>
                <p:tags r:id="rId2"/>
              </p:custDataLst>
            </p:nvPr>
          </p:nvSpPr>
          <p:spPr>
            <a:xfrm>
              <a:off x="3816350" y="586719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椭圆 22"/>
            <p:cNvSpPr/>
            <p:nvPr>
              <p:custDataLst>
                <p:tags r:id="rId3"/>
              </p:custDataLst>
            </p:nvPr>
          </p:nvSpPr>
          <p:spPr>
            <a:xfrm>
              <a:off x="4794250" y="5092978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4" name="椭圆 23"/>
            <p:cNvSpPr/>
            <p:nvPr>
              <p:custDataLst>
                <p:tags r:id="rId4"/>
              </p:custDataLst>
            </p:nvPr>
          </p:nvSpPr>
          <p:spPr>
            <a:xfrm>
              <a:off x="5772150" y="5860924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>
              <a:stCxn id="21" idx="6"/>
              <a:endCxn id="23" idx="2"/>
            </p:cNvCxnSpPr>
            <p:nvPr>
              <p:custDataLst>
                <p:tags r:id="rId5"/>
              </p:custDataLst>
            </p:nvPr>
          </p:nvCxnSpPr>
          <p:spPr>
            <a:xfrm>
              <a:off x="3359150" y="5347396"/>
              <a:ext cx="1435100" cy="5932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22" idx="7"/>
              <a:endCxn id="23" idx="3"/>
            </p:cNvCxnSpPr>
            <p:nvPr>
              <p:custDataLst>
                <p:tags r:id="rId6"/>
              </p:custDataLst>
            </p:nvPr>
          </p:nvCxnSpPr>
          <p:spPr>
            <a:xfrm flipV="1">
              <a:off x="4260795" y="5537423"/>
              <a:ext cx="609710" cy="4060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4" idx="1"/>
              <a:endCxn id="23" idx="5"/>
            </p:cNvCxnSpPr>
            <p:nvPr>
              <p:custDataLst>
                <p:tags r:id="rId7"/>
              </p:custDataLst>
            </p:nvPr>
          </p:nvCxnSpPr>
          <p:spPr>
            <a:xfrm flipH="1" flipV="1">
              <a:off x="5238695" y="5537423"/>
              <a:ext cx="609710" cy="3997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/>
          <p:cNvSpPr txBox="1"/>
          <p:nvPr/>
        </p:nvSpPr>
        <p:spPr>
          <a:xfrm>
            <a:off x="8663305" y="1945005"/>
            <a:ext cx="95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value1</a:t>
            </a:r>
            <a:endParaRPr lang="en-US" altLang="zh-CN"/>
          </a:p>
        </p:txBody>
      </p:sp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 rot="19140000">
            <a:off x="9109710" y="2856230"/>
            <a:ext cx="95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value2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 rot="2460000">
            <a:off x="10066020" y="2282825"/>
            <a:ext cx="95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value3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带权并查</a:t>
            </a:r>
            <a:r>
              <a:rPr lang="zh-CN" altLang="en-US" dirty="0" smtClean="0"/>
              <a:t>集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路径压缩：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可以看到更新权值只多了两行代码，先记录下原本父节点的编号，因为在路径压缩后父节点就变为根节点了，再将当前节点的权值加上原本父节点的权值，此时父节点的权值已经是父节点到根节点的权值了，因此加上这个权值就会得到当前节点到根节点的权值。</a:t>
            </a:r>
            <a:endParaRPr lang="zh-CN" altLang="en-US"/>
          </a:p>
          <a:p>
            <a:r>
              <a:rPr lang="zh-CN" altLang="en-US"/>
              <a:t>注意</a:t>
            </a:r>
            <a:r>
              <a:rPr lang="en-US" altLang="zh-CN"/>
              <a:t>value[x]</a:t>
            </a:r>
            <a:r>
              <a:rPr lang="zh-CN" altLang="en-US"/>
              <a:t>一直指的是</a:t>
            </a:r>
            <a:r>
              <a:rPr lang="en-US" altLang="zh-CN"/>
              <a:t>x</a:t>
            </a:r>
            <a:r>
              <a:rPr lang="zh-CN" altLang="en-US"/>
              <a:t>到根节点的权值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01" y="1517417"/>
            <a:ext cx="3927461" cy="2319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带权并查</a:t>
            </a:r>
            <a:r>
              <a:rPr lang="zh-CN" altLang="en-US" dirty="0" smtClean="0"/>
              <a:t>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合并：</a:t>
            </a:r>
            <a:endParaRPr lang="zh-CN" altLang="en-US" dirty="0"/>
          </a:p>
          <a:p>
            <a:r>
              <a:rPr lang="zh-CN" altLang="en-US" dirty="0"/>
              <a:t>先看具体例子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现在是已知x所在的并查集根节点为px，y所在的并查集根节点为py，如果有了x、y之间的关系，要将px并到py上，如果不考虑权值直接修改</a:t>
            </a:r>
            <a:r>
              <a:rPr lang="en-US" altLang="zh-CN" dirty="0" err="1"/>
              <a:t>fa</a:t>
            </a:r>
            <a:r>
              <a:rPr lang="en-US" altLang="zh-CN" dirty="0"/>
              <a:t>[</a:t>
            </a:r>
            <a:r>
              <a:rPr lang="en-US" altLang="zh-CN" dirty="0" err="1"/>
              <a:t>px</a:t>
            </a:r>
            <a:r>
              <a:rPr lang="en-US" altLang="zh-CN" dirty="0"/>
              <a:t>]</a:t>
            </a:r>
            <a:r>
              <a:rPr lang="zh-CN" altLang="en-US" dirty="0"/>
              <a:t>就行了，但是现在是带权并查集，必须得求出px与py这条边的权值是多少。对于一般的问题，</a:t>
            </a:r>
            <a:r>
              <a:rPr lang="zh-CN" altLang="en-US" dirty="0">
                <a:solidFill>
                  <a:srgbClr val="ED7D31"/>
                </a:solidFill>
              </a:rPr>
              <a:t>很显然x到py两条路径的权值之和应该相同</a:t>
            </a:r>
            <a:r>
              <a:rPr lang="zh-CN" altLang="en-US" dirty="0"/>
              <a:t>，就不难得出更新</a:t>
            </a:r>
            <a:r>
              <a:rPr lang="en-US" altLang="zh-CN" dirty="0" err="1"/>
              <a:t>px</a:t>
            </a:r>
            <a:r>
              <a:rPr lang="zh-CN" altLang="en-US" dirty="0"/>
              <a:t>权值的表达式：</a:t>
            </a:r>
            <a:endParaRPr lang="zh-CN" altLang="en-US" dirty="0"/>
          </a:p>
          <a:p>
            <a:r>
              <a:rPr lang="zh-CN" altLang="en-US" dirty="0"/>
              <a:t>value[px] =  value[y]</a:t>
            </a:r>
            <a:r>
              <a:rPr lang="zh-CN" altLang="en-US" dirty="0">
                <a:sym typeface="+mn-ea"/>
              </a:rPr>
              <a:t> </a:t>
            </a:r>
            <a:r>
              <a:rPr lang="zh-CN" altLang="en-US" dirty="0"/>
              <a:t>+ s</a:t>
            </a:r>
            <a:r>
              <a:rPr lang="zh-CN" altLang="en-US" dirty="0" smtClean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value[x</a:t>
            </a:r>
            <a:r>
              <a:rPr lang="zh-CN" altLang="en-US" dirty="0" smtClean="0">
                <a:sym typeface="+mn-ea"/>
              </a:rPr>
              <a:t>]</a:t>
            </a:r>
            <a:r>
              <a:rPr lang="zh-CN" altLang="en-US" dirty="0" smtClean="0"/>
              <a:t>;</a:t>
            </a:r>
            <a:endParaRPr lang="zh-CN" altLang="en-US" dirty="0"/>
          </a:p>
        </p:txBody>
      </p:sp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32480" y="1605280"/>
            <a:ext cx="7444740" cy="23164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带权并查</a:t>
            </a:r>
            <a:r>
              <a:rPr lang="zh-CN" altLang="en-US" dirty="0" smtClean="0"/>
              <a:t>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对应的代码为：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64995" y="2242820"/>
            <a:ext cx="8014970" cy="35071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练习（选做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P2661 </a:t>
            </a:r>
            <a:r>
              <a:rPr lang="zh-CN" altLang="en-US" dirty="0" smtClean="0"/>
              <a:t>信息传递（这题也可以用广搜，但是会超时）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回顾：什么是完全二叉树？如何求下标为</a:t>
            </a:r>
            <a:r>
              <a:rPr lang="en-US" altLang="zh-CN"/>
              <a:t>i</a:t>
            </a:r>
            <a:r>
              <a:rPr lang="zh-CN" altLang="en-US"/>
              <a:t>结点的父节点与左右结点的下标？</a:t>
            </a:r>
            <a:endParaRPr lang="zh-CN" altLang="en-US"/>
          </a:p>
          <a:p>
            <a:r>
              <a:rPr lang="zh-CN" altLang="en-US">
                <a:sym typeface="+mn-ea"/>
              </a:rPr>
              <a:t>如果一棵深度为k的二叉树，1至k-1层的结点都是满的，并且最下面一层的结点都集中在该层最左边的若干位置，则此二叉树称为完全二叉树。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在二叉树中，若当前节点的下标为 i， 则其父节点的下标为 i/2，其左子节点的下标为 i*2，其右子节点的下标为i*2+1；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集合的定义</a:t>
            </a:r>
            <a:endParaRPr lang="en-US" altLang="zh-CN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rcRect l="-44" t="63691" b="7450"/>
          <a:stretch>
            <a:fillRect/>
          </a:stretch>
        </p:blipFill>
        <p:spPr>
          <a:xfrm>
            <a:off x="862965" y="1916430"/>
            <a:ext cx="9658985" cy="3933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堆（heap)是计算机科学中一类特殊的数据结构的统称。堆通常是一个可以被看做一棵树的数组对象。堆总是满足下列性质：</a:t>
            </a:r>
            <a:endParaRPr lang="zh-CN" altLang="en-US"/>
          </a:p>
          <a:p>
            <a:r>
              <a:rPr lang="zh-CN" altLang="en-US"/>
              <a:t>堆中某个节点的值总是不大于或不小于其父节点的值；</a:t>
            </a:r>
            <a:endParaRPr lang="zh-CN" altLang="en-US"/>
          </a:p>
          <a:p>
            <a:r>
              <a:rPr lang="zh-CN" altLang="en-US"/>
              <a:t>堆总是一棵完全二叉树。</a:t>
            </a:r>
            <a:endParaRPr lang="zh-CN" altLang="en-US"/>
          </a:p>
          <a:p>
            <a:r>
              <a:rPr lang="zh-CN" altLang="en-US"/>
              <a:t>将根节点最大的堆叫做最大堆或大根堆，根节点最小的堆叫做最小堆或小根堆。</a:t>
            </a:r>
            <a:endParaRPr lang="zh-CN" altLang="en-US"/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11300" y="3925570"/>
            <a:ext cx="3336925" cy="25666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03670" y="3925570"/>
            <a:ext cx="3158490" cy="25031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堆的插入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我们通过一个插入例子来看看插入操作的细节。我们将数字 16 插入到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这个大根堆中：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堆的数组是： [ 10, 7, 2, 5, 1 ]。</a:t>
            </a:r>
            <a:endParaRPr lang="zh-CN" altLang="en-US"/>
          </a:p>
          <a:p>
            <a:r>
              <a:rPr lang="zh-CN" altLang="en-US"/>
              <a:t>第一步是将新的元素插入到数组的尾部，数组变成：[ 10, 7, 2, 5, 1, 16 ]；</a:t>
            </a:r>
            <a:endParaRPr lang="zh-CN" altLang="en-US"/>
          </a:p>
          <a:p>
            <a:r>
              <a:rPr lang="zh-CN" altLang="en-US"/>
              <a:t>相应的树变成了：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16 被添加最后一行的第一个空位。</a:t>
            </a:r>
            <a:endParaRPr lang="zh-CN" altLang="en-US"/>
          </a:p>
        </p:txBody>
      </p:sp>
      <p:pic>
        <p:nvPicPr>
          <p:cNvPr id="104" name="图片 10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29700" y="1490028"/>
            <a:ext cx="1809750" cy="1533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036685" y="4005263"/>
            <a:ext cx="1809750" cy="1533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堆的插入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不行的是，现在堆属性不满足，因为 2 在 16 的上面，我们需要将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大的数字放在上面</a:t>
            </a:r>
            <a:endParaRPr lang="zh-CN" altLang="en-US"/>
          </a:p>
          <a:p>
            <a:r>
              <a:rPr lang="zh-CN" altLang="en-US"/>
              <a:t>为了恢复堆属性，我们需要交换 16 和 2。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现在还没有完成，因为 10 也比 16 小。我们继续交换我们的插入元素和它的父节点，直到它的父节点比它大或者我们到达树的顶部。这就是所谓的 shift-up，每一次插入操作后都需要进行。它将一个太大或者太小的数字“浮起”到树的顶部。</a:t>
            </a:r>
            <a:endParaRPr lang="zh-CN" altLang="en-US"/>
          </a:p>
          <a:p>
            <a:r>
              <a:rPr lang="zh-CN" altLang="en-US"/>
              <a:t>最后我们得到的堆：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现在每一个父节点都比它的子节点大。</a:t>
            </a:r>
            <a:endParaRPr lang="zh-CN" altLang="en-US"/>
          </a:p>
        </p:txBody>
      </p:sp>
      <p:pic>
        <p:nvPicPr>
          <p:cNvPr id="106" name="图片 10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41385" y="1594803"/>
            <a:ext cx="1943100" cy="1533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7" name="图片 106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541385" y="4358958"/>
            <a:ext cx="1828800" cy="1533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堆的插入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代码实现：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94180" y="2075815"/>
            <a:ext cx="8130540" cy="4079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堆的删除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堆中每次都只能删除堆顶元素。我们同样通过一个实例来看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删除的过程。我们将这个大根堆中的 (10) 删除：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当插入节点的时候，我们将新的值返给数组的尾部。现在我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们来做相反的事情：我们取出数组中的最后一个元素，将它放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到树的顶部（覆盖了原来的），然后再修复堆属性。</a:t>
            </a:r>
            <a:endParaRPr lang="zh-CN" altLang="en-US"/>
          </a:p>
        </p:txBody>
      </p:sp>
      <p:pic>
        <p:nvPicPr>
          <p:cNvPr id="108" name="图片 10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38185" y="1643698"/>
            <a:ext cx="1809750" cy="1533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图片 108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38185" y="4323398"/>
            <a:ext cx="1809750" cy="1533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堆的删除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现在来看怎么 shift-down (1)。为了保持最大堆的堆属性，我们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需要树的顶部是最大的数据。现在有两个数字可用于交换：7 和 2。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我们选择这两者中的较大者称为最大值放在树的顶部，所以交换 7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和 1，现在树变成了：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继续堆化直到该节点没有任何子节点或者它比两个子节点都要大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为止。对于我们的堆，我们只需要再有一次交换就恢复了堆属性：</a:t>
            </a:r>
            <a:endParaRPr lang="zh-CN" altLang="en-US"/>
          </a:p>
        </p:txBody>
      </p:sp>
      <p:pic>
        <p:nvPicPr>
          <p:cNvPr id="110" name="图片 10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71865" y="1827848"/>
            <a:ext cx="1809750" cy="1533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1" name="图片 110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571866" y="4257358"/>
            <a:ext cx="1981199" cy="1533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堆的删除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代码实现：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8330" y="2204720"/>
            <a:ext cx="10864850" cy="4044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P3378 </a:t>
            </a:r>
            <a:r>
              <a:rPr lang="zh-CN" altLang="en-US"/>
              <a:t>【模板】堆</a:t>
            </a:r>
            <a:endParaRPr lang="zh-CN" altLang="en-US"/>
          </a:p>
          <a:p>
            <a:r>
              <a:rPr lang="en-US" altLang="zh-CN"/>
              <a:t>P1090 </a:t>
            </a:r>
            <a:r>
              <a:rPr lang="zh-CN" altLang="en-US"/>
              <a:t>合并果子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使用优先队列实现堆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优先</a:t>
            </a:r>
            <a:r>
              <a:rPr lang="zh-CN" altLang="en-US" dirty="0"/>
              <a:t>队列是特殊的队列，从“优先”一词，可看出有“插队现象”。比如在火车站排队进站时，就会有些比较急的人来插队，他们就在前面先通过验票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C++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STL</a:t>
            </a:r>
            <a:r>
              <a:rPr lang="zh-CN" altLang="en-US" dirty="0" smtClean="0"/>
              <a:t>中的优先队列会将入队的元素排序，使出队的元素始终是当前队列中最大或最小的（可通过自建函数对结构体排序，这里不做介绍），这一点与堆的特点相同，利用优先队列可以实现堆的部分功能，如弹出堆顶元素</a:t>
            </a:r>
            <a:endParaRPr lang="en-US" altLang="zh-CN" dirty="0" smtClean="0"/>
          </a:p>
          <a:p>
            <a:r>
              <a:rPr lang="en-US" altLang="zh-CN" dirty="0" err="1"/>
              <a:t>priority_queue</a:t>
            </a:r>
            <a:r>
              <a:rPr lang="en-US" altLang="zh-CN" dirty="0"/>
              <a:t>&lt;</a:t>
            </a:r>
            <a:r>
              <a:rPr lang="en-US" altLang="zh-CN" dirty="0" err="1"/>
              <a:t>Type,vector</a:t>
            </a:r>
            <a:r>
              <a:rPr lang="en-US" altLang="zh-CN" dirty="0"/>
              <a:t>&lt;Type&gt;,greater&lt;Type&gt; &gt;q; //</a:t>
            </a:r>
            <a:r>
              <a:rPr lang="zh-CN" altLang="zh-CN" dirty="0"/>
              <a:t>队首元素</a:t>
            </a:r>
            <a:r>
              <a:rPr lang="zh-CN" altLang="zh-CN" dirty="0" smtClean="0"/>
              <a:t>最小</a:t>
            </a:r>
            <a:r>
              <a:rPr lang="zh-CN" altLang="en-US" dirty="0"/>
              <a:t>。</a:t>
            </a:r>
            <a:r>
              <a:rPr lang="zh-CN" altLang="zh-CN" dirty="0" smtClean="0"/>
              <a:t>若是</a:t>
            </a:r>
            <a:r>
              <a:rPr lang="zh-CN" altLang="zh-CN" dirty="0"/>
              <a:t>自定义结构体，需要重载运算符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priority_queue</a:t>
            </a:r>
            <a:r>
              <a:rPr lang="en-US" altLang="zh-CN" dirty="0"/>
              <a:t>&lt;</a:t>
            </a:r>
            <a:r>
              <a:rPr lang="en-US" altLang="zh-CN" dirty="0" err="1"/>
              <a:t>Type,vector</a:t>
            </a:r>
            <a:r>
              <a:rPr lang="en-US" altLang="zh-CN" dirty="0"/>
              <a:t>&lt;Type&gt;,less&lt;Type&gt; &gt;q; //</a:t>
            </a:r>
            <a:r>
              <a:rPr lang="zh-CN" altLang="zh-CN" dirty="0"/>
              <a:t>队首元素</a:t>
            </a:r>
            <a:r>
              <a:rPr lang="zh-CN" altLang="zh-CN" dirty="0" smtClean="0"/>
              <a:t>最大。若是</a:t>
            </a:r>
            <a:r>
              <a:rPr lang="zh-CN" altLang="zh-CN" dirty="0"/>
              <a:t>自定义结构体，需要重载运算符</a:t>
            </a:r>
            <a:r>
              <a:rPr lang="en-US" altLang="zh-CN" dirty="0"/>
              <a:t>&lt;</a:t>
            </a:r>
            <a:endParaRPr lang="zh-CN" altLang="zh-CN" dirty="0"/>
          </a:p>
          <a:p>
            <a:r>
              <a:rPr lang="en-US" altLang="zh-CN" dirty="0" err="1" smtClean="0"/>
              <a:t>q.top</a:t>
            </a:r>
            <a:r>
              <a:rPr lang="en-US" altLang="zh-CN" dirty="0"/>
              <a:t>();   // </a:t>
            </a:r>
            <a:r>
              <a:rPr lang="zh-CN" altLang="zh-CN" dirty="0"/>
              <a:t>返回队头元素</a:t>
            </a:r>
            <a:endParaRPr lang="zh-CN" altLang="zh-CN" dirty="0"/>
          </a:p>
          <a:p>
            <a:r>
              <a:rPr lang="en-US" altLang="zh-CN" dirty="0" err="1"/>
              <a:t>q.empty</a:t>
            </a:r>
            <a:r>
              <a:rPr lang="en-US" altLang="zh-CN" dirty="0"/>
              <a:t>();    //</a:t>
            </a:r>
            <a:r>
              <a:rPr lang="zh-CN" altLang="zh-CN" dirty="0"/>
              <a:t>判断队列是否为空</a:t>
            </a:r>
            <a:endParaRPr lang="zh-CN" altLang="zh-CN" dirty="0"/>
          </a:p>
          <a:p>
            <a:r>
              <a:rPr lang="en-US" altLang="zh-CN" dirty="0" err="1"/>
              <a:t>q.size</a:t>
            </a:r>
            <a:r>
              <a:rPr lang="en-US" altLang="zh-CN" dirty="0"/>
              <a:t>();   //</a:t>
            </a:r>
            <a:r>
              <a:rPr lang="zh-CN" altLang="zh-CN" dirty="0"/>
              <a:t>返回队列内元素个数</a:t>
            </a:r>
            <a:endParaRPr lang="zh-CN" altLang="zh-CN" dirty="0"/>
          </a:p>
          <a:p>
            <a:r>
              <a:rPr lang="en-US" altLang="zh-CN" dirty="0" err="1"/>
              <a:t>q.push</a:t>
            </a:r>
            <a:r>
              <a:rPr lang="en-US" altLang="zh-CN" dirty="0"/>
              <a:t>();    //</a:t>
            </a:r>
            <a:r>
              <a:rPr lang="zh-CN" altLang="zh-CN" dirty="0"/>
              <a:t>插入元素到队尾</a:t>
            </a:r>
            <a:r>
              <a:rPr lang="en-US" altLang="zh-CN" dirty="0"/>
              <a:t> (</a:t>
            </a:r>
            <a:r>
              <a:rPr lang="zh-CN" altLang="zh-CN" dirty="0"/>
              <a:t>并排序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 err="1"/>
              <a:t>q.pop</a:t>
            </a:r>
            <a:r>
              <a:rPr lang="en-US" altLang="zh-CN" dirty="0"/>
              <a:t>();   //</a:t>
            </a:r>
            <a:r>
              <a:rPr lang="zh-CN" altLang="zh-CN" dirty="0"/>
              <a:t>删除队头</a:t>
            </a:r>
            <a:r>
              <a:rPr lang="zh-CN" altLang="zh-CN" dirty="0" smtClean="0"/>
              <a:t>元素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顾名思义，堆排序就是利用堆的特点进行排序。堆排序的基本过程如下：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个无序的数依次加入堆中（以大根堆为例）；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将堆顶元素与第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个元素进行交换，然后对前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个数形成的新堆进行维护。可以看到这个过程和我们之前删除堆顶元素的过程完全相同，除了不能把堆顶元素覆盖掉，此时第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位放的是最大的数；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将堆顶元素与第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</a:t>
            </a:r>
            <a:r>
              <a:rPr lang="zh-CN" altLang="en-US" dirty="0"/>
              <a:t>元素进行交换，然后对前</a:t>
            </a:r>
            <a:r>
              <a:rPr lang="en-US" altLang="zh-CN" dirty="0" smtClean="0"/>
              <a:t>n-2</a:t>
            </a:r>
            <a:r>
              <a:rPr lang="zh-CN" altLang="en-US" dirty="0" smtClean="0"/>
              <a:t>个数</a:t>
            </a:r>
            <a:r>
              <a:rPr lang="zh-CN" altLang="en-US" dirty="0"/>
              <a:t>形成的新堆进行</a:t>
            </a:r>
            <a:r>
              <a:rPr lang="zh-CN" altLang="en-US" dirty="0" smtClean="0"/>
              <a:t>维护，此时第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位放的是第二大的数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以此类推；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最后从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n</a:t>
            </a:r>
            <a:r>
              <a:rPr lang="zh-CN" altLang="en-US" dirty="0" smtClean="0"/>
              <a:t>就完成了从小到大的排序。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r>
              <a:rPr lang="zh-CN" altLang="en-US" dirty="0"/>
              <a:t>堆</a:t>
            </a:r>
            <a:r>
              <a:rPr lang="zh-CN" altLang="en-US" dirty="0" smtClean="0"/>
              <a:t>排序的时间复杂度为</a:t>
            </a:r>
            <a:r>
              <a:rPr lang="en-US" altLang="zh-CN" dirty="0" smtClean="0"/>
              <a:t>O(</a:t>
            </a:r>
            <a:r>
              <a:rPr lang="en-US" altLang="zh-CN" dirty="0" err="1" smtClean="0"/>
              <a:t>nlogn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较大时明显优于普通的冒泡、插入等普通排序方法</a:t>
            </a:r>
            <a:endParaRPr lang="zh-CN" altLang="en-US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集合的性质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互异性：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例：</a:t>
            </a:r>
            <a:r>
              <a:rPr lang="en-US" altLang="zh-CN"/>
              <a:t>{1,1,2,3}</a:t>
            </a:r>
            <a:r>
              <a:rPr lang="zh-CN" altLang="en-US"/>
              <a:t>是不合法的集合</a:t>
            </a:r>
            <a:endParaRPr lang="zh-CN" altLang="en-US"/>
          </a:p>
          <a:p>
            <a:r>
              <a:rPr lang="zh-CN" altLang="en-US"/>
              <a:t>无序性：</a:t>
            </a:r>
            <a:endParaRPr lang="zh-CN" altLang="en-US"/>
          </a:p>
          <a:p>
            <a:pPr marL="0" indent="457200">
              <a:buNone/>
            </a:pPr>
            <a:r>
              <a:rPr lang="zh-CN" altLang="en-US"/>
              <a:t>例：</a:t>
            </a:r>
            <a:r>
              <a:rPr lang="en-US" altLang="zh-CN"/>
              <a:t>{1,2}</a:t>
            </a:r>
            <a:r>
              <a:rPr lang="zh-CN" altLang="en-US"/>
              <a:t>和</a:t>
            </a:r>
            <a:r>
              <a:rPr lang="en-US" altLang="zh-CN"/>
              <a:t>{2,1}</a:t>
            </a:r>
            <a:r>
              <a:rPr lang="zh-CN" altLang="en-US"/>
              <a:t>是相等的集合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40915" y="1576705"/>
            <a:ext cx="9192260" cy="4102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40915" y="2532380"/>
            <a:ext cx="8465820" cy="3949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P1168 </a:t>
            </a:r>
            <a:r>
              <a:rPr lang="zh-CN" altLang="en-US" dirty="0" smtClean="0"/>
              <a:t>中位数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内容占位符 1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dirty="0">
                    <a:solidFill>
                      <a:schemeClr val="accent2"/>
                    </a:solidFill>
                  </a:rPr>
                  <a:t>亲戚</a:t>
                </a:r>
                <a:r>
                  <a:rPr lang="zh-CN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P1551</a:t>
                </a:r>
                <a:r>
                  <a:rPr lang="zh-CN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solidFill>
                    <a:srgbClr val="ED7D31"/>
                  </a:solidFill>
                  <a:latin typeface="+mn-ea"/>
                </a:endParaRPr>
              </a:p>
              <a:p>
                <a:r>
                  <a:rPr lang="zh-CN" altLang="zh-CN" dirty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是亲戚，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是亲戚，那么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也是亲戚。如果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是亲戚，那么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的亲戚都是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的亲戚，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的亲戚也都是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的亲戚。现在给出某个亲戚关系图，求任意给出的两个人是否具有亲戚关系。</a:t>
                </a:r>
                <a:endParaRPr lang="zh-CN" altLang="zh-CN" dirty="0"/>
              </a:p>
              <a:p>
                <a:endParaRPr lang="en-US" altLang="zh-CN" dirty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+mn-ea"/>
                  </a:rPr>
                  <a:t>样例输入：                                      样例输出：</a:t>
                </a:r>
                <a:endParaRPr lang="en-US" altLang="zh-CN" dirty="0">
                  <a:latin typeface="+mn-ea"/>
                </a:endParaRPr>
              </a:p>
              <a:p>
                <a:endParaRPr lang="en-US" altLang="zh-CN" dirty="0"/>
              </a:p>
              <a:p>
                <a:pPr algn="r"/>
                <a:endParaRPr lang="en-US" altLang="zh-CN" dirty="0"/>
              </a:p>
              <a:p>
                <a:pPr algn="r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4" name="内容占位符 1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283057" y="4449452"/>
            <a:ext cx="2593525" cy="203009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6 5 3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1 2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1 5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3 4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5 2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1 3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1 4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2 3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5 6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0949" y="4449452"/>
            <a:ext cx="2593525" cy="73723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Yes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Yes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No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亲戚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观察样例的亲戚关系，</a:t>
            </a:r>
            <a:r>
              <a:rPr lang="en-US" altLang="zh-CN" dirty="0"/>
              <a:t>1 </a:t>
            </a:r>
            <a:r>
              <a:rPr lang="zh-CN" altLang="en-US" dirty="0"/>
              <a:t>的亲戚都可以通过某种方式</a:t>
            </a:r>
            <a:r>
              <a:rPr lang="zh-CN" altLang="en-US" dirty="0">
                <a:solidFill>
                  <a:srgbClr val="ED7D31"/>
                </a:solidFill>
              </a:rPr>
              <a:t>追溯</a:t>
            </a:r>
            <a:r>
              <a:rPr lang="zh-CN" altLang="en-US" dirty="0"/>
              <a:t>到 </a:t>
            </a:r>
            <a:r>
              <a:rPr lang="en-US" altLang="zh-CN" dirty="0"/>
              <a:t>1</a:t>
            </a:r>
            <a:r>
              <a:rPr lang="zh-CN" altLang="en-US" dirty="0"/>
              <a:t>。是否可以利用这种</a:t>
            </a:r>
            <a:r>
              <a:rPr lang="zh-CN" altLang="en-US" dirty="0">
                <a:solidFill>
                  <a:srgbClr val="ED7D31"/>
                </a:solidFill>
              </a:rPr>
              <a:t>追溯</a:t>
            </a:r>
            <a:r>
              <a:rPr lang="zh-CN" altLang="en-US" dirty="0"/>
              <a:t>关系，让 </a:t>
            </a:r>
            <a:r>
              <a:rPr lang="en-US" altLang="zh-CN" dirty="0"/>
              <a:t>1 </a:t>
            </a:r>
            <a:r>
              <a:rPr lang="zh-CN" altLang="en-US" dirty="0"/>
              <a:t>来</a:t>
            </a:r>
            <a:r>
              <a:rPr lang="zh-CN" altLang="en-US" dirty="0">
                <a:solidFill>
                  <a:srgbClr val="ED7D31"/>
                </a:solidFill>
              </a:rPr>
              <a:t>代表 </a:t>
            </a:r>
            <a:r>
              <a:rPr lang="en-US" altLang="zh-CN" dirty="0"/>
              <a:t>1 </a:t>
            </a:r>
            <a:r>
              <a:rPr lang="zh-CN" altLang="en-US" dirty="0"/>
              <a:t>的整个家族呢？</a:t>
            </a:r>
            <a:endParaRPr lang="en-US" altLang="zh-CN" dirty="0"/>
          </a:p>
          <a:p>
            <a:r>
              <a:rPr lang="zh-CN" altLang="en-US" dirty="0"/>
              <a:t>将家族视为</a:t>
            </a:r>
            <a:r>
              <a:rPr lang="zh-CN" altLang="en-US" dirty="0">
                <a:solidFill>
                  <a:srgbClr val="ED7D31"/>
                </a:solidFill>
              </a:rPr>
              <a:t>集合</a:t>
            </a:r>
            <a:r>
              <a:rPr lang="zh-CN" altLang="en-US" dirty="0"/>
              <a:t>，若两人是亲戚，等价两个元素</a:t>
            </a:r>
            <a:r>
              <a:rPr lang="zh-CN" altLang="en-US" dirty="0">
                <a:solidFill>
                  <a:srgbClr val="ED7D31"/>
                </a:solidFill>
              </a:rPr>
              <a:t>属于同一集合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初始时，我们不知道任何人的亲属关系。可以认为每一个人单独属于一个集合，其代表为自己，如上图右。</a:t>
            </a:r>
            <a:endParaRPr lang="en-US" altLang="zh-CN" dirty="0"/>
          </a:p>
          <a:p>
            <a:r>
              <a:rPr lang="zh-CN" altLang="en-US" dirty="0"/>
              <a:t>每</a:t>
            </a:r>
            <a:r>
              <a:rPr lang="zh-CN" altLang="en-US" dirty="0">
                <a:solidFill>
                  <a:srgbClr val="ED7D31"/>
                </a:solidFill>
              </a:rPr>
              <a:t>添加</a:t>
            </a:r>
            <a:r>
              <a:rPr lang="zh-CN" altLang="en-US" dirty="0"/>
              <a:t>一组亲属关系，则等将于</a:t>
            </a:r>
            <a:r>
              <a:rPr lang="zh-CN" altLang="en-US" dirty="0">
                <a:solidFill>
                  <a:srgbClr val="ED7D31"/>
                </a:solidFill>
              </a:rPr>
              <a:t>合并</a:t>
            </a:r>
            <a:r>
              <a:rPr lang="zh-CN" altLang="en-US" dirty="0"/>
              <a:t>两者所属的集合。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251180" y="3020682"/>
            <a:ext cx="2342515" cy="1779885"/>
            <a:chOff x="4525963" y="1717292"/>
            <a:chExt cx="3158781" cy="2400099"/>
          </a:xfrm>
        </p:grpSpPr>
        <p:cxnSp>
          <p:nvCxnSpPr>
            <p:cNvPr id="16" name="直接箭头连接符 15"/>
            <p:cNvCxnSpPr>
              <a:endCxn id="5" idx="3"/>
            </p:cNvCxnSpPr>
            <p:nvPr/>
          </p:nvCxnSpPr>
          <p:spPr>
            <a:xfrm flipV="1">
              <a:off x="4843463" y="2161737"/>
              <a:ext cx="429194" cy="6910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5196402" y="171729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4525963" y="2685466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5196402" y="3596691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6450184" y="3596691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7164044" y="2685466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6450184" y="171729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0" idx="1"/>
              <a:endCxn id="5" idx="5"/>
            </p:cNvCxnSpPr>
            <p:nvPr/>
          </p:nvCxnSpPr>
          <p:spPr>
            <a:xfrm flipH="1" flipV="1">
              <a:off x="5640847" y="2161737"/>
              <a:ext cx="1599452" cy="5999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</p:cNvCxnSpPr>
            <p:nvPr/>
          </p:nvCxnSpPr>
          <p:spPr>
            <a:xfrm flipH="1">
              <a:off x="5717102" y="3857041"/>
              <a:ext cx="7330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7" idx="6"/>
              <a:endCxn id="10" idx="2"/>
            </p:cNvCxnSpPr>
            <p:nvPr/>
          </p:nvCxnSpPr>
          <p:spPr>
            <a:xfrm>
              <a:off x="5046663" y="2945816"/>
              <a:ext cx="2117381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0"/>
              <a:endCxn id="5" idx="4"/>
            </p:cNvCxnSpPr>
            <p:nvPr/>
          </p:nvCxnSpPr>
          <p:spPr>
            <a:xfrm flipV="1">
              <a:off x="5456752" y="2237992"/>
              <a:ext cx="0" cy="135869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746405" y="2986964"/>
            <a:ext cx="2305162" cy="1751504"/>
            <a:chOff x="4525963" y="1717292"/>
            <a:chExt cx="3158781" cy="2400099"/>
          </a:xfrm>
        </p:grpSpPr>
        <p:sp>
          <p:nvSpPr>
            <p:cNvPr id="20" name="椭圆 19"/>
            <p:cNvSpPr/>
            <p:nvPr/>
          </p:nvSpPr>
          <p:spPr>
            <a:xfrm>
              <a:off x="5196402" y="171729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4525963" y="2685466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3" name="椭圆 22"/>
            <p:cNvSpPr/>
            <p:nvPr/>
          </p:nvSpPr>
          <p:spPr>
            <a:xfrm>
              <a:off x="5196402" y="3596691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6450184" y="3596691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7164044" y="2685466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6450184" y="171729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29" name="连接符: 曲线 28"/>
            <p:cNvCxnSpPr>
              <a:stCxn id="20" idx="3"/>
              <a:endCxn id="20" idx="1"/>
            </p:cNvCxnSpPr>
            <p:nvPr/>
          </p:nvCxnSpPr>
          <p:spPr>
            <a:xfrm rot="5400000" flipH="1">
              <a:off x="5088562" y="1977642"/>
              <a:ext cx="368190" cy="12700"/>
            </a:xfrm>
            <a:prstGeom prst="curvedConnector5">
              <a:avLst>
                <a:gd name="adj1" fmla="val -18627"/>
                <a:gd name="adj2" fmla="val 3499567"/>
                <a:gd name="adj3" fmla="val 118627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连接符: 曲线 29"/>
            <p:cNvCxnSpPr/>
            <p:nvPr/>
          </p:nvCxnSpPr>
          <p:spPr>
            <a:xfrm rot="5400000" flipH="1">
              <a:off x="4392839" y="2959018"/>
              <a:ext cx="368190" cy="12700"/>
            </a:xfrm>
            <a:prstGeom prst="curvedConnector5">
              <a:avLst>
                <a:gd name="adj1" fmla="val -18627"/>
                <a:gd name="adj2" fmla="val 3499567"/>
                <a:gd name="adj3" fmla="val 118627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曲线 30"/>
            <p:cNvCxnSpPr/>
            <p:nvPr/>
          </p:nvCxnSpPr>
          <p:spPr>
            <a:xfrm rot="5400000" flipH="1">
              <a:off x="5095082" y="3866536"/>
              <a:ext cx="368190" cy="12700"/>
            </a:xfrm>
            <a:prstGeom prst="curvedConnector5">
              <a:avLst>
                <a:gd name="adj1" fmla="val -18627"/>
                <a:gd name="adj2" fmla="val 3499567"/>
                <a:gd name="adj3" fmla="val 118627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曲线 31"/>
            <p:cNvCxnSpPr/>
            <p:nvPr/>
          </p:nvCxnSpPr>
          <p:spPr>
            <a:xfrm rot="5400000" flipH="1">
              <a:off x="6361102" y="1988421"/>
              <a:ext cx="368190" cy="12700"/>
            </a:xfrm>
            <a:prstGeom prst="curvedConnector5">
              <a:avLst>
                <a:gd name="adj1" fmla="val -18627"/>
                <a:gd name="adj2" fmla="val 3499567"/>
                <a:gd name="adj3" fmla="val 118627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曲线 32"/>
            <p:cNvCxnSpPr/>
            <p:nvPr/>
          </p:nvCxnSpPr>
          <p:spPr>
            <a:xfrm rot="5400000" flipH="1">
              <a:off x="7054522" y="2939466"/>
              <a:ext cx="368190" cy="12700"/>
            </a:xfrm>
            <a:prstGeom prst="curvedConnector5">
              <a:avLst>
                <a:gd name="adj1" fmla="val -18627"/>
                <a:gd name="adj2" fmla="val 3499567"/>
                <a:gd name="adj3" fmla="val 118627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曲线 33"/>
            <p:cNvCxnSpPr/>
            <p:nvPr/>
          </p:nvCxnSpPr>
          <p:spPr>
            <a:xfrm rot="5400000" flipH="1">
              <a:off x="6348402" y="3882326"/>
              <a:ext cx="368190" cy="12700"/>
            </a:xfrm>
            <a:prstGeom prst="curvedConnector5">
              <a:avLst>
                <a:gd name="adj1" fmla="val -18627"/>
                <a:gd name="adj2" fmla="val 3499567"/>
                <a:gd name="adj3" fmla="val 118627"/>
              </a:avLst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亲戚：“并”与“查”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9819" y="1717291"/>
            <a:ext cx="7889531" cy="489663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考察第一组亲属关系</a:t>
            </a:r>
            <a:r>
              <a:rPr lang="en-US" altLang="zh-CN" dirty="0">
                <a:solidFill>
                  <a:schemeClr val="accent2"/>
                </a:solidFill>
              </a:rPr>
              <a:t>&lt;1,2&gt;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将 </a:t>
            </a:r>
            <a:r>
              <a:rPr lang="en-US" altLang="zh-CN" dirty="0"/>
              <a:t>1 </a:t>
            </a:r>
            <a:r>
              <a:rPr lang="zh-CN" altLang="en-US" dirty="0"/>
              <a:t>所属的集合 </a:t>
            </a:r>
            <a:r>
              <a:rPr lang="en-US" altLang="zh-CN" dirty="0"/>
              <a:t>{1} </a:t>
            </a:r>
            <a:r>
              <a:rPr lang="zh-CN" altLang="en-US" dirty="0"/>
              <a:t>与 </a:t>
            </a:r>
            <a:r>
              <a:rPr lang="en-US" altLang="zh-CN" dirty="0"/>
              <a:t>2 </a:t>
            </a:r>
            <a:r>
              <a:rPr lang="zh-CN" altLang="en-US" dirty="0"/>
              <a:t>所属的集合 </a:t>
            </a:r>
            <a:r>
              <a:rPr lang="en-US" altLang="zh-CN" dirty="0"/>
              <a:t>{2} </a:t>
            </a:r>
            <a:r>
              <a:rPr lang="zh-CN" altLang="en-US" dirty="0">
                <a:solidFill>
                  <a:srgbClr val="ED7D31"/>
                </a:solidFill>
              </a:rPr>
              <a:t>合并</a:t>
            </a:r>
            <a:r>
              <a:rPr lang="zh-CN" altLang="en-US" dirty="0"/>
              <a:t>为 </a:t>
            </a:r>
            <a:r>
              <a:rPr lang="en-US" altLang="zh-CN" dirty="0"/>
              <a:t>{1,2}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此处，我们假定以左侧元素 </a:t>
            </a:r>
            <a:r>
              <a:rPr lang="en-US" altLang="zh-CN" dirty="0"/>
              <a:t>1 </a:t>
            </a:r>
            <a:r>
              <a:rPr lang="zh-CN" altLang="en-US" dirty="0"/>
              <a:t>作为这个集合的</a:t>
            </a:r>
            <a:r>
              <a:rPr lang="zh-CN" altLang="en-US" dirty="0">
                <a:solidFill>
                  <a:srgbClr val="ED7D31"/>
                </a:solidFill>
              </a:rPr>
              <a:t>代表</a:t>
            </a:r>
            <a:r>
              <a:rPr lang="zh-CN" altLang="en-US" dirty="0"/>
              <a:t>。那么 </a:t>
            </a:r>
            <a:r>
              <a:rPr lang="en-US" altLang="zh-CN" dirty="0"/>
              <a:t>1 </a:t>
            </a:r>
            <a:r>
              <a:rPr lang="zh-CN" altLang="en-US" dirty="0"/>
              <a:t>的代表仍是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 </a:t>
            </a:r>
            <a:r>
              <a:rPr lang="zh-CN" altLang="en-US" dirty="0"/>
              <a:t>的代表变为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考察第四组亲属关系 </a:t>
            </a:r>
            <a:r>
              <a:rPr lang="en-US" altLang="zh-CN" dirty="0">
                <a:solidFill>
                  <a:schemeClr val="accent2"/>
                </a:solidFill>
              </a:rPr>
              <a:t>&lt;5,2&gt;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查询 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 </a:t>
            </a:r>
            <a:r>
              <a:rPr lang="zh-CN" altLang="en-US" dirty="0"/>
              <a:t>的代表，发现</a:t>
            </a:r>
            <a:r>
              <a:rPr lang="zh-CN" altLang="en-US" dirty="0">
                <a:solidFill>
                  <a:srgbClr val="ED7D31"/>
                </a:solidFill>
              </a:rPr>
              <a:t>代表</a:t>
            </a:r>
            <a:r>
              <a:rPr lang="zh-CN" altLang="en-US" dirty="0"/>
              <a:t>均为</a:t>
            </a:r>
            <a:r>
              <a:rPr lang="en-US" altLang="zh-CN" dirty="0"/>
              <a:t>1</a:t>
            </a:r>
            <a:r>
              <a:rPr lang="zh-CN" altLang="en-US" dirty="0"/>
              <a:t>，意味他们已属于同一个集合。</a:t>
            </a:r>
            <a:endParaRPr lang="en-US" altLang="zh-CN" dirty="0"/>
          </a:p>
          <a:p>
            <a:r>
              <a:rPr lang="zh-CN" altLang="en-US" dirty="0"/>
              <a:t>因此，这一条关系并没有增加任何的信息，可以</a:t>
            </a:r>
            <a:r>
              <a:rPr lang="zh-CN" altLang="en-US" dirty="0">
                <a:solidFill>
                  <a:srgbClr val="ED7D31"/>
                </a:solidFill>
              </a:rPr>
              <a:t>忽略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795413" y="3396320"/>
            <a:ext cx="1918283" cy="1457546"/>
            <a:chOff x="4525963" y="1717292"/>
            <a:chExt cx="3158781" cy="2400099"/>
          </a:xfrm>
        </p:grpSpPr>
        <p:cxnSp>
          <p:nvCxnSpPr>
            <p:cNvPr id="15" name="直接箭头连接符 14"/>
            <p:cNvCxnSpPr>
              <a:endCxn id="17" idx="3"/>
            </p:cNvCxnSpPr>
            <p:nvPr/>
          </p:nvCxnSpPr>
          <p:spPr>
            <a:xfrm flipV="1">
              <a:off x="4843463" y="2161737"/>
              <a:ext cx="429194" cy="69100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5196402" y="171729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4525963" y="2685466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5196402" y="3596691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6450184" y="3596691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7164044" y="2685466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6450184" y="171729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478831" y="3480665"/>
            <a:ext cx="1429899" cy="132207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1 2</a:t>
            </a:r>
            <a:endParaRPr lang="en-US" altLang="zh-CN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1 5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3 4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5 2</a:t>
            </a:r>
            <a:endParaRPr lang="en-US" altLang="zh-CN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1 3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560768" y="3339911"/>
            <a:ext cx="1965712" cy="1493584"/>
            <a:chOff x="4525963" y="1717292"/>
            <a:chExt cx="3158781" cy="2400099"/>
          </a:xfrm>
        </p:grpSpPr>
        <p:cxnSp>
          <p:nvCxnSpPr>
            <p:cNvPr id="23" name="直接箭头连接符 22"/>
            <p:cNvCxnSpPr>
              <a:endCxn id="24" idx="3"/>
            </p:cNvCxnSpPr>
            <p:nvPr/>
          </p:nvCxnSpPr>
          <p:spPr>
            <a:xfrm flipV="1">
              <a:off x="4843463" y="2161737"/>
              <a:ext cx="429194" cy="6910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/>
          </p:nvSpPr>
          <p:spPr>
            <a:xfrm>
              <a:off x="5196402" y="171729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5" name="椭圆 24"/>
            <p:cNvSpPr/>
            <p:nvPr/>
          </p:nvSpPr>
          <p:spPr>
            <a:xfrm>
              <a:off x="4525963" y="2685466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5196402" y="3596691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7" name="椭圆 26"/>
            <p:cNvSpPr/>
            <p:nvPr/>
          </p:nvSpPr>
          <p:spPr>
            <a:xfrm>
              <a:off x="6450184" y="3596691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7164044" y="2685466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9" name="椭圆 28"/>
            <p:cNvSpPr/>
            <p:nvPr/>
          </p:nvSpPr>
          <p:spPr>
            <a:xfrm>
              <a:off x="6450184" y="171729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30" name="直接箭头连接符 29"/>
            <p:cNvCxnSpPr>
              <a:stCxn id="28" idx="1"/>
              <a:endCxn id="24" idx="5"/>
            </p:cNvCxnSpPr>
            <p:nvPr/>
          </p:nvCxnSpPr>
          <p:spPr>
            <a:xfrm flipH="1" flipV="1">
              <a:off x="5640847" y="2161737"/>
              <a:ext cx="1599452" cy="5999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27" idx="2"/>
            </p:cNvCxnSpPr>
            <p:nvPr/>
          </p:nvCxnSpPr>
          <p:spPr>
            <a:xfrm flipH="1">
              <a:off x="5717102" y="3857041"/>
              <a:ext cx="7330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stCxn id="25" idx="6"/>
              <a:endCxn id="28" idx="2"/>
            </p:cNvCxnSpPr>
            <p:nvPr/>
          </p:nvCxnSpPr>
          <p:spPr>
            <a:xfrm>
              <a:off x="5046663" y="2945816"/>
              <a:ext cx="211738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直接连接符 5"/>
          <p:cNvCxnSpPr/>
          <p:nvPr/>
        </p:nvCxnSpPr>
        <p:spPr>
          <a:xfrm>
            <a:off x="7202309" y="3446540"/>
            <a:ext cx="0" cy="135756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亲戚：并查集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考察第五组关系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&lt;1,3&gt;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此时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 </a:t>
            </a:r>
            <a:r>
              <a:rPr lang="zh-CN" altLang="en-US" dirty="0"/>
              <a:t>属于</a:t>
            </a:r>
            <a:r>
              <a:rPr lang="zh-CN" altLang="en-US" dirty="0">
                <a:solidFill>
                  <a:srgbClr val="ED7D31"/>
                </a:solidFill>
              </a:rPr>
              <a:t>不同</a:t>
            </a:r>
            <a:r>
              <a:rPr lang="zh-CN" altLang="en-US" dirty="0"/>
              <a:t>的集合 </a:t>
            </a:r>
            <a:r>
              <a:rPr lang="en-US" altLang="zh-CN" dirty="0"/>
              <a:t>{1,2,5} </a:t>
            </a:r>
            <a:r>
              <a:rPr lang="zh-CN" altLang="en-US" dirty="0"/>
              <a:t>和 </a:t>
            </a:r>
            <a:r>
              <a:rPr lang="en-US" altLang="zh-CN" dirty="0"/>
              <a:t>{3,4}</a:t>
            </a:r>
            <a:r>
              <a:rPr lang="zh-CN" altLang="en-US" dirty="0"/>
              <a:t>，代表分别为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我们设置 </a:t>
            </a:r>
            <a:r>
              <a:rPr lang="en-US" altLang="zh-CN" dirty="0"/>
              <a:t>3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ED7D31"/>
                </a:solidFill>
              </a:rPr>
              <a:t>代表</a:t>
            </a:r>
            <a:r>
              <a:rPr lang="zh-CN" altLang="en-US" dirty="0"/>
              <a:t>为 </a:t>
            </a:r>
            <a:r>
              <a:rPr lang="en-US" altLang="zh-CN" dirty="0"/>
              <a:t>1</a:t>
            </a:r>
            <a:r>
              <a:rPr lang="zh-CN" altLang="en-US" dirty="0"/>
              <a:t>。图中可以看到，代表关系具有</a:t>
            </a:r>
            <a:r>
              <a:rPr lang="zh-CN" altLang="en-US" dirty="0">
                <a:solidFill>
                  <a:srgbClr val="ED7D31"/>
                </a:solidFill>
              </a:rPr>
              <a:t>传递性</a:t>
            </a:r>
            <a:r>
              <a:rPr lang="zh-CN" altLang="en-US" dirty="0"/>
              <a:t>；</a:t>
            </a:r>
            <a:r>
              <a:rPr lang="en-US" altLang="zh-CN" dirty="0"/>
              <a:t>4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ED7D31"/>
                </a:solidFill>
              </a:rPr>
              <a:t>代表</a:t>
            </a:r>
            <a:r>
              <a:rPr lang="zh-CN" altLang="en-US" dirty="0"/>
              <a:t>也随着 </a:t>
            </a:r>
            <a:r>
              <a:rPr lang="en-US" altLang="zh-CN" dirty="0"/>
              <a:t>3 </a:t>
            </a:r>
            <a:r>
              <a:rPr lang="zh-CN" altLang="en-US" dirty="0"/>
              <a:t>变为了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这样一来，</a:t>
            </a:r>
            <a:r>
              <a:rPr lang="en-US" altLang="zh-CN" dirty="0"/>
              <a:t>{3,4} </a:t>
            </a:r>
            <a:r>
              <a:rPr lang="zh-CN" altLang="en-US" dirty="0"/>
              <a:t>也并入了集合 </a:t>
            </a:r>
            <a:r>
              <a:rPr lang="en-US" altLang="zh-CN" dirty="0"/>
              <a:t>{1,2,5}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6049964" y="1717293"/>
            <a:ext cx="2479362" cy="1883864"/>
            <a:chOff x="4525963" y="1717292"/>
            <a:chExt cx="3158781" cy="2400099"/>
          </a:xfrm>
        </p:grpSpPr>
        <p:cxnSp>
          <p:nvCxnSpPr>
            <p:cNvPr id="16" name="直接箭头连接符 15"/>
            <p:cNvCxnSpPr>
              <a:endCxn id="5" idx="3"/>
            </p:cNvCxnSpPr>
            <p:nvPr/>
          </p:nvCxnSpPr>
          <p:spPr>
            <a:xfrm flipV="1">
              <a:off x="4843463" y="2161737"/>
              <a:ext cx="429194" cy="6910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椭圆 4"/>
            <p:cNvSpPr/>
            <p:nvPr/>
          </p:nvSpPr>
          <p:spPr>
            <a:xfrm>
              <a:off x="5196402" y="171729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4525963" y="2685466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5196402" y="3596691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6450184" y="3596691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7164044" y="2685466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6450184" y="171729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19" name="直接箭头连接符 18"/>
            <p:cNvCxnSpPr>
              <a:stCxn id="10" idx="1"/>
              <a:endCxn id="5" idx="5"/>
            </p:cNvCxnSpPr>
            <p:nvPr/>
          </p:nvCxnSpPr>
          <p:spPr>
            <a:xfrm flipH="1" flipV="1">
              <a:off x="5640847" y="2161737"/>
              <a:ext cx="1599452" cy="59998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2"/>
            </p:cNvCxnSpPr>
            <p:nvPr/>
          </p:nvCxnSpPr>
          <p:spPr>
            <a:xfrm flipH="1">
              <a:off x="5717102" y="3857041"/>
              <a:ext cx="7330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5046663" y="2945816"/>
              <a:ext cx="2117381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0"/>
              <a:endCxn id="5" idx="4"/>
            </p:cNvCxnSpPr>
            <p:nvPr/>
          </p:nvCxnSpPr>
          <p:spPr>
            <a:xfrm flipV="1">
              <a:off x="5456752" y="2237992"/>
              <a:ext cx="0" cy="135869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/>
          <p:cNvSpPr txBox="1"/>
          <p:nvPr/>
        </p:nvSpPr>
        <p:spPr>
          <a:xfrm>
            <a:off x="2594590" y="1987834"/>
            <a:ext cx="2593525" cy="132207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1 2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effectLst/>
                <a:latin typeface="Consolas" panose="020B0609020204030204" pitchFamily="49" charset="0"/>
              </a:rPr>
              <a:t>1 5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3 4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5 2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1 3</a:t>
            </a:r>
            <a:endParaRPr lang="en-US" altLang="zh-CN" sz="16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亲戚：细节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但是考虑下面一种情况：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我们期望的结果是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</a:t>
            </a:r>
            <a:r>
              <a:rPr lang="zh-CN" altLang="en-US" dirty="0"/>
              <a:t>均有亲属关系。</a:t>
            </a:r>
            <a:endParaRPr lang="en-US" altLang="zh-CN" dirty="0"/>
          </a:p>
          <a:p>
            <a:r>
              <a:rPr lang="zh-CN" altLang="en-US" dirty="0"/>
              <a:t>但若直接修改 </a:t>
            </a:r>
            <a:r>
              <a:rPr lang="en-US" altLang="zh-CN" dirty="0"/>
              <a:t>4 </a:t>
            </a:r>
            <a:r>
              <a:rPr lang="zh-CN" altLang="en-US" dirty="0"/>
              <a:t>的代表为 </a:t>
            </a:r>
            <a:r>
              <a:rPr lang="en-US" altLang="zh-CN" dirty="0"/>
              <a:t>2</a:t>
            </a:r>
            <a:r>
              <a:rPr lang="zh-CN" altLang="en-US" dirty="0"/>
              <a:t>，则丢失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 </a:t>
            </a:r>
            <a:r>
              <a:rPr lang="zh-CN" altLang="en-US" dirty="0"/>
              <a:t>之间的关联，怎么办？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094584" y="2020711"/>
            <a:ext cx="1494102" cy="1296908"/>
            <a:chOff x="5318322" y="3314952"/>
            <a:chExt cx="1790700" cy="1554360"/>
          </a:xfrm>
        </p:grpSpPr>
        <p:sp>
          <p:nvSpPr>
            <p:cNvPr id="6" name="椭圆 5"/>
            <p:cNvSpPr/>
            <p:nvPr/>
          </p:nvSpPr>
          <p:spPr>
            <a:xfrm>
              <a:off x="5318322" y="331495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318322" y="434861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588322" y="331495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6588322" y="434861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7" idx="0"/>
              <a:endCxn id="6" idx="4"/>
            </p:cNvCxnSpPr>
            <p:nvPr/>
          </p:nvCxnSpPr>
          <p:spPr>
            <a:xfrm flipV="1">
              <a:off x="5578672" y="3835652"/>
              <a:ext cx="0" cy="5129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0"/>
              <a:endCxn id="8" idx="4"/>
            </p:cNvCxnSpPr>
            <p:nvPr/>
          </p:nvCxnSpPr>
          <p:spPr>
            <a:xfrm flipV="1">
              <a:off x="6848672" y="3835652"/>
              <a:ext cx="0" cy="5129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2"/>
              <a:endCxn id="7" idx="6"/>
            </p:cNvCxnSpPr>
            <p:nvPr/>
          </p:nvCxnSpPr>
          <p:spPr>
            <a:xfrm flipH="1">
              <a:off x="5839022" y="4608962"/>
              <a:ext cx="7493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142446" y="2454778"/>
            <a:ext cx="1725783" cy="73723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1 2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3 4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Consolas" panose="020B0609020204030204" pitchFamily="49" charset="0"/>
              </a:rPr>
              <a:t>2 4</a:t>
            </a:r>
            <a:endParaRPr lang="en-US" altLang="zh-CN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亲戚：细节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9819" y="1717292"/>
            <a:ext cx="7889531" cy="492734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ED7D31"/>
                </a:solidFill>
              </a:rPr>
              <a:t>代表</a:t>
            </a:r>
            <a:r>
              <a:rPr lang="zh-CN" altLang="en-US" dirty="0"/>
              <a:t>关系</a:t>
            </a:r>
            <a:r>
              <a:rPr lang="zh-CN" altLang="en-US" dirty="0">
                <a:solidFill>
                  <a:srgbClr val="ED7D31"/>
                </a:solidFill>
              </a:rPr>
              <a:t>具有传递性</a:t>
            </a:r>
            <a:r>
              <a:rPr lang="zh-CN" altLang="en-US" dirty="0"/>
              <a:t>。我们不需要直接修改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的代表，而是修改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4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ED7D31"/>
                </a:solidFill>
              </a:rPr>
              <a:t>代表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ED7D31"/>
                </a:solidFill>
              </a:rPr>
              <a:t>代表</a:t>
            </a:r>
            <a:r>
              <a:rPr lang="zh-CN" altLang="en-US" dirty="0"/>
              <a:t>，那么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的关系也会改变，同时所属集合中其他所有元素也随代表被更改！</a:t>
            </a:r>
            <a:endParaRPr lang="en-US" altLang="zh-CN" dirty="0"/>
          </a:p>
          <a:p>
            <a:r>
              <a:rPr lang="zh-CN" altLang="en-US" dirty="0"/>
              <a:t>因此，先</a:t>
            </a:r>
            <a:r>
              <a:rPr lang="zh-CN" altLang="en-US" dirty="0">
                <a:solidFill>
                  <a:srgbClr val="ED7D31"/>
                </a:solidFill>
              </a:rPr>
              <a:t>查找 </a:t>
            </a:r>
            <a:r>
              <a:rPr lang="en-US" altLang="zh-CN" dirty="0"/>
              <a:t>2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ED7D31"/>
                </a:solidFill>
              </a:rPr>
              <a:t>代表</a:t>
            </a:r>
            <a:r>
              <a:rPr lang="zh-CN" altLang="en-US" dirty="0"/>
              <a:t>为 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4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ED7D31"/>
                </a:solidFill>
              </a:rPr>
              <a:t>代表</a:t>
            </a:r>
            <a:r>
              <a:rPr lang="zh-CN" altLang="en-US" dirty="0"/>
              <a:t>为 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</a:t>
            </a:r>
            <a:r>
              <a:rPr lang="zh-CN" altLang="en-US" dirty="0">
                <a:solidFill>
                  <a:srgbClr val="ED7D31"/>
                </a:solidFill>
              </a:rPr>
              <a:t>合并</a:t>
            </a:r>
            <a:r>
              <a:rPr lang="zh-CN" altLang="en-US" dirty="0"/>
              <a:t>，将</a:t>
            </a:r>
            <a:r>
              <a:rPr lang="en-US" altLang="zh-CN" dirty="0"/>
              <a:t>3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ED7D31"/>
                </a:solidFill>
              </a:rPr>
              <a:t>代表</a:t>
            </a:r>
            <a:r>
              <a:rPr lang="zh-CN" altLang="en-US" dirty="0"/>
              <a:t>设置为</a:t>
            </a:r>
            <a:r>
              <a:rPr lang="en-US" altLang="zh-CN" dirty="0"/>
              <a:t>1</a:t>
            </a:r>
            <a:r>
              <a:rPr lang="zh-CN" altLang="en-US" dirty="0"/>
              <a:t>。此时，</a:t>
            </a:r>
            <a:r>
              <a:rPr lang="en-US" altLang="zh-CN" dirty="0"/>
              <a:t>4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ED7D31"/>
                </a:solidFill>
              </a:rPr>
              <a:t>代表</a:t>
            </a:r>
            <a:r>
              <a:rPr lang="zh-CN" altLang="en-US" dirty="0"/>
              <a:t>也随着</a:t>
            </a:r>
            <a:r>
              <a:rPr lang="en-US" altLang="zh-CN" dirty="0"/>
              <a:t>3</a:t>
            </a:r>
            <a:r>
              <a:rPr lang="zh-CN" altLang="en-US" dirty="0"/>
              <a:t>变成了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这样，</a:t>
            </a:r>
            <a:r>
              <a:rPr lang="zh-CN" altLang="en-US" dirty="0">
                <a:solidFill>
                  <a:srgbClr val="ED7D31"/>
                </a:solidFill>
              </a:rPr>
              <a:t>集</a:t>
            </a:r>
            <a:r>
              <a:rPr lang="zh-CN" altLang="en-US" dirty="0"/>
              <a:t>合的合</a:t>
            </a:r>
            <a:r>
              <a:rPr lang="zh-CN" altLang="en-US" dirty="0">
                <a:solidFill>
                  <a:srgbClr val="ED7D31"/>
                </a:solidFill>
              </a:rPr>
              <a:t>并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ED7D31"/>
                </a:solidFill>
              </a:rPr>
              <a:t>查</a:t>
            </a:r>
            <a:r>
              <a:rPr lang="zh-CN" altLang="en-US" dirty="0"/>
              <a:t>询就都实现了，“</a:t>
            </a:r>
            <a:r>
              <a:rPr lang="zh-CN" altLang="en-US" dirty="0">
                <a:solidFill>
                  <a:srgbClr val="ED7D31"/>
                </a:solidFill>
              </a:rPr>
              <a:t>并查集</a:t>
            </a:r>
            <a:r>
              <a:rPr lang="zh-CN" altLang="en-US" dirty="0"/>
              <a:t>”因此得名。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6842322" y="3314952"/>
            <a:ext cx="1604247" cy="1392515"/>
            <a:chOff x="5318322" y="3314952"/>
            <a:chExt cx="1790700" cy="1554360"/>
          </a:xfrm>
        </p:grpSpPr>
        <p:sp>
          <p:nvSpPr>
            <p:cNvPr id="6" name="椭圆 5"/>
            <p:cNvSpPr/>
            <p:nvPr/>
          </p:nvSpPr>
          <p:spPr>
            <a:xfrm>
              <a:off x="5318322" y="331495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5318322" y="434861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6588322" y="331495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6588322" y="4348612"/>
              <a:ext cx="520700" cy="5207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1" name="直接箭头连接符 10"/>
            <p:cNvCxnSpPr>
              <a:stCxn id="7" idx="0"/>
              <a:endCxn id="6" idx="4"/>
            </p:cNvCxnSpPr>
            <p:nvPr/>
          </p:nvCxnSpPr>
          <p:spPr>
            <a:xfrm flipV="1">
              <a:off x="5578672" y="3835652"/>
              <a:ext cx="0" cy="5129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0"/>
              <a:endCxn id="8" idx="4"/>
            </p:cNvCxnSpPr>
            <p:nvPr/>
          </p:nvCxnSpPr>
          <p:spPr>
            <a:xfrm flipV="1">
              <a:off x="6848672" y="3835652"/>
              <a:ext cx="0" cy="51296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2"/>
              <a:endCxn id="7" idx="6"/>
            </p:cNvCxnSpPr>
            <p:nvPr/>
          </p:nvCxnSpPr>
          <p:spPr>
            <a:xfrm flipH="1">
              <a:off x="5839022" y="4608962"/>
              <a:ext cx="749300" cy="0"/>
            </a:xfrm>
            <a:prstGeom prst="straightConnector1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8" idx="2"/>
              <a:endCxn id="6" idx="6"/>
            </p:cNvCxnSpPr>
            <p:nvPr/>
          </p:nvCxnSpPr>
          <p:spPr>
            <a:xfrm flipH="1">
              <a:off x="5839022" y="3575302"/>
              <a:ext cx="7493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/>
          <p:cNvSpPr txBox="1"/>
          <p:nvPr/>
        </p:nvSpPr>
        <p:spPr>
          <a:xfrm>
            <a:off x="3199308" y="3555234"/>
            <a:ext cx="2593525" cy="82994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nsolas" panose="020B0609020204030204" pitchFamily="49" charset="0"/>
              </a:rPr>
              <a:t>1 2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3 4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2 4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COMMONDATA" val="eyJoZGlkIjoiOTdkNDQ3M2VhNWRiOGU0NmMxZmVkZGY4NGFhZjE2ZTMifQ=="/>
  <p:tag name="commondata" val="eyJoZGlkIjoiMzBjMDZlMTkwZTNkYjVmMjM1ZWI2ZWU1Y2FiODA0MDQifQ==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4514</Words>
  <Application>WPS 演示</Application>
  <PresentationFormat>自定义</PresentationFormat>
  <Paragraphs>418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Wingdings</vt:lpstr>
      <vt:lpstr>Times New Roman</vt:lpstr>
      <vt:lpstr>Cambria Math</vt:lpstr>
      <vt:lpstr>Consolas</vt:lpstr>
      <vt:lpstr>Source Code Pro</vt:lpstr>
      <vt:lpstr>Yu Gothic UI</vt:lpstr>
      <vt:lpstr>微软雅黑</vt:lpstr>
      <vt:lpstr>Arial Unicode MS</vt:lpstr>
      <vt:lpstr>Calibri</vt:lpstr>
      <vt:lpstr>Office 主题​​</vt:lpstr>
      <vt:lpstr>并查集、堆</vt:lpstr>
      <vt:lpstr>集合的定义</vt:lpstr>
      <vt:lpstr>集合的性质</vt:lpstr>
      <vt:lpstr>练习</vt:lpstr>
      <vt:lpstr>亲戚</vt:lpstr>
      <vt:lpstr>亲戚：“并”与“查”</vt:lpstr>
      <vt:lpstr>亲戚：并查集</vt:lpstr>
      <vt:lpstr>亲戚：细节</vt:lpstr>
      <vt:lpstr>亲戚：细节</vt:lpstr>
      <vt:lpstr>亲戚</vt:lpstr>
      <vt:lpstr>优化并查集</vt:lpstr>
      <vt:lpstr>优化并查集</vt:lpstr>
      <vt:lpstr>练习</vt:lpstr>
      <vt:lpstr>带权并查集</vt:lpstr>
      <vt:lpstr>带权并查集</vt:lpstr>
      <vt:lpstr>带权并查集</vt:lpstr>
      <vt:lpstr>带权并查集</vt:lpstr>
      <vt:lpstr>练习（选做）</vt:lpstr>
      <vt:lpstr>堆</vt:lpstr>
      <vt:lpstr>堆</vt:lpstr>
      <vt:lpstr>堆的插入</vt:lpstr>
      <vt:lpstr>堆的插入</vt:lpstr>
      <vt:lpstr>堆的插入</vt:lpstr>
      <vt:lpstr>堆的删除</vt:lpstr>
      <vt:lpstr>堆的删除</vt:lpstr>
      <vt:lpstr>堆的删除</vt:lpstr>
      <vt:lpstr>练习</vt:lpstr>
      <vt:lpstr>使用优先队列实现堆</vt:lpstr>
      <vt:lpstr>堆排序</vt:lpstr>
      <vt:lpstr>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并查集、堆</dc:title>
  <dc:creator/>
  <cp:lastModifiedBy>WPS_1708235120</cp:lastModifiedBy>
  <cp:revision>188</cp:revision>
  <dcterms:created xsi:type="dcterms:W3CDTF">2019-06-19T02:08:00Z</dcterms:created>
  <dcterms:modified xsi:type="dcterms:W3CDTF">2024-07-31T09:30:04Z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D194F5A68D104D94AC755790C984634B_11</vt:lpwstr>
  </property>
</Properties>
</file>