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49" r:id="rId2"/>
    <p:sldId id="578" r:id="rId3"/>
    <p:sldId id="583" r:id="rId4"/>
    <p:sldId id="595" r:id="rId5"/>
    <p:sldId id="584" r:id="rId6"/>
    <p:sldId id="585" r:id="rId7"/>
    <p:sldId id="597" r:id="rId8"/>
    <p:sldId id="598" r:id="rId9"/>
    <p:sldId id="599" r:id="rId10"/>
    <p:sldId id="600" r:id="rId11"/>
    <p:sldId id="586" r:id="rId12"/>
    <p:sldId id="577" r:id="rId13"/>
    <p:sldId id="601" r:id="rId14"/>
    <p:sldId id="602" r:id="rId15"/>
    <p:sldId id="570" r:id="rId16"/>
    <p:sldId id="564" r:id="rId17"/>
    <p:sldId id="603" r:id="rId18"/>
    <p:sldId id="604" r:id="rId19"/>
    <p:sldId id="565" r:id="rId20"/>
    <p:sldId id="580" r:id="rId21"/>
    <p:sldId id="605" r:id="rId22"/>
    <p:sldId id="606" r:id="rId23"/>
    <p:sldId id="607" r:id="rId24"/>
    <p:sldId id="587" r:id="rId25"/>
    <p:sldId id="608" r:id="rId26"/>
    <p:sldId id="609" r:id="rId27"/>
    <p:sldId id="610" r:id="rId28"/>
    <p:sldId id="611" r:id="rId29"/>
    <p:sldId id="612" r:id="rId30"/>
    <p:sldId id="593" r:id="rId31"/>
    <p:sldId id="613" r:id="rId32"/>
    <p:sldId id="594" r:id="rId33"/>
    <p:sldId id="614" r:id="rId34"/>
    <p:sldId id="591" r:id="rId35"/>
    <p:sldId id="589" r:id="rId36"/>
    <p:sldId id="590" r:id="rId37"/>
    <p:sldId id="615" r:id="rId38"/>
    <p:sldId id="616" r:id="rId39"/>
    <p:sldId id="617" r:id="rId40"/>
    <p:sldId id="618" r:id="rId41"/>
    <p:sldId id="58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19173-37F1-4AB3-A229-86FE0ECCE094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98BB0-CC67-4890-A345-476406DF7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3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7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0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5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07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3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3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48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2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42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32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53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1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00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1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86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65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5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4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2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3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268A-D312-C120-59E2-2CE77C4E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3FFF4-0D43-2520-84C5-98178945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8BA12-7A18-77DB-F6F0-3CEF4ACE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5DABE-B4FE-18BC-E0D7-24965C7B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B8B88-48F6-F6BE-AE76-6B59F0E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FA13F-D6CC-D24D-E8BD-3BB631E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6883-5F61-26B1-A5CE-E25B5EFD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E1A26-71DD-25E6-AC6E-AE7E774A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C8ED5-3858-474F-A01E-36C98BA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99DE1-61EB-6437-73E4-4CB4515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EC4DB-59B7-887E-C7F2-41FF1D99D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A8192-17F3-7D7D-A246-9B3AB625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C65C9-4E55-BABB-7AB3-268970A8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B1627-71DD-8EC7-8DE6-076EE571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94DC4-52A3-7684-3209-BF6B47CE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E73B-8DAF-3E6A-AFAB-BB4EEE8E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CC606-BCFC-A819-F538-3047538A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AD9C-F484-F43B-6789-83168773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0C7E6-1E89-B31E-E079-A5BC65B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D3255-CCA9-241E-F8EC-94D878DB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1A40C-0C2C-F38A-5C53-CBC50E5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BB577-4E56-51AF-3598-8672C498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834C9-F8E0-66B5-9378-E5ECCCE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4855D-85F1-6BB9-49A2-40AB623C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80539-03CD-A9D2-F5C0-C0425DF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47C5-C1F3-ED84-2E4B-C63F9DB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B07C5-1B1E-6028-7829-F16372DB1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55629-92AB-F83F-AA73-C1086A62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99D4B-3022-CC69-330A-000C815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E8B63-42CB-DEAB-B35D-B4587907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06975-15A3-A0FE-C902-4D9A348E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43129-921B-371A-85AC-2855B8C8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4E235-4C77-EF0C-8639-07BE4A79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443A3-89C2-6636-7D14-792AFDF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62010-3ACB-5407-D644-A06D8EA67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9022BB-4E97-7257-7A75-D6F6AE7C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FBAF2-5768-FA00-7702-D45E6F9D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CFCA8-A83F-7B71-2B79-91053FCA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7EAB6-E9E8-3684-40DA-49AD85D9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5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24D4-E75B-6D7D-2B6C-5EAFB9B5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BDC4C-9C15-7C59-0AF5-FF93F4C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3FADE-F0ED-9566-DF27-484D684F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B46F5-447A-B3EC-AAB8-F1E91033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FE35D-2F07-D463-3404-111F03B2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4F3ED-60C0-970B-1709-E96BFD9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C7628-8941-F357-B17F-3507AEE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119B6-9704-4862-1945-C984F8A7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DE8F0-5C36-8184-06F0-97092B28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34C57-5190-F290-0F1D-9E83809A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0007D-07EC-522C-461D-29175C21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EB140-1582-C601-472A-23C0256B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92082-AE48-020F-68BE-19EE0036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B7440-6F13-FF0D-D291-04157907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88B20-B4B8-6061-DD3B-48D6E94E2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90A90-4EAA-E53E-2984-A451BFAD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4CC55-A1B4-CA32-74B8-3F5703ED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F12BD-825E-5EEB-C91D-0CE86809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905BB-C5EA-E868-3251-ECFD5C84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AEF1E-2343-3DE5-BBBE-57F00903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6C220-77E2-E996-E3B1-8D136A95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E14DA-BDA6-9560-2A4B-583F2666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044BB-F5A1-42B3-8087-FCF67B088D1C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36DD3-6BFB-71A9-636B-4FC4295F5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0D459-E063-9102-45A0-0ED1A571D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D5EBA-8F10-4952-97FB-F90022CE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最短路径问题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415619" y="1413243"/>
            <a:ext cx="8891899" cy="3961329"/>
            <a:chOff x="1413741" y="1582595"/>
            <a:chExt cx="8893957" cy="3962246"/>
          </a:xfrm>
        </p:grpSpPr>
        <p:sp>
          <p:nvSpPr>
            <p:cNvPr id="52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1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799" b="1" dirty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799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69" name="任意多边形 68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7" name="任意多边形 66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5" name="任意多边形 64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799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37229" y="1102406"/>
            <a:ext cx="4527756" cy="743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3</a:t>
            </a: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3489" y="1197269"/>
            <a:ext cx="786970" cy="758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11" y="948408"/>
            <a:ext cx="2711741" cy="26358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63" y="2243842"/>
            <a:ext cx="7608481" cy="1843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2" y="4292896"/>
            <a:ext cx="6921349" cy="17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227" y="1124290"/>
            <a:ext cx="9718830" cy="7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dirty="0">
                <a:latin typeface="宋体" panose="02010600030101010101" pitchFamily="2" charset="-122"/>
              </a:rPr>
              <a:t>求</a:t>
            </a:r>
            <a:r>
              <a:rPr lang="en-US" altLang="zh-CN" sz="3199" dirty="0">
                <a:latin typeface="宋体" panose="02010600030101010101" pitchFamily="2" charset="-122"/>
              </a:rPr>
              <a:t>1</a:t>
            </a:r>
            <a:r>
              <a:rPr lang="zh-CN" altLang="en-US" sz="3199" dirty="0">
                <a:latin typeface="宋体" panose="02010600030101010101" pitchFamily="2" charset="-122"/>
              </a:rPr>
              <a:t>号节点到</a:t>
            </a:r>
            <a:r>
              <a:rPr lang="en-US" altLang="zh-CN" sz="3199" dirty="0">
                <a:latin typeface="宋体" panose="02010600030101010101" pitchFamily="2" charset="-122"/>
              </a:rPr>
              <a:t>0</a:t>
            </a:r>
            <a:r>
              <a:rPr lang="zh-CN" altLang="en-US" sz="3199" dirty="0">
                <a:latin typeface="宋体" panose="02010600030101010101" pitchFamily="2" charset="-122"/>
              </a:rPr>
              <a:t>号节点的最短路径。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7" y="2666829"/>
            <a:ext cx="3934005" cy="20581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70" y="2322095"/>
            <a:ext cx="2951645" cy="28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755811" y="1373581"/>
            <a:ext cx="3260319" cy="549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199" dirty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199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829800" y="1413242"/>
            <a:ext cx="10452127" cy="212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）时间复杂度：</a:t>
            </a:r>
            <a:r>
              <a:rPr lang="zh-CN" altLang="zh-CN" sz="2799" dirty="0">
                <a:latin typeface="Times New Roman" panose="02020603050405020304" pitchFamily="18" charset="0"/>
              </a:rPr>
              <a:t>三层</a:t>
            </a:r>
            <a:r>
              <a:rPr lang="en-US" altLang="zh-CN" sz="2799" dirty="0">
                <a:latin typeface="Times New Roman" panose="02020603050405020304" pitchFamily="18" charset="0"/>
              </a:rPr>
              <a:t>for</a:t>
            </a:r>
            <a:r>
              <a:rPr lang="zh-CN" altLang="zh-CN" sz="2799" dirty="0">
                <a:latin typeface="Times New Roman" panose="02020603050405020304" pitchFamily="18" charset="0"/>
              </a:rPr>
              <a:t>循环</a:t>
            </a:r>
            <a:r>
              <a:rPr lang="zh-CN" altLang="en-US" sz="2799" dirty="0">
                <a:latin typeface="Times New Roman" panose="02020603050405020304" pitchFamily="18" charset="0"/>
              </a:rPr>
              <a:t>，时间复杂度为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）空间复杂度：数组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[][]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[][]</a:t>
            </a:r>
            <a:r>
              <a:rPr lang="zh-CN" altLang="en-US" sz="2799" dirty="0">
                <a:latin typeface="Times New Roman" panose="02020603050405020304" pitchFamily="18" charset="0"/>
              </a:rPr>
              <a:t>，空间复杂度为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0905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00589" y="1341252"/>
            <a:ext cx="9487130" cy="332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如何求源点到其他各节点的最短路径呢？提到单源最短路径，必然绕不开一个著名人物</a:t>
            </a:r>
            <a:r>
              <a:rPr lang="en-US" altLang="zh-CN" sz="2799" dirty="0">
                <a:latin typeface="Times New Roman" panose="02020603050405020304" pitchFamily="18" charset="0"/>
              </a:rPr>
              <a:t>——</a:t>
            </a:r>
            <a:r>
              <a:rPr lang="zh-CN" altLang="en-US" sz="2799" dirty="0">
                <a:latin typeface="Times New Roman" panose="02020603050405020304" pitchFamily="18" charset="0"/>
              </a:rPr>
              <a:t>迪杰斯特拉。迪杰斯特拉，荷兰计算机科学家，早年钻研物理及数学，后转而研究计算学，</a:t>
            </a:r>
            <a:r>
              <a:rPr lang="en-US" altLang="zh-CN" sz="2799" dirty="0">
                <a:latin typeface="Times New Roman" panose="02020603050405020304" pitchFamily="18" charset="0"/>
              </a:rPr>
              <a:t>1972</a:t>
            </a:r>
            <a:r>
              <a:rPr lang="zh-CN" altLang="en-US" sz="2799" dirty="0">
                <a:latin typeface="Times New Roman" panose="02020603050405020304" pitchFamily="18" charset="0"/>
              </a:rPr>
              <a:t>年曾因</a:t>
            </a:r>
            <a:r>
              <a:rPr lang="en-US" altLang="zh-CN" sz="2799" dirty="0">
                <a:latin typeface="Times New Roman" panose="02020603050405020304" pitchFamily="18" charset="0"/>
              </a:rPr>
              <a:t>Dijkstra </a:t>
            </a:r>
            <a:r>
              <a:rPr lang="zh-CN" altLang="en-US" sz="2799" dirty="0">
                <a:latin typeface="Times New Roman" panose="02020603050405020304" pitchFamily="18" charset="0"/>
              </a:rPr>
              <a:t>算法获得素有“计算机科学界诺贝尔奖”之称的图灵奖。</a:t>
            </a:r>
          </a:p>
        </p:txBody>
      </p:sp>
    </p:spTree>
    <p:extLst>
      <p:ext uri="{BB962C8B-B14F-4D97-AF65-F5344CB8AC3E}">
        <p14:creationId xmlns:p14="http://schemas.microsoft.com/office/powerpoint/2010/main" val="4913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128598" y="1126928"/>
            <a:ext cx="9718830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</a:rPr>
              <a:t>Dijkstra </a:t>
            </a:r>
            <a:r>
              <a:rPr lang="zh-CN" altLang="zh-CN" sz="2799" dirty="0">
                <a:latin typeface="Times New Roman" panose="02020603050405020304" pitchFamily="18" charset="0"/>
              </a:rPr>
              <a:t>算法是解决单源最短路径问题的贪心算法，它先求出长度最短的一条路径，再参照该最短路径求出长度次短的一条路径，直到求出源点到其他各个</a:t>
            </a:r>
            <a:r>
              <a:rPr lang="zh-CN" altLang="en-US" sz="2799" dirty="0">
                <a:latin typeface="Times New Roman" panose="02020603050405020304" pitchFamily="18" charset="0"/>
              </a:rPr>
              <a:t>节</a:t>
            </a:r>
            <a:r>
              <a:rPr lang="zh-CN" altLang="zh-CN" sz="2799" dirty="0">
                <a:latin typeface="Times New Roman" panose="02020603050405020304" pitchFamily="18" charset="0"/>
              </a:rPr>
              <a:t>点的最短路径。</a:t>
            </a:r>
          </a:p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</a:rPr>
              <a:t>Dijkstra</a:t>
            </a:r>
            <a:r>
              <a:rPr lang="zh-CN" altLang="zh-CN" sz="2799" dirty="0">
                <a:latin typeface="Times New Roman" panose="02020603050405020304" pitchFamily="18" charset="0"/>
              </a:rPr>
              <a:t>算法基本思想：将</a:t>
            </a:r>
            <a:r>
              <a:rPr lang="zh-CN" altLang="en-US" sz="2799" dirty="0">
                <a:latin typeface="Times New Roman" panose="02020603050405020304" pitchFamily="18" charset="0"/>
              </a:rPr>
              <a:t>节</a:t>
            </a:r>
            <a:r>
              <a:rPr lang="zh-CN" altLang="zh-CN" sz="2799" dirty="0">
                <a:latin typeface="Times New Roman" panose="02020603050405020304" pitchFamily="18" charset="0"/>
              </a:rPr>
              <a:t>点集合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zh-CN" sz="2799" dirty="0">
                <a:latin typeface="Times New Roman" panose="02020603050405020304" pitchFamily="18" charset="0"/>
              </a:rPr>
              <a:t>划分为两部分：集合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zh-CN" sz="2799" dirty="0">
                <a:latin typeface="Times New Roman" panose="02020603050405020304" pitchFamily="18" charset="0"/>
              </a:rPr>
              <a:t>和</a:t>
            </a:r>
            <a:r>
              <a:rPr lang="en-US" altLang="zh-CN" sz="2799" dirty="0">
                <a:latin typeface="Times New Roman" panose="02020603050405020304" pitchFamily="18" charset="0"/>
              </a:rPr>
              <a:t> 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zh-CN" sz="2799" dirty="0">
                <a:latin typeface="Times New Roman" panose="02020603050405020304" pitchFamily="18" charset="0"/>
              </a:rPr>
              <a:t>，其中</a:t>
            </a:r>
            <a:r>
              <a:rPr lang="en-US" altLang="zh-CN" sz="2799" dirty="0">
                <a:latin typeface="Times New Roman" panose="02020603050405020304" pitchFamily="18" charset="0"/>
              </a:rPr>
              <a:t> 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en-US" altLang="zh-CN" sz="2799" dirty="0">
                <a:latin typeface="Times New Roman" panose="02020603050405020304" pitchFamily="18" charset="0"/>
              </a:rPr>
              <a:t> </a:t>
            </a:r>
            <a:r>
              <a:rPr lang="zh-CN" altLang="zh-CN" sz="2799" dirty="0">
                <a:latin typeface="Times New Roman" panose="02020603050405020304" pitchFamily="18" charset="0"/>
              </a:rPr>
              <a:t>中的</a:t>
            </a:r>
            <a:r>
              <a:rPr lang="zh-CN" altLang="en-US" sz="2799" dirty="0">
                <a:latin typeface="Times New Roman" panose="02020603050405020304" pitchFamily="18" charset="0"/>
              </a:rPr>
              <a:t>节</a:t>
            </a:r>
            <a:r>
              <a:rPr lang="zh-CN" altLang="zh-CN" sz="2799" dirty="0">
                <a:latin typeface="Times New Roman" panose="02020603050405020304" pitchFamily="18" charset="0"/>
              </a:rPr>
              <a:t>点到源点的最短路径已经确定，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zh-CN" sz="2799" dirty="0">
                <a:latin typeface="Times New Roman" panose="02020603050405020304" pitchFamily="18" charset="0"/>
              </a:rPr>
              <a:t>中的</a:t>
            </a:r>
            <a:r>
              <a:rPr lang="zh-CN" altLang="en-US" sz="2799" dirty="0">
                <a:latin typeface="Times New Roman" panose="02020603050405020304" pitchFamily="18" charset="0"/>
              </a:rPr>
              <a:t>节</a:t>
            </a:r>
            <a:r>
              <a:rPr lang="zh-CN" altLang="zh-CN" sz="2799" dirty="0">
                <a:latin typeface="Times New Roman" panose="02020603050405020304" pitchFamily="18" charset="0"/>
              </a:rPr>
              <a:t>点到源点的最短路径待定。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416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128598" y="1197269"/>
            <a:ext cx="9718830" cy="332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从源点出发只经过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中的节点到达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中的节点的路径称为特殊路径。</a:t>
            </a:r>
            <a:r>
              <a:rPr lang="en-US" altLang="zh-CN" sz="2799" dirty="0">
                <a:latin typeface="Times New Roman" panose="02020603050405020304" pitchFamily="18" charset="0"/>
              </a:rPr>
              <a:t>Dijkstra</a:t>
            </a:r>
            <a:r>
              <a:rPr lang="zh-CN" altLang="en-US" sz="2799" dirty="0">
                <a:latin typeface="Times New Roman" panose="02020603050405020304" pitchFamily="18" charset="0"/>
              </a:rPr>
              <a:t>算法的贪心策略是选择最短的特殊路径长度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，并将节点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加入到集合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中，同时借助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更新数组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。一旦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包含了所有节点，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就是从源点到其他节点的最短路径长度。</a:t>
            </a:r>
          </a:p>
        </p:txBody>
      </p:sp>
      <p:pic>
        <p:nvPicPr>
          <p:cNvPr id="8" name="Picture 2" descr="C:\Users\Administrator\AppData\Roaming\Tencent\Users\155170962\QQ\WinTemp\RichOle\X5VYKJBW2$7TH`J4FA{$U_3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5310" r="20661"/>
          <a:stretch/>
        </p:blipFill>
        <p:spPr bwMode="auto">
          <a:xfrm>
            <a:off x="6024009" y="4004931"/>
            <a:ext cx="3815541" cy="21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6597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027475" y="1079702"/>
            <a:ext cx="10325599" cy="470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）数据结构。邻接矩阵</a:t>
            </a:r>
            <a:r>
              <a:rPr lang="en-US" altLang="zh-CN" sz="2799" i="1" dirty="0">
                <a:latin typeface="Times New Roman" panose="02020603050405020304" pitchFamily="18" charset="0"/>
              </a:rPr>
              <a:t>G</a:t>
            </a:r>
            <a:r>
              <a:rPr lang="en-US" altLang="zh-CN" sz="2799" dirty="0">
                <a:latin typeface="Times New Roman" panose="02020603050405020304" pitchFamily="18" charset="0"/>
              </a:rPr>
              <a:t>[][]</a:t>
            </a:r>
            <a:r>
              <a:rPr lang="zh-CN" altLang="en-US" sz="2799" dirty="0">
                <a:latin typeface="Times New Roman" panose="02020603050405020304" pitchFamily="18" charset="0"/>
              </a:rPr>
              <a:t>存储图，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记录从源点到节点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的最短路径长度，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记录最短路径上节点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的直接前驱。如果</a:t>
            </a:r>
            <a:r>
              <a:rPr lang="en-US" altLang="zh-CN" sz="2799" dirty="0">
                <a:latin typeface="Times New Roman" panose="02020603050405020304" pitchFamily="18" charset="0"/>
              </a:rPr>
              <a:t>flag[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等于</a:t>
            </a:r>
            <a:r>
              <a:rPr lang="en-US" altLang="zh-CN" sz="2799" dirty="0">
                <a:latin typeface="Times New Roman" panose="02020603050405020304" pitchFamily="18" charset="0"/>
              </a:rPr>
              <a:t>true</a:t>
            </a:r>
            <a:r>
              <a:rPr lang="zh-CN" altLang="en-US" sz="2799" dirty="0">
                <a:latin typeface="Times New Roman" panose="02020603050405020304" pitchFamily="18" charset="0"/>
              </a:rPr>
              <a:t>，说明节点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已加入集合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，否则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属于集合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-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）初始化。假设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为源点，令集合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en-US" altLang="zh-CN" sz="2799" dirty="0">
                <a:latin typeface="Times New Roman" panose="02020603050405020304" pitchFamily="18" charset="0"/>
              </a:rPr>
              <a:t>={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en-US" altLang="zh-CN" sz="2799" dirty="0">
                <a:latin typeface="Times New Roman" panose="02020603050405020304" pitchFamily="18" charset="0"/>
              </a:rPr>
              <a:t>}</a:t>
            </a:r>
            <a:r>
              <a:rPr lang="zh-CN" altLang="en-US" sz="2799" dirty="0">
                <a:latin typeface="Times New Roman" panose="02020603050405020304" pitchFamily="18" charset="0"/>
              </a:rPr>
              <a:t>，对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集合中的节点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，初始化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>
                <a:latin typeface="Times New Roman" panose="02020603050405020304" pitchFamily="18" charset="0"/>
              </a:rPr>
              <a:t>G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，如果源点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到节点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有边相连，初始化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，否则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]= −1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310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827249" y="1102405"/>
            <a:ext cx="10452127" cy="461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3</a:t>
            </a:r>
            <a:r>
              <a:rPr lang="zh-CN" altLang="en-US" sz="2799" dirty="0">
                <a:latin typeface="Times New Roman" panose="02020603050405020304" pitchFamily="18" charset="0"/>
              </a:rPr>
              <a:t>）找最小。按照贪心策略来查找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集合中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最小的节点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，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就是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集合中距离源点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最近的节点。将节点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加入集合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中。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4</a:t>
            </a:r>
            <a:r>
              <a:rPr lang="zh-CN" altLang="en-US" sz="2799" dirty="0">
                <a:latin typeface="Times New Roman" panose="02020603050405020304" pitchFamily="18" charset="0"/>
              </a:rPr>
              <a:t>）松弛操作。对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集合中所有节点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，考察是否可以借助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得到更短的路径。如果源点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经过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到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的路径更短，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]&gt;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en-US" altLang="zh-CN" sz="2799" dirty="0">
                <a:latin typeface="Times New Roman" panose="02020603050405020304" pitchFamily="18" charset="0"/>
              </a:rPr>
              <a:t>]+G[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，则更新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en-US" altLang="zh-CN" sz="2799" dirty="0">
                <a:latin typeface="Times New Roman" panose="02020603050405020304" pitchFamily="18" charset="0"/>
              </a:rPr>
              <a:t>]+G[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，即松弛操作，并记录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的直接前驱为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，即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5</a:t>
            </a:r>
            <a:r>
              <a:rPr lang="zh-CN" altLang="en-US" sz="2799" dirty="0">
                <a:latin typeface="Times New Roman" panose="02020603050405020304" pitchFamily="18" charset="0"/>
              </a:rPr>
              <a:t>）重复执行（</a:t>
            </a:r>
            <a:r>
              <a:rPr lang="en-US" altLang="zh-CN" sz="2799" dirty="0">
                <a:latin typeface="Times New Roman" panose="02020603050405020304" pitchFamily="18" charset="0"/>
              </a:rPr>
              <a:t>3</a:t>
            </a:r>
            <a:r>
              <a:rPr lang="zh-CN" altLang="en-US" sz="2799" dirty="0">
                <a:latin typeface="Times New Roman" panose="02020603050405020304" pitchFamily="18" charset="0"/>
              </a:rPr>
              <a:t>）～（</a:t>
            </a:r>
            <a:r>
              <a:rPr lang="en-US" altLang="zh-CN" sz="2799" dirty="0">
                <a:latin typeface="Times New Roman" panose="02020603050405020304" pitchFamily="18" charset="0"/>
              </a:rPr>
              <a:t>4</a:t>
            </a:r>
            <a:r>
              <a:rPr lang="zh-CN" altLang="en-US" sz="2799" dirty="0">
                <a:latin typeface="Times New Roman" panose="02020603050405020304" pitchFamily="18" charset="0"/>
              </a:rPr>
              <a:t>），直到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为空。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9233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10" name="矩形 9"/>
          <p:cNvSpPr/>
          <p:nvPr/>
        </p:nvSpPr>
        <p:spPr>
          <a:xfrm>
            <a:off x="1056606" y="1049942"/>
            <a:ext cx="9862813" cy="7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dirty="0">
                <a:latin typeface="宋体" panose="02010600030101010101" pitchFamily="2" charset="-122"/>
              </a:rPr>
              <a:t>求源点</a:t>
            </a:r>
            <a:r>
              <a:rPr lang="en-US" altLang="zh-CN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199" dirty="0">
                <a:latin typeface="宋体" panose="02010600030101010101" pitchFamily="2" charset="-122"/>
              </a:rPr>
              <a:t>到其它各个节点的最短路径。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3897"/>
            <a:ext cx="4726893" cy="9431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21" y="3852783"/>
            <a:ext cx="4407572" cy="949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5" y="2277139"/>
            <a:ext cx="4108390" cy="26333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9251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41743" y="1197269"/>
            <a:ext cx="9718830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en-US" altLang="zh-CN" sz="27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799" dirty="0">
                <a:latin typeface="宋体" panose="02010600030101010101" pitchFamily="2" charset="-122"/>
              </a:rPr>
              <a:t>算法用于求从源点到其他各个节点的最短路径。如果求解任意两个节点之间的最短路径，则需要以每个节点为源点，重复调用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宋体" panose="02010600030101010101" pitchFamily="2" charset="-122"/>
              </a:rPr>
              <a:t>次</a:t>
            </a:r>
            <a:r>
              <a:rPr lang="en-US" altLang="zh-CN" sz="27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799" dirty="0">
                <a:latin typeface="宋体" panose="02010600030101010101" pitchFamily="2" charset="-122"/>
              </a:rPr>
              <a:t>算法。其实完全没必要这么麻烦，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799" dirty="0">
                <a:latin typeface="宋体" panose="02010600030101010101" pitchFamily="2" charset="-122"/>
              </a:rPr>
              <a:t>算法可用于求解任意两个节点间的最短路径。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799" dirty="0">
                <a:latin typeface="宋体" panose="02010600030101010101" pitchFamily="2" charset="-122"/>
              </a:rPr>
              <a:t>算法又被称为插点法，其算法核心是在节点</a:t>
            </a:r>
            <a:r>
              <a:rPr lang="en-US" altLang="zh-CN" sz="27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</a:rPr>
              <a:t>与节点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宋体" panose="02010600030101010101" pitchFamily="2" charset="-122"/>
              </a:rPr>
              <a:t>之间插入节点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799" dirty="0">
                <a:latin typeface="宋体" panose="02010600030101010101" pitchFamily="2" charset="-122"/>
              </a:rPr>
              <a:t>，看看是否可以缩短节点</a:t>
            </a:r>
            <a:r>
              <a:rPr lang="en-US" altLang="zh-CN" sz="27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</a:rPr>
              <a:t>与节点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宋体" panose="02010600030101010101" pitchFamily="2" charset="-122"/>
              </a:rPr>
              <a:t>之间的距离（松弛操作）。</a:t>
            </a: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6" name="Picture 5" descr="C:\Users\Administrator\AppData\Roaming\Tencent\Users\155170962\QQ\WinTemp\RichOle\WF0Z3C73S)L`Y)S7P$U20Q8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37" y="1917182"/>
            <a:ext cx="4175497" cy="27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C:\Users\Administrator\AppData\Roaming\Tencent\Users\155170962\QQ\WinTemp\RichOle\N}ZA(I604UL0A1ST0W5I(%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30"/>
          <a:stretch/>
        </p:blipFill>
        <p:spPr bwMode="auto">
          <a:xfrm>
            <a:off x="6311975" y="2133157"/>
            <a:ext cx="4417386" cy="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\AppData\Roaming\Tencent\Users\155170962\QQ\WinTemp\RichOle\%%%}KL_7%PV@A_9U{GJ_$E4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74" y="3644974"/>
            <a:ext cx="4392611" cy="8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761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21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755811" y="1373581"/>
            <a:ext cx="3260319" cy="549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199" dirty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199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72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22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768641" y="1128811"/>
            <a:ext cx="10452127" cy="276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）时间复杂度：找最小值和松弛操作本身各执行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Times New Roman" panose="02020603050405020304" pitchFamily="18" charset="0"/>
              </a:rPr>
              <a:t>次，需要重复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Times New Roman" panose="02020603050405020304" pitchFamily="18" charset="0"/>
              </a:rPr>
              <a:t>次，总执行次数均为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²</a:t>
            </a:r>
            <a:r>
              <a:rPr lang="zh-CN" altLang="en-US" sz="2799" dirty="0">
                <a:latin typeface="Times New Roman" panose="02020603050405020304" pitchFamily="18" charset="0"/>
              </a:rPr>
              <a:t>，时间复杂度为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²)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）空间复杂度：包含数组</a:t>
            </a:r>
            <a:r>
              <a:rPr lang="en-US" altLang="zh-CN" sz="2799" i="1" dirty="0">
                <a:latin typeface="Times New Roman" panose="02020603050405020304" pitchFamily="18" charset="0"/>
              </a:rPr>
              <a:t>flag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，空间复杂度为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1765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23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007004" y="1341252"/>
            <a:ext cx="10188308" cy="276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b="1" dirty="0">
                <a:latin typeface="Times New Roman" panose="02020603050405020304" pitchFamily="18" charset="0"/>
              </a:rPr>
              <a:t>找最小值</a:t>
            </a:r>
            <a:r>
              <a:rPr lang="zh-CN" altLang="en-US" sz="2799" dirty="0">
                <a:latin typeface="Times New Roman" panose="02020603050405020304" pitchFamily="18" charset="0"/>
              </a:rPr>
              <a:t>。按照贪心策略查找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−</a:t>
            </a:r>
            <a:r>
              <a:rPr lang="en-US" altLang="zh-CN" sz="2799" i="1" dirty="0">
                <a:latin typeface="Times New Roman" panose="02020603050405020304" pitchFamily="18" charset="0"/>
              </a:rPr>
              <a:t>S</a:t>
            </a:r>
            <a:r>
              <a:rPr lang="zh-CN" altLang="en-US" sz="2799" dirty="0">
                <a:latin typeface="Times New Roman" panose="02020603050405020304" pitchFamily="18" charset="0"/>
              </a:rPr>
              <a:t>集合中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最小的节点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，其时间复杂度为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，如果使用优先队列，则每次找最小值时间复杂度降为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dirty="0" err="1">
                <a:latin typeface="Times New Roman" panose="02020603050405020304" pitchFamily="18" charset="0"/>
              </a:rPr>
              <a:t>log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，找最小值的总时间复杂度为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799" dirty="0" err="1">
                <a:latin typeface="Times New Roman" panose="02020603050405020304" pitchFamily="18" charset="0"/>
              </a:rPr>
              <a:t>log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) 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8296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24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025769" y="1197269"/>
            <a:ext cx="9965642" cy="341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b="1" dirty="0">
                <a:latin typeface="Times New Roman" panose="02020603050405020304" pitchFamily="18" charset="0"/>
              </a:rPr>
              <a:t>松弛操作</a:t>
            </a:r>
            <a:r>
              <a:rPr lang="zh-CN" altLang="en-US" sz="2799" dirty="0">
                <a:latin typeface="Times New Roman" panose="02020603050405020304" pitchFamily="18" charset="0"/>
              </a:rPr>
              <a:t>。如果采用邻接表或链式前向星存储，松弛操作就不用每次执行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Times New Roman" panose="02020603050405020304" pitchFamily="18" charset="0"/>
              </a:rPr>
              <a:t>次，而是执行节点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的邻接点数（</a:t>
            </a:r>
            <a:r>
              <a:rPr lang="en-US" altLang="zh-CN" sz="2799" i="1" dirty="0">
                <a:latin typeface="Times New Roman" panose="02020603050405020304" pitchFamily="18" charset="0"/>
              </a:rPr>
              <a:t>t</a:t>
            </a:r>
            <a:r>
              <a:rPr lang="zh-CN" altLang="en-US" sz="2799" dirty="0">
                <a:latin typeface="Times New Roman" panose="02020603050405020304" pitchFamily="18" charset="0"/>
              </a:rPr>
              <a:t>的出度），所有节点的出度之和等于边数</a:t>
            </a:r>
            <a:r>
              <a:rPr lang="en-US" altLang="zh-CN" sz="2799" i="1" dirty="0">
                <a:latin typeface="Times New Roman" panose="02020603050405020304" pitchFamily="18" charset="0"/>
              </a:rPr>
              <a:t>m</a:t>
            </a:r>
            <a:r>
              <a:rPr lang="zh-CN" altLang="en-US" sz="2799" dirty="0">
                <a:latin typeface="Times New Roman" panose="02020603050405020304" pitchFamily="18" charset="0"/>
              </a:rPr>
              <a:t>，松弛操作的总时间复杂度为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 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827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25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2580" y="1269260"/>
            <a:ext cx="9487130" cy="267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宋体" panose="02010600030101010101" pitchFamily="2" charset="-122"/>
              </a:rPr>
              <a:t>算法用于求解单源最短路径问题，由理查德</a:t>
            </a:r>
            <a:r>
              <a:rPr lang="en-US" altLang="zh-CN" sz="2799" dirty="0">
                <a:latin typeface="宋体" panose="02010600030101010101" pitchFamily="2" charset="-122"/>
              </a:rPr>
              <a:t>·</a:t>
            </a:r>
            <a:r>
              <a:rPr lang="zh-CN" altLang="en-US" sz="2799" dirty="0">
                <a:latin typeface="宋体" panose="02010600030101010101" pitchFamily="2" charset="-122"/>
              </a:rPr>
              <a:t>贝尔曼和莱斯特</a:t>
            </a:r>
            <a:r>
              <a:rPr lang="en-US" altLang="zh-CN" sz="2799" dirty="0">
                <a:latin typeface="宋体" panose="02010600030101010101" pitchFamily="2" charset="-122"/>
              </a:rPr>
              <a:t>·</a:t>
            </a:r>
            <a:r>
              <a:rPr lang="zh-CN" altLang="en-US" sz="2799" dirty="0">
                <a:latin typeface="宋体" panose="02010600030101010101" pitchFamily="2" charset="-122"/>
              </a:rPr>
              <a:t>福特提出。该算法的优点是边的权值可以为负数、实现简单，缺点是时间复杂度过高。但是，对该算法可以进行若干种优化，以提高效率。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37777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26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2581" y="1269260"/>
            <a:ext cx="9508484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宋体" panose="02010600030101010101" pitchFamily="2" charset="-122"/>
              </a:rPr>
              <a:t>算法与</a:t>
            </a:r>
            <a:r>
              <a:rPr lang="en-US" altLang="zh-CN" sz="27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799" dirty="0">
                <a:latin typeface="宋体" panose="02010600030101010101" pitchFamily="2" charset="-122"/>
              </a:rPr>
              <a:t>算法类似，都以松弛操作为基础。</a:t>
            </a:r>
            <a:r>
              <a:rPr lang="en-US" altLang="zh-CN" sz="27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799" dirty="0">
                <a:latin typeface="宋体" panose="02010600030101010101" pitchFamily="2" charset="-122"/>
              </a:rPr>
              <a:t>算法以贪心法选取未被处理的具有最小权值的节点，然后对其邻接点进行松弛操作。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宋体" panose="02010600030101010101" pitchFamily="2" charset="-122"/>
              </a:rPr>
              <a:t>算法对所有边进行松弛操作，共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</a:rPr>
              <a:t>次，因为负环可以无限制地减少最短路径长度，所以如果第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宋体" panose="02010600030101010101" pitchFamily="2" charset="-122"/>
              </a:rPr>
              <a:t>次操作仍可松弛，则一定存在负环。</a:t>
            </a:r>
          </a:p>
        </p:txBody>
      </p:sp>
    </p:spTree>
    <p:extLst>
      <p:ext uri="{BB962C8B-B14F-4D97-AF65-F5344CB8AC3E}">
        <p14:creationId xmlns:p14="http://schemas.microsoft.com/office/powerpoint/2010/main" val="4168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27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889371" y="893302"/>
            <a:ext cx="9981062" cy="5354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）数据结构。因为需要利用边进行松弛，因此采用边集数组存储。每条边都有三个域：两个端点</a:t>
            </a:r>
            <a:r>
              <a:rPr lang="en-US" altLang="zh-CN" sz="2799" i="1" dirty="0">
                <a:latin typeface="Times New Roman" panose="02020603050405020304" pitchFamily="18" charset="0"/>
              </a:rPr>
              <a:t>a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i="1" dirty="0">
                <a:latin typeface="Times New Roman" panose="02020603050405020304" pitchFamily="18" charset="0"/>
              </a:rPr>
              <a:t>b</a:t>
            </a:r>
            <a:r>
              <a:rPr lang="zh-CN" altLang="en-US" sz="2799" dirty="0">
                <a:latin typeface="Times New Roman" panose="02020603050405020304" pitchFamily="18" charset="0"/>
              </a:rPr>
              <a:t>和边权</a:t>
            </a:r>
            <a:r>
              <a:rPr lang="en-US" altLang="zh-CN" sz="2799" i="1" dirty="0">
                <a:latin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）松弛操作。对所有的边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99" dirty="0" err="1">
                <a:latin typeface="Times New Roman" panose="02020603050405020304" pitchFamily="18" charset="0"/>
              </a:rPr>
              <a:t>,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799" dirty="0" err="1">
                <a:latin typeface="Times New Roman" panose="02020603050405020304" pitchFamily="18" charset="0"/>
              </a:rPr>
              <a:t>,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，如果</a:t>
            </a:r>
            <a:endParaRPr lang="en-US" altLang="zh-CN" sz="2799" dirty="0">
              <a:latin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b</a:t>
            </a:r>
            <a:r>
              <a:rPr lang="en-US" altLang="zh-CN" sz="2799" dirty="0">
                <a:latin typeface="Times New Roman" panose="02020603050405020304" pitchFamily="18" charset="0"/>
              </a:rPr>
              <a:t>]&gt;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a</a:t>
            </a:r>
            <a:r>
              <a:rPr lang="en-US" altLang="zh-CN" sz="2799" dirty="0">
                <a:latin typeface="Times New Roman" panose="02020603050405020304" pitchFamily="18" charset="0"/>
              </a:rPr>
              <a:t>]+e[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Times New Roman" panose="02020603050405020304" pitchFamily="18" charset="0"/>
              </a:rPr>
              <a:t>，则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b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a</a:t>
            </a:r>
            <a:r>
              <a:rPr lang="en-US" altLang="zh-CN" sz="2799" dirty="0">
                <a:latin typeface="Times New Roman" panose="02020603050405020304" pitchFamily="18" charset="0"/>
              </a:rPr>
              <a:t>]+e[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  <a:endParaRPr lang="en-US" altLang="zh-CN" sz="2799" dirty="0">
              <a:latin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表示从源点到节点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en-US" sz="2799" dirty="0">
                <a:latin typeface="Times New Roman" panose="02020603050405020304" pitchFamily="18" charset="0"/>
              </a:rPr>
              <a:t>的最短路径长度。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3</a:t>
            </a:r>
            <a:r>
              <a:rPr lang="zh-CN" altLang="en-US" sz="2799" dirty="0">
                <a:latin typeface="Times New Roman" panose="02020603050405020304" pitchFamily="18" charset="0"/>
              </a:rPr>
              <a:t>）重复松弛操作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Times New Roman" panose="02020603050405020304" pitchFamily="18" charset="0"/>
              </a:rPr>
              <a:t>次。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4</a:t>
            </a:r>
            <a:r>
              <a:rPr lang="zh-CN" altLang="en-US" sz="2799" dirty="0">
                <a:latin typeface="Times New Roman" panose="02020603050405020304" pitchFamily="18" charset="0"/>
              </a:rPr>
              <a:t>）再执行一次，如果仍然可以松弛，则说明有负环。</a:t>
            </a:r>
          </a:p>
        </p:txBody>
      </p:sp>
    </p:spTree>
    <p:extLst>
      <p:ext uri="{BB962C8B-B14F-4D97-AF65-F5344CB8AC3E}">
        <p14:creationId xmlns:p14="http://schemas.microsoft.com/office/powerpoint/2010/main" val="461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28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1056606" y="1049942"/>
            <a:ext cx="9862813" cy="7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dirty="0">
                <a:latin typeface="宋体" panose="02010600030101010101" pitchFamily="2" charset="-122"/>
              </a:rPr>
              <a:t>求源点</a:t>
            </a:r>
            <a:r>
              <a:rPr lang="en-US" altLang="zh-CN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199" dirty="0">
                <a:latin typeface="宋体" panose="02010600030101010101" pitchFamily="2" charset="-122"/>
              </a:rPr>
              <a:t>到其它各个结点的最短路径。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5" y="2277139"/>
            <a:ext cx="4108390" cy="263330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096000" y="2583897"/>
            <a:ext cx="4726893" cy="943106"/>
            <a:chOff x="6095206" y="2584496"/>
            <a:chExt cx="4727987" cy="94332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06" y="2584496"/>
              <a:ext cx="4727987" cy="94332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8459199" y="2953446"/>
              <a:ext cx="644090" cy="43244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7674927" y="2941532"/>
              <a:ext cx="644090" cy="43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6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29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755811" y="1373581"/>
            <a:ext cx="3260319" cy="549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199" dirty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199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2969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8358" y="1096823"/>
            <a:ext cx="10325599" cy="406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）数据结构。邻接矩阵</a:t>
            </a:r>
            <a:r>
              <a:rPr lang="en-US" altLang="zh-CN" sz="2799" i="1" dirty="0">
                <a:latin typeface="Times New Roman" panose="02020603050405020304" pitchFamily="18" charset="0"/>
              </a:rPr>
              <a:t>G</a:t>
            </a:r>
            <a:r>
              <a:rPr lang="en-US" altLang="zh-CN" sz="2799" dirty="0">
                <a:latin typeface="Times New Roman" panose="02020603050405020304" pitchFamily="18" charset="0"/>
              </a:rPr>
              <a:t>[][]</a:t>
            </a:r>
            <a:r>
              <a:rPr lang="zh-CN" altLang="en-US" sz="2799" dirty="0">
                <a:latin typeface="Times New Roman" panose="02020603050405020304" pitchFamily="18" charset="0"/>
              </a:rPr>
              <a:t>存储图，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记录从节点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到节点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的最短路径长度，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到节点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的最短路径上节点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的直接前驱。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）初始化。</a:t>
            </a:r>
            <a:r>
              <a:rPr lang="en-US" altLang="zh-CN" sz="2799" dirty="0">
                <a:latin typeface="Times New Roman" panose="02020603050405020304" pitchFamily="18" charset="0"/>
              </a:rPr>
              <a:t> 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>
                <a:latin typeface="Times New Roman" panose="02020603050405020304" pitchFamily="18" charset="0"/>
              </a:rPr>
              <a:t>G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，如果节点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到节点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有边相连，</a:t>
            </a:r>
            <a:r>
              <a:rPr lang="en-US" altLang="zh-CN" sz="2799" i="1" dirty="0">
                <a:latin typeface="Times New Roman" panose="02020603050405020304" pitchFamily="18" charset="0"/>
              </a:rPr>
              <a:t> 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，否则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]=−1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  <a:endParaRPr lang="en-US" altLang="zh-CN" sz="2799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30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827249" y="1102406"/>
            <a:ext cx="10452127" cy="276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）时间复杂度：算法中对每条边进行松弛操作，重复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Times New Roman" panose="02020603050405020304" pitchFamily="18" charset="0"/>
              </a:rPr>
              <a:t>次，时间复杂度为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）空间复杂度：包含数组</a:t>
            </a:r>
            <a:r>
              <a:rPr lang="en-US" altLang="zh-CN" sz="2799" i="1" dirty="0">
                <a:latin typeface="Times New Roman" panose="02020603050405020304" pitchFamily="18" charset="0"/>
              </a:rPr>
              <a:t>e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，空间复杂度为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n+m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187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31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021216" y="1197269"/>
            <a:ext cx="9972334" cy="341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提前退出循环。在实际操作中，</a:t>
            </a:r>
            <a:r>
              <a:rPr lang="en-US" altLang="zh-CN" sz="2799" dirty="0">
                <a:latin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Times New Roman" panose="02020603050405020304" pitchFamily="18" charset="0"/>
              </a:rPr>
              <a:t>算法经常会在未达到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Times New Roman" panose="02020603050405020304" pitchFamily="18" charset="0"/>
              </a:rPr>
              <a:t>次时就求解完毕，可以在循环中设置判定，在某次循环不再进行松弛时，直接退出循环。通过上段代码中的</a:t>
            </a:r>
            <a:r>
              <a:rPr lang="en-US" altLang="zh-CN" sz="2799" dirty="0">
                <a:latin typeface="Times New Roman" panose="02020603050405020304" pitchFamily="18" charset="0"/>
              </a:rPr>
              <a:t>if(!flag)</a:t>
            </a:r>
            <a:r>
              <a:rPr lang="zh-CN" altLang="en-US" sz="2799" dirty="0">
                <a:latin typeface="Times New Roman" panose="02020603050405020304" pitchFamily="18" charset="0"/>
              </a:rPr>
              <a:t>就可以提前退出循环。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965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32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984615" y="1197269"/>
            <a:ext cx="10078787" cy="276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队列优化。松弛操作必定只会发生在最短路径松弛过的前驱节点上，用一个队列记录松弛过的节点，可以避免冗余计算。这就是队列优化的</a:t>
            </a:r>
            <a:r>
              <a:rPr lang="en-US" altLang="zh-CN" sz="2799" dirty="0">
                <a:latin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Times New Roman" panose="02020603050405020304" pitchFamily="18" charset="0"/>
              </a:rPr>
              <a:t>算法，又被称为</a:t>
            </a:r>
            <a:r>
              <a:rPr lang="en-US" altLang="zh-CN" sz="2799" dirty="0">
                <a:latin typeface="Times New Roman" panose="02020603050405020304" pitchFamily="18" charset="0"/>
              </a:rPr>
              <a:t>SPFA</a:t>
            </a:r>
            <a:r>
              <a:rPr lang="zh-CN" altLang="en-US" sz="2799" dirty="0">
                <a:latin typeface="Times New Roman" panose="02020603050405020304" pitchFamily="18" charset="0"/>
              </a:rPr>
              <a:t>算法。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2007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33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040931" y="1197269"/>
            <a:ext cx="9790822" cy="332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Faster Algorithm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）算法是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算法的队列优化算法，通常用于求解含负权边的单源最短路径，以及判负环。在最坏情况下，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算法的时间复杂度和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算法相同，为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；但在稀疏图上运行效率较高，为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是一个较小的常数。</a:t>
            </a:r>
          </a:p>
        </p:txBody>
      </p:sp>
    </p:spTree>
    <p:extLst>
      <p:ext uri="{BB962C8B-B14F-4D97-AF65-F5344CB8AC3E}">
        <p14:creationId xmlns:p14="http://schemas.microsoft.com/office/powerpoint/2010/main" val="33514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34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1052862" y="1102406"/>
            <a:ext cx="9775173" cy="406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）数据结构。链式前向星存储图，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记录从源点到节点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的最短路径长度</a:t>
            </a:r>
            <a:r>
              <a:rPr lang="en-US" altLang="zh-CN" sz="2799" dirty="0">
                <a:latin typeface="Times New Roman" panose="02020603050405020304" pitchFamily="18" charset="0"/>
              </a:rPr>
              <a:t>, vis[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标记节点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是否在队列中，</a:t>
            </a:r>
            <a:r>
              <a:rPr lang="en-US" altLang="zh-CN" sz="2799" dirty="0">
                <a:latin typeface="Times New Roman" panose="02020603050405020304" pitchFamily="18" charset="0"/>
              </a:rPr>
              <a:t>sum[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记录节点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入队次数。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）创建一个队列，源点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入队，标记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在队列中，</a:t>
            </a:r>
            <a:r>
              <a:rPr lang="en-US" altLang="zh-CN" sz="2799" i="1" dirty="0">
                <a:latin typeface="Times New Roman" panose="02020603050405020304" pitchFamily="18" charset="0"/>
              </a:rPr>
              <a:t>u</a:t>
            </a:r>
            <a:r>
              <a:rPr lang="zh-CN" altLang="en-US" sz="2799" dirty="0">
                <a:latin typeface="Times New Roman" panose="02020603050405020304" pitchFamily="18" charset="0"/>
              </a:rPr>
              <a:t>的入队次数加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35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1077690" y="1269260"/>
            <a:ext cx="9922188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3</a:t>
            </a:r>
            <a:r>
              <a:rPr lang="zh-CN" altLang="en-US" sz="2799" dirty="0">
                <a:latin typeface="Times New Roman" panose="02020603050405020304" pitchFamily="18" charset="0"/>
              </a:rPr>
              <a:t>）松弛操作。取出队头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，标记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不在队列中。考察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的所有出边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799" dirty="0" err="1">
                <a:latin typeface="Times New Roman" panose="02020603050405020304" pitchFamily="18" charset="0"/>
              </a:rPr>
              <a:t>,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799" dirty="0" err="1">
                <a:latin typeface="Times New Roman" panose="02020603050405020304" pitchFamily="18" charset="0"/>
              </a:rPr>
              <a:t>,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，如果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]&gt;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en-US" altLang="zh-CN" sz="2799" dirty="0">
                <a:latin typeface="Times New Roman" panose="02020603050405020304" pitchFamily="18" charset="0"/>
              </a:rPr>
              <a:t>]+e[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Times New Roman" panose="02020603050405020304" pitchFamily="18" charset="0"/>
              </a:rPr>
              <a:t>，则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en-US" altLang="zh-CN" sz="2799" dirty="0">
                <a:latin typeface="Times New Roman" panose="02020603050405020304" pitchFamily="18" charset="0"/>
              </a:rPr>
              <a:t>]+e[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].</a:t>
            </a:r>
            <a:r>
              <a:rPr lang="en-US" altLang="zh-CN" sz="2799" i="1" dirty="0">
                <a:latin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Times New Roman" panose="02020603050405020304" pitchFamily="18" charset="0"/>
              </a:rPr>
              <a:t>。如果节点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en-US" sz="2799" dirty="0">
                <a:latin typeface="Times New Roman" panose="02020603050405020304" pitchFamily="18" charset="0"/>
              </a:rPr>
              <a:t>不在队列中，如果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en-US" sz="2799" dirty="0">
                <a:latin typeface="Times New Roman" panose="02020603050405020304" pitchFamily="18" charset="0"/>
              </a:rPr>
              <a:t>的入队次数加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后大于或等于</a:t>
            </a:r>
            <a:r>
              <a:rPr lang="en-US" altLang="zh-CN" sz="2799" i="1" dirty="0">
                <a:latin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Times New Roman" panose="02020603050405020304" pitchFamily="18" charset="0"/>
              </a:rPr>
              <a:t>，则说明有负环，退出；否则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en-US" sz="2799" dirty="0">
                <a:latin typeface="Times New Roman" panose="02020603050405020304" pitchFamily="18" charset="0"/>
              </a:rPr>
              <a:t>入队，标记</a:t>
            </a:r>
            <a:r>
              <a:rPr lang="en-US" altLang="zh-CN" sz="2799" i="1" dirty="0">
                <a:latin typeface="Times New Roman" panose="02020603050405020304" pitchFamily="18" charset="0"/>
              </a:rPr>
              <a:t>v</a:t>
            </a:r>
            <a:r>
              <a:rPr lang="zh-CN" altLang="en-US" sz="2799" dirty="0">
                <a:latin typeface="Times New Roman" panose="02020603050405020304" pitchFamily="18" charset="0"/>
              </a:rPr>
              <a:t>在队列中。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4</a:t>
            </a:r>
            <a:r>
              <a:rPr lang="zh-CN" altLang="en-US" sz="2799" dirty="0">
                <a:latin typeface="Times New Roman" panose="02020603050405020304" pitchFamily="18" charset="0"/>
              </a:rPr>
              <a:t>）重复松弛操作，直到队列为空。</a:t>
            </a: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36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7" name="矩形 6"/>
          <p:cNvSpPr/>
          <p:nvPr/>
        </p:nvSpPr>
        <p:spPr>
          <a:xfrm>
            <a:off x="1056606" y="1049942"/>
            <a:ext cx="9862813" cy="7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dirty="0">
                <a:latin typeface="宋体" panose="02010600030101010101" pitchFamily="2" charset="-122"/>
              </a:rPr>
              <a:t>求源点</a:t>
            </a:r>
            <a:r>
              <a:rPr lang="en-US" altLang="zh-CN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199" dirty="0">
                <a:latin typeface="宋体" panose="02010600030101010101" pitchFamily="2" charset="-122"/>
              </a:rPr>
              <a:t>到其它各个结点的最短路径。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5" y="2277139"/>
            <a:ext cx="4108390" cy="263330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096000" y="2583897"/>
            <a:ext cx="4726893" cy="943106"/>
            <a:chOff x="6095206" y="2584496"/>
            <a:chExt cx="4727987" cy="94332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06" y="2584496"/>
              <a:ext cx="4727987" cy="94332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8459199" y="2953446"/>
              <a:ext cx="644090" cy="43244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7674927" y="2941532"/>
              <a:ext cx="644090" cy="43244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37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755811" y="1373581"/>
            <a:ext cx="3260319" cy="549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199" dirty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199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38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827249" y="1102406"/>
            <a:ext cx="10452127" cy="276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）时间复杂度：最坏情况下的时间复杂度为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，对于稀疏图的时间复杂度为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是一个较小的常数。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）空间复杂度：包含数组</a:t>
            </a:r>
            <a:r>
              <a:rPr lang="en-US" altLang="zh-CN" sz="2799" i="1" dirty="0">
                <a:latin typeface="Times New Roman" panose="02020603050405020304" pitchFamily="18" charset="0"/>
              </a:rPr>
              <a:t>e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，空间复杂度为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n+m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39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1023729" y="1117693"/>
            <a:ext cx="9972334" cy="341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</a:rPr>
              <a:t>SPFA</a:t>
            </a:r>
            <a:r>
              <a:rPr lang="zh-CN" altLang="en-US" sz="2799" dirty="0">
                <a:latin typeface="Times New Roman" panose="02020603050405020304" pitchFamily="18" charset="0"/>
              </a:rPr>
              <a:t>算法有两个优化策略：</a:t>
            </a:r>
            <a:r>
              <a:rPr lang="en-US" altLang="zh-CN" sz="2799" dirty="0">
                <a:latin typeface="Times New Roman" panose="02020603050405020304" pitchFamily="18" charset="0"/>
              </a:rPr>
              <a:t>SLF</a:t>
            </a:r>
            <a:r>
              <a:rPr lang="zh-CN" altLang="en-US" sz="2799" dirty="0">
                <a:latin typeface="Times New Roman" panose="02020603050405020304" pitchFamily="18" charset="0"/>
              </a:rPr>
              <a:t>和</a:t>
            </a:r>
            <a:r>
              <a:rPr lang="en-US" altLang="zh-CN" sz="2799" dirty="0">
                <a:latin typeface="Times New Roman" panose="02020603050405020304" pitchFamily="18" charset="0"/>
              </a:rPr>
              <a:t>LLL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Times New Roman" panose="02020603050405020304" pitchFamily="18" charset="0"/>
              </a:rPr>
              <a:t>）</a:t>
            </a:r>
            <a:r>
              <a:rPr lang="en-US" altLang="zh-CN" sz="2799" dirty="0">
                <a:latin typeface="Times New Roman" panose="02020603050405020304" pitchFamily="18" charset="0"/>
              </a:rPr>
              <a:t>SLF</a:t>
            </a: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Small Label First</a:t>
            </a:r>
            <a:r>
              <a:rPr lang="zh-CN" altLang="en-US" sz="2799" dirty="0">
                <a:latin typeface="Times New Roman" panose="02020603050405020304" pitchFamily="18" charset="0"/>
              </a:rPr>
              <a:t>）策略：如果待入队的节点是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，队首元素为节点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，若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]&lt;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，则将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插入队首，否则插入队尾。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411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8358" y="1119576"/>
            <a:ext cx="10325599" cy="332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3</a:t>
            </a:r>
            <a:r>
              <a:rPr lang="zh-CN" altLang="en-US" sz="2799" dirty="0">
                <a:latin typeface="Times New Roman" panose="02020603050405020304" pitchFamily="18" charset="0"/>
              </a:rPr>
              <a:t>）插点。其实就是在节点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之间插入节点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zh-CN" altLang="en-US" sz="2799" dirty="0">
                <a:latin typeface="Times New Roman" panose="02020603050405020304" pitchFamily="18" charset="0"/>
              </a:rPr>
              <a:t>，看是否可以缩短节点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、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之间的距离（松弛操作）。</a:t>
            </a:r>
            <a:endParaRPr lang="en-US" altLang="zh-CN" sz="2799" dirty="0">
              <a:latin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如果 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]&gt;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en-US" altLang="zh-CN" sz="2799" dirty="0">
                <a:latin typeface="Times New Roman" panose="02020603050405020304" pitchFamily="18" charset="0"/>
              </a:rPr>
              <a:t>]+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，则  </a:t>
            </a:r>
            <a:endParaRPr lang="en-US" altLang="zh-CN" sz="2799" dirty="0">
              <a:latin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</a:rPr>
              <a:t>         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en-US" altLang="zh-CN" sz="2799" dirty="0">
                <a:latin typeface="Times New Roman" panose="02020603050405020304" pitchFamily="18" charset="0"/>
              </a:rPr>
              <a:t>]+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，</a:t>
            </a:r>
            <a:endParaRPr lang="en-US" altLang="zh-CN" sz="2799" dirty="0">
              <a:latin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并记录节点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</a:rPr>
              <a:t>的前驱，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]=</a:t>
            </a:r>
            <a:r>
              <a:rPr lang="en-US" altLang="zh-CN" sz="2799" i="1" dirty="0">
                <a:latin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</a:rPr>
              <a:t>k</a:t>
            </a:r>
            <a:r>
              <a:rPr lang="en-US" altLang="zh-CN" sz="2799" dirty="0">
                <a:latin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6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40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6" name="矩形 5"/>
          <p:cNvSpPr/>
          <p:nvPr/>
        </p:nvSpPr>
        <p:spPr>
          <a:xfrm>
            <a:off x="984615" y="1067287"/>
            <a:ext cx="10078787" cy="470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199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199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2</a:t>
            </a:r>
            <a:r>
              <a:rPr lang="zh-CN" altLang="en-US" sz="2799" dirty="0">
                <a:latin typeface="Times New Roman" panose="02020603050405020304" pitchFamily="18" charset="0"/>
              </a:rPr>
              <a:t>）</a:t>
            </a:r>
            <a:r>
              <a:rPr lang="en-US" altLang="zh-CN" sz="2799" dirty="0">
                <a:latin typeface="Times New Roman" panose="02020603050405020304" pitchFamily="18" charset="0"/>
              </a:rPr>
              <a:t>LLL</a:t>
            </a:r>
            <a:r>
              <a:rPr lang="zh-CN" altLang="en-US" sz="2799" dirty="0">
                <a:latin typeface="Times New Roman" panose="02020603050405020304" pitchFamily="18" charset="0"/>
              </a:rPr>
              <a:t>（</a:t>
            </a:r>
            <a:r>
              <a:rPr lang="en-US" altLang="zh-CN" sz="2799" dirty="0">
                <a:latin typeface="Times New Roman" panose="02020603050405020304" pitchFamily="18" charset="0"/>
              </a:rPr>
              <a:t>Large Label Last</a:t>
            </a:r>
            <a:r>
              <a:rPr lang="zh-CN" altLang="en-US" sz="2799" dirty="0">
                <a:latin typeface="Times New Roman" panose="02020603050405020304" pitchFamily="18" charset="0"/>
              </a:rPr>
              <a:t>）策略：设队首元素为节点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，队列中所有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[]</a:t>
            </a:r>
            <a:r>
              <a:rPr lang="zh-CN" altLang="en-US" sz="2799" dirty="0">
                <a:latin typeface="Times New Roman" panose="02020603050405020304" pitchFamily="18" charset="0"/>
              </a:rPr>
              <a:t>的平均值为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，若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]&gt;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，则将节点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插入队尾，查找下一元素，直到找到某一节点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满足</a:t>
            </a:r>
            <a:r>
              <a:rPr lang="en-US" altLang="zh-CN" sz="2799" dirty="0" err="1">
                <a:latin typeface="Times New Roman" panose="02020603050405020304" pitchFamily="18" charset="0"/>
              </a:rPr>
              <a:t>dist</a:t>
            </a:r>
            <a:r>
              <a:rPr lang="en-US" altLang="zh-CN" sz="2799" dirty="0">
                <a:latin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</a:rPr>
              <a:t>]</a:t>
            </a:r>
            <a:r>
              <a:rPr lang="en-US" altLang="zh-CN" sz="2799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799" i="1" dirty="0">
                <a:latin typeface="Times New Roman" panose="02020603050405020304" pitchFamily="18" charset="0"/>
              </a:rPr>
              <a:t>x</a:t>
            </a:r>
            <a:r>
              <a:rPr lang="zh-CN" altLang="en-US" sz="2799" dirty="0">
                <a:latin typeface="Times New Roman" panose="02020603050405020304" pitchFamily="18" charset="0"/>
              </a:rPr>
              <a:t>，将节点</a:t>
            </a:r>
            <a:r>
              <a:rPr lang="en-US" altLang="zh-CN" sz="2799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</a:rPr>
              <a:t>出队，进行松弛操作。</a:t>
            </a:r>
          </a:p>
          <a:p>
            <a:pPr indent="601080">
              <a:lnSpc>
                <a:spcPct val="150000"/>
              </a:lnSpc>
            </a:pPr>
            <a:r>
              <a:rPr lang="en-US" altLang="zh-CN" sz="2799" dirty="0">
                <a:latin typeface="Times New Roman" panose="02020603050405020304" pitchFamily="18" charset="0"/>
              </a:rPr>
              <a:t>SLF</a:t>
            </a:r>
            <a:r>
              <a:rPr lang="zh-CN" altLang="en-US" sz="2799" dirty="0">
                <a:latin typeface="Times New Roman" panose="02020603050405020304" pitchFamily="18" charset="0"/>
              </a:rPr>
              <a:t>和</a:t>
            </a:r>
            <a:r>
              <a:rPr lang="en-US" altLang="zh-CN" sz="2799" dirty="0">
                <a:latin typeface="Times New Roman" panose="02020603050405020304" pitchFamily="18" charset="0"/>
              </a:rPr>
              <a:t>LLL</a:t>
            </a:r>
            <a:r>
              <a:rPr lang="zh-CN" altLang="en-US" sz="2799" dirty="0">
                <a:latin typeface="Times New Roman" panose="02020603050405020304" pitchFamily="18" charset="0"/>
              </a:rPr>
              <a:t>在随机数据上表现优秀，但是在正权图上的最坏情况为</a:t>
            </a:r>
            <a:r>
              <a:rPr lang="en-US" altLang="zh-CN" sz="2799" i="1" dirty="0">
                <a:latin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</a:rPr>
              <a:t>nm</a:t>
            </a:r>
            <a:r>
              <a:rPr lang="en-US" altLang="zh-CN" sz="2799" dirty="0">
                <a:latin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</a:rPr>
              <a:t>，在负权图上的最坏情况为达到指数级复杂度。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213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41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最短路径算法比较分析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560546" y="1413243"/>
            <a:ext cx="8891899" cy="3961329"/>
            <a:chOff x="1413741" y="1582595"/>
            <a:chExt cx="8893957" cy="3962246"/>
          </a:xfrm>
        </p:grpSpPr>
        <p:sp>
          <p:nvSpPr>
            <p:cNvPr id="53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2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799" b="1" dirty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799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70" name="任意多边形 69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6" name="任意多边形 65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799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799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4" name="任意多边形 63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89939" y="1935243"/>
            <a:ext cx="3034286" cy="696276"/>
            <a:chOff x="909663" y="1858641"/>
            <a:chExt cx="3034988" cy="696437"/>
          </a:xfrm>
        </p:grpSpPr>
        <p:sp>
          <p:nvSpPr>
            <p:cNvPr id="38" name="矩形 37"/>
            <p:cNvSpPr/>
            <p:nvPr/>
          </p:nvSpPr>
          <p:spPr>
            <a:xfrm>
              <a:off x="909663" y="1858641"/>
              <a:ext cx="1162780" cy="66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799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799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799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799" b="1" baseline="30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799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918765" y="2205658"/>
              <a:ext cx="341994" cy="153846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99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34680" y="1894000"/>
              <a:ext cx="1709971" cy="66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799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799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799" b="1" i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799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799" b="1" i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799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344959" y="1987881"/>
            <a:ext cx="1162511" cy="66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799" b="1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7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3395" y="4045662"/>
            <a:ext cx="1162511" cy="66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</a:t>
            </a: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7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17009" y="4143456"/>
            <a:ext cx="1162511" cy="66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7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23303" y="4495739"/>
            <a:ext cx="1162511" cy="66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799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27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799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9" y="2277139"/>
            <a:ext cx="3028621" cy="29438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4659" y="1070955"/>
            <a:ext cx="9718830" cy="7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zh-CN" sz="3199" dirty="0">
                <a:latin typeface="宋体" panose="02010600030101010101" pitchFamily="2" charset="-122"/>
              </a:rPr>
              <a:t>有一个景点地图，求各个节点之间的最短路径。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7247862" y="2028422"/>
            <a:ext cx="1825719" cy="743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190674" y="2090382"/>
            <a:ext cx="841213" cy="801382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17" y="3069044"/>
            <a:ext cx="2663679" cy="24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527010" y="1449360"/>
            <a:ext cx="1415444" cy="743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3489" y="1449360"/>
            <a:ext cx="786970" cy="758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48" y="2781657"/>
            <a:ext cx="7482164" cy="19838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67" y="1020825"/>
            <a:ext cx="2520111" cy="24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96434" y="1101377"/>
            <a:ext cx="4527757" cy="743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0</a:t>
            </a: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3489" y="1125277"/>
            <a:ext cx="786970" cy="758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89" y="2247716"/>
            <a:ext cx="7727253" cy="20488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96" y="959232"/>
            <a:ext cx="2711741" cy="26358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5" y="4508870"/>
            <a:ext cx="6971769" cy="16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96433" y="1114961"/>
            <a:ext cx="4527756" cy="743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1</a:t>
            </a: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3489" y="1197269"/>
            <a:ext cx="786970" cy="758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11" y="948408"/>
            <a:ext cx="2711741" cy="26358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90" y="2405710"/>
            <a:ext cx="7477864" cy="18135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20" y="4436879"/>
            <a:ext cx="6947870" cy="16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420" y="351162"/>
            <a:ext cx="1083317" cy="365040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7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32140" y="1102406"/>
            <a:ext cx="4527756" cy="743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2</a:t>
            </a:r>
            <a:r>
              <a:rPr lang="zh-CN" altLang="en-US" sz="3199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3489" y="1197269"/>
            <a:ext cx="786970" cy="758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799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799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11" y="948408"/>
            <a:ext cx="2711741" cy="26358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46" y="2431738"/>
            <a:ext cx="7447335" cy="17748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6" y="4536126"/>
            <a:ext cx="6623203" cy="16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2415</Words>
  <Application>Microsoft Office PowerPoint</Application>
  <PresentationFormat>宽屏</PresentationFormat>
  <Paragraphs>217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Tsubaki Z</dc:creator>
  <cp:lastModifiedBy>Tsubaki Z</cp:lastModifiedBy>
  <cp:revision>1</cp:revision>
  <dcterms:created xsi:type="dcterms:W3CDTF">2024-08-04T14:45:49Z</dcterms:created>
  <dcterms:modified xsi:type="dcterms:W3CDTF">2024-08-04T14:49:14Z</dcterms:modified>
</cp:coreProperties>
</file>