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9"/>
  </p:notesMasterIdLst>
  <p:handoutMasterIdLst>
    <p:handoutMasterId r:id="rId20"/>
  </p:handoutMasterIdLst>
  <p:sldIdLst>
    <p:sldId id="562" r:id="rId3"/>
    <p:sldId id="630" r:id="rId4"/>
    <p:sldId id="619" r:id="rId5"/>
    <p:sldId id="620" r:id="rId6"/>
    <p:sldId id="621" r:id="rId7"/>
    <p:sldId id="622" r:id="rId8"/>
    <p:sldId id="631" r:id="rId9"/>
    <p:sldId id="632" r:id="rId10"/>
    <p:sldId id="633" r:id="rId11"/>
    <p:sldId id="634" r:id="rId12"/>
    <p:sldId id="635" r:id="rId13"/>
    <p:sldId id="636" r:id="rId14"/>
    <p:sldId id="637" r:id="rId15"/>
    <p:sldId id="638" r:id="rId16"/>
    <p:sldId id="639" r:id="rId17"/>
    <p:sldId id="640" r:id="rId18"/>
  </p:sldIdLst>
  <p:sldSz cx="12190413" cy="6859588"/>
  <p:notesSz cx="6858000" cy="9144000"/>
  <p:custDataLst>
    <p:tags r:id="rId21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6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38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4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29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7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0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aidu.com/s?wd=%E9%97%B0%E5%B9%B4&amp;tn=SE_PcZhidaonwhc_ngpagmjz&amp;rsv_dl=gh_pc_zhidao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主讲老师：陈小玉</a:t>
            </a:r>
            <a:endParaRPr lang="en-US" altLang="zh-CN" sz="48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lang="en-US" altLang="zh-CN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lang="zh-CN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/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9600" b="1" dirty="0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920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4" y="744505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4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6999" y="1473411"/>
            <a:ext cx="105417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0962" indent="-380962">
              <a:buFont typeface="Calibri" panose="020F0502020204030204" pitchFamily="34" charset="0"/>
              <a:buChar char="−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输入一个年份，判断其是闰年还是平年（非整百年：能被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整除的为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hlinkClick r:id="rId2"/>
              </a:rPr>
              <a:t>闰年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；整百年：能被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整除的是闰年。）。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8193" name="Picture 1" descr="C:\Users\Administrator\AppData\Roaming\Tencent\Users\155170962\QQ\WinTemp\RichOle\U@I%97U6QBQ4HY3SY%RI4Z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256" y="2469813"/>
            <a:ext cx="5612669" cy="41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2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50590" y="800632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5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413833"/>
            <a:ext cx="105417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0962" indent="-380962">
              <a:buFont typeface="Calibri" panose="020F0502020204030204" pitchFamily="34" charset="0"/>
              <a:buChar char="−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输入一个整数，判断其是否为水仙花数。（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所谓的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水仙花数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是指一个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），它的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每个位上的数字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次幂之和等于本身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。例如，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是水仙花，各位数字的立方和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+5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+3</a:t>
            </a:r>
            <a:r>
              <a:rPr lang="en-US" altLang="zh-CN" sz="2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=153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7169" name="Picture 1" descr="C:\Users\Administrator\AppData\Roaming\Tencent\Users\155170962\QQ\WinTemp\RichOle\8{[8CPKYB($%R996X@J9K{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65" y="2670671"/>
            <a:ext cx="5206322" cy="365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43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4" y="711296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6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413833"/>
            <a:ext cx="1054174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0962" indent="-380962">
              <a:buFont typeface="Calibri" panose="020F0502020204030204" pitchFamily="34" charset="0"/>
              <a:buChar char="−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输入一个月份，判断属于什么季节（阳历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月为春季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月为夏季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,9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月为秋季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,12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月～来年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月为冬季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6145" name="Picture 1" descr="C:\Users\Administrator\AppData\Roaming\Tencent\Users\155170962\QQ\WinTemp\RichOle\CKXIPX%DHMO1(`0_VQ~1J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77" y="2565810"/>
            <a:ext cx="6552347" cy="340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421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10510" y="765498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6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413833"/>
            <a:ext cx="1054174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0962" indent="-380962">
              <a:buFont typeface="Calibri" panose="020F0502020204030204" pitchFamily="34" charset="0"/>
              <a:buChar char="−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输入一个月份，判断属于什么季节（阳历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月为春季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,6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月为夏季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,9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月为秋季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,12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月～来年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月为冬季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2289" name="Picture 1" descr="C:\Users\Administrator\AppData\Roaming\Tencent\Users\155170962\QQ\WinTemp\RichOle\6T5Y3R)@0[ZQ29Z99]Y0M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65" y="2469812"/>
            <a:ext cx="5714256" cy="38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2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14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199301" y="1125838"/>
            <a:ext cx="8568313" cy="4031923"/>
            <a:chOff x="3421938" y="2577684"/>
            <a:chExt cx="10850632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577684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93830" tIns="78804" rIns="293830" bIns="78804" spcCol="1270" anchor="ctr"/>
            <a:lstStyle/>
            <a:p>
              <a:pPr defTabSz="3851948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8666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231398" y="1143518"/>
            <a:ext cx="2415536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447276" y="2085820"/>
            <a:ext cx="8159844" cy="193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609539">
              <a:lnSpc>
                <a:spcPct val="150000"/>
              </a:lnSpc>
            </a:pPr>
            <a:r>
              <a:rPr lang="en-US" altLang="zh-CN" sz="2666" dirty="0">
                <a:latin typeface="黑体" pitchFamily="49" charset="-122"/>
                <a:ea typeface="黑体" pitchFamily="49" charset="-122"/>
              </a:rPr>
              <a:t>==</a:t>
            </a:r>
            <a:r>
              <a:rPr lang="zh-CN" altLang="en-US" sz="2666" dirty="0">
                <a:latin typeface="黑体" pitchFamily="49" charset="-122"/>
                <a:ea typeface="黑体" pitchFamily="49" charset="-122"/>
              </a:rPr>
              <a:t>运算千万不要写成赋值</a:t>
            </a:r>
            <a:r>
              <a:rPr lang="en-US" altLang="zh-CN" sz="2666" dirty="0">
                <a:latin typeface="黑体" pitchFamily="49" charset="-122"/>
                <a:ea typeface="黑体" pitchFamily="49" charset="-122"/>
              </a:rPr>
              <a:t>=</a:t>
            </a:r>
          </a:p>
          <a:p>
            <a:pPr indent="609539">
              <a:lnSpc>
                <a:spcPct val="150000"/>
              </a:lnSpc>
            </a:pPr>
            <a:r>
              <a:rPr lang="zh-CN" altLang="en-US" sz="2666" dirty="0">
                <a:latin typeface="黑体" pitchFamily="49" charset="-122"/>
                <a:ea typeface="黑体" pitchFamily="49" charset="-122"/>
              </a:rPr>
              <a:t>例如：</a:t>
            </a:r>
            <a:r>
              <a:rPr lang="en-US" altLang="zh-CN" sz="2666" dirty="0">
                <a:latin typeface="黑体" pitchFamily="49" charset="-122"/>
                <a:ea typeface="黑体" pitchFamily="49" charset="-122"/>
              </a:rPr>
              <a:t>if(a==b) </a:t>
            </a:r>
            <a:r>
              <a:rPr lang="en-US" altLang="zh-CN" sz="2666" strike="sngStrike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if(a=b) </a:t>
            </a:r>
          </a:p>
          <a:p>
            <a:pPr indent="609539">
              <a:lnSpc>
                <a:spcPct val="150000"/>
              </a:lnSpc>
            </a:pPr>
            <a:endParaRPr lang="zh-CN" altLang="en-US" sz="2666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61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15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1414686" y="1136945"/>
            <a:ext cx="8352290" cy="4511914"/>
            <a:chOff x="3421938" y="2577684"/>
            <a:chExt cx="10850632" cy="2314692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577684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93830" tIns="78804" rIns="293830" bIns="78804" spcCol="1270" anchor="ctr"/>
            <a:lstStyle/>
            <a:p>
              <a:pPr defTabSz="3851948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8666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1231398" y="1143518"/>
            <a:ext cx="2812684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6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2447276" y="2085820"/>
            <a:ext cx="8159844" cy="316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609539">
              <a:lnSpc>
                <a:spcPct val="150000"/>
              </a:lnSpc>
            </a:pPr>
            <a:r>
              <a:rPr lang="zh-CN" altLang="en-US" sz="2666" dirty="0">
                <a:latin typeface="黑体" pitchFamily="49" charset="-122"/>
                <a:ea typeface="黑体" pitchFamily="49" charset="-122"/>
              </a:rPr>
              <a:t>优先级</a:t>
            </a:r>
            <a:endParaRPr lang="en-US" altLang="zh-CN" sz="2666" dirty="0">
              <a:latin typeface="黑体" pitchFamily="49" charset="-122"/>
              <a:ea typeface="黑体" pitchFamily="49" charset="-122"/>
            </a:endParaRPr>
          </a:p>
          <a:p>
            <a:pPr marL="457154" indent="-4571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66" dirty="0">
                <a:latin typeface="黑体" pitchFamily="49" charset="-122"/>
                <a:ea typeface="黑体" pitchFamily="49" charset="-122"/>
              </a:rPr>
              <a:t>&amp;&amp;</a:t>
            </a:r>
            <a:r>
              <a:rPr lang="zh-CN" altLang="en-US" sz="2666" dirty="0">
                <a:latin typeface="黑体" pitchFamily="49" charset="-122"/>
                <a:ea typeface="黑体" pitchFamily="49" charset="-122"/>
              </a:rPr>
              <a:t>优先级高于</a:t>
            </a:r>
            <a:r>
              <a:rPr lang="en-US" altLang="zh-CN" sz="2666" dirty="0">
                <a:latin typeface="黑体" pitchFamily="49" charset="-122"/>
                <a:ea typeface="黑体" pitchFamily="49" charset="-122"/>
              </a:rPr>
              <a:t>|| </a:t>
            </a:r>
          </a:p>
          <a:p>
            <a:pPr marL="457154" indent="-4571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666" dirty="0">
                <a:latin typeface="黑体" pitchFamily="49" charset="-122"/>
                <a:ea typeface="黑体" pitchFamily="49" charset="-122"/>
              </a:rPr>
              <a:t>&amp;&amp;</a:t>
            </a:r>
            <a:r>
              <a:rPr lang="zh-CN" altLang="en-US" sz="2666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666" dirty="0">
                <a:latin typeface="黑体" pitchFamily="49" charset="-122"/>
                <a:ea typeface="黑体" pitchFamily="49" charset="-122"/>
              </a:rPr>
              <a:t>||</a:t>
            </a:r>
            <a:r>
              <a:rPr lang="zh-CN" altLang="en-US" sz="2666" dirty="0">
                <a:latin typeface="黑体" pitchFamily="49" charset="-122"/>
                <a:ea typeface="黑体" pitchFamily="49" charset="-122"/>
              </a:rPr>
              <a:t>优先级低于关系运算</a:t>
            </a:r>
            <a:endParaRPr lang="en-US" altLang="zh-CN" sz="2666" dirty="0">
              <a:latin typeface="黑体" pitchFamily="49" charset="-122"/>
              <a:ea typeface="黑体" pitchFamily="49" charset="-122"/>
            </a:endParaRPr>
          </a:p>
          <a:p>
            <a:pPr marL="457154" indent="-4571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66" dirty="0">
                <a:latin typeface="黑体" pitchFamily="49" charset="-122"/>
                <a:ea typeface="黑体" pitchFamily="49" charset="-122"/>
              </a:rPr>
              <a:t>！优先级高于所有关系运算和算术运算</a:t>
            </a:r>
            <a:endParaRPr lang="en-US" altLang="zh-CN" sz="2666" dirty="0">
              <a:latin typeface="黑体" pitchFamily="49" charset="-122"/>
              <a:ea typeface="黑体" pitchFamily="49" charset="-122"/>
            </a:endParaRPr>
          </a:p>
          <a:p>
            <a:pPr indent="609539">
              <a:lnSpc>
                <a:spcPct val="150000"/>
              </a:lnSpc>
            </a:pPr>
            <a:endParaRPr lang="zh-CN" altLang="en-US" sz="2666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80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16</a:t>
            </a:fld>
            <a:endParaRPr lang="zh-CN" altLang="en-US" dirty="0"/>
          </a:p>
        </p:txBody>
      </p:sp>
      <p:grpSp>
        <p:nvGrpSpPr>
          <p:cNvPr id="7" name="组合 72"/>
          <p:cNvGrpSpPr>
            <a:grpSpLocks/>
          </p:cNvGrpSpPr>
          <p:nvPr/>
        </p:nvGrpSpPr>
        <p:grpSpPr bwMode="auto">
          <a:xfrm>
            <a:off x="622598" y="1116100"/>
            <a:ext cx="9649072" cy="4833974"/>
            <a:chOff x="3421938" y="2650915"/>
            <a:chExt cx="10850632" cy="2241461"/>
          </a:xfrm>
        </p:grpSpPr>
        <p:sp>
          <p:nvSpPr>
            <p:cNvPr id="8" name="矩形 7"/>
            <p:cNvSpPr/>
            <p:nvPr/>
          </p:nvSpPr>
          <p:spPr>
            <a:xfrm>
              <a:off x="3957026" y="2735817"/>
              <a:ext cx="10315544" cy="2156559"/>
            </a:xfrm>
            <a:prstGeom prst="rect">
              <a:avLst/>
            </a:prstGeom>
            <a:ln w="9525">
              <a:solidFill>
                <a:srgbClr val="00B0F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任意多边形 8"/>
            <p:cNvSpPr/>
            <p:nvPr/>
          </p:nvSpPr>
          <p:spPr>
            <a:xfrm>
              <a:off x="3421938" y="2650915"/>
              <a:ext cx="3025657" cy="288362"/>
            </a:xfrm>
            <a:custGeom>
              <a:avLst/>
              <a:gdLst>
                <a:gd name="connsiteX0" fmla="*/ 0 w 4267200"/>
                <a:gd name="connsiteY0" fmla="*/ 201820 h 1210897"/>
                <a:gd name="connsiteX1" fmla="*/ 201820 w 4267200"/>
                <a:gd name="connsiteY1" fmla="*/ 0 h 1210897"/>
                <a:gd name="connsiteX2" fmla="*/ 4065380 w 4267200"/>
                <a:gd name="connsiteY2" fmla="*/ 0 h 1210897"/>
                <a:gd name="connsiteX3" fmla="*/ 4267200 w 4267200"/>
                <a:gd name="connsiteY3" fmla="*/ 201820 h 1210897"/>
                <a:gd name="connsiteX4" fmla="*/ 4267200 w 4267200"/>
                <a:gd name="connsiteY4" fmla="*/ 1009077 h 1210897"/>
                <a:gd name="connsiteX5" fmla="*/ 4065380 w 4267200"/>
                <a:gd name="connsiteY5" fmla="*/ 1210897 h 1210897"/>
                <a:gd name="connsiteX6" fmla="*/ 201820 w 4267200"/>
                <a:gd name="connsiteY6" fmla="*/ 1210897 h 1210897"/>
                <a:gd name="connsiteX7" fmla="*/ 0 w 4267200"/>
                <a:gd name="connsiteY7" fmla="*/ 1009077 h 1210897"/>
                <a:gd name="connsiteX8" fmla="*/ 0 w 4267200"/>
                <a:gd name="connsiteY8" fmla="*/ 201820 h 121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67200" h="1210897">
                  <a:moveTo>
                    <a:pt x="0" y="201820"/>
                  </a:moveTo>
                  <a:cubicBezTo>
                    <a:pt x="0" y="90358"/>
                    <a:pt x="90358" y="0"/>
                    <a:pt x="201820" y="0"/>
                  </a:cubicBezTo>
                  <a:lnTo>
                    <a:pt x="4065380" y="0"/>
                  </a:lnTo>
                  <a:cubicBezTo>
                    <a:pt x="4176842" y="0"/>
                    <a:pt x="4267200" y="90358"/>
                    <a:pt x="4267200" y="201820"/>
                  </a:cubicBezTo>
                  <a:lnTo>
                    <a:pt x="4267200" y="1009077"/>
                  </a:lnTo>
                  <a:cubicBezTo>
                    <a:pt x="4267200" y="1120539"/>
                    <a:pt x="4176842" y="1210897"/>
                    <a:pt x="4065380" y="1210897"/>
                  </a:cubicBezTo>
                  <a:lnTo>
                    <a:pt x="201820" y="1210897"/>
                  </a:lnTo>
                  <a:cubicBezTo>
                    <a:pt x="90358" y="1210897"/>
                    <a:pt x="0" y="1120539"/>
                    <a:pt x="0" y="1009077"/>
                  </a:cubicBezTo>
                  <a:lnTo>
                    <a:pt x="0" y="20182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1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93830" tIns="78804" rIns="293830" bIns="78804" spcCol="1270" anchor="ctr"/>
            <a:lstStyle/>
            <a:p>
              <a:pPr defTabSz="3851948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8666" dirty="0"/>
            </a:p>
          </p:txBody>
        </p:sp>
      </p:grpSp>
      <p:sp>
        <p:nvSpPr>
          <p:cNvPr id="10" name="矩形 75"/>
          <p:cNvSpPr>
            <a:spLocks noChangeArrowheads="1"/>
          </p:cNvSpPr>
          <p:nvPr/>
        </p:nvSpPr>
        <p:spPr bwMode="auto">
          <a:xfrm>
            <a:off x="652991" y="1161924"/>
            <a:ext cx="2812684" cy="502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666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特别注意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96757" y="1816033"/>
            <a:ext cx="8927829" cy="388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609539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154" indent="-4571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语句执行完一个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之后不会自动停止，如果需要停止，必须使用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154" indent="-457154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语句中的每一个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必须是一个单独的值。这个值必须是整数或字符，不能是浮点数。如果涉及取值范围、浮点测试、或比较，则先使用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else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转换。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3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6" name="矩形 28"/>
          <p:cNvSpPr>
            <a:spLocks noChangeArrowheads="1"/>
          </p:cNvSpPr>
          <p:nvPr/>
        </p:nvSpPr>
        <p:spPr bwMode="auto">
          <a:xfrm>
            <a:off x="694606" y="1049462"/>
            <a:ext cx="914501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57200"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280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在</a:t>
            </a:r>
            <a:r>
              <a:rPr lang="en-US" altLang="zh-CN" sz="280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C++</a:t>
            </a:r>
            <a:r>
              <a:rPr lang="zh-CN" altLang="en-US" sz="280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语</a:t>
            </a:r>
            <a:r>
              <a:rPr lang="zh-CN" altLang="en-US" sz="280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言</a:t>
            </a:r>
            <a:r>
              <a:rPr lang="zh-CN" altLang="en-US" sz="280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中经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常需要对一些</a:t>
            </a:r>
            <a:r>
              <a:rPr lang="zh-CN" altLang="en-US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条件做出判断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，从而决定执行哪一段代码，这时就需要使用选择结构语句。</a:t>
            </a:r>
            <a:r>
              <a:rPr lang="en-US" altLang="zh-CN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if</a:t>
            </a:r>
            <a:r>
              <a:rPr lang="zh-CN" altLang="zh-CN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条件</a:t>
            </a:r>
            <a:r>
              <a:rPr lang="zh-CN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语句有三种语法格式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86174" y="3357786"/>
            <a:ext cx="7305376" cy="2088232"/>
            <a:chOff x="1886174" y="3698180"/>
            <a:chExt cx="6762750" cy="1747838"/>
          </a:xfrm>
        </p:grpSpPr>
        <p:grpSp>
          <p:nvGrpSpPr>
            <p:cNvPr id="21" name="组合 27"/>
            <p:cNvGrpSpPr>
              <a:grpSpLocks/>
            </p:cNvGrpSpPr>
            <p:nvPr/>
          </p:nvGrpSpPr>
          <p:grpSpPr bwMode="auto">
            <a:xfrm>
              <a:off x="1886174" y="3698180"/>
              <a:ext cx="5759450" cy="1747838"/>
              <a:chOff x="2338874" y="1849629"/>
              <a:chExt cx="3659744" cy="1535546"/>
            </a:xfrm>
          </p:grpSpPr>
          <p:sp>
            <p:nvSpPr>
              <p:cNvPr id="22" name="圆角矩形 1"/>
              <p:cNvSpPr>
                <a:spLocks noChangeArrowheads="1"/>
              </p:cNvSpPr>
              <p:nvPr/>
            </p:nvSpPr>
            <p:spPr bwMode="auto">
              <a:xfrm>
                <a:off x="3681415" y="1849629"/>
                <a:ext cx="1381122" cy="3890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defTabSz="914400"/>
                <a:r>
                  <a:rPr lang="zh-CN" altLang="en-US" sz="2000" b="1" dirty="0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选择结构语句</a:t>
                </a:r>
              </a:p>
            </p:txBody>
          </p:sp>
          <p:sp>
            <p:nvSpPr>
              <p:cNvPr id="23" name="圆角矩形 11"/>
              <p:cNvSpPr>
                <a:spLocks noChangeArrowheads="1"/>
              </p:cNvSpPr>
              <p:nvPr/>
            </p:nvSpPr>
            <p:spPr bwMode="auto">
              <a:xfrm>
                <a:off x="2338874" y="2996167"/>
                <a:ext cx="1340654" cy="389008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00B0F0"/>
                  </a:gs>
                  <a:gs pos="50000">
                    <a:srgbClr val="00B0F0"/>
                  </a:gs>
                  <a:gs pos="100000">
                    <a:srgbClr val="9FD8FF"/>
                  </a:gs>
                </a:gsLst>
                <a:lin ang="540000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defTabSz="914400"/>
                <a:r>
                  <a:rPr lang="en-US" altLang="zh-CN" sz="2000" b="1">
                    <a:solidFill>
                      <a:prstClr val="white"/>
                    </a:solidFill>
                    <a:latin typeface="微软雅黑" pitchFamily="34" charset="-122"/>
                    <a:ea typeface="微软雅黑" pitchFamily="34" charset="-122"/>
                  </a:rPr>
                  <a:t>if</a:t>
                </a:r>
                <a:endParaRPr lang="zh-CN" altLang="en-US" sz="2000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4" name="直接箭头连接符 3"/>
              <p:cNvCxnSpPr>
                <a:cxnSpLocks noChangeShapeType="1"/>
              </p:cNvCxnSpPr>
              <p:nvPr/>
            </p:nvCxnSpPr>
            <p:spPr bwMode="auto">
              <a:xfrm rot="10800000">
                <a:off x="5062537" y="2343009"/>
                <a:ext cx="936081" cy="7568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直接箭头连接符 5"/>
              <p:cNvCxnSpPr>
                <a:cxnSpLocks noChangeShapeType="1"/>
                <a:stCxn id="23" idx="0"/>
              </p:cNvCxnSpPr>
              <p:nvPr/>
            </p:nvCxnSpPr>
            <p:spPr bwMode="auto">
              <a:xfrm rot="5400000" flipH="1" flipV="1">
                <a:off x="3017786" y="2334424"/>
                <a:ext cx="653158" cy="670327"/>
              </a:xfrm>
              <a:prstGeom prst="straightConnector1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7" name="圆角矩形 11"/>
            <p:cNvSpPr>
              <a:spLocks noChangeArrowheads="1"/>
            </p:cNvSpPr>
            <p:nvPr/>
          </p:nvSpPr>
          <p:spPr bwMode="auto">
            <a:xfrm>
              <a:off x="4186462" y="5001518"/>
              <a:ext cx="2109787" cy="44291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914400"/>
              <a:r>
                <a:rPr lang="en-US" altLang="zh-CN" sz="2000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if…else</a:t>
              </a:r>
              <a:endParaRPr lang="zh-CN" altLang="en-US" sz="2000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圆角矩形 11"/>
            <p:cNvSpPr>
              <a:spLocks noChangeArrowheads="1"/>
            </p:cNvSpPr>
            <p:nvPr/>
          </p:nvSpPr>
          <p:spPr bwMode="auto">
            <a:xfrm>
              <a:off x="6539137" y="5003105"/>
              <a:ext cx="2109787" cy="44291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0B0F0"/>
                </a:gs>
                <a:gs pos="50000">
                  <a:srgbClr val="00B0F0"/>
                </a:gs>
                <a:gs pos="100000">
                  <a:srgbClr val="9FD8FF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defTabSz="914400"/>
              <a:r>
                <a:rPr lang="en-US" altLang="zh-CN" sz="2000" b="1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if..else if..else</a:t>
              </a:r>
              <a:endParaRPr lang="zh-CN" altLang="en-US" sz="2000" b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9" name="直接箭头连接符 5"/>
            <p:cNvCxnSpPr>
              <a:cxnSpLocks noChangeShapeType="1"/>
            </p:cNvCxnSpPr>
            <p:nvPr/>
          </p:nvCxnSpPr>
          <p:spPr bwMode="auto">
            <a:xfrm flipV="1">
              <a:off x="5196112" y="4260155"/>
              <a:ext cx="0" cy="742950"/>
            </a:xfrm>
            <a:prstGeom prst="straightConnector1">
              <a:avLst/>
            </a:prstGeom>
            <a:noFill/>
            <a:ln w="28575" algn="ctr">
              <a:solidFill>
                <a:srgbClr val="00ACE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8543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28"/>
          <p:cNvSpPr>
            <a:spLocks noChangeArrowheads="1"/>
          </p:cNvSpPr>
          <p:nvPr/>
        </p:nvSpPr>
        <p:spPr bwMode="auto">
          <a:xfrm>
            <a:off x="1054646" y="992959"/>
            <a:ext cx="7653337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单分支结构</a:t>
            </a:r>
            <a:endParaRPr lang="en-US" altLang="zh-CN" sz="28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168225"/>
              </p:ext>
            </p:extLst>
          </p:nvPr>
        </p:nvGraphicFramePr>
        <p:xfrm>
          <a:off x="4078982" y="1917626"/>
          <a:ext cx="3240360" cy="402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1920089" imgH="2595681" progId="Visio.Drawing.11">
                  <p:embed/>
                </p:oleObj>
              </mc:Choice>
              <mc:Fallback>
                <p:oleObj name="Visio" r:id="rId4" imgW="1920089" imgH="2595681" progId="Visio.Drawing.11">
                  <p:embed/>
                  <p:pic>
                    <p:nvPicPr>
                      <p:cNvPr id="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982" y="1917626"/>
                        <a:ext cx="3240360" cy="4028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948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1018995" y="1045434"/>
            <a:ext cx="7894637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if…else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</a:t>
            </a:r>
            <a:r>
              <a:rPr lang="en-US" altLang="zh-CN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双分支结构</a:t>
            </a:r>
            <a:endParaRPr lang="en-US" altLang="zh-CN" sz="28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308267"/>
              </p:ext>
            </p:extLst>
          </p:nvPr>
        </p:nvGraphicFramePr>
        <p:xfrm>
          <a:off x="3358902" y="1917626"/>
          <a:ext cx="3888432" cy="407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2393296" imgH="2698796" progId="">
                  <p:embed/>
                </p:oleObj>
              </mc:Choice>
              <mc:Fallback>
                <p:oleObj r:id="rId4" imgW="2393296" imgH="2698796" progId="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902" y="1917626"/>
                        <a:ext cx="3888432" cy="4076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68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854274" y="1025970"/>
            <a:ext cx="2742133" cy="224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在一个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中还可以包含一个或多个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语句，这称为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zh-CN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语句的嵌套。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853600"/>
              </p:ext>
            </p:extLst>
          </p:nvPr>
        </p:nvGraphicFramePr>
        <p:xfrm>
          <a:off x="4078982" y="1018397"/>
          <a:ext cx="5616624" cy="5529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5974871" imgH="5863767" progId="Visio.Drawing.11">
                  <p:embed/>
                </p:oleObj>
              </mc:Choice>
              <mc:Fallback>
                <p:oleObj name="Visio" r:id="rId4" imgW="5974871" imgH="5863767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982" y="1018397"/>
                        <a:ext cx="5616624" cy="5529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4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7" name="矩形 28"/>
          <p:cNvSpPr>
            <a:spLocks noChangeArrowheads="1"/>
          </p:cNvSpPr>
          <p:nvPr/>
        </p:nvSpPr>
        <p:spPr bwMode="auto">
          <a:xfrm>
            <a:off x="766614" y="909514"/>
            <a:ext cx="890241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switch </a:t>
            </a:r>
            <a:r>
              <a:rPr lang="zh-CN" altLang="en-US" sz="2800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条件语句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也是一种常用的选择语句，和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if</a:t>
            </a:r>
            <a:r>
              <a:rPr lang="zh-CN" altLang="en-US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条件语句不同，它只能针对某个表达式的值作出判断，从而决定程序执行哪一段代码。</a:t>
            </a:r>
            <a:endParaRPr lang="en-US" altLang="zh-CN" sz="2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490853"/>
              </p:ext>
            </p:extLst>
          </p:nvPr>
        </p:nvGraphicFramePr>
        <p:xfrm>
          <a:off x="3142878" y="2637706"/>
          <a:ext cx="4448870" cy="37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2829790" imgH="2440739" progId="Visio.Drawing.11">
                  <p:embed/>
                </p:oleObj>
              </mc:Choice>
              <mc:Fallback>
                <p:oleObj name="Visio" r:id="rId4" imgW="2829790" imgH="2440739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2878" y="2637706"/>
                        <a:ext cx="4448870" cy="379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76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58154" y="968517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1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605829"/>
            <a:ext cx="1054174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输入一个学生的成绩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，判断是否及格（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≥60,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及格）。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10241" name="Picture 1" descr="C:\Users\Administrator\AppData\Roaming\Tencent\Users\155170962\QQ\WinTemp\RichOle\XG~@RKC8ESTX[7Z9XLJ`P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46" y="2729722"/>
            <a:ext cx="4770902" cy="331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514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29132" y="988031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2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58154" y="1605829"/>
            <a:ext cx="110969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800" dirty="0"/>
              <a:t>输入一个学生的成绩</a:t>
            </a:r>
            <a:r>
              <a:rPr lang="en-US" altLang="zh-CN" sz="2800" dirty="0"/>
              <a:t>score</a:t>
            </a:r>
            <a:r>
              <a:rPr lang="zh-CN" altLang="en-US" sz="2800" dirty="0"/>
              <a:t>，判断是及格还是不及格（</a:t>
            </a:r>
            <a:r>
              <a:rPr lang="en-US" altLang="zh-CN" sz="2800" dirty="0"/>
              <a:t>&lt;60</a:t>
            </a:r>
            <a:r>
              <a:rPr lang="zh-CN" altLang="en-US" sz="2800" dirty="0"/>
              <a:t>不及格</a:t>
            </a:r>
            <a:r>
              <a:rPr lang="en-US" altLang="zh-CN" sz="2800" dirty="0"/>
              <a:t>,≥60,</a:t>
            </a:r>
            <a:r>
              <a:rPr lang="zh-CN" altLang="en-US" sz="2800" dirty="0"/>
              <a:t>及格）。</a:t>
            </a:r>
            <a:endParaRPr lang="en-US" altLang="zh-CN" sz="2800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9217" name="Picture 1" descr="C:\Users\Administrator\AppData\Roaming\Tencent\Users\155170962\QQ\WinTemp\RichOle\D[L__}`3N2D[D2@J%(CAM4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97" y="2443016"/>
            <a:ext cx="4824536" cy="412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58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26117" y="724900"/>
            <a:ext cx="17075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54" indent="-457154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200" b="1" dirty="0">
                <a:solidFill>
                  <a:srgbClr val="009ED6"/>
                </a:solidFill>
              </a:rPr>
              <a:t>实例</a:t>
            </a:r>
            <a:r>
              <a:rPr lang="en-US" altLang="zh-CN" sz="3200" b="1" dirty="0">
                <a:solidFill>
                  <a:srgbClr val="009ED6"/>
                </a:solidFill>
              </a:rPr>
              <a:t>3</a:t>
            </a:r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726117" y="1306429"/>
            <a:ext cx="1054174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54" indent="-457154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输入一个学生的成绩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score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，判断其成绩等级（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&lt;60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不及格，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60-69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及格，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70-79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中等，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80-89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良好，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90-100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优秀。）。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6462" y="6356763"/>
            <a:ext cx="2844430" cy="365078"/>
          </a:xfrm>
        </p:spPr>
        <p:txBody>
          <a:bodyPr/>
          <a:lstStyle/>
          <a:p>
            <a:fld id="{C2E678EF-D8EB-4C4D-85EB-EF017F1780F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1265" name="Picture 1" descr="C:\Users\Administrator\AppData\Roaming\Tencent\Users\155170962\QQ\WinTemp\RichOle\CGT{MEGZ(_O1U%~N]DI~B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038" y="2351675"/>
            <a:ext cx="4571405" cy="450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燕尾形 7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54646" y="172758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分支结构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2610</TotalTime>
  <Words>846</Words>
  <Application>Microsoft Office PowerPoint</Application>
  <PresentationFormat>自定义</PresentationFormat>
  <Paragraphs>70</Paragraphs>
  <Slides>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301</cp:revision>
  <dcterms:created xsi:type="dcterms:W3CDTF">2015-04-23T03:04:00Z</dcterms:created>
  <dcterms:modified xsi:type="dcterms:W3CDTF">2024-09-20T09:27:09Z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