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27"/>
  </p:notesMasterIdLst>
  <p:handoutMasterIdLst>
    <p:handoutMasterId r:id="rId28"/>
  </p:handoutMasterIdLst>
  <p:sldIdLst>
    <p:sldId id="562" r:id="rId3"/>
    <p:sldId id="645" r:id="rId4"/>
    <p:sldId id="646" r:id="rId5"/>
    <p:sldId id="647" r:id="rId6"/>
    <p:sldId id="648" r:id="rId7"/>
    <p:sldId id="649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60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69" r:id="rId25"/>
    <p:sldId id="670" r:id="rId26"/>
  </p:sldIdLst>
  <p:sldSz cx="12190413" cy="6859588"/>
  <p:notesSz cx="6858000" cy="9144000"/>
  <p:custDataLst>
    <p:tags r:id="rId2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2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7890" y="4493758"/>
            <a:ext cx="531427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4839" y="1265758"/>
            <a:ext cx="9671377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85731" indent="-685731" algn="ctr">
              <a:buFont typeface="+mj-lt"/>
              <a:buAutoNum type="arabicPeriod" startAt="3"/>
            </a:pPr>
            <a:r>
              <a:rPr lang="en-US" altLang="zh-CN" sz="4266" dirty="0">
                <a:cs typeface="Times New Roman" panose="02020603050405020304" pitchFamily="18" charset="0"/>
              </a:rPr>
              <a:t> continue</a:t>
            </a:r>
            <a:r>
              <a:rPr lang="zh-CN" altLang="en-US" sz="4266" dirty="0"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995583" y="2310085"/>
            <a:ext cx="3816424" cy="132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666" b="1" dirty="0">
                <a:solidFill>
                  <a:srgbClr val="002060"/>
                </a:solidFill>
              </a:rPr>
              <a:t>continue</a:t>
            </a:r>
            <a:r>
              <a:rPr lang="zh-CN" altLang="en-US" sz="2666" b="1" dirty="0">
                <a:solidFill>
                  <a:srgbClr val="002060"/>
                </a:solidFill>
              </a:rPr>
              <a:t>语句是指直接执行下一次循环</a:t>
            </a:r>
            <a:r>
              <a:rPr lang="zh-CN" altLang="en-US" sz="2666" dirty="0">
                <a:solidFill>
                  <a:srgbClr val="002060"/>
                </a:solidFill>
              </a:rPr>
              <a:t>。</a:t>
            </a:r>
            <a:endParaRPr lang="en-US" altLang="zh-CN" sz="2666" dirty="0">
              <a:solidFill>
                <a:srgbClr val="002060"/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FB80EFB-7E60-48FE-B6BE-DA35A7D49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620381"/>
              </p:ext>
            </p:extLst>
          </p:nvPr>
        </p:nvGraphicFramePr>
        <p:xfrm>
          <a:off x="5019228" y="1024847"/>
          <a:ext cx="3652792" cy="551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1983029" imgH="3115627" progId="Visio.Drawing.11">
                  <p:embed/>
                </p:oleObj>
              </mc:Choice>
              <mc:Fallback>
                <p:oleObj name="Visio" r:id="rId3" imgW="1983029" imgH="3115627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FB80EFB-7E60-48FE-B6BE-DA35A7D49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228" y="1024847"/>
                        <a:ext cx="3652792" cy="5514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3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75146" y="1018397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4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75146" y="1819028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的所有整数，遇到偶数时不输出。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2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16967" y="1018397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5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16967" y="1779573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0&lt;n&lt;10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n!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8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22635" y="958681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6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22635" y="1801493"/>
            <a:ext cx="105417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输出斐波那契数列第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F(1)= F(2)= 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F(N)= F(N-1) + F(N-2)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7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17762" y="948966"/>
            <a:ext cx="96713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85731" indent="-685731" algn="ctr">
              <a:buFont typeface="+mj-lt"/>
              <a:buAutoNum type="arabicPeriod"/>
            </a:pPr>
            <a:r>
              <a:rPr lang="en-US" altLang="zh-CN" sz="3600" dirty="0">
                <a:cs typeface="Times New Roman" panose="02020603050405020304" pitchFamily="18" charset="0"/>
              </a:rPr>
              <a:t>while</a:t>
            </a:r>
            <a:r>
              <a:rPr lang="zh-CN" altLang="en-US" sz="3600" dirty="0">
                <a:cs typeface="Times New Roman" panose="02020603050405020304" pitchFamily="18" charset="0"/>
              </a:rPr>
              <a:t>语句</a:t>
            </a:r>
            <a:r>
              <a:rPr lang="en-US" altLang="zh-CN" sz="360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9FE9841-18DD-4F10-AA27-81D7551C0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80275"/>
              </p:ext>
            </p:extLst>
          </p:nvPr>
        </p:nvGraphicFramePr>
        <p:xfrm>
          <a:off x="4359872" y="2820473"/>
          <a:ext cx="3455934" cy="390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2355703" imgH="3124635" progId="Visio.Drawing.11">
                  <p:embed/>
                </p:oleObj>
              </mc:Choice>
              <mc:Fallback>
                <p:oleObj name="Visio" r:id="rId3" imgW="2355703" imgH="3124635" progId="Visio.Drawing.11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B9FE9841-18DD-4F10-AA27-81D7551C0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72" y="2820473"/>
                        <a:ext cx="3455934" cy="3901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8">
            <a:extLst>
              <a:ext uri="{FF2B5EF4-FFF2-40B4-BE49-F238E27FC236}">
                <a16:creationId xmlns:a16="http://schemas.microsoft.com/office/drawing/2014/main" id="{D85DFEA4-0A29-4069-8644-CDB56726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1583369"/>
            <a:ext cx="10386158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会反复地进行条件判断，只要条件成立，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内的执行语句就会一直执行，直到条件不成立，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循环才会结束。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2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53519" y="798961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7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53519" y="1430167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的所有整数。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0D1AC8-0581-43DA-AD4C-8B6228AD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2338711"/>
            <a:ext cx="4253637" cy="405309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4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6614" y="909514"/>
            <a:ext cx="2512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rgbClr val="009ED6"/>
                </a:solidFill>
              </a:rPr>
              <a:t>while</a:t>
            </a:r>
            <a:r>
              <a:rPr lang="zh-CN" altLang="en-US" sz="3200" b="1" dirty="0">
                <a:solidFill>
                  <a:srgbClr val="009ED6"/>
                </a:solidFill>
              </a:rPr>
              <a:t>语句</a:t>
            </a:r>
            <a:endParaRPr lang="en-US" altLang="zh-CN" sz="3200" b="1" dirty="0">
              <a:solidFill>
                <a:srgbClr val="009ED6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E49203-E32F-4EEB-B8B8-678E476A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90" y="1958916"/>
            <a:ext cx="6385672" cy="4296071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1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3706" y="1018397"/>
            <a:ext cx="96713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85731" indent="-685731" algn="ctr">
              <a:buFont typeface="+mj-lt"/>
              <a:buAutoNum type="arabicPeriod" startAt="2"/>
            </a:pPr>
            <a:r>
              <a:rPr lang="en-US" altLang="zh-CN" sz="3600" dirty="0">
                <a:cs typeface="Times New Roman" panose="02020603050405020304" pitchFamily="18" charset="0"/>
              </a:rPr>
              <a:t> do while</a:t>
            </a:r>
            <a:r>
              <a:rPr lang="zh-CN" altLang="en-US" sz="3600" dirty="0"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21B96D87-7C05-490F-9444-4309D9CD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49" y="1627322"/>
            <a:ext cx="1101898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do…while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先要执行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次循环体再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判断循环条件。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0D93051-8AE1-42EE-BF02-27DD84DC7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735316"/>
              </p:ext>
            </p:extLst>
          </p:nvPr>
        </p:nvGraphicFramePr>
        <p:xfrm>
          <a:off x="3574926" y="2394730"/>
          <a:ext cx="3672500" cy="4124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2518973" imgH="2842838" progId="Visio.Drawing.11">
                  <p:embed/>
                </p:oleObj>
              </mc:Choice>
              <mc:Fallback>
                <p:oleObj name="Visio" r:id="rId3" imgW="2518973" imgH="2842838" progId="Visio.Drawing.11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80D93051-8AE1-42EE-BF02-27DD84DC7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926" y="2394730"/>
                        <a:ext cx="3672500" cy="4124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8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4" y="837506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8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413833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的所有整数。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134B5C-81CC-4A3D-AF5A-A8D96E834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2393044"/>
            <a:ext cx="3852428" cy="3707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A24962-4A37-477E-B166-61C2B53F83E7}"/>
              </a:ext>
            </a:extLst>
          </p:cNvPr>
          <p:cNvSpPr/>
          <p:nvPr/>
        </p:nvSpPr>
        <p:spPr>
          <a:xfrm>
            <a:off x="6455246" y="2781722"/>
            <a:ext cx="3528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9ED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特别注意：</a:t>
            </a:r>
            <a:r>
              <a:rPr lang="en-US" altLang="zh-CN" sz="2800" b="1" dirty="0">
                <a:solidFill>
                  <a:srgbClr val="009ED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 while</a:t>
            </a:r>
            <a:r>
              <a:rPr lang="zh-CN" altLang="en-US" sz="2800" b="1" dirty="0">
                <a:solidFill>
                  <a:srgbClr val="009ED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循环体至少执行一次。</a:t>
            </a:r>
            <a:endParaRPr lang="en-US" altLang="zh-CN" sz="2800" b="1" dirty="0">
              <a:solidFill>
                <a:srgbClr val="009ED6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6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5554" y="1220096"/>
            <a:ext cx="9671377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85731" indent="-685731" algn="ctr">
              <a:buFont typeface="+mj-lt"/>
              <a:buAutoNum type="arabicPeriod" startAt="3"/>
            </a:pPr>
            <a:r>
              <a:rPr lang="en-US" altLang="zh-CN" sz="4266" dirty="0"/>
              <a:t>while</a:t>
            </a:r>
            <a:r>
              <a:rPr lang="zh-CN" altLang="en-US" sz="4266" dirty="0"/>
              <a:t>、</a:t>
            </a:r>
            <a:r>
              <a:rPr lang="en-US" altLang="zh-CN" sz="4266" dirty="0"/>
              <a:t>do while</a:t>
            </a:r>
            <a:r>
              <a:rPr lang="zh-CN" altLang="en-US" sz="4266" dirty="0"/>
              <a:t>的区别</a:t>
            </a:r>
            <a:endParaRPr lang="zh-CN" altLang="en-US" sz="4266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924693" y="2525203"/>
            <a:ext cx="9791813" cy="62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666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666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语句是先判断循环条件，再决定是否执行循环体。</a:t>
            </a:r>
            <a:endParaRPr lang="en-US" altLang="zh-CN" sz="2666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4C121059-BD7C-43C3-9036-72367C76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93" y="3481499"/>
            <a:ext cx="11279107" cy="62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666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while</a:t>
            </a:r>
            <a:r>
              <a:rPr lang="zh-CN" altLang="en-US" sz="2666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语句是先执行循环体，再判断循环条件，至少执行一次循环体。</a:t>
            </a:r>
            <a:endParaRPr lang="en-US" altLang="zh-CN" sz="2666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61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94279" y="3144221"/>
            <a:ext cx="7537231" cy="1933780"/>
            <a:chOff x="1655016" y="3045801"/>
            <a:chExt cx="9015827" cy="2295878"/>
          </a:xfrm>
        </p:grpSpPr>
        <p:grpSp>
          <p:nvGrpSpPr>
            <p:cNvPr id="5" name="组合 27"/>
            <p:cNvGrpSpPr>
              <a:grpSpLocks/>
            </p:cNvGrpSpPr>
            <p:nvPr/>
          </p:nvGrpSpPr>
          <p:grpSpPr bwMode="auto">
            <a:xfrm>
              <a:off x="1655016" y="3045801"/>
              <a:ext cx="7678267" cy="2295878"/>
              <a:chOff x="2338874" y="1849629"/>
              <a:chExt cx="3659744" cy="1512963"/>
            </a:xfrm>
          </p:grpSpPr>
          <p:sp>
            <p:nvSpPr>
              <p:cNvPr id="7" name="圆角矩形 1"/>
              <p:cNvSpPr>
                <a:spLocks noChangeArrowheads="1"/>
              </p:cNvSpPr>
              <p:nvPr/>
            </p:nvSpPr>
            <p:spPr bwMode="auto">
              <a:xfrm>
                <a:off x="3681415" y="1849629"/>
                <a:ext cx="1381122" cy="3664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666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循环结构</a:t>
                </a:r>
              </a:p>
            </p:txBody>
          </p:sp>
          <p:sp>
            <p:nvSpPr>
              <p:cNvPr id="9" name="圆角矩形 11"/>
              <p:cNvSpPr>
                <a:spLocks noChangeArrowheads="1"/>
              </p:cNvSpPr>
              <p:nvPr/>
            </p:nvSpPr>
            <p:spPr bwMode="auto">
              <a:xfrm>
                <a:off x="2338874" y="2996167"/>
                <a:ext cx="1340654" cy="3664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666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for</a:t>
                </a:r>
                <a:endParaRPr lang="zh-CN" altLang="en-US" sz="2666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" name="直接箭头连接符 3"/>
              <p:cNvCxnSpPr>
                <a:cxnSpLocks noChangeShapeType="1"/>
              </p:cNvCxnSpPr>
              <p:nvPr/>
            </p:nvCxnSpPr>
            <p:spPr bwMode="auto">
              <a:xfrm rot="10800000">
                <a:off x="5062537" y="2343009"/>
                <a:ext cx="936081" cy="7568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箭头连接符 5"/>
              <p:cNvCxnSpPr>
                <a:cxnSpLocks noChangeShapeType="1"/>
                <a:stCxn id="9" idx="0"/>
              </p:cNvCxnSpPr>
              <p:nvPr/>
            </p:nvCxnSpPr>
            <p:spPr bwMode="auto">
              <a:xfrm rot="5400000" flipH="1" flipV="1">
                <a:off x="3017786" y="2334424"/>
                <a:ext cx="653158" cy="6703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" name="圆角矩形 11"/>
            <p:cNvSpPr>
              <a:spLocks noChangeArrowheads="1"/>
            </p:cNvSpPr>
            <p:nvPr/>
          </p:nvSpPr>
          <p:spPr bwMode="auto">
            <a:xfrm>
              <a:off x="4721668" y="4783360"/>
              <a:ext cx="2812683" cy="55603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666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while</a:t>
              </a:r>
              <a:endPara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1"/>
            <p:cNvSpPr>
              <a:spLocks noChangeArrowheads="1"/>
            </p:cNvSpPr>
            <p:nvPr/>
          </p:nvSpPr>
          <p:spPr bwMode="auto">
            <a:xfrm>
              <a:off x="7858160" y="4785475"/>
              <a:ext cx="2812683" cy="55603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666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do while</a:t>
              </a:r>
              <a:endPara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箭头连接符 5"/>
            <p:cNvCxnSpPr>
              <a:cxnSpLocks noChangeShapeType="1"/>
            </p:cNvCxnSpPr>
            <p:nvPr/>
          </p:nvCxnSpPr>
          <p:spPr bwMode="auto">
            <a:xfrm flipV="1">
              <a:off x="6067692" y="3795004"/>
              <a:ext cx="0" cy="990471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403" y="1112895"/>
            <a:ext cx="9672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539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在实际生活中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经常会将同一件事情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做很多次，在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语言中，也经常需要重复执行同一代码块，这时就需要使用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燕尾形 1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1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37642" y="1138448"/>
            <a:ext cx="9671377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85731" indent="-685731" algn="ctr">
              <a:buFont typeface="+mj-lt"/>
              <a:buAutoNum type="arabicPeriod" startAt="4"/>
            </a:pPr>
            <a:r>
              <a:rPr lang="en-US" altLang="zh-CN" sz="4266" dirty="0"/>
              <a:t>for</a:t>
            </a:r>
            <a:r>
              <a:rPr lang="zh-CN" altLang="en-US" sz="4266" dirty="0"/>
              <a:t>、</a:t>
            </a:r>
            <a:r>
              <a:rPr lang="en-US" altLang="zh-CN" sz="4266" dirty="0"/>
              <a:t>while</a:t>
            </a:r>
            <a:r>
              <a:rPr lang="zh-CN" altLang="en-US" sz="4266" dirty="0"/>
              <a:t>的区别</a:t>
            </a:r>
            <a:endParaRPr lang="zh-CN" altLang="en-US" sz="4266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94606" y="2133650"/>
            <a:ext cx="11279109" cy="341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539" indent="-609539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语句省略了测试条件时，将认为条件为</a:t>
            </a:r>
            <a:r>
              <a:rPr lang="en-US" altLang="zh-CN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66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539" indent="-609539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语句可以用初始化语句声明一个局部变量，</a:t>
            </a:r>
            <a:r>
              <a:rPr lang="en-US" altLang="zh-CN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语句不可以。</a:t>
            </a:r>
            <a:endParaRPr lang="en-US" altLang="zh-CN" sz="2666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539" indent="-609539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如果循环体中包含</a:t>
            </a:r>
            <a:r>
              <a:rPr lang="en-US" altLang="zh-CN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语句跳到循环更新处，</a:t>
            </a:r>
            <a:r>
              <a:rPr lang="en-US" altLang="zh-CN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语句直接跳到循环条件处。</a:t>
            </a:r>
            <a:endParaRPr lang="en-US" altLang="zh-CN" sz="2666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539" indent="-609539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无法预知循环次数，或者循环更新不是规律的增减时，用</a:t>
            </a:r>
            <a:r>
              <a:rPr lang="en-US" altLang="zh-CN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666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语句。</a:t>
            </a:r>
            <a:endParaRPr lang="en-US" altLang="zh-CN" sz="2666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20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19272" y="856169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9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91867" y="1490605"/>
            <a:ext cx="10541743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的所有整数。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C2C986-EFC1-421E-B8FA-8D2F1617831C}"/>
              </a:ext>
            </a:extLst>
          </p:cNvPr>
          <p:cNvSpPr/>
          <p:nvPr/>
        </p:nvSpPr>
        <p:spPr>
          <a:xfrm>
            <a:off x="6239222" y="3573810"/>
            <a:ext cx="4824536" cy="114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4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省</a:t>
            </a:r>
            <a:r>
              <a:rPr lang="zh-CN" altLang="en-US" sz="2400" b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略条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件时，将认为条件为</a:t>
            </a: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7D4A8A-85AE-4C5D-A437-06EC5BBE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2309620"/>
            <a:ext cx="4594183" cy="4086672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20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976" y="800632"/>
            <a:ext cx="19479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10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5976" y="1436348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的所有整数。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A42304-179C-4879-8270-20F9E349B5C5}"/>
              </a:ext>
            </a:extLst>
          </p:cNvPr>
          <p:cNvSpPr/>
          <p:nvPr/>
        </p:nvSpPr>
        <p:spPr>
          <a:xfrm>
            <a:off x="6835460" y="2853730"/>
            <a:ext cx="3802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语句可以用初始化语句声明一个局部变量，</a:t>
            </a: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语句不可以。</a:t>
            </a:r>
            <a:endParaRPr lang="en-US" altLang="zh-CN" sz="24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D206E-425E-450D-ADC3-F149D1CCF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2424307"/>
            <a:ext cx="5184576" cy="368316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9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1169" y="793453"/>
            <a:ext cx="19479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11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1169" y="1704696"/>
            <a:ext cx="10541743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的所有整数，跳过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1593A2-E139-4888-A06E-A549212518FD}"/>
              </a:ext>
            </a:extLst>
          </p:cNvPr>
          <p:cNvSpPr/>
          <p:nvPr/>
        </p:nvSpPr>
        <p:spPr>
          <a:xfrm>
            <a:off x="1205408" y="5213904"/>
            <a:ext cx="898855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如果循环体中包含</a:t>
            </a: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语句跳到循环更新处，</a:t>
            </a:r>
            <a:r>
              <a:rPr lang="en-US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语句直接跳到循环条件处。</a:t>
            </a:r>
            <a:endParaRPr lang="en-US" altLang="zh-CN" sz="24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244A82-D24F-4E8F-9CC4-347CBE0BB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"/>
          <a:stretch/>
        </p:blipFill>
        <p:spPr>
          <a:xfrm>
            <a:off x="1205408" y="2632593"/>
            <a:ext cx="4511838" cy="23469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690D40-E563-4191-82E8-FC074985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40" y="2649011"/>
            <a:ext cx="4046860" cy="255228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1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24335" y="960269"/>
            <a:ext cx="19479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12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54275" y="1710145"/>
            <a:ext cx="963341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输入一个大于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n&lt;100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为奇数，则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3n+1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；否则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。经过若干次转换，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会变为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停止，输出变换次数。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1593A2-E139-4888-A06E-A549212518FD}"/>
              </a:ext>
            </a:extLst>
          </p:cNvPr>
          <p:cNvSpPr/>
          <p:nvPr/>
        </p:nvSpPr>
        <p:spPr>
          <a:xfrm>
            <a:off x="1350505" y="4005858"/>
            <a:ext cx="9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无法预知循环次数，或者循环更新不是规律的增减时，用</a:t>
            </a:r>
            <a:r>
              <a:rPr lang="en-US" altLang="zh-CN" sz="28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8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语句。</a:t>
            </a:r>
            <a:endParaRPr lang="en-US" altLang="zh-CN" sz="2800" b="1" dirty="0">
              <a:solidFill>
                <a:srgbClr val="B1121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65074" y="1727369"/>
            <a:ext cx="10260264" cy="29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8657" lvl="4" indent="-685731">
              <a:buFont typeface="+mj-lt"/>
              <a:buAutoNum type="arabicPeriod"/>
            </a:pPr>
            <a:r>
              <a:rPr lang="en-US" altLang="zh-CN" sz="3733" smtClean="0"/>
              <a:t> </a:t>
            </a:r>
            <a:endParaRPr lang="en-US" altLang="zh-CN" sz="3733" dirty="0"/>
          </a:p>
          <a:p>
            <a:pPr marL="3352465" lvl="4" indent="-609539">
              <a:buFont typeface="Wingdings" panose="05000000000000000000" pitchFamily="2" charset="2"/>
              <a:buChar char="Ø"/>
            </a:pPr>
            <a:endParaRPr lang="zh-CN" altLang="en-US" sz="3733" dirty="0"/>
          </a:p>
          <a:p>
            <a:pPr marL="3428657" lvl="4" indent="-685731">
              <a:buFont typeface="+mj-lt"/>
              <a:buAutoNum type="arabicPeriod" startAt="2"/>
            </a:pPr>
            <a:r>
              <a:rPr lang="en-US" altLang="zh-CN" sz="3733" dirty="0"/>
              <a:t> </a:t>
            </a:r>
          </a:p>
          <a:p>
            <a:pPr marL="3352465" lvl="4" indent="-609539">
              <a:buFont typeface="Wingdings" panose="05000000000000000000" pitchFamily="2" charset="2"/>
              <a:buChar char="Ø"/>
            </a:pPr>
            <a:endParaRPr lang="zh-CN" altLang="en-US" sz="3733" dirty="0"/>
          </a:p>
          <a:p>
            <a:pPr marL="3428657" lvl="4" indent="-685731">
              <a:buFont typeface="+mj-lt"/>
              <a:buAutoNum type="arabicPeriod" startAt="3"/>
            </a:pPr>
            <a:r>
              <a:rPr lang="zh-CN" altLang="en-US" sz="3733" dirty="0"/>
              <a:t> </a:t>
            </a:r>
            <a:r>
              <a:rPr lang="en-US" altLang="zh-CN" sz="3733" dirty="0"/>
              <a:t>continue</a:t>
            </a:r>
            <a:endParaRPr lang="zh-CN" altLang="en-US" sz="3733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4529414" y="1823053"/>
            <a:ext cx="3318501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73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endParaRPr lang="zh-CN" altLang="en-US" sz="373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4529414" y="2831845"/>
            <a:ext cx="4305721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73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en-US" sz="373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7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3746" y="1197546"/>
            <a:ext cx="9671377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85731" indent="-685731" algn="ctr">
              <a:buFont typeface="+mj-lt"/>
              <a:buAutoNum type="arabicPeriod"/>
            </a:pPr>
            <a:r>
              <a:rPr lang="en-US" altLang="zh-CN" sz="4266" dirty="0">
                <a:cs typeface="Times New Roman" panose="02020603050405020304" pitchFamily="18" charset="0"/>
              </a:rPr>
              <a:t>for</a:t>
            </a:r>
            <a:r>
              <a:rPr lang="zh-CN" altLang="en-US" sz="4266" dirty="0">
                <a:latin typeface="宋体" panose="02010600030101010101" pitchFamily="2" charset="-122"/>
              </a:rPr>
              <a:t>语句</a:t>
            </a:r>
            <a:r>
              <a:rPr lang="en-US" altLang="zh-CN" sz="4266" dirty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550015"/>
              </p:ext>
            </p:extLst>
          </p:nvPr>
        </p:nvGraphicFramePr>
        <p:xfrm>
          <a:off x="3934966" y="1424335"/>
          <a:ext cx="3467827" cy="493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1983029" imgH="3115627" progId="Visio.Drawing.11">
                  <p:embed/>
                </p:oleObj>
              </mc:Choice>
              <mc:Fallback>
                <p:oleObj name="Visio" r:id="rId3" imgW="1983029" imgH="3115627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966" y="1424335"/>
                        <a:ext cx="3467827" cy="4932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3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22969" y="800632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1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413833"/>
            <a:ext cx="10541743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所有整数。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7169" name="Picture 1" descr="C:\Users\Administrator\AppData\Roaming\Tencent\Users\155170962\QQ\WinTemp\RichOle\$DCCI9R8`WH7)O9A8F`6DD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527" y="2277816"/>
            <a:ext cx="4037927" cy="360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9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94606" y="1018397"/>
            <a:ext cx="2026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rgbClr val="009ED6"/>
                </a:solidFill>
              </a:rPr>
              <a:t>for</a:t>
            </a:r>
            <a:r>
              <a:rPr lang="zh-CN" altLang="en-US" sz="3200" b="1" dirty="0">
                <a:solidFill>
                  <a:srgbClr val="009ED6"/>
                </a:solidFill>
              </a:rPr>
              <a:t>语句</a:t>
            </a:r>
            <a:endParaRPr lang="en-US" altLang="zh-CN" sz="3200" b="1" dirty="0">
              <a:solidFill>
                <a:srgbClr val="009ED6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9217" name="Picture 1" descr="C:\Users\Administrator\AppData\Roaming\Tencent\Users\155170962\QQ\WinTemp\RichOle\WC{I0V}8{E~WU5DGS_17H_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2133650"/>
            <a:ext cx="5472608" cy="297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51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01738" y="1119695"/>
            <a:ext cx="9671377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85731" indent="-685731" algn="ctr">
              <a:buFont typeface="+mj-lt"/>
              <a:buAutoNum type="arabicPeriod" startAt="2"/>
            </a:pPr>
            <a:r>
              <a:rPr lang="en-US" altLang="zh-CN" sz="4266" dirty="0">
                <a:latin typeface="宋体" panose="02010600030101010101" pitchFamily="2" charset="-122"/>
              </a:rPr>
              <a:t> </a:t>
            </a:r>
            <a:r>
              <a:rPr lang="en-US" altLang="zh-CN" sz="4266" dirty="0">
                <a:cs typeface="Times New Roman" panose="02020603050405020304" pitchFamily="18" charset="0"/>
              </a:rPr>
              <a:t>break</a:t>
            </a:r>
            <a:r>
              <a:rPr lang="zh-CN" altLang="en-US" sz="4266" dirty="0"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66614" y="1949020"/>
            <a:ext cx="6151654" cy="70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666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zh-CN" altLang="en-US" sz="2666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语句是指直接跳出</a:t>
            </a:r>
            <a:r>
              <a:rPr lang="zh-CN" altLang="en-US" sz="2666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所在的循环</a:t>
            </a:r>
            <a:r>
              <a:rPr lang="zh-CN" altLang="en-US" sz="2666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666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FB80EFB-7E60-48FE-B6BE-DA35A7D49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153784"/>
              </p:ext>
            </p:extLst>
          </p:nvPr>
        </p:nvGraphicFramePr>
        <p:xfrm>
          <a:off x="5663158" y="1133417"/>
          <a:ext cx="3652792" cy="551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1983029" imgH="3115627" progId="Visio.Drawing.11">
                  <p:embed/>
                </p:oleObj>
              </mc:Choice>
              <mc:Fallback>
                <p:oleObj name="Visio" r:id="rId3" imgW="1983029" imgH="3115627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FB80EFB-7E60-48FE-B6BE-DA35A7D49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158" y="1133417"/>
                        <a:ext cx="3652792" cy="5514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04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02125" y="800632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2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31518" y="1399439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的所有整数，遇到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时停止。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DA7582-B1AD-4122-9EF6-1E3DB07A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11" y="2339622"/>
            <a:ext cx="5842692" cy="381562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00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28865" y="800632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3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28865" y="1471894"/>
            <a:ext cx="105417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的整数（其中，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的整数时遇到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停止）。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453F06-F281-4338-974D-B143F1017C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"/>
          <a:stretch/>
        </p:blipFill>
        <p:spPr>
          <a:xfrm>
            <a:off x="3461624" y="2456902"/>
            <a:ext cx="5252430" cy="3899862"/>
          </a:xfrm>
          <a:prstGeom prst="rect">
            <a:avLst/>
          </a:prstGeom>
        </p:spPr>
      </p:pic>
      <p:sp>
        <p:nvSpPr>
          <p:cNvPr id="8" name="矩形 28">
            <a:extLst>
              <a:ext uri="{FF2B5EF4-FFF2-40B4-BE49-F238E27FC236}">
                <a16:creationId xmlns:a16="http://schemas.microsoft.com/office/drawing/2014/main" id="{15E9ACBE-4641-4B34-BD87-D1DAA9A7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382" y="3745306"/>
            <a:ext cx="3158884" cy="132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666" b="1" dirty="0">
                <a:solidFill>
                  <a:srgbClr val="002060"/>
                </a:solidFill>
              </a:rPr>
              <a:t>break</a:t>
            </a:r>
            <a:r>
              <a:rPr lang="zh-CN" altLang="en-US" sz="2666" b="1">
                <a:solidFill>
                  <a:srgbClr val="002060"/>
                </a:solidFill>
              </a:rPr>
              <a:t>语</a:t>
            </a:r>
            <a:r>
              <a:rPr lang="zh-CN" altLang="en-US" sz="2666" b="1" smtClean="0">
                <a:solidFill>
                  <a:srgbClr val="002060"/>
                </a:solidFill>
              </a:rPr>
              <a:t>句直</a:t>
            </a:r>
            <a:r>
              <a:rPr lang="zh-CN" altLang="en-US" sz="2666" b="1" dirty="0">
                <a:solidFill>
                  <a:srgbClr val="002060"/>
                </a:solidFill>
              </a:rPr>
              <a:t>接跳出</a:t>
            </a:r>
            <a:r>
              <a:rPr lang="zh-CN" altLang="en-US" sz="2666" b="1" dirty="0">
                <a:solidFill>
                  <a:srgbClr val="C00000"/>
                </a:solidFill>
              </a:rPr>
              <a:t>所在的循环</a:t>
            </a:r>
            <a:r>
              <a:rPr lang="zh-CN" altLang="en-US" sz="2666" dirty="0">
                <a:solidFill>
                  <a:srgbClr val="002060"/>
                </a:solidFill>
              </a:rPr>
              <a:t>。</a:t>
            </a:r>
            <a:endParaRPr lang="en-US" altLang="zh-CN" sz="2666" dirty="0">
              <a:solidFill>
                <a:srgbClr val="00206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循环结构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2631</TotalTime>
  <Words>1032</Words>
  <Application>Microsoft Office PowerPoint</Application>
  <PresentationFormat>自定义</PresentationFormat>
  <Paragraphs>113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304</cp:revision>
  <dcterms:created xsi:type="dcterms:W3CDTF">2015-04-23T03:04:00Z</dcterms:created>
  <dcterms:modified xsi:type="dcterms:W3CDTF">2024-09-20T09:28:24Z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