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19"/>
  </p:notesMasterIdLst>
  <p:handoutMasterIdLst>
    <p:handoutMasterId r:id="rId20"/>
  </p:handoutMasterIdLst>
  <p:sldIdLst>
    <p:sldId id="562" r:id="rId3"/>
    <p:sldId id="650" r:id="rId4"/>
    <p:sldId id="651" r:id="rId5"/>
    <p:sldId id="652" r:id="rId6"/>
    <p:sldId id="653" r:id="rId7"/>
    <p:sldId id="654" r:id="rId8"/>
    <p:sldId id="655" r:id="rId9"/>
    <p:sldId id="656" r:id="rId10"/>
    <p:sldId id="657" r:id="rId11"/>
    <p:sldId id="658" r:id="rId12"/>
    <p:sldId id="659" r:id="rId13"/>
    <p:sldId id="660" r:id="rId14"/>
    <p:sldId id="662" r:id="rId15"/>
    <p:sldId id="663" r:id="rId16"/>
    <p:sldId id="664" r:id="rId17"/>
    <p:sldId id="665" r:id="rId18"/>
  </p:sldIdLst>
  <p:sldSz cx="12190413" cy="6859588"/>
  <p:notesSz cx="6858000" cy="9144000"/>
  <p:custDataLst>
    <p:tags r:id="rId21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212"/>
    <a:srgbClr val="0066CC"/>
    <a:srgbClr val="660033"/>
    <a:srgbClr val="9900CC"/>
    <a:srgbClr val="38B1BF"/>
    <a:srgbClr val="0066FF"/>
    <a:srgbClr val="3399FF"/>
    <a:srgbClr val="0033CC"/>
    <a:srgbClr val="EF776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2" d="100"/>
          <a:sy n="82" d="100"/>
        </p:scale>
        <p:origin x="998" y="72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7.83934" units="1/cm"/>
          <inkml:channelProperty channel="Y" name="resolution" value="37.83251" units="1/cm"/>
          <inkml:channelProperty channel="T" name="resolution" value="1" units="1/dev"/>
        </inkml:channelProperties>
      </inkml:inkSource>
      <inkml:timestamp xml:id="ts0" timeString="2018-12-05T12:05:36.87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1674 5129 0,'1903'-29'171,"-1653"-29"-171,124 58 0,-186 0 16,30 0-16,-94 0 16,563 0 31,-593 0-47,94 0 0,-95 0 15,1 0-15,0 0 16,-2 0-16,64 0 15,-92 0-15,-2 0 16,0 0-16,0 0 16,312 0 31,-310 0-47,-2 0 15,0 0-15,32 28 16,-32-28-16,0 0 47,158 30-47,-128-30 0,-28 0 15,-2 0-15,32 0 16,-32 0-16,0 0 62,188 0-62,-220 0 0,2 0 16,30 0-16,0 0 63,157 0-63,-157 0 0,32 0 0,-63 0 15,0 0 1,1 0-16,-2 0 15,2 0 64,-2 29-79,2-29 0,0 30 31,-2 0 16,2-30-32,-2 28 1,2 2 0,0 29 15,-2-59-31,2 0 15,-32 30 1,30-30-16,34 28 16,28 60 31,-92-58-32,32 29 48,-32-31-32,0 2 16,0 0-47,0-1 0,0 1 15,0 233 79,-32-233-63,2 175-31,30-175 16,0 29 0,0-29-1,-32 175 32,32-147-16,0 59-31,0 90 79,0-149-79,0 206 31,0-234-31,0 28 15,0 1-15,0-29 16,0-2-16,32 32 16,30 234 31,-62-236-47,0 0 0,0 1 15,0 1-15,0-2 16,0 31-16,32 27 47,-32-86-47,0-1 15,0 1 1,0 58-16,0-59 16,0 1-16,30-2 15,-30 2-15,0 28 16,0-28-16,0-1 15,0 118 17,0-87-17,0-32-15,0 30 16,0-28-16,0 0 16,-30 117 30,-2-88-46,32-31 16,-32 2-16,32 0 16,-30 28 31,-2 118-47,32-146 15,0 0-15,-30-2 16,30 2-1,0 28 32,0 61 16,0-91-48,0 2-15,0-1 16,-32 31-16,32 86 47,0-117-16,0 59-15,-62 89 46,30-119-62,32-29 16,0 1-16,-30 28 16,30-28-16,-32 28 15,-30 148 32,30-176-31,32-2-1,0 2 1,-30 0 0,30-2-1,-64 61 16,64-59-15,-30-30 0,-2 58 31,32-29-32,-30-29 1,-2 0-16,1 0 62,-94 30-62,63 0 0,-1-30 0,32 0 16,0 0 0,-31 28-16,30-28 0,-216 0 46,154 30-46,62-30 16,-30 0-16,0 0 16,30 0-16,-62 0 15,-186 0 32,218 0-47,30 0 0,-62 0 16,32 0-16,0 0 15,30 0-15,2 0 16,-32 0-16,-2 0 16,2 0-16,30 0 15,-30 0 32,-312 30-47,342-30 0,-60 0 16,28 0-16,34 28 15,-2-28 1,-779 0 62,498 0-47,-497 0 48,748 0-79,-64-28 0,64 28 15,30 0 1,-30 0 31,-218-30-47,62-28 31,186 58-31,0 0 16,2-30-16,-2 30 15,32-30-15,-124 1 47,61-1-31,1 2-16,-1-2 15,1 0 1,31 30-16,0-29 16,0-1-16,-1 2 15,1 28 1,31-30 31,-62-87-47,31 87 0,31 0 15,-62-28-15,30 29 16,32-1-16,0 1 16,0 0 30,-62-89-46,30 89 0,2-1 16,30-28-16,-32 58 0,32-30 16,0 2-1,0-2-15,-30 30 16,30-59 0,-32 59-1,32-30-15,0 2 47,-94-177-47,64 145 16,-2 1-16,32 31 15,0-2-15,0 0 16,-32 1-16,32-1 16,0 2-16,0-2 15,-30 0-15,30 2 16,-32-91 15,32 91-15,0-2-1,0 0-15,0-29 16,0-146 31,0 175-47,32 2 15,-32-2-15,0 1 16,0-177 62,0 119-78,62-60 31,0 87-15,-62 2-16,32-1 0,-2 29 16,2-57-16,0 27 15,123-350 63,-155 380-46,63-28-32,-63 28 15,0 1-15,30 29 16,-30-30 0,94-87 62,31 29-47,31 0 0,-125 88-15,0 0-16,-31-29 15,62 29-15,-30 0 16,248-118 31,-218 89-47,-30 29 0,30 0 16,0-30-16,2 1 15,-34 29-15,2 0 47,280-59-47,-218 59 16,-2 0-16,-60 0 15,30-28-15,0 28 16,64 0 0,-64 0-16,32 0 15,-32 0-15,32 0 0,30 0 16,-30 0-16,0 0 47,155-30-47,-186 0 0,-1 30 15,-31 0-15,32 0 16,-31 0-16,30 0 16,250-29 30,-282 29-46,34 0 0,-2 0 16,0-30-16,0 30 16,-30 0-16,248 0 47,-248 0-32,30 0-15,-30 0 0,-2 0 16,2 0-16,62 0 15,-64 0 32,34 0-47,122 0 0,-30 59 63,-124-29-48,-2-30-15,2 0 0,-32 30 16,32-30-16,-2 28 16,64 266 62,-62-236-78,-32-28 15,0 0-15,0 28 16,0 1-16,0-29 16,0-2 31,30 177-47,-30-175 0,0 0 0,0 29 15,0-1 1,-62 119 31,62-89-16,0-59-15,-32 1-16,32-2 15,0 2 1,-30 29 31,-32 59 0,30-118-32,32 28-15,-32-28 0,2 30 16,-96 29 31,126-29-47,-62-2 15,32-28-15,-2 0 16,0 30-16,2-30 0,-2 0 16,32 29-16,-62 1 15,-94-30 48,124 0-48,2 30-15,-2-30 16,0 0-16,2 0 16,-64 0 30,62 0-46,2 0 16,-2 0-16,-30 28 0,30-28 16,-60 30-1,-96-2 32,156-28-47,2 0 16,-2 0-16,-30 0 15,31 0 48,-94 0-32,94 0-31,-406 30 47,343-30 16,63 0-63,0 0 15,-1 0-15,-92 59 63,62-59 46,30 0-93,0 0 15,2 0-15,-2 0-1,2 0 95,30 30-32,-32-30 0,32 28-47,0 2 32,-32-30 358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66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CCA9B-DFD8-4B08-AB41-A02133EF455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765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2" y="314042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主讲老师：陈小玉</a:t>
            </a:r>
            <a:endParaRPr lang="en-US" altLang="zh-CN" sz="4800" dirty="0">
              <a:solidFill>
                <a:schemeClr val="accent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47890" y="4493758"/>
            <a:ext cx="5314276" cy="101566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练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营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篇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、提高篇、进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阶篇）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algn="ctr"/>
            <a:r>
              <a:rPr lang="zh-CN" altLang="en-US" sz="9600" b="1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9600" b="1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9600" b="1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en-US" altLang="zh-CN" sz="9600" b="1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9600" b="1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9205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742" y="1485578"/>
            <a:ext cx="9579951" cy="4800610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zh-CN" sz="1067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latin typeface="宋体" panose="02010600030101010101" pitchFamily="2" charset="-122"/>
              </a:rPr>
              <a:t>在程序运行过程中动态分配空间定义数组。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133" dirty="0"/>
          </a:p>
          <a:p>
            <a:pPr>
              <a:lnSpc>
                <a:spcPct val="150000"/>
              </a:lnSpc>
              <a:defRPr/>
            </a:pPr>
            <a:endParaRPr lang="en-US" altLang="zh-CN" sz="2133" dirty="0"/>
          </a:p>
          <a:p>
            <a:pPr>
              <a:lnSpc>
                <a:spcPct val="150000"/>
              </a:lnSpc>
              <a:defRPr/>
            </a:pPr>
            <a:endParaRPr lang="en-US" altLang="zh-CN" sz="2133" dirty="0"/>
          </a:p>
          <a:p>
            <a:pPr>
              <a:lnSpc>
                <a:spcPct val="150000"/>
              </a:lnSpc>
              <a:defRPr/>
            </a:pPr>
            <a:endParaRPr lang="en-US" altLang="zh-CN" sz="2133" dirty="0"/>
          </a:p>
          <a:p>
            <a:pPr>
              <a:lnSpc>
                <a:spcPct val="150000"/>
              </a:lnSpc>
              <a:defRPr/>
            </a:pPr>
            <a:endParaRPr lang="en-US" altLang="zh-CN" sz="2666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666" smtClean="0">
                <a:latin typeface="Times New Roman" pitchFamily="18" charset="0"/>
                <a:cs typeface="Times New Roman" pitchFamily="18" charset="0"/>
              </a:rPr>
              <a:t>使</a:t>
            </a:r>
            <a:r>
              <a:rPr lang="zh-CN" altLang="en-US" sz="2666" dirty="0">
                <a:latin typeface="Times New Roman" pitchFamily="18" charset="0"/>
                <a:cs typeface="Times New Roman" pitchFamily="18" charset="0"/>
              </a:rPr>
              <a:t>用</a:t>
            </a:r>
            <a:r>
              <a:rPr lang="en-US" altLang="zh-CN" sz="2666" dirty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zh-CN" altLang="en-US" sz="2666" dirty="0">
                <a:latin typeface="Times New Roman" pitchFamily="18" charset="0"/>
                <a:cs typeface="Times New Roman" pitchFamily="18" charset="0"/>
              </a:rPr>
              <a:t>分配的数组，使用完毕需要用</a:t>
            </a:r>
            <a:r>
              <a:rPr lang="en-US" altLang="zh-CN" sz="2666" dirty="0"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zh-CN" altLang="en-US" sz="2666" dirty="0">
                <a:latin typeface="Times New Roman" pitchFamily="18" charset="0"/>
                <a:cs typeface="Times New Roman" pitchFamily="18" charset="0"/>
              </a:rPr>
              <a:t>释放空间。</a:t>
            </a:r>
            <a:endParaRPr lang="en-US" altLang="zh-CN" sz="2666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666" dirty="0">
                <a:latin typeface="Times New Roman" pitchFamily="18" charset="0"/>
                <a:cs typeface="Times New Roman" pitchFamily="18" charset="0"/>
              </a:rPr>
              <a:t>          delete</a:t>
            </a:r>
            <a:r>
              <a:rPr lang="zh-CN" altLang="en-US" sz="2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66" dirty="0">
                <a:latin typeface="Times New Roman" pitchFamily="18" charset="0"/>
                <a:cs typeface="Times New Roman" pitchFamily="18" charset="0"/>
              </a:rPr>
              <a:t>[]</a:t>
            </a:r>
            <a:r>
              <a:rPr lang="zh-CN" altLang="en-US" sz="2666" b="1" dirty="0">
                <a:latin typeface="Courier New" pitchFamily="49" charset="0"/>
                <a:cs typeface="Courier New" pitchFamily="49" charset="0"/>
              </a:rPr>
              <a:t>数组名</a:t>
            </a:r>
            <a:endParaRPr lang="zh-CN" altLang="en-US" sz="2666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669" y="1158743"/>
            <a:ext cx="3071941" cy="556039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666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一维数组</a:t>
            </a:r>
            <a:r>
              <a:rPr lang="zh-CN" altLang="en-US" sz="2666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</a:t>
            </a:r>
            <a:r>
              <a:rPr lang="zh-CN" altLang="en-US" sz="2666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义</a:t>
            </a:r>
            <a:endParaRPr lang="zh-CN" altLang="en-US" sz="2666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C3F712-7748-49E5-839F-DD3011CBC412}"/>
              </a:ext>
            </a:extLst>
          </p:cNvPr>
          <p:cNvSpPr/>
          <p:nvPr/>
        </p:nvSpPr>
        <p:spPr>
          <a:xfrm>
            <a:off x="2067640" y="3571588"/>
            <a:ext cx="7843990" cy="1036309"/>
          </a:xfrm>
          <a:prstGeom prst="rect">
            <a:avLst/>
          </a:prstGeom>
          <a:noFill/>
          <a:ln w="2540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2133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类型说明符 *数组名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=new[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常量或变量表达式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ct val="200000"/>
              </a:lnSpc>
              <a:defRPr/>
            </a:pPr>
            <a:endParaRPr lang="en-US" altLang="zh-CN" sz="267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标注 18">
            <a:extLst>
              <a:ext uri="{FF2B5EF4-FFF2-40B4-BE49-F238E27FC236}">
                <a16:creationId xmlns:a16="http://schemas.microsoft.com/office/drawing/2014/main" id="{FD3ADA43-7DB6-457B-9C50-8CDEF9528CD8}"/>
              </a:ext>
            </a:extLst>
          </p:cNvPr>
          <p:cNvSpPr/>
          <p:nvPr/>
        </p:nvSpPr>
        <p:spPr bwMode="auto">
          <a:xfrm>
            <a:off x="2240506" y="2749516"/>
            <a:ext cx="1642319" cy="465305"/>
          </a:xfrm>
          <a:prstGeom prst="wedgeRoundRectCallout">
            <a:avLst>
              <a:gd name="adj1" fmla="val 29682"/>
              <a:gd name="adj2" fmla="val 160922"/>
              <a:gd name="adj3" fmla="val 16667"/>
            </a:avLst>
          </a:prstGeom>
          <a:noFill/>
          <a:ln w="2540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zh-CN" altLang="en-US" sz="2133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元素类型</a:t>
            </a:r>
          </a:p>
        </p:txBody>
      </p:sp>
      <p:sp>
        <p:nvSpPr>
          <p:cNvPr id="8" name="圆角矩形标注 19">
            <a:extLst>
              <a:ext uri="{FF2B5EF4-FFF2-40B4-BE49-F238E27FC236}">
                <a16:creationId xmlns:a16="http://schemas.microsoft.com/office/drawing/2014/main" id="{E69777F5-40E2-4BAF-9AF9-79850B2709F1}"/>
              </a:ext>
            </a:extLst>
          </p:cNvPr>
          <p:cNvSpPr/>
          <p:nvPr/>
        </p:nvSpPr>
        <p:spPr bwMode="auto">
          <a:xfrm>
            <a:off x="6887294" y="2838641"/>
            <a:ext cx="1642319" cy="465305"/>
          </a:xfrm>
          <a:prstGeom prst="wedgeRoundRectCallout">
            <a:avLst>
              <a:gd name="adj1" fmla="val 9063"/>
              <a:gd name="adj2" fmla="val 145097"/>
              <a:gd name="adj3" fmla="val 16667"/>
            </a:avLst>
          </a:prstGeom>
          <a:noFill/>
          <a:ln w="2540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zh-CN" altLang="en-US" sz="2133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数组长度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数组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636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003" y="1018397"/>
            <a:ext cx="9743864" cy="5385577"/>
          </a:xfrm>
          <a:prstGeom prst="rect">
            <a:avLst/>
          </a:prstGeom>
          <a:noFill/>
          <a:ln w="31750">
            <a:noFill/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zh-CN" sz="11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0962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不要使用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释放不是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分配的内存；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0962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不要使用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释放同一个内存块两次；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0962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new[]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为数组分配内存，需要使用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[]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释放；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0962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new[]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为一个实体分配内存，需要使用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释放；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0962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对空指针使用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是安全的。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0962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燕尾形 4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数组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656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81393" y="1053971"/>
            <a:ext cx="1675459" cy="737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54" indent="-457154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实例</a:t>
            </a:r>
            <a:r>
              <a:rPr lang="en-US" altLang="zh-CN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827268" y="1935937"/>
            <a:ext cx="11576934" cy="656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154" indent="-457154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个学生的成绩存入动态数组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中，统计不及格的人数。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E635C2-147A-4317-91DF-9EB706E3D988}"/>
              </a:ext>
            </a:extLst>
          </p:cNvPr>
          <p:cNvSpPr/>
          <p:nvPr/>
        </p:nvSpPr>
        <p:spPr>
          <a:xfrm>
            <a:off x="2782476" y="1053971"/>
            <a:ext cx="1832553" cy="737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动态数组</a:t>
            </a:r>
            <a:endParaRPr lang="en-US" altLang="zh-CN" sz="3200" b="1" dirty="0">
              <a:solidFill>
                <a:srgbClr val="009ED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数组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363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452" y="1420061"/>
            <a:ext cx="10147313" cy="4708918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zh-CN" sz="1067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smtClean="0">
                <a:latin typeface="宋体" panose="02010600030101010101" pitchFamily="2" charset="-122"/>
              </a:rPr>
              <a:t> 在</a:t>
            </a:r>
            <a:r>
              <a:rPr lang="zh-CN" altLang="en-US" sz="2400" dirty="0">
                <a:latin typeface="宋体" panose="02010600030101010101" pitchFamily="2" charset="-122"/>
              </a:rPr>
              <a:t>程序设计中，一组具有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相同数据类型</a:t>
            </a:r>
            <a:r>
              <a:rPr lang="zh-CN" altLang="en-US" sz="2400" dirty="0">
                <a:latin typeface="宋体" panose="02010600030101010101" pitchFamily="2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变量集合</a:t>
            </a:r>
            <a:r>
              <a:rPr lang="zh-CN" altLang="en-US" sz="2400" dirty="0">
                <a:latin typeface="宋体" panose="02010600030101010101" pitchFamily="2" charset="-122"/>
              </a:rPr>
              <a:t>称为数组。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smtClean="0">
                <a:latin typeface="宋体" panose="02010600030101010101" pitchFamily="2" charset="-122"/>
              </a:rPr>
              <a:t> 二</a:t>
            </a:r>
            <a:r>
              <a:rPr lang="zh-CN" altLang="en-US" sz="2400" dirty="0">
                <a:latin typeface="宋体" panose="02010600030101010101" pitchFamily="2" charset="-122"/>
              </a:rPr>
              <a:t>维数组的静态定义：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133" dirty="0"/>
          </a:p>
          <a:p>
            <a:pPr>
              <a:lnSpc>
                <a:spcPct val="150000"/>
              </a:lnSpc>
              <a:defRPr/>
            </a:pPr>
            <a:endParaRPr lang="en-US" altLang="zh-CN" sz="2133" dirty="0"/>
          </a:p>
          <a:p>
            <a:pPr>
              <a:lnSpc>
                <a:spcPct val="150000"/>
              </a:lnSpc>
              <a:defRPr/>
            </a:pPr>
            <a:endParaRPr lang="en-US" altLang="zh-CN" sz="2133" dirty="0"/>
          </a:p>
          <a:p>
            <a:pPr>
              <a:lnSpc>
                <a:spcPct val="150000"/>
              </a:lnSpc>
              <a:defRPr/>
            </a:pPr>
            <a:endParaRPr lang="en-US" altLang="zh-CN" sz="2133" dirty="0"/>
          </a:p>
          <a:p>
            <a:pPr>
              <a:lnSpc>
                <a:spcPct val="150000"/>
              </a:lnSpc>
              <a:defRPr/>
            </a:pPr>
            <a:endParaRPr lang="en-US" altLang="zh-CN" sz="2133" dirty="0"/>
          </a:p>
          <a:p>
            <a:pPr>
              <a:lnSpc>
                <a:spcPct val="150000"/>
              </a:lnSpc>
              <a:defRPr/>
            </a:pPr>
            <a:r>
              <a:rPr lang="zh-CN" altLang="en-US" sz="2133" smtClean="0"/>
              <a:t> </a:t>
            </a:r>
            <a:r>
              <a:rPr lang="zh-CN" altLang="en-US" sz="2400" smtClean="0"/>
              <a:t>常</a:t>
            </a:r>
            <a:r>
              <a:rPr lang="zh-CN" altLang="en-US" sz="2400" dirty="0"/>
              <a:t>量表达式必须为</a:t>
            </a:r>
            <a:r>
              <a:rPr lang="zh-CN" altLang="en-US" sz="2400" b="1" dirty="0">
                <a:solidFill>
                  <a:srgbClr val="FF0000"/>
                </a:solidFill>
              </a:rPr>
              <a:t>整型常量</a:t>
            </a:r>
            <a:r>
              <a:rPr lang="zh-CN" altLang="en-US" sz="2400" dirty="0"/>
              <a:t>，不能是变量，这个数值必须是已知的数值。</a:t>
            </a:r>
            <a:endParaRPr lang="zh-CN" altLang="en-US" sz="2133" dirty="0"/>
          </a:p>
          <a:p>
            <a:pPr>
              <a:lnSpc>
                <a:spcPct val="150000"/>
              </a:lnSpc>
              <a:defRPr/>
            </a:pPr>
            <a:endParaRPr lang="zh-CN" altLang="en-US" sz="106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37" y="1142041"/>
            <a:ext cx="3071941" cy="556039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666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二维数组</a:t>
            </a:r>
            <a:r>
              <a:rPr lang="zh-CN" altLang="en-US" sz="2666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</a:t>
            </a:r>
            <a:r>
              <a:rPr lang="zh-CN" altLang="en-US" sz="2666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义</a:t>
            </a:r>
            <a:endParaRPr lang="zh-CN" altLang="en-US" sz="2666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C3F712-7748-49E5-839F-DD3011CBC412}"/>
              </a:ext>
            </a:extLst>
          </p:cNvPr>
          <p:cNvSpPr/>
          <p:nvPr/>
        </p:nvSpPr>
        <p:spPr>
          <a:xfrm>
            <a:off x="1971342" y="3819817"/>
            <a:ext cx="8173502" cy="954107"/>
          </a:xfrm>
          <a:prstGeom prst="rect">
            <a:avLst/>
          </a:prstGeom>
          <a:noFill/>
          <a:ln w="2540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2133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itchFamily="49" charset="0"/>
              </a:rPr>
              <a:t>  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Courier New" pitchFamily="49" charset="0"/>
              </a:rPr>
              <a:t>类型说明符 数组名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Courier New" pitchFamily="49" charset="0"/>
              </a:rPr>
              <a:t>[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Courier New" pitchFamily="49" charset="0"/>
              </a:rPr>
              <a:t>常量表达式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Courier New" pitchFamily="49" charset="0"/>
              </a:rPr>
              <a:t>] [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Courier New" pitchFamily="49" charset="0"/>
              </a:rPr>
              <a:t>常量表达式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Courier New" pitchFamily="49" charset="0"/>
              </a:rPr>
              <a:t>];</a:t>
            </a:r>
            <a:endParaRPr lang="en-US" altLang="zh-CN" sz="267" dirty="0"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6" name="圆角矩形标注 18">
            <a:extLst>
              <a:ext uri="{FF2B5EF4-FFF2-40B4-BE49-F238E27FC236}">
                <a16:creationId xmlns:a16="http://schemas.microsoft.com/office/drawing/2014/main" id="{FD3ADA43-7DB6-457B-9C50-8CDEF9528CD8}"/>
              </a:ext>
            </a:extLst>
          </p:cNvPr>
          <p:cNvSpPr/>
          <p:nvPr/>
        </p:nvSpPr>
        <p:spPr bwMode="auto">
          <a:xfrm>
            <a:off x="2144208" y="2997746"/>
            <a:ext cx="1642319" cy="465305"/>
          </a:xfrm>
          <a:prstGeom prst="wedgeRoundRectCallout">
            <a:avLst>
              <a:gd name="adj1" fmla="val 29682"/>
              <a:gd name="adj2" fmla="val 160922"/>
              <a:gd name="adj3" fmla="val 16667"/>
            </a:avLst>
          </a:prstGeom>
          <a:noFill/>
          <a:ln w="2540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zh-CN" altLang="en-US" sz="2133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元素类型</a:t>
            </a:r>
          </a:p>
        </p:txBody>
      </p:sp>
      <p:sp>
        <p:nvSpPr>
          <p:cNvPr id="8" name="圆角矩形标注 19">
            <a:extLst>
              <a:ext uri="{FF2B5EF4-FFF2-40B4-BE49-F238E27FC236}">
                <a16:creationId xmlns:a16="http://schemas.microsoft.com/office/drawing/2014/main" id="{E69777F5-40E2-4BAF-9AF9-79850B2709F1}"/>
              </a:ext>
            </a:extLst>
          </p:cNvPr>
          <p:cNvSpPr/>
          <p:nvPr/>
        </p:nvSpPr>
        <p:spPr bwMode="auto">
          <a:xfrm>
            <a:off x="5375126" y="3001771"/>
            <a:ext cx="1642319" cy="465305"/>
          </a:xfrm>
          <a:prstGeom prst="wedgeRoundRectCallout">
            <a:avLst>
              <a:gd name="adj1" fmla="val 9063"/>
              <a:gd name="adj2" fmla="val 145097"/>
              <a:gd name="adj3" fmla="val 16667"/>
            </a:avLst>
          </a:prstGeom>
          <a:noFill/>
          <a:ln w="2540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zh-CN" altLang="en-US" sz="2133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数组长度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数组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75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614" y="1197546"/>
            <a:ext cx="9743864" cy="4616648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380962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以在定义时，对数组初始化。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int a[2][4]={{0,1,2,3},{7,2,9,5}};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int a[2][4]={0,1,2,3,7,2,9,5};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int a[2][4]={{0,1,2},{0}};</a:t>
            </a:r>
          </a:p>
          <a:p>
            <a:pPr marL="380962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二维数组做参数时，第一维可以省略，后面定义第一维长度变量，第二维必须指定。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int sum(int a[][5],int n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燕尾形 4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数组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821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282" y="1197066"/>
            <a:ext cx="3071941" cy="556039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666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2666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维</a:t>
            </a:r>
            <a:r>
              <a:rPr lang="zh-CN" altLang="en-US" sz="2666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zh-CN" altLang="en-US" sz="2666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</a:t>
            </a:r>
            <a:r>
              <a:rPr lang="zh-CN" altLang="en-US" sz="2666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动</a:t>
            </a:r>
            <a:r>
              <a:rPr lang="zh-CN" altLang="en-US" sz="2666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态定义</a:t>
            </a:r>
            <a:endParaRPr lang="zh-CN" altLang="en-US" sz="2666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93C798F-AC32-43D0-9362-0D99B009B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247" y="2027591"/>
            <a:ext cx="10655796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121907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int **array=new int*[m];</a:t>
            </a:r>
          </a:p>
          <a:p>
            <a:pPr defTabSz="121907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for(int i=0;i&lt;m;++i){</a:t>
            </a:r>
          </a:p>
          <a:p>
            <a:pPr defTabSz="121907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array[i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]=new int[n];//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按行分配内存空间</a:t>
            </a:r>
          </a:p>
          <a:p>
            <a:pPr defTabSz="121907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</a:p>
          <a:p>
            <a:pPr defTabSz="121907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for(int i=0;i&lt;m;i++){</a:t>
            </a:r>
          </a:p>
          <a:p>
            <a:pPr defTabSz="121907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delete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[] array[i]; //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按行释放内存空间</a:t>
            </a:r>
          </a:p>
          <a:p>
            <a:pPr defTabSz="121907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</a:p>
          <a:p>
            <a:pPr defTabSz="121907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delete[] array; </a:t>
            </a:r>
          </a:p>
          <a:p>
            <a:pPr defTabSz="1219078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燕尾形 7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数组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018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84726" y="909514"/>
            <a:ext cx="16770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54" indent="-457154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dirty="0">
                <a:solidFill>
                  <a:srgbClr val="009ED6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实例</a:t>
            </a:r>
            <a:r>
              <a:rPr lang="en-US" altLang="zh-CN" sz="3200" b="1" dirty="0">
                <a:solidFill>
                  <a:srgbClr val="009ED6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E635C2-147A-4317-91DF-9EB706E3D988}"/>
              </a:ext>
            </a:extLst>
          </p:cNvPr>
          <p:cNvSpPr/>
          <p:nvPr/>
        </p:nvSpPr>
        <p:spPr>
          <a:xfrm>
            <a:off x="2804183" y="926961"/>
            <a:ext cx="18325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009ED6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二维数组</a:t>
            </a:r>
            <a:endParaRPr lang="en-US" altLang="zh-CN" sz="3200" b="1" dirty="0">
              <a:solidFill>
                <a:srgbClr val="009ED6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84726" y="1629797"/>
            <a:ext cx="11576934" cy="5133713"/>
            <a:chOff x="784726" y="1629797"/>
            <a:chExt cx="11576934" cy="5133713"/>
          </a:xfrm>
        </p:grpSpPr>
        <p:sp>
          <p:nvSpPr>
            <p:cNvPr id="5" name="矩形 28"/>
            <p:cNvSpPr>
              <a:spLocks noChangeArrowheads="1"/>
            </p:cNvSpPr>
            <p:nvPr/>
          </p:nvSpPr>
          <p:spPr bwMode="auto">
            <a:xfrm>
              <a:off x="784726" y="1629797"/>
              <a:ext cx="11576934" cy="5133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154" indent="-457154" eaLnBrk="0" hangingPunct="0">
                <a:lnSpc>
                  <a:spcPct val="150000"/>
                </a:lnSpc>
                <a:spcBef>
                  <a:spcPct val="20000"/>
                </a:spcBef>
                <a:buFont typeface="Arial" pitchFamily="34" charset="0"/>
                <a:buChar char="−"/>
                <a:defRPr/>
              </a:pP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蛇形填数，输入一个整数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，按找蛇形填写</a:t>
              </a:r>
              <a:r>
                <a:rPr lang="en-US" altLang="zh-CN" sz="2800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n×n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的矩阵。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1       2       3       4</a:t>
              </a:r>
            </a:p>
            <a:p>
              <a:pPr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12     13     14      5</a:t>
              </a:r>
            </a:p>
            <a:p>
              <a:pPr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11     16     15      6</a:t>
              </a:r>
            </a:p>
            <a:p>
              <a:pPr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10     9       8        7</a:t>
              </a:r>
            </a:p>
            <a:p>
              <a:pPr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</a:t>
              </a:r>
            </a:p>
            <a:p>
              <a:pPr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82C145D5-B982-4AD6-9667-FE67B1E036D0}"/>
                    </a:ext>
                  </a:extLst>
                </p14:cNvPr>
                <p14:cNvContentPartPr/>
                <p14:nvPr/>
              </p14:nvContentPartPr>
              <p14:xfrm>
                <a:off x="1400027" y="2607160"/>
                <a:ext cx="2808312" cy="2304256"/>
              </p14:xfrm>
            </p:contentPart>
          </mc:Choice>
          <mc:Fallback xmlns=""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82C145D5-B982-4AD6-9667-FE67B1E036D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84187" y="2543803"/>
                  <a:ext cx="2839991" cy="243097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7" name="直接连接符 6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燕尾形 9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26654" y="20081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数组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15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23694" y="2565872"/>
            <a:ext cx="6912768" cy="1903240"/>
            <a:chOff x="855734" y="2637706"/>
            <a:chExt cx="9015827" cy="2295878"/>
          </a:xfrm>
        </p:grpSpPr>
        <p:grpSp>
          <p:nvGrpSpPr>
            <p:cNvPr id="5" name="组合 27"/>
            <p:cNvGrpSpPr>
              <a:grpSpLocks/>
            </p:cNvGrpSpPr>
            <p:nvPr/>
          </p:nvGrpSpPr>
          <p:grpSpPr bwMode="auto">
            <a:xfrm>
              <a:off x="855734" y="2637706"/>
              <a:ext cx="7678267" cy="2295878"/>
              <a:chOff x="2338874" y="1849629"/>
              <a:chExt cx="3659744" cy="1512963"/>
            </a:xfrm>
          </p:grpSpPr>
          <p:sp>
            <p:nvSpPr>
              <p:cNvPr id="7" name="圆角矩形 1"/>
              <p:cNvSpPr>
                <a:spLocks noChangeArrowheads="1"/>
              </p:cNvSpPr>
              <p:nvPr/>
            </p:nvSpPr>
            <p:spPr bwMode="auto">
              <a:xfrm>
                <a:off x="3681415" y="1849629"/>
                <a:ext cx="1381122" cy="366425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00B0F0"/>
                  </a:gs>
                  <a:gs pos="50000">
                    <a:srgbClr val="00B0F0"/>
                  </a:gs>
                  <a:gs pos="100000">
                    <a:srgbClr val="9FD8FF"/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/>
                <a:r>
                  <a:rPr lang="zh-CN" altLang="en-US" sz="2666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一维数组</a:t>
                </a:r>
              </a:p>
            </p:txBody>
          </p:sp>
          <p:sp>
            <p:nvSpPr>
              <p:cNvPr id="9" name="圆角矩形 11"/>
              <p:cNvSpPr>
                <a:spLocks noChangeArrowheads="1"/>
              </p:cNvSpPr>
              <p:nvPr/>
            </p:nvSpPr>
            <p:spPr bwMode="auto">
              <a:xfrm>
                <a:off x="2338874" y="2996167"/>
                <a:ext cx="1340654" cy="366425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00B0F0"/>
                  </a:gs>
                  <a:gs pos="50000">
                    <a:srgbClr val="00B0F0"/>
                  </a:gs>
                  <a:gs pos="100000">
                    <a:srgbClr val="9FD8FF"/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/>
                <a:r>
                  <a:rPr lang="zh-CN" altLang="en-US" sz="2666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定义</a:t>
                </a:r>
              </a:p>
            </p:txBody>
          </p:sp>
          <p:cxnSp>
            <p:nvCxnSpPr>
              <p:cNvPr id="10" name="直接箭头连接符 3"/>
              <p:cNvCxnSpPr>
                <a:cxnSpLocks noChangeShapeType="1"/>
              </p:cNvCxnSpPr>
              <p:nvPr/>
            </p:nvCxnSpPr>
            <p:spPr bwMode="auto">
              <a:xfrm rot="10800000">
                <a:off x="5062537" y="2343009"/>
                <a:ext cx="936081" cy="756827"/>
              </a:xfrm>
              <a:prstGeom prst="straightConnector1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" name="直接箭头连接符 5"/>
              <p:cNvCxnSpPr>
                <a:cxnSpLocks noChangeShapeType="1"/>
                <a:stCxn id="9" idx="0"/>
              </p:cNvCxnSpPr>
              <p:nvPr/>
            </p:nvCxnSpPr>
            <p:spPr bwMode="auto">
              <a:xfrm rot="5400000" flipH="1" flipV="1">
                <a:off x="3017786" y="2334424"/>
                <a:ext cx="653158" cy="670327"/>
              </a:xfrm>
              <a:prstGeom prst="straightConnector1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3" name="圆角矩形 11"/>
            <p:cNvSpPr>
              <a:spLocks noChangeArrowheads="1"/>
            </p:cNvSpPr>
            <p:nvPr/>
          </p:nvSpPr>
          <p:spPr bwMode="auto">
            <a:xfrm>
              <a:off x="3922386" y="4375265"/>
              <a:ext cx="2812683" cy="556039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B0F0"/>
                </a:gs>
                <a:gs pos="50000">
                  <a:srgbClr val="00B0F0"/>
                </a:gs>
                <a:gs pos="100000">
                  <a:srgbClr val="9FD8FF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666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使用</a:t>
              </a:r>
            </a:p>
          </p:txBody>
        </p:sp>
        <p:sp>
          <p:nvSpPr>
            <p:cNvPr id="14" name="圆角矩形 11"/>
            <p:cNvSpPr>
              <a:spLocks noChangeArrowheads="1"/>
            </p:cNvSpPr>
            <p:nvPr/>
          </p:nvSpPr>
          <p:spPr bwMode="auto">
            <a:xfrm>
              <a:off x="7058878" y="4377380"/>
              <a:ext cx="2812683" cy="556039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B0F0"/>
                </a:gs>
                <a:gs pos="50000">
                  <a:srgbClr val="00B0F0"/>
                </a:gs>
                <a:gs pos="100000">
                  <a:srgbClr val="9FD8FF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666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做函数参数</a:t>
              </a:r>
            </a:p>
          </p:txBody>
        </p:sp>
        <p:cxnSp>
          <p:nvCxnSpPr>
            <p:cNvPr id="15" name="直接箭头连接符 5"/>
            <p:cNvCxnSpPr>
              <a:cxnSpLocks noChangeShapeType="1"/>
            </p:cNvCxnSpPr>
            <p:nvPr/>
          </p:nvCxnSpPr>
          <p:spPr bwMode="auto">
            <a:xfrm flipV="1">
              <a:off x="5268410" y="3386909"/>
              <a:ext cx="0" cy="990471"/>
            </a:xfrm>
            <a:prstGeom prst="straightConnector1">
              <a:avLst/>
            </a:prstGeom>
            <a:noFill/>
            <a:ln w="28575" algn="ctr">
              <a:solidFill>
                <a:srgbClr val="00ACE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13419" y="1131790"/>
            <a:ext cx="91293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程序设计过程中，数组可以存储一组相同类型的数据</a:t>
            </a:r>
            <a:r>
              <a:rPr lang="zh-CN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燕尾形 18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数组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073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274" y="1515395"/>
            <a:ext cx="9096398" cy="4493218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zh-CN" sz="2133" dirty="0"/>
          </a:p>
          <a:p>
            <a:pPr>
              <a:lnSpc>
                <a:spcPct val="150000"/>
              </a:lnSpc>
              <a:defRPr/>
            </a:pPr>
            <a:endParaRPr lang="en-US" altLang="zh-CN" sz="2133" dirty="0"/>
          </a:p>
          <a:p>
            <a:pPr>
              <a:lnSpc>
                <a:spcPct val="150000"/>
              </a:lnSpc>
              <a:defRPr/>
            </a:pPr>
            <a:endParaRPr lang="en-US" altLang="zh-CN" sz="2133" dirty="0"/>
          </a:p>
          <a:p>
            <a:pPr>
              <a:lnSpc>
                <a:spcPct val="150000"/>
              </a:lnSpc>
              <a:defRPr/>
            </a:pPr>
            <a:endParaRPr lang="en-US" altLang="zh-CN" sz="2133" dirty="0"/>
          </a:p>
          <a:p>
            <a:pPr>
              <a:lnSpc>
                <a:spcPct val="150000"/>
              </a:lnSpc>
              <a:defRPr/>
            </a:pPr>
            <a:endParaRPr lang="en-US" altLang="zh-CN" sz="2133" dirty="0"/>
          </a:p>
          <a:p>
            <a:pPr>
              <a:lnSpc>
                <a:spcPct val="150000"/>
              </a:lnSpc>
              <a:defRPr/>
            </a:pPr>
            <a:endParaRPr lang="en-US" altLang="zh-CN" sz="2800" smtClean="0"/>
          </a:p>
          <a:p>
            <a:pPr>
              <a:lnSpc>
                <a:spcPct val="150000"/>
              </a:lnSpc>
              <a:defRPr/>
            </a:pPr>
            <a:r>
              <a:rPr lang="zh-CN" altLang="en-US" sz="2800" smtClean="0"/>
              <a:t>常</a:t>
            </a:r>
            <a:r>
              <a:rPr lang="zh-CN" altLang="en-US" sz="2800" dirty="0"/>
              <a:t>量表达式必须为</a:t>
            </a:r>
            <a:r>
              <a:rPr lang="zh-CN" altLang="en-US" sz="2800" b="1" dirty="0">
                <a:solidFill>
                  <a:srgbClr val="FF0000"/>
                </a:solidFill>
              </a:rPr>
              <a:t>整型常量</a:t>
            </a:r>
            <a:r>
              <a:rPr lang="zh-CN" altLang="en-US" sz="2800" dirty="0"/>
              <a:t>，不能是变量，这个数值必须是已知的数</a:t>
            </a:r>
            <a:r>
              <a:rPr lang="zh-CN" altLang="en-US" sz="2800"/>
              <a:t>值</a:t>
            </a:r>
            <a:r>
              <a:rPr lang="zh-CN" altLang="en-US" sz="2800" smtClean="0"/>
              <a:t>。</a:t>
            </a:r>
            <a:endParaRPr lang="zh-CN" altLang="en-US" sz="2800" dirty="0"/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90" y="1269554"/>
            <a:ext cx="3071941" cy="556039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666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一维数组</a:t>
            </a:r>
            <a:r>
              <a:rPr lang="zh-CN" altLang="en-US" sz="2666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</a:t>
            </a:r>
            <a:r>
              <a:rPr lang="zh-CN" altLang="en-US" sz="2666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义</a:t>
            </a:r>
            <a:endParaRPr lang="zh-CN" altLang="en-US" sz="2666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C3F712-7748-49E5-839F-DD3011CBC412}"/>
              </a:ext>
            </a:extLst>
          </p:cNvPr>
          <p:cNvSpPr/>
          <p:nvPr/>
        </p:nvSpPr>
        <p:spPr>
          <a:xfrm>
            <a:off x="2214141" y="3044869"/>
            <a:ext cx="6980044" cy="1036309"/>
          </a:xfrm>
          <a:prstGeom prst="rect">
            <a:avLst/>
          </a:prstGeom>
          <a:noFill/>
          <a:ln w="2540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2133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itchFamily="49" charset="0"/>
              </a:rPr>
              <a:t>  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Courier New" pitchFamily="49" charset="0"/>
              </a:rPr>
              <a:t>类型说明符 数组名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Courier New" pitchFamily="49" charset="0"/>
              </a:rPr>
              <a:t>[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Courier New" pitchFamily="49" charset="0"/>
              </a:rPr>
              <a:t>常量表达式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Courier New" pitchFamily="49" charset="0"/>
              </a:rPr>
              <a:t>];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267" dirty="0"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6" name="圆角矩形标注 18">
            <a:extLst>
              <a:ext uri="{FF2B5EF4-FFF2-40B4-BE49-F238E27FC236}">
                <a16:creationId xmlns:a16="http://schemas.microsoft.com/office/drawing/2014/main" id="{FD3ADA43-7DB6-457B-9C50-8CDEF9528CD8}"/>
              </a:ext>
            </a:extLst>
          </p:cNvPr>
          <p:cNvSpPr/>
          <p:nvPr/>
        </p:nvSpPr>
        <p:spPr bwMode="auto">
          <a:xfrm>
            <a:off x="2391739" y="2399882"/>
            <a:ext cx="1642319" cy="465305"/>
          </a:xfrm>
          <a:prstGeom prst="wedgeRoundRectCallout">
            <a:avLst>
              <a:gd name="adj1" fmla="val 29682"/>
              <a:gd name="adj2" fmla="val 160922"/>
              <a:gd name="adj3" fmla="val 16667"/>
            </a:avLst>
          </a:prstGeom>
          <a:noFill/>
          <a:ln w="2540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zh-CN" altLang="en-US" sz="2133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元素类型</a:t>
            </a:r>
          </a:p>
        </p:txBody>
      </p:sp>
      <p:sp>
        <p:nvSpPr>
          <p:cNvPr id="8" name="圆角矩形标注 19">
            <a:extLst>
              <a:ext uri="{FF2B5EF4-FFF2-40B4-BE49-F238E27FC236}">
                <a16:creationId xmlns:a16="http://schemas.microsoft.com/office/drawing/2014/main" id="{E69777F5-40E2-4BAF-9AF9-79850B2709F1}"/>
              </a:ext>
            </a:extLst>
          </p:cNvPr>
          <p:cNvSpPr/>
          <p:nvPr/>
        </p:nvSpPr>
        <p:spPr bwMode="auto">
          <a:xfrm>
            <a:off x="5879182" y="2399882"/>
            <a:ext cx="1642319" cy="465305"/>
          </a:xfrm>
          <a:prstGeom prst="wedgeRoundRectCallout">
            <a:avLst>
              <a:gd name="adj1" fmla="val 9063"/>
              <a:gd name="adj2" fmla="val 145097"/>
              <a:gd name="adj3" fmla="val 16667"/>
            </a:avLst>
          </a:prstGeom>
          <a:noFill/>
          <a:ln w="2540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zh-CN" altLang="en-US" sz="2133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数组长度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数组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894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32" y="1125539"/>
            <a:ext cx="9743864" cy="3970318"/>
          </a:xfrm>
          <a:prstGeom prst="rect">
            <a:avLst/>
          </a:prstGeom>
          <a:noFill/>
          <a:ln w="31750">
            <a:noFill/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380962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以在定义时，对数组初始化。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int a[3]={0,1,2};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int b[10]={0};</a:t>
            </a:r>
          </a:p>
          <a:p>
            <a:pPr marL="380962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定义并初始化时可以不指定长度。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int a[ ]={0,1,2,3,4,5};</a:t>
            </a:r>
          </a:p>
          <a:p>
            <a:pPr marL="380962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非定义时不可以整体赋值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a[3]={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0,1,2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燕尾形 4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数组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6164" y="1125539"/>
            <a:ext cx="6480720" cy="4524315"/>
          </a:xfrm>
          <a:prstGeom prst="rect">
            <a:avLst/>
          </a:prstGeom>
          <a:noFill/>
          <a:ln w="31750">
            <a:noFill/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380962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可以数组变量之间赋值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a[3],b[3];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a=b;</a:t>
            </a:r>
          </a:p>
          <a:p>
            <a:pPr marL="379162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系统不会检查下标是否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效</a:t>
            </a:r>
            <a:endParaRPr lang="en-US" altLang="zh-CN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9162">
              <a:lnSpc>
                <a:spcPct val="150000"/>
              </a:lnSpc>
              <a:defRPr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int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a[10]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a[10]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，不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会提示错误</a:t>
            </a:r>
          </a:p>
          <a:p>
            <a:pPr marL="379162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于特别大的数组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，定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义在主函数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外。若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将其定义在主函数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内，则会导致异常退出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35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18556" y="907643"/>
            <a:ext cx="17075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54" indent="-457154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实例</a:t>
            </a:r>
            <a:r>
              <a:rPr lang="en-US" altLang="zh-CN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818557" y="1777936"/>
            <a:ext cx="1054174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154" indent="-457154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定义一些一维数组，并赋值、运算、输出。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23B559-0EDE-4A94-B80B-C3FB75ABEE64}"/>
              </a:ext>
            </a:extLst>
          </p:cNvPr>
          <p:cNvSpPr/>
          <p:nvPr/>
        </p:nvSpPr>
        <p:spPr>
          <a:xfrm>
            <a:off x="2891672" y="954102"/>
            <a:ext cx="30572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一维数组的应用</a:t>
            </a:r>
            <a:endParaRPr lang="en-US" altLang="zh-CN" sz="3200" b="1" dirty="0">
              <a:solidFill>
                <a:srgbClr val="009ED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燕尾形 7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数组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295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46556" y="988031"/>
            <a:ext cx="17075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54" indent="-457154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实例</a:t>
            </a:r>
            <a:r>
              <a:rPr lang="en-US" altLang="zh-CN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846557" y="1858324"/>
            <a:ext cx="1054174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154" indent="-457154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输入一些整数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，并将其逆序输出。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2B2733-472C-45D5-8554-AF2F960EB2CC}"/>
              </a:ext>
            </a:extLst>
          </p:cNvPr>
          <p:cNvSpPr/>
          <p:nvPr/>
        </p:nvSpPr>
        <p:spPr>
          <a:xfrm>
            <a:off x="2847639" y="988031"/>
            <a:ext cx="30572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一维数组的应用</a:t>
            </a:r>
            <a:endParaRPr lang="en-US" altLang="zh-CN" sz="3200" b="1" dirty="0">
              <a:solidFill>
                <a:srgbClr val="009ED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燕尾形 7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数组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630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09747" y="1018397"/>
            <a:ext cx="17075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54" indent="-457154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实例</a:t>
            </a:r>
            <a:r>
              <a:rPr lang="en-US" altLang="zh-CN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854274" y="1902897"/>
            <a:ext cx="9489914" cy="3242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现在有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盏灯，编号为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1~n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，开始时所有的灯都是关的，编号为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的人走过来，把是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的倍数的灯开关按下（开的关上，关的开起来），编号为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的的把是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的倍数的灯开关按下，编号为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的人又把是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的倍数的灯开关按下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直到第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个人为止。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n,k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，输出哪几盏是开着的。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0&lt;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n,k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&lt;=1000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398933-8C80-44D1-93BA-21FEC91BDBF9}"/>
              </a:ext>
            </a:extLst>
          </p:cNvPr>
          <p:cNvSpPr/>
          <p:nvPr/>
        </p:nvSpPr>
        <p:spPr>
          <a:xfrm>
            <a:off x="2417266" y="1018356"/>
            <a:ext cx="30572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一维数组的应用</a:t>
            </a:r>
            <a:endParaRPr lang="en-US" altLang="zh-CN" sz="3200" b="1" dirty="0">
              <a:solidFill>
                <a:srgbClr val="009ED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燕尾形 7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数组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394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53764" y="1098213"/>
            <a:ext cx="1675459" cy="737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54" indent="-457154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实例</a:t>
            </a:r>
            <a:r>
              <a:rPr lang="en-US" altLang="zh-CN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853764" y="2024421"/>
            <a:ext cx="9576701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154" indent="-457154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个学生的成绩（整数），存入数组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中，求总成绩和平均成绩（浮点数）。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E635C2-147A-4317-91DF-9EB706E3D988}"/>
              </a:ext>
            </a:extLst>
          </p:cNvPr>
          <p:cNvSpPr/>
          <p:nvPr/>
        </p:nvSpPr>
        <p:spPr>
          <a:xfrm>
            <a:off x="2854846" y="1098213"/>
            <a:ext cx="3480440" cy="737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数组做函数的参数</a:t>
            </a:r>
            <a:endParaRPr lang="en-US" altLang="zh-CN" sz="3200" b="1" dirty="0">
              <a:solidFill>
                <a:srgbClr val="009ED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4646" y="162370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数组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931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81393" y="1016527"/>
            <a:ext cx="1675459" cy="737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54" indent="-457154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实例</a:t>
            </a:r>
            <a:r>
              <a:rPr lang="en-US" altLang="zh-CN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781393" y="1861048"/>
            <a:ext cx="11576934" cy="656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154" indent="-457154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个学生的成绩存入数组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中，求最低分和最高分。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E635C2-147A-4317-91DF-9EB706E3D988}"/>
              </a:ext>
            </a:extLst>
          </p:cNvPr>
          <p:cNvSpPr/>
          <p:nvPr/>
        </p:nvSpPr>
        <p:spPr>
          <a:xfrm>
            <a:off x="2782475" y="1016527"/>
            <a:ext cx="3480440" cy="737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数组做函数的参数</a:t>
            </a:r>
            <a:endParaRPr lang="en-US" altLang="zh-CN" sz="3200" b="1" dirty="0">
              <a:solidFill>
                <a:srgbClr val="009ED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909515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数组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93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2643</TotalTime>
  <Words>1088</Words>
  <Application>Microsoft Office PowerPoint</Application>
  <PresentationFormat>自定义</PresentationFormat>
  <Paragraphs>132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方正姚体</vt:lpstr>
      <vt:lpstr>华文新魏</vt:lpstr>
      <vt:lpstr>华文行楷</vt:lpstr>
      <vt:lpstr>宋体</vt:lpstr>
      <vt:lpstr>微软雅黑</vt:lpstr>
      <vt:lpstr>印品黑体</vt:lpstr>
      <vt:lpstr>Arial</vt:lpstr>
      <vt:lpstr>Calibri</vt:lpstr>
      <vt:lpstr>Courier New</vt:lpstr>
      <vt:lpstr>Times New Roman</vt:lpstr>
      <vt:lpstr>Trebuchet MS</vt:lpstr>
      <vt:lpstr>Wingdings</vt:lpstr>
      <vt:lpstr>Wingdings 3</vt:lpstr>
      <vt:lpstr>Office 主题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307</cp:revision>
  <dcterms:created xsi:type="dcterms:W3CDTF">2015-04-23T03:04:00Z</dcterms:created>
  <dcterms:modified xsi:type="dcterms:W3CDTF">2024-09-20T09:29:35Z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