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3"/>
  </p:notesMasterIdLst>
  <p:handoutMasterIdLst>
    <p:handoutMasterId r:id="rId14"/>
  </p:handoutMasterIdLst>
  <p:sldIdLst>
    <p:sldId id="562" r:id="rId3"/>
    <p:sldId id="630" r:id="rId4"/>
    <p:sldId id="641" r:id="rId5"/>
    <p:sldId id="642" r:id="rId6"/>
    <p:sldId id="652" r:id="rId7"/>
    <p:sldId id="653" r:id="rId8"/>
    <p:sldId id="654" r:id="rId9"/>
    <p:sldId id="657" r:id="rId10"/>
    <p:sldId id="655" r:id="rId11"/>
    <p:sldId id="656" r:id="rId12"/>
  </p:sldIdLst>
  <p:sldSz cx="12190413" cy="6859588"/>
  <p:notesSz cx="6858000" cy="9144000"/>
  <p:custDataLst>
    <p:tags r:id="rId15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0066CC"/>
    <a:srgbClr val="660033"/>
    <a:srgbClr val="9900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256" autoAdjust="0"/>
  </p:normalViewPr>
  <p:slideViewPr>
    <p:cSldViewPr>
      <p:cViewPr varScale="1">
        <p:scale>
          <a:sx n="82" d="100"/>
          <a:sy n="82" d="100"/>
        </p:scale>
        <p:origin x="998" y="7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66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624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389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066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153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011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096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644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70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534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2" y="314042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47890" y="4493758"/>
            <a:ext cx="5314276" cy="101566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algn="ctr"/>
            <a:r>
              <a:rPr lang="zh-CN" altLang="en-US" sz="9600" b="1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9600" b="1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9600" b="1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en-US" altLang="zh-CN" sz="9600" b="1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9600" b="1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9205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指针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26" name="矩形 28"/>
          <p:cNvSpPr>
            <a:spLocks noChangeArrowheads="1"/>
          </p:cNvSpPr>
          <p:nvPr/>
        </p:nvSpPr>
        <p:spPr bwMode="auto">
          <a:xfrm>
            <a:off x="622598" y="1032267"/>
            <a:ext cx="10297144" cy="491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defTabSz="9144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6. </a:t>
            </a:r>
            <a:r>
              <a:rPr lang="zh-CN" altLang="en-US" sz="280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指针与类</a:t>
            </a:r>
          </a:p>
          <a:p>
            <a:pPr indent="457200" defTabSz="9144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定义一个指针，指向类对象，通过指针调用该类对象的成员。</a:t>
            </a:r>
          </a:p>
          <a:p>
            <a:pPr indent="457200" defTabSz="914400" eaLnBrk="0" hangingPunct="0">
              <a:defRPr/>
            </a:pP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MyClass{ //</a:t>
            </a: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定义一个类 </a:t>
            </a:r>
          </a:p>
          <a:p>
            <a:pPr indent="457200" defTabSz="914400" eaLnBrk="0" hangingPunct="0">
              <a:defRPr/>
            </a:pP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public:</a:t>
            </a:r>
          </a:p>
          <a:p>
            <a:pPr indent="457200" defTabSz="914400" eaLnBrk="0" hangingPunct="0">
              <a:defRPr/>
            </a:pP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int </a:t>
            </a: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val;  //</a:t>
            </a: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定义一个公有变量 </a:t>
            </a:r>
          </a:p>
          <a:p>
            <a:pPr indent="457200" defTabSz="914400" eaLnBrk="0" hangingPunct="0">
              <a:defRPr/>
            </a:pP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</a:p>
          <a:p>
            <a:pPr indent="457200" defTabSz="914400" eaLnBrk="0" hangingPunct="0">
              <a:defRPr/>
            </a:pP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MyClass obj;       //</a:t>
            </a: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定义一个类对象实例 </a:t>
            </a:r>
          </a:p>
          <a:p>
            <a:pPr indent="457200" defTabSz="914400" eaLnBrk="0" hangingPunct="0">
              <a:defRPr/>
            </a:pP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MyClass *ptr=&amp;obj; //</a:t>
            </a: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定义一个指针并使其指向类对象</a:t>
            </a: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obj </a:t>
            </a:r>
          </a:p>
          <a:p>
            <a:pPr indent="457200" defTabSz="914400" eaLnBrk="0" hangingPunct="0">
              <a:defRPr/>
            </a:pP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ptr-&gt;val=10;</a:t>
            </a:r>
          </a:p>
          <a:p>
            <a:pPr indent="457200" defTabSz="914400" eaLnBrk="0" hangingPunct="0">
              <a:defRPr/>
            </a:pP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cout&lt;&lt;ptr-&gt;val&lt;&lt;endl;  //</a:t>
            </a: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en-US" altLang="zh-CN" sz="28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065551" y="4319811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26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结构体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26" name="矩形 28"/>
          <p:cNvSpPr>
            <a:spLocks noChangeArrowheads="1"/>
          </p:cNvSpPr>
          <p:nvPr/>
        </p:nvSpPr>
        <p:spPr bwMode="auto">
          <a:xfrm>
            <a:off x="424232" y="912803"/>
            <a:ext cx="950505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defTabSz="9144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80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 在</a:t>
            </a:r>
            <a:r>
              <a:rPr lang="zh-CN" altLang="en-US" sz="280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程序设</a:t>
            </a:r>
            <a:r>
              <a:rPr lang="zh-CN" altLang="en-US" sz="280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计中</a:t>
            </a:r>
            <a:r>
              <a:rPr lang="zh-CN" altLang="en-US" sz="280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，经常需要将多个数据项组合在一起作为一个数据元素。例如，一个学生的信息包括姓名、学号、性别、年龄、分数等</a:t>
            </a:r>
            <a:r>
              <a:rPr lang="zh-CN" altLang="en-US" sz="280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。可</a:t>
            </a:r>
            <a:r>
              <a:rPr lang="zh-CN" altLang="en-US" sz="280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以将学生的信息定义为结构体类型。</a:t>
            </a:r>
            <a:endParaRPr lang="zh-CN" altLang="en-US" sz="28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5" name="矩形 28"/>
          <p:cNvSpPr>
            <a:spLocks noChangeArrowheads="1"/>
          </p:cNvSpPr>
          <p:nvPr/>
        </p:nvSpPr>
        <p:spPr bwMode="auto">
          <a:xfrm>
            <a:off x="639932" y="2944128"/>
            <a:ext cx="9145016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defTabSz="914400" eaLnBrk="0" hangingPunct="0">
              <a:defRPr/>
            </a:pP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 student{//</a:t>
            </a: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学生信息结构体 </a:t>
            </a:r>
          </a:p>
          <a:p>
            <a:pPr indent="457200" defTabSz="914400" eaLnBrk="0" hangingPunct="0">
              <a:defRPr/>
            </a:pP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string name;</a:t>
            </a:r>
          </a:p>
          <a:p>
            <a:pPr indent="457200" defTabSz="914400" eaLnBrk="0" hangingPunct="0">
              <a:defRPr/>
            </a:pP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string number;</a:t>
            </a:r>
          </a:p>
          <a:p>
            <a:pPr indent="457200" defTabSz="914400" eaLnBrk="0" hangingPunct="0">
              <a:defRPr/>
            </a:pP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string sex;</a:t>
            </a:r>
          </a:p>
          <a:p>
            <a:pPr indent="457200" defTabSz="914400" eaLnBrk="0" hangingPunct="0">
              <a:defRPr/>
            </a:pP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int age; </a:t>
            </a:r>
          </a:p>
          <a:p>
            <a:pPr indent="457200" defTabSz="914400" eaLnBrk="0" hangingPunct="0">
              <a:defRPr/>
            </a:pP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float score;</a:t>
            </a:r>
          </a:p>
          <a:p>
            <a:pPr indent="457200" defTabSz="914400" eaLnBrk="0" hangingPunct="0">
              <a:defRPr/>
            </a:pP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</a:p>
          <a:p>
            <a:pPr indent="457200" defTabSz="914400" eaLnBrk="0" hangingPunct="0">
              <a:defRPr/>
            </a:pP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student a;//</a:t>
            </a: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定义一个结构体类型的变量</a:t>
            </a: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38543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结构体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26" name="矩形 28"/>
          <p:cNvSpPr>
            <a:spLocks noChangeArrowheads="1"/>
          </p:cNvSpPr>
          <p:nvPr/>
        </p:nvSpPr>
        <p:spPr bwMode="auto">
          <a:xfrm>
            <a:off x="694606" y="981522"/>
            <a:ext cx="9145016" cy="389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defTabSz="9144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800" b="1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训练</a:t>
            </a:r>
            <a:r>
              <a:rPr lang="en-US" altLang="zh-CN" sz="2800" b="1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2800" b="1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P5740</a:t>
            </a:r>
            <a:r>
              <a:rPr lang="zh-CN" altLang="en-US" sz="2800" b="1">
                <a:solidFill>
                  <a:schemeClr val="accent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：现有</a:t>
            </a: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名同学参加了期末考试，并且已经收集到每名同学的信息：姓名（不超过 </a:t>
            </a: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 </a:t>
            </a: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个字符的仅有英文小写字母的字符串）及语文、数学、英语成绩（均为不超过 </a:t>
            </a: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150 </a:t>
            </a: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的自然数）。请输出总分最高的学生的各项信息（姓名、各科成绩）。若有多个总分最高的学生，则输出原始名单靠前的那位。</a:t>
            </a:r>
            <a:endParaRPr lang="zh-CN" altLang="en-US" sz="28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49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指针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26" name="矩形 28"/>
          <p:cNvSpPr>
            <a:spLocks noChangeArrowheads="1"/>
          </p:cNvSpPr>
          <p:nvPr/>
        </p:nvSpPr>
        <p:spPr bwMode="auto">
          <a:xfrm>
            <a:off x="622598" y="1032267"/>
            <a:ext cx="950505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defTabSz="9144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8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中，指针是一个变量，其值是另一个变量的地址。通过使用指针，可以间接访问或者修改其指向的变量。以下是</a:t>
            </a: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指针的常见使用方式。</a:t>
            </a:r>
            <a:endParaRPr lang="zh-CN" altLang="en-US" sz="28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54274" y="2934816"/>
            <a:ext cx="1101295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540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540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8800" algn="l"/>
              </a:tabLst>
            </a:pP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ea typeface="黑体" panose="02010609060101010101" pitchFamily="49" charset="-122"/>
                <a:cs typeface="Arial" panose="020B0604020202020204" pitchFamily="34" charset="0"/>
              </a:rPr>
              <a:t>1. </a:t>
            </a:r>
            <a:r>
              <a: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ea typeface="黑体" panose="02010609060101010101" pitchFamily="49" charset="-122"/>
                <a:cs typeface="Arial" panose="020B0604020202020204" pitchFamily="34" charset="0"/>
              </a:rPr>
              <a:t>指针变量</a:t>
            </a: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540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8800" algn="l"/>
              </a:tabLst>
            </a:pPr>
            <a:r>
              <a: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定义一个指针变量</a:t>
            </a:r>
            <a:r>
              <a:rPr kumimoji="0" lang="en-US" altLang="zh-CN" sz="2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</a:t>
            </a:r>
            <a:r>
              <a:rPr kumimoji="0" lang="en-US" altLang="zh-CN" sz="2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变量的地址。*</a:t>
            </a:r>
            <a:r>
              <a:rPr kumimoji="0" lang="en-US" altLang="zh-CN" sz="2800" b="0" i="1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表示取地址中的内容</a:t>
            </a:r>
            <a:r>
              <a:rPr kumimoji="0" lang="zh-CN" altLang="en-US" sz="2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581698"/>
              </p:ext>
            </p:extLst>
          </p:nvPr>
        </p:nvGraphicFramePr>
        <p:xfrm>
          <a:off x="4012016" y="4489558"/>
          <a:ext cx="2006140" cy="114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Visio" r:id="rId4" imgW="784855" imgH="419073" progId="Visio.Drawing.15">
                  <p:embed/>
                </p:oleObj>
              </mc:Choice>
              <mc:Fallback>
                <p:oleObj name="Visio" r:id="rId4" imgW="784855" imgH="419073" progId="Visio.Drawing.1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2016" y="4489558"/>
                        <a:ext cx="2006140" cy="114991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065551" y="4319811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64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指针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26" name="矩形 28"/>
          <p:cNvSpPr>
            <a:spLocks noChangeArrowheads="1"/>
          </p:cNvSpPr>
          <p:nvPr/>
        </p:nvSpPr>
        <p:spPr bwMode="auto">
          <a:xfrm>
            <a:off x="334566" y="909514"/>
            <a:ext cx="1116124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defTabSz="914400" eaLnBrk="0" hangingPunct="0">
              <a:lnSpc>
                <a:spcPct val="125000"/>
              </a:lnSpc>
              <a:defRPr/>
            </a:pPr>
            <a:r>
              <a:rPr lang="en-US" altLang="zh-CN" sz="28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int </a:t>
            </a: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x=10;</a:t>
            </a:r>
          </a:p>
          <a:p>
            <a:pPr indent="457200" defTabSz="914400" eaLnBrk="0" hangingPunct="0">
              <a:lnSpc>
                <a:spcPct val="125000"/>
              </a:lnSpc>
              <a:defRPr/>
            </a:pP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int *p=&amp;x; //</a:t>
            </a: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定义一个指针变量</a:t>
            </a: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被赋值为变量</a:t>
            </a: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的地</a:t>
            </a: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址</a:t>
            </a:r>
            <a:r>
              <a:rPr lang="zh-CN" altLang="en-US" sz="28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800" smtClean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 defTabSz="914400" eaLnBrk="0" hangingPunct="0">
              <a:lnSpc>
                <a:spcPct val="125000"/>
              </a:lnSpc>
              <a:defRPr/>
            </a:pPr>
            <a:r>
              <a:rPr lang="en-US" altLang="zh-CN" sz="28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//</a:t>
            </a:r>
            <a:r>
              <a:rPr lang="zh-CN" altLang="en-US" sz="28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</a:t>
            </a: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当于</a:t>
            </a: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*p;  p=&amp;x;</a:t>
            </a:r>
          </a:p>
          <a:p>
            <a:pPr indent="457200" defTabSz="914400" eaLnBrk="0" hangingPunct="0">
              <a:lnSpc>
                <a:spcPct val="125000"/>
              </a:lnSpc>
              <a:defRPr/>
            </a:pP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cout&lt;&lt;x&lt;&lt;endl;  //10</a:t>
            </a:r>
          </a:p>
          <a:p>
            <a:pPr indent="457200" defTabSz="914400" eaLnBrk="0" hangingPunct="0">
              <a:lnSpc>
                <a:spcPct val="125000"/>
              </a:lnSpc>
              <a:defRPr/>
            </a:pP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cout&lt;&lt;*p&lt;&lt;endl; //10</a:t>
            </a:r>
          </a:p>
          <a:p>
            <a:pPr indent="457200" defTabSz="914400" eaLnBrk="0" hangingPunct="0">
              <a:lnSpc>
                <a:spcPct val="125000"/>
              </a:lnSpc>
              <a:defRPr/>
            </a:pP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cout&lt;&lt;p&lt;&lt;endl;  //0x6ffe14</a:t>
            </a: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，变量</a:t>
            </a: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的地址</a:t>
            </a:r>
          </a:p>
          <a:p>
            <a:pPr indent="457200" defTabSz="914400" eaLnBrk="0" hangingPunct="0">
              <a:lnSpc>
                <a:spcPct val="150000"/>
              </a:lnSpc>
              <a:defRPr/>
            </a:pPr>
            <a:r>
              <a:rPr lang="en-US" altLang="zh-CN" sz="280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 </a:t>
            </a:r>
            <a:r>
              <a:rPr lang="zh-CN" altLang="en-US" sz="280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指针与字符串</a:t>
            </a:r>
          </a:p>
          <a:p>
            <a:pPr indent="457200" defTabSz="914400" eaLnBrk="0" hangingPunct="0">
              <a:lnSpc>
                <a:spcPct val="150000"/>
              </a:lnSpc>
              <a:defRPr/>
            </a:pPr>
            <a:r>
              <a:rPr lang="zh-CN" altLang="en-US" sz="28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定</a:t>
            </a: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义一个指针，指向字符串的首地址，通过指针加法调用字符。</a:t>
            </a:r>
          </a:p>
          <a:p>
            <a:pPr indent="457200" defTabSz="914400" eaLnBrk="0" hangingPunct="0">
              <a:lnSpc>
                <a:spcPct val="125000"/>
              </a:lnSpc>
              <a:defRPr/>
            </a:pP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char *str="Hello, World!";</a:t>
            </a:r>
          </a:p>
          <a:p>
            <a:pPr indent="457200" defTabSz="914400" eaLnBrk="0" hangingPunct="0">
              <a:lnSpc>
                <a:spcPct val="125000"/>
              </a:lnSpc>
              <a:defRPr/>
            </a:pP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cout&lt;&lt;*(str+2)&lt;&lt;endl;  //</a:t>
            </a: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str[2]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065551" y="4319811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95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指针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26" name="矩形 28"/>
          <p:cNvSpPr>
            <a:spLocks noChangeArrowheads="1"/>
          </p:cNvSpPr>
          <p:nvPr/>
        </p:nvSpPr>
        <p:spPr bwMode="auto">
          <a:xfrm>
            <a:off x="441432" y="1018397"/>
            <a:ext cx="10766341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defTabSz="914400" eaLnBrk="0" hangingPunct="0">
              <a:lnSpc>
                <a:spcPct val="150000"/>
              </a:lnSpc>
              <a:defRPr/>
            </a:pPr>
            <a:r>
              <a:rPr lang="en-US" altLang="zh-CN" sz="280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 </a:t>
            </a:r>
            <a:r>
              <a:rPr lang="zh-CN" altLang="en-US" sz="280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指针与数组</a:t>
            </a:r>
          </a:p>
          <a:p>
            <a:pPr indent="457200" defTabSz="914400" eaLnBrk="0" hangingPunct="0">
              <a:lnSpc>
                <a:spcPct val="150000"/>
              </a:lnSpc>
              <a:defRPr/>
            </a:pP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定义一个指针，指向数组的首地址，或者在动</a:t>
            </a:r>
            <a:r>
              <a:rPr lang="zh-CN" altLang="en-US" sz="28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态定</a:t>
            </a: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义数组时指向该内存空间的首地址。</a:t>
            </a:r>
          </a:p>
          <a:p>
            <a:pPr indent="457200" defTabSz="914400" eaLnBrk="0" hangingPunct="0">
              <a:lnSpc>
                <a:spcPct val="150000"/>
              </a:lnSpc>
              <a:defRPr/>
            </a:pP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a[5]={1,2,3,4,5};</a:t>
            </a:r>
          </a:p>
          <a:p>
            <a:pPr indent="457200" defTabSz="914400" eaLnBrk="0" hangingPunct="0">
              <a:lnSpc>
                <a:spcPct val="150000"/>
              </a:lnSpc>
              <a:defRPr/>
            </a:pP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int *p1=a;  //</a:t>
            </a: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定义一个指针，指向数组的首地址 </a:t>
            </a:r>
          </a:p>
          <a:p>
            <a:pPr indent="457200" defTabSz="914400" eaLnBrk="0" hangingPunct="0">
              <a:lnSpc>
                <a:spcPct val="150000"/>
              </a:lnSpc>
              <a:defRPr/>
            </a:pP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cout&lt;&lt;*(p1+2)&lt;&lt;endl;  //</a:t>
            </a: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a[2]</a:t>
            </a:r>
            <a:r>
              <a:rPr lang="zh-CN" altLang="en-US" sz="28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p1</a:t>
            </a: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</a:t>
            </a:r>
            <a:r>
              <a:rPr lang="zh-CN" altLang="en-US" sz="28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储</a:t>
            </a:r>
            <a:r>
              <a:rPr lang="en-US" altLang="zh-CN" sz="28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的首地址</a:t>
            </a:r>
          </a:p>
          <a:p>
            <a:pPr indent="457200" defTabSz="914400" eaLnBrk="0" hangingPunct="0">
              <a:lnSpc>
                <a:spcPct val="150000"/>
              </a:lnSpc>
              <a:defRPr/>
            </a:pP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*p2=new int(10);  //</a:t>
            </a: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分配内存空间并初始化数组大小为</a:t>
            </a:r>
            <a:r>
              <a:rPr lang="en-US" altLang="zh-CN" sz="28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8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065551" y="4319811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62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指针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26" name="矩形 28"/>
          <p:cNvSpPr>
            <a:spLocks noChangeArrowheads="1"/>
          </p:cNvSpPr>
          <p:nvPr/>
        </p:nvSpPr>
        <p:spPr bwMode="auto">
          <a:xfrm>
            <a:off x="622598" y="1032267"/>
            <a:ext cx="10297144" cy="2763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defTabSz="9144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4. </a:t>
            </a:r>
            <a:r>
              <a:rPr lang="zh-CN" altLang="en-US" sz="280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指针与结构体</a:t>
            </a:r>
          </a:p>
          <a:p>
            <a:pPr indent="457200" defTabSz="9144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在定义单链表时，每个节点都包含两个域：数据域和指针域。数据域存储数据元素，指针域存储下一个节点的地址，指针指向结构体类型</a:t>
            </a:r>
            <a:r>
              <a:rPr lang="zh-CN" altLang="en-US" sz="28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0552638"/>
              </p:ext>
            </p:extLst>
          </p:nvPr>
        </p:nvGraphicFramePr>
        <p:xfrm>
          <a:off x="2782838" y="3645818"/>
          <a:ext cx="4680520" cy="1500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Visio" r:id="rId4" imgW="2028698" imgH="571590" progId="Visio.Drawing.15">
                  <p:embed/>
                </p:oleObj>
              </mc:Choice>
              <mc:Fallback>
                <p:oleObj name="Visio" r:id="rId4" imgW="2028698" imgH="571590" progId="Visio.Drawing.15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38" y="3645818"/>
                        <a:ext cx="4680520" cy="15004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720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指针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26" name="矩形 28"/>
          <p:cNvSpPr>
            <a:spLocks noChangeArrowheads="1"/>
          </p:cNvSpPr>
          <p:nvPr/>
        </p:nvSpPr>
        <p:spPr bwMode="auto">
          <a:xfrm>
            <a:off x="444914" y="1018397"/>
            <a:ext cx="1036915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defTabSz="9144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8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</a:t>
            </a: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 Lnode{</a:t>
            </a:r>
          </a:p>
          <a:p>
            <a:pPr indent="457200" defTabSz="9144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int </a:t>
            </a: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data; </a:t>
            </a:r>
            <a:r>
              <a:rPr lang="en-US" altLang="zh-CN" sz="28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//</a:t>
            </a: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节点的数据域</a:t>
            </a:r>
          </a:p>
          <a:p>
            <a:pPr indent="457200" defTabSz="9144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8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 </a:t>
            </a: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Lnode *next; </a:t>
            </a:r>
            <a:r>
              <a:rPr lang="en-US" altLang="zh-CN" sz="28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//</a:t>
            </a: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节点的指针域</a:t>
            </a:r>
          </a:p>
          <a:p>
            <a:pPr indent="457200" defTabSz="9144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}Lnode,*LinkList; </a:t>
            </a:r>
            <a:r>
              <a:rPr lang="en-US" altLang="zh-CN" sz="28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//</a:t>
            </a: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LinkList</a:t>
            </a: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为指向结构体</a:t>
            </a: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LNode</a:t>
            </a: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的指针类型</a:t>
            </a:r>
          </a:p>
          <a:p>
            <a:pPr indent="457200" defTabSz="9144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LinkList s; //</a:t>
            </a: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定义一个指针变量，指向结构体</a:t>
            </a:r>
          </a:p>
          <a:p>
            <a:pPr indent="457200" defTabSz="9144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cin&gt;&gt;s-&gt;data; //</a:t>
            </a: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输入元素的</a:t>
            </a:r>
            <a:r>
              <a:rPr lang="zh-CN" altLang="en-US" sz="28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</a:t>
            </a:r>
            <a:endParaRPr lang="zh-CN" altLang="en-US" sz="28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065551" y="4319811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2865563"/>
              </p:ext>
            </p:extLst>
          </p:nvPr>
        </p:nvGraphicFramePr>
        <p:xfrm>
          <a:off x="6527254" y="1068814"/>
          <a:ext cx="4680520" cy="1500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Visio" r:id="rId4" imgW="2028698" imgH="571590" progId="Visio.Drawing.15">
                  <p:embed/>
                </p:oleObj>
              </mc:Choice>
              <mc:Fallback>
                <p:oleObj name="Visio" r:id="rId4" imgW="2028698" imgH="571590" progId="Visio.Drawing.15">
                  <p:embed/>
                  <p:pic>
                    <p:nvPicPr>
                      <p:cNvPr id="3" name="对象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254" y="1068814"/>
                        <a:ext cx="4680520" cy="15004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962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指针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26" name="矩形 28"/>
          <p:cNvSpPr>
            <a:spLocks noChangeArrowheads="1"/>
          </p:cNvSpPr>
          <p:nvPr/>
        </p:nvSpPr>
        <p:spPr bwMode="auto">
          <a:xfrm>
            <a:off x="550590" y="938355"/>
            <a:ext cx="9793088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defTabSz="914400" eaLnBrk="0" hangingPunct="0">
              <a:lnSpc>
                <a:spcPct val="150000"/>
              </a:lnSpc>
              <a:defRPr/>
            </a:pPr>
            <a:r>
              <a:rPr lang="en-US" altLang="zh-CN" sz="280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5. </a:t>
            </a:r>
            <a:r>
              <a:rPr lang="zh-CN" altLang="en-US" sz="280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指针与函数</a:t>
            </a:r>
          </a:p>
          <a:p>
            <a:pPr indent="457200" defTabSz="914400" eaLnBrk="0" hangingPunct="0">
              <a:lnSpc>
                <a:spcPct val="150000"/>
              </a:lnSpc>
              <a:defRPr/>
            </a:pP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指针既可以作为函数的参数，也可以作为函数的返回值。例如，定义一个函数，交换两个数</a:t>
            </a:r>
            <a:r>
              <a:rPr lang="zh-CN" altLang="en-US" sz="28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smtClean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 defTabSz="914400" eaLnBrk="0" hangingPunct="0">
              <a:defRPr/>
            </a:pP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swap(int *x,int *y){ //</a:t>
            </a: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交换两个数 </a:t>
            </a:r>
          </a:p>
          <a:p>
            <a:pPr indent="457200" defTabSz="914400" eaLnBrk="0" hangingPunct="0">
              <a:defRPr/>
            </a:pP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8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temp=*x;</a:t>
            </a:r>
          </a:p>
          <a:p>
            <a:pPr indent="457200" defTabSz="914400" eaLnBrk="0" hangingPunct="0">
              <a:defRPr/>
            </a:pP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</a:t>
            </a: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x=*y;</a:t>
            </a:r>
          </a:p>
          <a:p>
            <a:pPr indent="457200" defTabSz="914400" eaLnBrk="0" hangingPunct="0">
              <a:defRPr/>
            </a:pP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</a:t>
            </a: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y=temp;</a:t>
            </a:r>
          </a:p>
          <a:p>
            <a:pPr indent="457200" defTabSz="914400" eaLnBrk="0" hangingPunct="0">
              <a:defRPr/>
            </a:pP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 </a:t>
            </a:r>
          </a:p>
          <a:p>
            <a:pPr indent="457200" defTabSz="914400" eaLnBrk="0" hangingPunct="0">
              <a:defRPr/>
            </a:pP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x1=2,x2=3;</a:t>
            </a:r>
          </a:p>
          <a:p>
            <a:pPr indent="457200" defTabSz="914400" eaLnBrk="0" hangingPunct="0">
              <a:defRPr/>
            </a:pP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swap(&amp;x1,&amp;x2);</a:t>
            </a:r>
          </a:p>
          <a:p>
            <a:pPr indent="457200" defTabSz="914400" eaLnBrk="0" hangingPunct="0">
              <a:defRPr/>
            </a:pP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cout&lt;&lt;x1&lt;&lt;" "&lt;&lt;x2&lt;&lt;endl;  //</a:t>
            </a:r>
            <a:r>
              <a:rPr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en-US" altLang="zh-CN" sz="28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8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065551" y="4319811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4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2626</TotalTime>
  <Words>699</Words>
  <Application>Microsoft Office PowerPoint</Application>
  <PresentationFormat>自定义</PresentationFormat>
  <Paragraphs>80</Paragraphs>
  <Slides>10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方正姚体</vt:lpstr>
      <vt:lpstr>黑体</vt:lpstr>
      <vt:lpstr>华文新魏</vt:lpstr>
      <vt:lpstr>华文行楷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 3</vt:lpstr>
      <vt:lpstr>Office 主题</vt:lpstr>
      <vt:lpstr>平面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303</cp:revision>
  <dcterms:created xsi:type="dcterms:W3CDTF">2015-04-23T03:04:00Z</dcterms:created>
  <dcterms:modified xsi:type="dcterms:W3CDTF">2024-09-20T09:38:25Z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