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8"/>
  </p:notesMasterIdLst>
  <p:handoutMasterIdLst>
    <p:handoutMasterId r:id="rId19"/>
  </p:handoutMasterIdLst>
  <p:sldIdLst>
    <p:sldId id="639" r:id="rId3"/>
    <p:sldId id="635" r:id="rId4"/>
    <p:sldId id="636" r:id="rId5"/>
    <p:sldId id="600" r:id="rId6"/>
    <p:sldId id="619" r:id="rId7"/>
    <p:sldId id="620" r:id="rId8"/>
    <p:sldId id="621" r:id="rId9"/>
    <p:sldId id="632" r:id="rId10"/>
    <p:sldId id="625" r:id="rId11"/>
    <p:sldId id="626" r:id="rId12"/>
    <p:sldId id="627" r:id="rId13"/>
    <p:sldId id="637" r:id="rId14"/>
    <p:sldId id="638" r:id="rId15"/>
    <p:sldId id="633" r:id="rId16"/>
    <p:sldId id="634" r:id="rId17"/>
  </p:sldIdLst>
  <p:sldSz cx="12190413" cy="6859588"/>
  <p:notesSz cx="6858000" cy="9144000"/>
  <p:custDataLst>
    <p:tags r:id="rId20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B11212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95463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91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80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431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91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714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1144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71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27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38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856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414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167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256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906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2" y="314042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747890" y="4493758"/>
            <a:ext cx="5314276" cy="1015663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2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 算法之美</a:t>
            </a:r>
            <a:endParaRPr kumimoji="0" lang="zh-CN" altLang="en-US" sz="9600" b="1" i="0" u="none" strike="noStrike" kern="1200" cap="none" spc="0" normalizeH="0" baseline="0" noProof="0" dirty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062126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算法复杂度计算方法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01CDA3-4DD6-4414-81B0-3971526C3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125538"/>
            <a:ext cx="8481292" cy="358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44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算法复杂度计算方法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CC9BCE-61CF-4A22-9F49-EE6B3CCE46A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62" y="1079626"/>
            <a:ext cx="2952328" cy="32689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B376F9-6006-4C68-A18D-976F0D7004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6085" y="5391800"/>
            <a:ext cx="1762785" cy="9315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D7850E-223D-44A3-920C-2732618D6588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D9D9D9"/>
              </a:clrFrom>
              <a:clrTo>
                <a:srgbClr val="D9D9D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8275" y="1113013"/>
            <a:ext cx="6224420" cy="42787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6EF895-1CDD-4ED3-8BA0-3CBEAC4803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935" y="5762027"/>
            <a:ext cx="715359" cy="42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0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算法复杂度计算方法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E3594D-A75A-4F00-9C75-FB998D3BF2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4"/>
          <a:stretch/>
        </p:blipFill>
        <p:spPr>
          <a:xfrm>
            <a:off x="766614" y="1125538"/>
            <a:ext cx="8830478" cy="359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0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算法复杂度计算方法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80B8974-CBDA-4D3D-A98D-39D83B515D49}"/>
              </a:ext>
            </a:extLst>
          </p:cNvPr>
          <p:cNvSpPr/>
          <p:nvPr/>
        </p:nvSpPr>
        <p:spPr>
          <a:xfrm>
            <a:off x="4295006" y="4509914"/>
            <a:ext cx="51253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7729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（亿吨）</a:t>
            </a:r>
          </a:p>
          <a:p>
            <a:pPr algn="r"/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全世界人口按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亿算，每人可以分得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128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吨！</a:t>
            </a:r>
          </a:p>
        </p:txBody>
      </p:sp>
    </p:spTree>
    <p:extLst>
      <p:ext uri="{BB962C8B-B14F-4D97-AF65-F5344CB8AC3E}">
        <p14:creationId xmlns:p14="http://schemas.microsoft.com/office/powerpoint/2010/main" val="427068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算法复杂度计算方法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B06582-49A9-418A-BD4A-5F4D9467F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702" y="4140358"/>
            <a:ext cx="8741850" cy="461665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8B9DF7D-3C63-4D73-8EB4-334DFE1E419C}"/>
              </a:ext>
            </a:extLst>
          </p:cNvPr>
          <p:cNvSpPr/>
          <p:nvPr/>
        </p:nvSpPr>
        <p:spPr>
          <a:xfrm>
            <a:off x="334566" y="3093110"/>
            <a:ext cx="3568752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复杂度大小关系：</a:t>
            </a:r>
            <a:endParaRPr lang="zh-CN" altLang="en-US" sz="2800" b="1" dirty="0">
              <a:solidFill>
                <a:srgbClr val="B1121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B9DF7D-3C63-4D73-8EB4-334DFE1E419C}"/>
              </a:ext>
            </a:extLst>
          </p:cNvPr>
          <p:cNvSpPr/>
          <p:nvPr/>
        </p:nvSpPr>
        <p:spPr>
          <a:xfrm>
            <a:off x="438222" y="1086771"/>
            <a:ext cx="3568752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</a:t>
            </a:r>
            <a:r>
              <a:rPr lang="en-US" altLang="zh-CN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zh-CN" altLang="en-US" sz="2800" b="1" dirty="0" smtClean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表示法：</a:t>
            </a:r>
            <a:endParaRPr lang="zh-CN" altLang="en-US" sz="2800" b="1" dirty="0">
              <a:solidFill>
                <a:srgbClr val="B1121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B9DF7D-3C63-4D73-8EB4-334DFE1E419C}"/>
              </a:ext>
            </a:extLst>
          </p:cNvPr>
          <p:cNvSpPr/>
          <p:nvPr/>
        </p:nvSpPr>
        <p:spPr>
          <a:xfrm>
            <a:off x="1126654" y="1944874"/>
            <a:ext cx="71489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舍小项，舍系数，只表达数量级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888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算法复杂度计算方法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439850" y="1269554"/>
            <a:ext cx="986448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通过本节的学习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，掌握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算法复杂性分析方法。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）时间复杂度的衡量标准及渐近上界符号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О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表示。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）衡量算法的好坏通常会考查算法的</a:t>
            </a:r>
            <a:r>
              <a:rPr lang="zh-CN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最坏情况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）空间复杂度只计算</a:t>
            </a:r>
            <a:r>
              <a:rPr lang="zh-CN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辅助空间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）递归算法的空间复杂度要计算</a:t>
            </a:r>
            <a:r>
              <a:rPr lang="zh-CN" altLang="zh-CN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递归使用的栈空间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846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算法复杂度计算方法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B9DF7D-3C63-4D73-8EB4-334DFE1E419C}"/>
              </a:ext>
            </a:extLst>
          </p:cNvPr>
          <p:cNvSpPr/>
          <p:nvPr/>
        </p:nvSpPr>
        <p:spPr>
          <a:xfrm>
            <a:off x="478582" y="1018397"/>
            <a:ext cx="98650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著名的科学家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N.Wirth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教授提出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数据结构</a:t>
            </a:r>
            <a:r>
              <a:rPr lang="en-US" altLang="zh-CN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算法＝程序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数据结构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是程序的骨架，算法是程序的灵魂。</a:t>
            </a:r>
          </a:p>
          <a:p>
            <a:pPr indent="6480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算法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是对特定问题求解步骤的一种描述，不依赖任何语言，可以用自然语言、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C++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Java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Python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等描述，也可以用流程图、框图来表示。同一个问题可以采用不同的算法解决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如何</a:t>
            </a:r>
            <a:r>
              <a:rPr lang="zh-CN" altLang="en-US" sz="2800" b="1" dirty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评价一个算法的</a:t>
            </a:r>
            <a:r>
              <a:rPr lang="zh-CN" altLang="en-US" sz="2800" b="1" dirty="0" smtClean="0">
                <a:solidFill>
                  <a:srgbClr val="B1121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优劣？</a:t>
            </a:r>
            <a:endParaRPr lang="zh-CN" altLang="en-US" sz="2800" b="1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53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算法复杂度计算方法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B9DF7D-3C63-4D73-8EB4-334DFE1E419C}"/>
              </a:ext>
            </a:extLst>
          </p:cNvPr>
          <p:cNvSpPr/>
          <p:nvPr/>
        </p:nvSpPr>
        <p:spPr>
          <a:xfrm>
            <a:off x="478582" y="1018397"/>
            <a:ext cx="9577064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写一个算法，求这个序列之和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-1, 1, -1, 1, …, (-1)</a:t>
            </a:r>
            <a:r>
              <a:rPr lang="en-US" altLang="zh-CN" sz="2800" i="1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B11212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算法复杂度计算方法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1773076" y="2438608"/>
            <a:ext cx="2954655" cy="1858640"/>
            <a:chOff x="1017324" y="2333767"/>
            <a:chExt cx="2127924" cy="1858640"/>
          </a:xfrm>
        </p:grpSpPr>
        <p:sp>
          <p:nvSpPr>
            <p:cNvPr id="19" name="矩形 18"/>
            <p:cNvSpPr/>
            <p:nvPr/>
          </p:nvSpPr>
          <p:spPr>
            <a:xfrm>
              <a:off x="1037230" y="2333767"/>
              <a:ext cx="2088108" cy="55955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460642" y="2382713"/>
              <a:ext cx="12412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时间复杂度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17324" y="3057353"/>
              <a:ext cx="2127924" cy="1135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基本运算的执行次数</a:t>
              </a:r>
              <a:endPara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渐近时间复杂度</a:t>
              </a: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135255" y="2438608"/>
            <a:ext cx="2766478" cy="2412638"/>
            <a:chOff x="1037230" y="2333767"/>
            <a:chExt cx="2088108" cy="2412638"/>
          </a:xfrm>
        </p:grpSpPr>
        <p:sp>
          <p:nvSpPr>
            <p:cNvPr id="23" name="矩形 22"/>
            <p:cNvSpPr/>
            <p:nvPr/>
          </p:nvSpPr>
          <p:spPr>
            <a:xfrm>
              <a:off x="1037230" y="2333767"/>
              <a:ext cx="2088108" cy="559558"/>
            </a:xfrm>
            <a:prstGeom prst="rect">
              <a:avLst/>
            </a:prstGeom>
            <a:solidFill>
              <a:srgbClr val="1BA4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  <a:ea typeface="印品黑体" panose="00000500000000000000" pitchFamily="2" charset="-122"/>
                <a:sym typeface="印品黑体" panose="00000500000000000000" pitchFamily="2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430831" y="2382713"/>
              <a:ext cx="130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空间复杂度</a:t>
              </a: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546979" y="3057353"/>
              <a:ext cx="1068610" cy="16890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输入输出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算法本身</a:t>
              </a:r>
              <a:endPara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dirty="0">
                  <a:solidFill>
                    <a:srgbClr val="99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印品黑体" panose="00000500000000000000" pitchFamily="2" charset="-122"/>
                </a:rPr>
                <a:t>辅助空间</a:t>
              </a:r>
              <a:endParaRPr lang="en-US" altLang="zh-CN" sz="2400" dirty="0">
                <a:solidFill>
                  <a:srgbClr val="99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endParaRPr>
            </a:p>
          </p:txBody>
        </p:sp>
      </p:grpSp>
      <p:sp>
        <p:nvSpPr>
          <p:cNvPr id="26" name="椭圆 25">
            <a:extLst>
              <a:ext uri="{FF2B5EF4-FFF2-40B4-BE49-F238E27FC236}">
                <a16:creationId xmlns:a16="http://schemas.microsoft.com/office/drawing/2014/main" id="{B488C349-CADA-4425-92A1-AC5CDC7ADEFF}"/>
              </a:ext>
            </a:extLst>
          </p:cNvPr>
          <p:cNvSpPr/>
          <p:nvPr/>
        </p:nvSpPr>
        <p:spPr bwMode="auto">
          <a:xfrm>
            <a:off x="2854846" y="1485578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9A68DE3-954C-45FF-9BA5-DBC40AB27E29}"/>
              </a:ext>
            </a:extLst>
          </p:cNvPr>
          <p:cNvSpPr/>
          <p:nvPr/>
        </p:nvSpPr>
        <p:spPr bwMode="auto">
          <a:xfrm>
            <a:off x="7092296" y="1485578"/>
            <a:ext cx="852397" cy="798158"/>
          </a:xfrm>
          <a:prstGeom prst="ellipse">
            <a:avLst/>
          </a:prstGeom>
          <a:gradFill>
            <a:gsLst>
              <a:gs pos="50000">
                <a:srgbClr val="00B0F0"/>
              </a:gs>
              <a:gs pos="0">
                <a:srgbClr val="9FD8F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算法复杂度计算方法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1EC4D9-3BB3-493C-9FE7-C849B8CF1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646" y="1917626"/>
            <a:ext cx="4612526" cy="367965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8B9DF7D-3C63-4D73-8EB4-334DFE1E419C}"/>
              </a:ext>
            </a:extLst>
          </p:cNvPr>
          <p:cNvSpPr/>
          <p:nvPr/>
        </p:nvSpPr>
        <p:spPr>
          <a:xfrm>
            <a:off x="334566" y="985850"/>
            <a:ext cx="5332606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66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0066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solidFill>
                  <a:srgbClr val="0066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）可直接计算运算次数</a:t>
            </a:r>
            <a:endParaRPr lang="zh-CN" altLang="en-US" sz="2800" b="1" dirty="0">
              <a:solidFill>
                <a:srgbClr val="0066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03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算法复杂度计算方法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D4B3065-DBBF-4963-BE18-DF802251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092" y="1989634"/>
            <a:ext cx="3024336" cy="257958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2A415B6-C664-4A66-8F4E-2EA5F8CE4E12}"/>
              </a:ext>
            </a:extLst>
          </p:cNvPr>
          <p:cNvSpPr/>
          <p:nvPr/>
        </p:nvSpPr>
        <p:spPr>
          <a:xfrm>
            <a:off x="1481092" y="4886326"/>
            <a:ext cx="6372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zh-CN" sz="2400" kern="100" dirty="0">
                <a:latin typeface="宋体" panose="02010600030101010101" pitchFamily="2" charset="-122"/>
                <a:ea typeface="宋体" panose="02010600030101010101" pitchFamily="2" charset="-122"/>
              </a:rPr>
              <a:t>不是每个算法都能直接计算运行次数。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B9DF7D-3C63-4D73-8EB4-334DFE1E419C}"/>
              </a:ext>
            </a:extLst>
          </p:cNvPr>
          <p:cNvSpPr/>
          <p:nvPr/>
        </p:nvSpPr>
        <p:spPr>
          <a:xfrm>
            <a:off x="334566" y="985850"/>
            <a:ext cx="5332606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66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0066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 smtClean="0">
                <a:solidFill>
                  <a:srgbClr val="0066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）无法直接计算运算次数</a:t>
            </a:r>
            <a:endParaRPr lang="zh-CN" altLang="en-US" sz="2800" b="1" dirty="0">
              <a:solidFill>
                <a:srgbClr val="0066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8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算法复杂度计算方法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B9DF7D-3C63-4D73-8EB4-334DFE1E419C}"/>
              </a:ext>
            </a:extLst>
          </p:cNvPr>
          <p:cNvSpPr/>
          <p:nvPr/>
        </p:nvSpPr>
        <p:spPr>
          <a:xfrm>
            <a:off x="658602" y="1740740"/>
            <a:ext cx="87129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计算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的阶乘，并分析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时间复杂度和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复杂度。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B9DF7D-3C63-4D73-8EB4-334DFE1E419C}"/>
              </a:ext>
            </a:extLst>
          </p:cNvPr>
          <p:cNvSpPr/>
          <p:nvPr/>
        </p:nvSpPr>
        <p:spPr>
          <a:xfrm>
            <a:off x="368562" y="1018397"/>
            <a:ext cx="637471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0066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 smtClean="0">
                <a:solidFill>
                  <a:srgbClr val="0066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 smtClean="0">
                <a:solidFill>
                  <a:srgbClr val="0066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）递归算法如何计算复杂度</a:t>
            </a:r>
            <a:endParaRPr lang="zh-CN" altLang="en-US" sz="2800" b="1" dirty="0">
              <a:solidFill>
                <a:srgbClr val="0066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8440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算法复杂度计算方法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ADEBE61-3C4D-4167-93CF-3C0265E0611A}"/>
              </a:ext>
            </a:extLst>
          </p:cNvPr>
          <p:cNvSpPr/>
          <p:nvPr/>
        </p:nvSpPr>
        <p:spPr>
          <a:xfrm>
            <a:off x="766614" y="4988668"/>
            <a:ext cx="9716643" cy="1113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400" kern="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递归算法中，每一次递推需要一个栈空间来保存调用记录，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因此</a:t>
            </a:r>
            <a:r>
              <a:rPr lang="zh-CN" altLang="zh-CN" sz="24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递归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使用的</a:t>
            </a:r>
            <a:r>
              <a:rPr lang="zh-CN" altLang="zh-CN" sz="24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栈空间</a:t>
            </a:r>
            <a:r>
              <a:rPr lang="zh-CN" altLang="en-US" sz="2400" b="1" dirty="0" smtClean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等于递归树的高度</a:t>
            </a:r>
            <a:r>
              <a:rPr lang="zh-CN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400" dirty="0">
              <a:solidFill>
                <a:srgbClr val="C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8B9DF7D-3C63-4D73-8EB4-334DFE1E419C}"/>
              </a:ext>
            </a:extLst>
          </p:cNvPr>
          <p:cNvSpPr/>
          <p:nvPr/>
        </p:nvSpPr>
        <p:spPr>
          <a:xfrm>
            <a:off x="658602" y="893509"/>
            <a:ext cx="8712968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48000">
              <a:lnSpc>
                <a:spcPct val="150000"/>
              </a:lnSpc>
            </a:pPr>
            <a:r>
              <a:rPr lang="zh-CN" altLang="zh-CN" sz="2800" b="1" dirty="0" smtClean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zh-CN" sz="2800" b="1" dirty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</a:t>
            </a:r>
            <a:r>
              <a:rPr lang="zh-CN" altLang="zh-CN" sz="2800" b="1" dirty="0" smtClean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度</a:t>
            </a:r>
            <a:r>
              <a:rPr lang="zh-CN" altLang="en-US" sz="2800" b="1" dirty="0" smtClean="0"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800" b="1" dirty="0">
              <a:solidFill>
                <a:srgbClr val="B1121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6CB2BE5-38E9-42AB-A56C-3BB63FA57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846" y="1648178"/>
            <a:ext cx="5887543" cy="322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9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算法复杂度计算方法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72B6B32-96E2-464F-BD54-7EE5EAD95F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0"/>
          <a:stretch/>
        </p:blipFill>
        <p:spPr>
          <a:xfrm>
            <a:off x="694606" y="1125538"/>
            <a:ext cx="9034640" cy="2704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3062</TotalTime>
  <Words>691</Words>
  <Application>Microsoft Office PowerPoint</Application>
  <PresentationFormat>自定义</PresentationFormat>
  <Paragraphs>64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304</cp:revision>
  <dcterms:created xsi:type="dcterms:W3CDTF">2015-04-23T03:04:00Z</dcterms:created>
  <dcterms:modified xsi:type="dcterms:W3CDTF">2024-09-20T09:40:32Z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